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1"/>
  </p:sldMasterIdLst>
  <p:notesMasterIdLst>
    <p:notesMasterId r:id="rId13"/>
  </p:notesMasterIdLst>
  <p:sldIdLst>
    <p:sldId id="287" r:id="rId2"/>
    <p:sldId id="285" r:id="rId3"/>
    <p:sldId id="286" r:id="rId4"/>
    <p:sldId id="288" r:id="rId5"/>
    <p:sldId id="289" r:id="rId6"/>
    <p:sldId id="290" r:id="rId7"/>
    <p:sldId id="291" r:id="rId8"/>
    <p:sldId id="292" r:id="rId9"/>
    <p:sldId id="293" r:id="rId10"/>
    <p:sldId id="295" r:id="rId11"/>
    <p:sldId id="29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13EEF-41C3-459F-88CA-070AB27B4E7C}" type="datetimeFigureOut">
              <a:rPr lang="en-IN" smtClean="0"/>
              <a:t>03-09-2023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F5808-E16D-4502-94C4-33C5AC53E106}" type="slidenum">
              <a:rPr lang="en-IN" smtClean="0"/>
              <a:t>‹#›</a:t>
            </a:fld>
            <a:endParaRPr lang="en-IN"/>
          </a:p>
        </p:txBody>
      </p:sp>
    </p:spTree>
    <p:extLst>
      <p:ext uri="{BB962C8B-B14F-4D97-AF65-F5344CB8AC3E}">
        <p14:creationId xmlns:p14="http://schemas.microsoft.com/office/powerpoint/2010/main" val="241751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d5a3b4cb5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d5a3b4cb5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28840" y="2671851"/>
            <a:ext cx="6031600" cy="1546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cxnSp>
        <p:nvCxnSpPr>
          <p:cNvPr id="11" name="Google Shape;11;p2"/>
          <p:cNvCxnSpPr/>
          <p:nvPr/>
        </p:nvCxnSpPr>
        <p:spPr>
          <a:xfrm>
            <a:off x="-8033" y="4902016"/>
            <a:ext cx="12216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490600" y="4524000"/>
            <a:ext cx="756000" cy="756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069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4442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696400" y="3754564"/>
            <a:ext cx="7455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867">
                <a:highlight>
                  <a:schemeClr val="accent1"/>
                </a:highlight>
              </a:defRPr>
            </a:lvl1pPr>
            <a:lvl2pPr lvl="1" rtl="0">
              <a:spcBef>
                <a:spcPts val="0"/>
              </a:spcBef>
              <a:spcAft>
                <a:spcPts val="0"/>
              </a:spcAft>
              <a:buClr>
                <a:schemeClr val="dk2"/>
              </a:buClr>
              <a:buSzPts val="1400"/>
              <a:buNone/>
              <a:defRPr sz="1867">
                <a:solidFill>
                  <a:schemeClr val="dk2"/>
                </a:solidFill>
                <a:highlight>
                  <a:schemeClr val="accent1"/>
                </a:highlight>
              </a:defRPr>
            </a:lvl2pPr>
            <a:lvl3pPr lvl="2" rtl="0">
              <a:spcBef>
                <a:spcPts val="0"/>
              </a:spcBef>
              <a:spcAft>
                <a:spcPts val="0"/>
              </a:spcAft>
              <a:buClr>
                <a:schemeClr val="dk2"/>
              </a:buClr>
              <a:buSzPts val="1400"/>
              <a:buNone/>
              <a:defRPr sz="1867">
                <a:solidFill>
                  <a:schemeClr val="dk2"/>
                </a:solidFill>
                <a:highlight>
                  <a:schemeClr val="accent1"/>
                </a:highlight>
              </a:defRPr>
            </a:lvl3pPr>
            <a:lvl4pPr lvl="3" rtl="0">
              <a:spcBef>
                <a:spcPts val="0"/>
              </a:spcBef>
              <a:spcAft>
                <a:spcPts val="0"/>
              </a:spcAft>
              <a:buClr>
                <a:schemeClr val="dk2"/>
              </a:buClr>
              <a:buSzPts val="1400"/>
              <a:buNone/>
              <a:defRPr sz="1867">
                <a:solidFill>
                  <a:schemeClr val="dk2"/>
                </a:solidFill>
                <a:highlight>
                  <a:schemeClr val="accent1"/>
                </a:highlight>
              </a:defRPr>
            </a:lvl4pPr>
            <a:lvl5pPr lvl="4" rtl="0">
              <a:spcBef>
                <a:spcPts val="0"/>
              </a:spcBef>
              <a:spcAft>
                <a:spcPts val="0"/>
              </a:spcAft>
              <a:buClr>
                <a:schemeClr val="dk2"/>
              </a:buClr>
              <a:buSzPts val="1400"/>
              <a:buNone/>
              <a:defRPr sz="1867">
                <a:solidFill>
                  <a:schemeClr val="dk2"/>
                </a:solidFill>
                <a:highlight>
                  <a:schemeClr val="accent1"/>
                </a:highlight>
              </a:defRPr>
            </a:lvl5pPr>
            <a:lvl6pPr lvl="5" rtl="0">
              <a:spcBef>
                <a:spcPts val="0"/>
              </a:spcBef>
              <a:spcAft>
                <a:spcPts val="0"/>
              </a:spcAft>
              <a:buClr>
                <a:schemeClr val="dk2"/>
              </a:buClr>
              <a:buSzPts val="1400"/>
              <a:buNone/>
              <a:defRPr sz="1867">
                <a:solidFill>
                  <a:schemeClr val="dk2"/>
                </a:solidFill>
                <a:highlight>
                  <a:schemeClr val="accent1"/>
                </a:highlight>
              </a:defRPr>
            </a:lvl6pPr>
            <a:lvl7pPr lvl="6" rtl="0">
              <a:spcBef>
                <a:spcPts val="0"/>
              </a:spcBef>
              <a:spcAft>
                <a:spcPts val="0"/>
              </a:spcAft>
              <a:buClr>
                <a:schemeClr val="dk2"/>
              </a:buClr>
              <a:buSzPts val="1400"/>
              <a:buNone/>
              <a:defRPr sz="1867">
                <a:solidFill>
                  <a:schemeClr val="dk2"/>
                </a:solidFill>
                <a:highlight>
                  <a:schemeClr val="accent1"/>
                </a:highlight>
              </a:defRPr>
            </a:lvl7pPr>
            <a:lvl8pPr lvl="7" rtl="0">
              <a:spcBef>
                <a:spcPts val="0"/>
              </a:spcBef>
              <a:spcAft>
                <a:spcPts val="0"/>
              </a:spcAft>
              <a:buClr>
                <a:schemeClr val="dk2"/>
              </a:buClr>
              <a:buSzPts val="1400"/>
              <a:buNone/>
              <a:defRPr sz="1867">
                <a:solidFill>
                  <a:schemeClr val="dk2"/>
                </a:solidFill>
                <a:highlight>
                  <a:schemeClr val="accent1"/>
                </a:highlight>
              </a:defRPr>
            </a:lvl8pPr>
            <a:lvl9pPr lvl="8" rtl="0">
              <a:spcBef>
                <a:spcPts val="0"/>
              </a:spcBef>
              <a:spcAft>
                <a:spcPts val="0"/>
              </a:spcAft>
              <a:buClr>
                <a:schemeClr val="dk2"/>
              </a:buClr>
              <a:buSzPts val="1400"/>
              <a:buNone/>
              <a:defRPr sz="1867">
                <a:solidFill>
                  <a:schemeClr val="dk2"/>
                </a:solidFill>
                <a:highlight>
                  <a:schemeClr val="accent1"/>
                </a:highlight>
              </a:defRPr>
            </a:lvl9pPr>
          </a:lstStyle>
          <a:p>
            <a:endParaRPr/>
          </a:p>
        </p:txBody>
      </p:sp>
      <p:cxnSp>
        <p:nvCxnSpPr>
          <p:cNvPr id="15" name="Google Shape;15;p3"/>
          <p:cNvCxnSpPr/>
          <p:nvPr/>
        </p:nvCxnSpPr>
        <p:spPr>
          <a:xfrm>
            <a:off x="-8033" y="3429016"/>
            <a:ext cx="26460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490600" y="3051000"/>
            <a:ext cx="756000" cy="756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txBox="1">
            <a:spLocks noGrp="1"/>
          </p:cNvSpPr>
          <p:nvPr>
            <p:ph type="ctrTitle"/>
          </p:nvPr>
        </p:nvSpPr>
        <p:spPr>
          <a:xfrm>
            <a:off x="2696300" y="2258031"/>
            <a:ext cx="5050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cxnSp>
        <p:nvCxnSpPr>
          <p:cNvPr id="18" name="Google Shape;18;p3"/>
          <p:cNvCxnSpPr/>
          <p:nvPr/>
        </p:nvCxnSpPr>
        <p:spPr>
          <a:xfrm>
            <a:off x="7865300" y="3429000"/>
            <a:ext cx="43348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9249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806733" y="2984000"/>
            <a:ext cx="6578400" cy="1093200"/>
          </a:xfrm>
          <a:prstGeom prst="rect">
            <a:avLst/>
          </a:prstGeom>
        </p:spPr>
        <p:txBody>
          <a:bodyPr spcFirstLastPara="1" wrap="square" lIns="91425" tIns="91425" rIns="91425" bIns="91425" anchor="b" anchorCtr="0">
            <a:noAutofit/>
          </a:bodyPr>
          <a:lstStyle>
            <a:lvl1pPr marL="609585" lvl="0" indent="-507987" algn="ctr" rtl="0">
              <a:spcBef>
                <a:spcPts val="800"/>
              </a:spcBef>
              <a:spcAft>
                <a:spcPts val="0"/>
              </a:spcAft>
              <a:buSzPts val="2400"/>
              <a:buFont typeface="Lora"/>
              <a:buChar char="◉"/>
              <a:defRPr sz="3200" i="1">
                <a:latin typeface="Lora"/>
                <a:ea typeface="Lora"/>
                <a:cs typeface="Lora"/>
                <a:sym typeface="Lora"/>
              </a:defRPr>
            </a:lvl1pPr>
            <a:lvl2pPr marL="1219170" lvl="1" indent="-474121" algn="ctr" rtl="0">
              <a:spcBef>
                <a:spcPts val="0"/>
              </a:spcBef>
              <a:spcAft>
                <a:spcPts val="0"/>
              </a:spcAft>
              <a:buSzPts val="2000"/>
              <a:buFont typeface="Lora"/>
              <a:buChar char="○"/>
              <a:defRPr i="1">
                <a:latin typeface="Lora"/>
                <a:ea typeface="Lora"/>
                <a:cs typeface="Lora"/>
                <a:sym typeface="Lora"/>
              </a:defRPr>
            </a:lvl2pPr>
            <a:lvl3pPr marL="1828754" lvl="2" indent="-474121" algn="ctr" rtl="0">
              <a:spcBef>
                <a:spcPts val="0"/>
              </a:spcBef>
              <a:spcAft>
                <a:spcPts val="0"/>
              </a:spcAft>
              <a:buSzPts val="2000"/>
              <a:buFont typeface="Lora"/>
              <a:buChar char="■"/>
              <a:defRPr i="1">
                <a:latin typeface="Lora"/>
                <a:ea typeface="Lora"/>
                <a:cs typeface="Lora"/>
                <a:sym typeface="Lora"/>
              </a:defRPr>
            </a:lvl3pPr>
            <a:lvl4pPr marL="2438339" lvl="3" indent="-507987" algn="ctr" rtl="0">
              <a:spcBef>
                <a:spcPts val="0"/>
              </a:spcBef>
              <a:spcAft>
                <a:spcPts val="0"/>
              </a:spcAft>
              <a:buSzPts val="2400"/>
              <a:buFont typeface="Lora"/>
              <a:buChar char="●"/>
              <a:defRPr sz="3200" i="1">
                <a:latin typeface="Lora"/>
                <a:ea typeface="Lora"/>
                <a:cs typeface="Lora"/>
                <a:sym typeface="Lora"/>
              </a:defRPr>
            </a:lvl4pPr>
            <a:lvl5pPr marL="3047924" lvl="4" indent="-507987" algn="ctr" rtl="0">
              <a:spcBef>
                <a:spcPts val="0"/>
              </a:spcBef>
              <a:spcAft>
                <a:spcPts val="0"/>
              </a:spcAft>
              <a:buSzPts val="2400"/>
              <a:buFont typeface="Lora"/>
              <a:buChar char="○"/>
              <a:defRPr sz="3200" i="1">
                <a:latin typeface="Lora"/>
                <a:ea typeface="Lora"/>
                <a:cs typeface="Lora"/>
                <a:sym typeface="Lora"/>
              </a:defRPr>
            </a:lvl5pPr>
            <a:lvl6pPr marL="3657509" lvl="5" indent="-507987" algn="ctr" rtl="0">
              <a:spcBef>
                <a:spcPts val="0"/>
              </a:spcBef>
              <a:spcAft>
                <a:spcPts val="0"/>
              </a:spcAft>
              <a:buSzPts val="2400"/>
              <a:buFont typeface="Lora"/>
              <a:buChar char="■"/>
              <a:defRPr sz="3200" i="1">
                <a:latin typeface="Lora"/>
                <a:ea typeface="Lora"/>
                <a:cs typeface="Lora"/>
                <a:sym typeface="Lora"/>
              </a:defRPr>
            </a:lvl6pPr>
            <a:lvl7pPr marL="4267093" lvl="6" indent="-507987" algn="ctr" rtl="0">
              <a:spcBef>
                <a:spcPts val="0"/>
              </a:spcBef>
              <a:spcAft>
                <a:spcPts val="0"/>
              </a:spcAft>
              <a:buSzPts val="2400"/>
              <a:buFont typeface="Lora"/>
              <a:buChar char="●"/>
              <a:defRPr sz="3200" i="1">
                <a:latin typeface="Lora"/>
                <a:ea typeface="Lora"/>
                <a:cs typeface="Lora"/>
                <a:sym typeface="Lora"/>
              </a:defRPr>
            </a:lvl7pPr>
            <a:lvl8pPr marL="4876678" lvl="7" indent="-507987" algn="ctr" rtl="0">
              <a:spcBef>
                <a:spcPts val="0"/>
              </a:spcBef>
              <a:spcAft>
                <a:spcPts val="0"/>
              </a:spcAft>
              <a:buSzPts val="2400"/>
              <a:buFont typeface="Lora"/>
              <a:buChar char="○"/>
              <a:defRPr sz="3200" i="1">
                <a:latin typeface="Lora"/>
                <a:ea typeface="Lora"/>
                <a:cs typeface="Lora"/>
                <a:sym typeface="Lora"/>
              </a:defRPr>
            </a:lvl8pPr>
            <a:lvl9pPr marL="5486263" lvl="8" indent="-507987" algn="ctr">
              <a:spcBef>
                <a:spcPts val="0"/>
              </a:spcBef>
              <a:spcAft>
                <a:spcPts val="0"/>
              </a:spcAft>
              <a:buSzPts val="2400"/>
              <a:buFont typeface="Lora"/>
              <a:buChar char="■"/>
              <a:defRPr sz="3200" i="1">
                <a:latin typeface="Lora"/>
                <a:ea typeface="Lora"/>
                <a:cs typeface="Lora"/>
                <a:sym typeface="Lora"/>
              </a:defRPr>
            </a:lvl9pPr>
          </a:lstStyle>
          <a:p>
            <a:endParaRPr/>
          </a:p>
        </p:txBody>
      </p:sp>
      <p:cxnSp>
        <p:nvCxnSpPr>
          <p:cNvPr id="22" name="Google Shape;22;p4"/>
          <p:cNvCxnSpPr/>
          <p:nvPr/>
        </p:nvCxnSpPr>
        <p:spPr>
          <a:xfrm>
            <a:off x="6112100" y="4902000"/>
            <a:ext cx="0" cy="19740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5718000" y="4524000"/>
            <a:ext cx="756000" cy="756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4"/>
          <p:cNvSpPr txBox="1"/>
          <p:nvPr/>
        </p:nvSpPr>
        <p:spPr>
          <a:xfrm>
            <a:off x="4791200" y="4550203"/>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4800" b="1">
                <a:latin typeface="Lora"/>
                <a:ea typeface="Lora"/>
                <a:cs typeface="Lora"/>
                <a:sym typeface="Lora"/>
              </a:rPr>
              <a:t>“</a:t>
            </a:r>
            <a:endParaRPr sz="4800" b="1">
              <a:latin typeface="Lora"/>
              <a:ea typeface="Lora"/>
              <a:cs typeface="Lora"/>
              <a:sym typeface="Lora"/>
            </a:endParaRPr>
          </a:p>
        </p:txBody>
      </p:sp>
      <p:sp>
        <p:nvSpPr>
          <p:cNvPr id="25" name="Google Shape;25;p4"/>
          <p:cNvSpPr txBox="1">
            <a:spLocks noGrp="1"/>
          </p:cNvSpPr>
          <p:nvPr>
            <p:ph type="sldNum" idx="12"/>
          </p:nvPr>
        </p:nvSpPr>
        <p:spPr>
          <a:xfrm>
            <a:off x="5730200" y="1"/>
            <a:ext cx="731600" cy="5248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5825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cxnSp>
        <p:nvCxnSpPr>
          <p:cNvPr id="27" name="Google Shape;27;p5"/>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1089967" y="1238356"/>
            <a:ext cx="541200" cy="541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5"/>
          <p:cNvSpPr txBox="1">
            <a:spLocks noGrp="1"/>
          </p:cNvSpPr>
          <p:nvPr>
            <p:ph type="title"/>
          </p:nvPr>
        </p:nvSpPr>
        <p:spPr>
          <a:xfrm>
            <a:off x="1841667" y="1194816"/>
            <a:ext cx="5171200" cy="580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667" b="1">
                <a:latin typeface="Lora"/>
                <a:ea typeface="Lora"/>
                <a:cs typeface="Lora"/>
                <a:sym typeface="Lora"/>
              </a:defRPr>
            </a:lvl1pPr>
            <a:lvl2pPr lvl="1" rtl="0">
              <a:spcBef>
                <a:spcPts val="0"/>
              </a:spcBef>
              <a:spcAft>
                <a:spcPts val="0"/>
              </a:spcAft>
              <a:buSzPts val="2000"/>
              <a:buFont typeface="Lora"/>
              <a:buNone/>
              <a:defRPr sz="2667" b="1">
                <a:highlight>
                  <a:srgbClr val="FFFFFF"/>
                </a:highlight>
                <a:latin typeface="Lora"/>
                <a:ea typeface="Lora"/>
                <a:cs typeface="Lora"/>
                <a:sym typeface="Lora"/>
              </a:defRPr>
            </a:lvl2pPr>
            <a:lvl3pPr lvl="2" rtl="0">
              <a:spcBef>
                <a:spcPts val="0"/>
              </a:spcBef>
              <a:spcAft>
                <a:spcPts val="0"/>
              </a:spcAft>
              <a:buSzPts val="2000"/>
              <a:buFont typeface="Lora"/>
              <a:buNone/>
              <a:defRPr sz="2667" b="1">
                <a:highlight>
                  <a:srgbClr val="FFFFFF"/>
                </a:highlight>
                <a:latin typeface="Lora"/>
                <a:ea typeface="Lora"/>
                <a:cs typeface="Lora"/>
                <a:sym typeface="Lora"/>
              </a:defRPr>
            </a:lvl3pPr>
            <a:lvl4pPr lvl="3" rtl="0">
              <a:spcBef>
                <a:spcPts val="0"/>
              </a:spcBef>
              <a:spcAft>
                <a:spcPts val="0"/>
              </a:spcAft>
              <a:buSzPts val="2000"/>
              <a:buFont typeface="Lora"/>
              <a:buNone/>
              <a:defRPr sz="2667" b="1">
                <a:highlight>
                  <a:srgbClr val="FFFFFF"/>
                </a:highlight>
                <a:latin typeface="Lora"/>
                <a:ea typeface="Lora"/>
                <a:cs typeface="Lora"/>
                <a:sym typeface="Lora"/>
              </a:defRPr>
            </a:lvl4pPr>
            <a:lvl5pPr lvl="4" rtl="0">
              <a:spcBef>
                <a:spcPts val="0"/>
              </a:spcBef>
              <a:spcAft>
                <a:spcPts val="0"/>
              </a:spcAft>
              <a:buSzPts val="2000"/>
              <a:buFont typeface="Lora"/>
              <a:buNone/>
              <a:defRPr sz="2667" b="1">
                <a:highlight>
                  <a:srgbClr val="FFFFFF"/>
                </a:highlight>
                <a:latin typeface="Lora"/>
                <a:ea typeface="Lora"/>
                <a:cs typeface="Lora"/>
                <a:sym typeface="Lora"/>
              </a:defRPr>
            </a:lvl5pPr>
            <a:lvl6pPr lvl="5" rtl="0">
              <a:spcBef>
                <a:spcPts val="0"/>
              </a:spcBef>
              <a:spcAft>
                <a:spcPts val="0"/>
              </a:spcAft>
              <a:buSzPts val="2000"/>
              <a:buFont typeface="Lora"/>
              <a:buNone/>
              <a:defRPr sz="2667" b="1">
                <a:highlight>
                  <a:srgbClr val="FFFFFF"/>
                </a:highlight>
                <a:latin typeface="Lora"/>
                <a:ea typeface="Lora"/>
                <a:cs typeface="Lora"/>
                <a:sym typeface="Lora"/>
              </a:defRPr>
            </a:lvl6pPr>
            <a:lvl7pPr lvl="6" rtl="0">
              <a:spcBef>
                <a:spcPts val="0"/>
              </a:spcBef>
              <a:spcAft>
                <a:spcPts val="0"/>
              </a:spcAft>
              <a:buSzPts val="2000"/>
              <a:buFont typeface="Lora"/>
              <a:buNone/>
              <a:defRPr sz="2667" b="1">
                <a:highlight>
                  <a:srgbClr val="FFFFFF"/>
                </a:highlight>
                <a:latin typeface="Lora"/>
                <a:ea typeface="Lora"/>
                <a:cs typeface="Lora"/>
                <a:sym typeface="Lora"/>
              </a:defRPr>
            </a:lvl7pPr>
            <a:lvl8pPr lvl="7" rtl="0">
              <a:spcBef>
                <a:spcPts val="0"/>
              </a:spcBef>
              <a:spcAft>
                <a:spcPts val="0"/>
              </a:spcAft>
              <a:buSzPts val="2000"/>
              <a:buFont typeface="Lora"/>
              <a:buNone/>
              <a:defRPr sz="2667" b="1">
                <a:highlight>
                  <a:srgbClr val="FFFFFF"/>
                </a:highlight>
                <a:latin typeface="Lora"/>
                <a:ea typeface="Lora"/>
                <a:cs typeface="Lora"/>
                <a:sym typeface="Lora"/>
              </a:defRPr>
            </a:lvl8pPr>
            <a:lvl9pPr lvl="8" rtl="0">
              <a:spcBef>
                <a:spcPts val="0"/>
              </a:spcBef>
              <a:spcAft>
                <a:spcPts val="0"/>
              </a:spcAft>
              <a:buSzPts val="2000"/>
              <a:buFont typeface="Lora"/>
              <a:buNone/>
              <a:defRPr sz="2667"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841667" y="2155293"/>
            <a:ext cx="9079600" cy="41496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Clr>
                <a:srgbClr val="FFCD00"/>
              </a:buClr>
              <a:buSzPts val="2400"/>
              <a:buFont typeface="Quattrocento Sans"/>
              <a:buChar char="◉"/>
              <a:defRPr sz="3200">
                <a:latin typeface="Quattrocento Sans"/>
                <a:ea typeface="Quattrocento Sans"/>
                <a:cs typeface="Quattrocento Sans"/>
                <a:sym typeface="Quattrocento Sans"/>
              </a:defRPr>
            </a:lvl1pPr>
            <a:lvl2pPr marL="1219170" lvl="1" indent="-474121" rtl="0">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2pPr>
            <a:lvl3pPr marL="1828754" lvl="2" indent="-474121" rtl="0">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3pPr>
            <a:lvl4pPr marL="2438339" lvl="3"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4pPr>
            <a:lvl5pPr marL="3047924" lvl="4"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5pPr>
            <a:lvl6pPr marL="3657509" lvl="5"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6pPr>
            <a:lvl7pPr marL="4267093" lvl="6"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7pPr>
            <a:lvl8pPr marL="4876678" lvl="7"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8pPr>
            <a:lvl9pPr marL="5486263" lvl="8"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5314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841667" y="1194816"/>
            <a:ext cx="5171200" cy="5808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841667" y="2158267"/>
            <a:ext cx="4567200" cy="4308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36" name="Google Shape;36;p6"/>
          <p:cNvSpPr txBox="1">
            <a:spLocks noGrp="1"/>
          </p:cNvSpPr>
          <p:nvPr>
            <p:ph type="body" idx="2"/>
          </p:nvPr>
        </p:nvSpPr>
        <p:spPr>
          <a:xfrm>
            <a:off x="6683888" y="2158267"/>
            <a:ext cx="4567200" cy="4308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cxnSp>
        <p:nvCxnSpPr>
          <p:cNvPr id="37" name="Google Shape;37;p6"/>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1089967" y="1238356"/>
            <a:ext cx="541200" cy="541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9" name="Google Shape;39;p6"/>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2555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841667" y="1194816"/>
            <a:ext cx="5171200" cy="580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841667" y="2201433"/>
            <a:ext cx="3112000" cy="416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5113216" y="2201433"/>
            <a:ext cx="3112000" cy="416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8384764" y="2201433"/>
            <a:ext cx="3112000" cy="416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cxnSp>
        <p:nvCxnSpPr>
          <p:cNvPr id="46" name="Google Shape;46;p7"/>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1089967" y="1238356"/>
            <a:ext cx="541200" cy="541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8" name="Google Shape;48;p7"/>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2517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841667" y="1194816"/>
            <a:ext cx="5171200" cy="5808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1089967" y="1238356"/>
            <a:ext cx="541200" cy="541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4" name="Google Shape;54;p8"/>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9578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2653933" y="5383167"/>
            <a:ext cx="6884000" cy="692800"/>
          </a:xfrm>
          <a:prstGeom prst="rect">
            <a:avLst/>
          </a:prstGeom>
        </p:spPr>
        <p:txBody>
          <a:bodyPr spcFirstLastPara="1" wrap="square" lIns="91425" tIns="91425" rIns="91425" bIns="91425" anchor="b" anchorCtr="0">
            <a:noAutofit/>
          </a:bodyPr>
          <a:lstStyle>
            <a:lvl1pPr marL="609585" lvl="0" indent="-304792" algn="ctr">
              <a:spcBef>
                <a:spcPts val="480"/>
              </a:spcBef>
              <a:spcAft>
                <a:spcPts val="0"/>
              </a:spcAft>
              <a:buSzPts val="1400"/>
              <a:buFont typeface="Lora"/>
              <a:buNone/>
              <a:defRPr sz="1867" i="1">
                <a:latin typeface="Lora"/>
                <a:ea typeface="Lora"/>
                <a:cs typeface="Lora"/>
                <a:sym typeface="Lora"/>
              </a:defRPr>
            </a:lvl1pPr>
          </a:lstStyle>
          <a:p>
            <a:endParaRPr/>
          </a:p>
        </p:txBody>
      </p:sp>
      <p:cxnSp>
        <p:nvCxnSpPr>
          <p:cNvPr id="58" name="Google Shape;58;p9"/>
          <p:cNvCxnSpPr/>
          <p:nvPr/>
        </p:nvCxnSpPr>
        <p:spPr>
          <a:xfrm>
            <a:off x="-8033" y="6221505"/>
            <a:ext cx="12216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5943200" y="6068661"/>
            <a:ext cx="305600" cy="305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9"/>
          <p:cNvSpPr txBox="1">
            <a:spLocks noGrp="1"/>
          </p:cNvSpPr>
          <p:nvPr>
            <p:ph type="sldNum" idx="12"/>
          </p:nvPr>
        </p:nvSpPr>
        <p:spPr>
          <a:xfrm>
            <a:off x="5730200" y="6374267"/>
            <a:ext cx="731600" cy="483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8307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8033" y="6018305"/>
            <a:ext cx="12216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5724933" y="5647207"/>
            <a:ext cx="742000" cy="742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txBox="1">
            <a:spLocks noGrp="1"/>
          </p:cNvSpPr>
          <p:nvPr>
            <p:ph type="sldNum" idx="12"/>
          </p:nvPr>
        </p:nvSpPr>
        <p:spPr>
          <a:xfrm>
            <a:off x="5730200" y="6389200"/>
            <a:ext cx="731600" cy="4688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670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841667" y="2155293"/>
            <a:ext cx="9079600" cy="4149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841667" y="1195399"/>
            <a:ext cx="9079600" cy="58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lvl="0" algn="r">
              <a:buNone/>
              <a:defRPr sz="1333">
                <a:solidFill>
                  <a:srgbClr val="1D1D1B"/>
                </a:solidFill>
                <a:latin typeface="Lora"/>
                <a:ea typeface="Lora"/>
                <a:cs typeface="Lora"/>
                <a:sym typeface="Lora"/>
              </a:defRPr>
            </a:lvl1pPr>
            <a:lvl2pPr lvl="1" algn="r">
              <a:buNone/>
              <a:defRPr sz="1333">
                <a:solidFill>
                  <a:srgbClr val="1D1D1B"/>
                </a:solidFill>
                <a:latin typeface="Lora"/>
                <a:ea typeface="Lora"/>
                <a:cs typeface="Lora"/>
                <a:sym typeface="Lora"/>
              </a:defRPr>
            </a:lvl2pPr>
            <a:lvl3pPr lvl="2" algn="r">
              <a:buNone/>
              <a:defRPr sz="1333">
                <a:solidFill>
                  <a:srgbClr val="1D1D1B"/>
                </a:solidFill>
                <a:latin typeface="Lora"/>
                <a:ea typeface="Lora"/>
                <a:cs typeface="Lora"/>
                <a:sym typeface="Lora"/>
              </a:defRPr>
            </a:lvl3pPr>
            <a:lvl4pPr lvl="3" algn="r">
              <a:buNone/>
              <a:defRPr sz="1333">
                <a:solidFill>
                  <a:srgbClr val="1D1D1B"/>
                </a:solidFill>
                <a:latin typeface="Lora"/>
                <a:ea typeface="Lora"/>
                <a:cs typeface="Lora"/>
                <a:sym typeface="Lora"/>
              </a:defRPr>
            </a:lvl4pPr>
            <a:lvl5pPr lvl="4" algn="r">
              <a:buNone/>
              <a:defRPr sz="1333">
                <a:solidFill>
                  <a:srgbClr val="1D1D1B"/>
                </a:solidFill>
                <a:latin typeface="Lora"/>
                <a:ea typeface="Lora"/>
                <a:cs typeface="Lora"/>
                <a:sym typeface="Lora"/>
              </a:defRPr>
            </a:lvl5pPr>
            <a:lvl6pPr lvl="5" algn="r">
              <a:buNone/>
              <a:defRPr sz="1333">
                <a:solidFill>
                  <a:srgbClr val="1D1D1B"/>
                </a:solidFill>
                <a:latin typeface="Lora"/>
                <a:ea typeface="Lora"/>
                <a:cs typeface="Lora"/>
                <a:sym typeface="Lora"/>
              </a:defRPr>
            </a:lvl6pPr>
            <a:lvl7pPr lvl="6" algn="r">
              <a:buNone/>
              <a:defRPr sz="1333">
                <a:solidFill>
                  <a:srgbClr val="1D1D1B"/>
                </a:solidFill>
                <a:latin typeface="Lora"/>
                <a:ea typeface="Lora"/>
                <a:cs typeface="Lora"/>
                <a:sym typeface="Lora"/>
              </a:defRPr>
            </a:lvl7pPr>
            <a:lvl8pPr lvl="7" algn="r">
              <a:buNone/>
              <a:defRPr sz="1333">
                <a:solidFill>
                  <a:srgbClr val="1D1D1B"/>
                </a:solidFill>
                <a:latin typeface="Lora"/>
                <a:ea typeface="Lora"/>
                <a:cs typeface="Lora"/>
                <a:sym typeface="Lora"/>
              </a:defRPr>
            </a:lvl8pPr>
            <a:lvl9pPr lvl="8" algn="r">
              <a:buNone/>
              <a:defRPr sz="1333">
                <a:solidFill>
                  <a:srgbClr val="1D1D1B"/>
                </a:solidFill>
                <a:latin typeface="Lora"/>
                <a:ea typeface="Lora"/>
                <a:cs typeface="Lora"/>
                <a:sym typeface="Lora"/>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91007894"/>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CAD7CC-994F-46C5-93D7-B1833957D784}"/>
              </a:ext>
            </a:extLst>
          </p:cNvPr>
          <p:cNvSpPr>
            <a:spLocks noGrp="1"/>
          </p:cNvSpPr>
          <p:nvPr>
            <p:ph type="ctrTitle" idx="4294967295"/>
          </p:nvPr>
        </p:nvSpPr>
        <p:spPr>
          <a:xfrm>
            <a:off x="2930525" y="1071974"/>
            <a:ext cx="6330950" cy="2192337"/>
          </a:xfrm>
        </p:spPr>
        <p:txBody>
          <a:bodyPr/>
          <a:lstStyle/>
          <a:p>
            <a:pPr algn="ctr">
              <a:lnSpc>
                <a:spcPct val="200000"/>
              </a:lnSpc>
              <a:spcAft>
                <a:spcPts val="1000"/>
              </a:spcAft>
            </a:pPr>
            <a:r>
              <a:rPr lang="en-US" sz="1800" dirty="0">
                <a:solidFill>
                  <a:srgbClr val="000000"/>
                </a:solidFill>
                <a:latin typeface="Times New Roman" panose="02020603050405020304" pitchFamily="18" charset="0"/>
                <a:ea typeface="Calibri" panose="020F0502020204030204" pitchFamily="34" charset="0"/>
              </a:rPr>
              <a:t>THE ROLE OF SUFIS IN THE EMPOWERMENT OF OTTOMAN EMPIRE: A STUDY WITH SPECIAL FOCUS ON AKŞAMSÜDDIN AND HIS MYSTIC ORDER</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Google Shape;393;p34">
            <a:extLst>
              <a:ext uri="{FF2B5EF4-FFF2-40B4-BE49-F238E27FC236}">
                <a16:creationId xmlns:a16="http://schemas.microsoft.com/office/drawing/2014/main" id="{46970238-B42E-462B-81C0-B4EE66AB73E9}"/>
              </a:ext>
            </a:extLst>
          </p:cNvPr>
          <p:cNvSpPr txBox="1">
            <a:spLocks/>
          </p:cNvSpPr>
          <p:nvPr/>
        </p:nvSpPr>
        <p:spPr>
          <a:xfrm>
            <a:off x="3363375" y="3500283"/>
            <a:ext cx="5465250" cy="8906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IN" sz="1600" b="1" dirty="0" smtClean="0"/>
              <a:t>SHAKIR VA</a:t>
            </a:r>
            <a:endParaRPr lang="en-IN" sz="1600" b="1" dirty="0"/>
          </a:p>
          <a:p>
            <a:pPr algn="ctr"/>
            <a:r>
              <a:rPr lang="en-IN" sz="1600" b="1" dirty="0" smtClean="0"/>
              <a:t>(15105)</a:t>
            </a:r>
            <a:endParaRPr lang="en-IN" sz="1600" b="1" dirty="0"/>
          </a:p>
          <a:p>
            <a:pPr algn="ctr"/>
            <a:r>
              <a:rPr lang="en-IN" sz="1600" dirty="0"/>
              <a:t>Dept. of Civilizational Studies</a:t>
            </a:r>
          </a:p>
        </p:txBody>
      </p:sp>
      <p:cxnSp>
        <p:nvCxnSpPr>
          <p:cNvPr id="6" name="Straight Connector 5">
            <a:extLst>
              <a:ext uri="{FF2B5EF4-FFF2-40B4-BE49-F238E27FC236}">
                <a16:creationId xmlns:a16="http://schemas.microsoft.com/office/drawing/2014/main" id="{4D3EC2A3-FFC5-4400-965D-C8A4A1B6C00E}"/>
              </a:ext>
            </a:extLst>
          </p:cNvPr>
          <p:cNvCxnSpPr/>
          <p:nvPr/>
        </p:nvCxnSpPr>
        <p:spPr>
          <a:xfrm>
            <a:off x="3569109" y="3397045"/>
            <a:ext cx="50537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86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AFC1F0-BD9E-4E48-9FBC-A728C60C3B96}"/>
              </a:ext>
            </a:extLst>
          </p:cNvPr>
          <p:cNvSpPr>
            <a:spLocks noGrp="1"/>
          </p:cNvSpPr>
          <p:nvPr>
            <p:ph type="sldNum" idx="12"/>
          </p:nvPr>
        </p:nvSpPr>
        <p:spPr/>
        <p:txBody>
          <a:bodyPr/>
          <a:lstStyle/>
          <a:p>
            <a:fld id="{00000000-1234-1234-1234-123412341234}" type="slidenum">
              <a:rPr lang="en" smtClean="0"/>
              <a:pPr/>
              <a:t>10</a:t>
            </a:fld>
            <a:endParaRPr lang="en"/>
          </a:p>
        </p:txBody>
      </p:sp>
      <p:sp>
        <p:nvSpPr>
          <p:cNvPr id="9" name="Google Shape;336;p31">
            <a:extLst>
              <a:ext uri="{FF2B5EF4-FFF2-40B4-BE49-F238E27FC236}">
                <a16:creationId xmlns:a16="http://schemas.microsoft.com/office/drawing/2014/main" id="{35BF3916-5338-FBF0-F6E1-A38A751638B7}"/>
              </a:ext>
            </a:extLst>
          </p:cNvPr>
          <p:cNvSpPr txBox="1">
            <a:spLocks/>
          </p:cNvSpPr>
          <p:nvPr/>
        </p:nvSpPr>
        <p:spPr>
          <a:xfrm>
            <a:off x="2629821" y="1119704"/>
            <a:ext cx="3301338" cy="46918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b="1" dirty="0"/>
              <a:t>Spiritual Motivation for Conquests</a:t>
            </a:r>
            <a:r>
              <a:rPr lang="en-US" dirty="0"/>
              <a:t>: Findings may indicate that Sufi mystics, such as </a:t>
            </a:r>
            <a:r>
              <a:rPr lang="en-US" dirty="0" err="1"/>
              <a:t>Akşamsüddin</a:t>
            </a:r>
            <a:r>
              <a:rPr lang="en-US" dirty="0"/>
              <a:t>, provided spiritual motivation and divine legitimacy for the Ottoman rulers' conquests, particularly in the case of the capture of Constantinople.</a:t>
            </a:r>
            <a:r>
              <a:rPr lang="en-US" sz="1800" dirty="0" smtClean="0">
                <a:effectLst/>
                <a:latin typeface="Times New Roman" panose="02020603050405020304" pitchFamily="18" charset="0"/>
                <a:ea typeface="Calibri" panose="020F0502020204030204" pitchFamily="34" charset="0"/>
              </a:rPr>
              <a:t>. </a:t>
            </a:r>
            <a:endParaRPr lang="en-US" sz="1800" kern="0" dirty="0">
              <a:latin typeface="Times New Roman" panose="02020603050405020304" pitchFamily="18" charset="0"/>
              <a:cs typeface="Times New Roman" panose="02020603050405020304" pitchFamily="18" charset="0"/>
            </a:endParaRPr>
          </a:p>
        </p:txBody>
      </p:sp>
      <p:sp>
        <p:nvSpPr>
          <p:cNvPr id="10" name="Google Shape;337;p31">
            <a:extLst>
              <a:ext uri="{FF2B5EF4-FFF2-40B4-BE49-F238E27FC236}">
                <a16:creationId xmlns:a16="http://schemas.microsoft.com/office/drawing/2014/main" id="{14BFEB82-B6FB-641C-CE76-41A89AE26AFB}"/>
              </a:ext>
            </a:extLst>
          </p:cNvPr>
          <p:cNvSpPr txBox="1">
            <a:spLocks/>
          </p:cNvSpPr>
          <p:nvPr/>
        </p:nvSpPr>
        <p:spPr>
          <a:xfrm>
            <a:off x="6864483" y="1119706"/>
            <a:ext cx="3264940" cy="4691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b="1" dirty="0"/>
              <a:t>Cultural and Artistic Contributions</a:t>
            </a:r>
            <a:r>
              <a:rPr lang="en-US" dirty="0"/>
              <a:t>: Sufis are known for their contributions to the arts and culture. The thesis could highlight how Sufi influence led to the development of unique Ottoman cultural and artistic expressions.</a:t>
            </a:r>
            <a:r>
              <a:rPr lang="en-US" sz="1800" dirty="0" smtClean="0">
                <a:solidFill>
                  <a:srgbClr val="363636"/>
                </a:solidFill>
                <a:effectLst/>
                <a:latin typeface="Times New Roman" panose="02020603050405020304" pitchFamily="18" charset="0"/>
                <a:ea typeface="Times New Roman" panose="02020603050405020304" pitchFamily="18" charset="0"/>
              </a:rPr>
              <a:t>.</a:t>
            </a:r>
            <a:endParaRPr lang="en-US" sz="1800" kern="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09905D52-A176-E049-C579-7D96D4A003C7}"/>
              </a:ext>
            </a:extLst>
          </p:cNvPr>
          <p:cNvSpPr/>
          <p:nvPr/>
        </p:nvSpPr>
        <p:spPr>
          <a:xfrm>
            <a:off x="2054884" y="1265788"/>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Google Shape;112;p15">
            <a:extLst>
              <a:ext uri="{FF2B5EF4-FFF2-40B4-BE49-F238E27FC236}">
                <a16:creationId xmlns:a16="http://schemas.microsoft.com/office/drawing/2014/main" id="{47FF66FA-DFA1-F683-1A83-F35D11BED1C3}"/>
              </a:ext>
            </a:extLst>
          </p:cNvPr>
          <p:cNvSpPr txBox="1"/>
          <p:nvPr/>
        </p:nvSpPr>
        <p:spPr>
          <a:xfrm>
            <a:off x="1995143" y="1196897"/>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7</a:t>
            </a:r>
            <a:endParaRPr sz="2000" dirty="0">
              <a:latin typeface="Lora"/>
              <a:ea typeface="Lora"/>
              <a:cs typeface="Lora"/>
              <a:sym typeface="Lora"/>
            </a:endParaRPr>
          </a:p>
        </p:txBody>
      </p:sp>
      <p:sp>
        <p:nvSpPr>
          <p:cNvPr id="13" name="Oval 12">
            <a:extLst>
              <a:ext uri="{FF2B5EF4-FFF2-40B4-BE49-F238E27FC236}">
                <a16:creationId xmlns:a16="http://schemas.microsoft.com/office/drawing/2014/main" id="{46173E40-0AEE-D9DD-27AE-B798B29E2181}"/>
              </a:ext>
            </a:extLst>
          </p:cNvPr>
          <p:cNvSpPr/>
          <p:nvPr/>
        </p:nvSpPr>
        <p:spPr>
          <a:xfrm>
            <a:off x="6320583" y="1261372"/>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112;p15">
            <a:extLst>
              <a:ext uri="{FF2B5EF4-FFF2-40B4-BE49-F238E27FC236}">
                <a16:creationId xmlns:a16="http://schemas.microsoft.com/office/drawing/2014/main" id="{D49530E9-A9DC-3ECA-3716-9F3DFB96C362}"/>
              </a:ext>
            </a:extLst>
          </p:cNvPr>
          <p:cNvSpPr txBox="1"/>
          <p:nvPr/>
        </p:nvSpPr>
        <p:spPr>
          <a:xfrm>
            <a:off x="6260842" y="1192481"/>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latin typeface="Lora"/>
                <a:ea typeface="Lora"/>
                <a:cs typeface="Lora"/>
                <a:sym typeface="Lora"/>
              </a:rPr>
              <a:t>8</a:t>
            </a:r>
            <a:endParaRPr sz="2000" dirty="0">
              <a:latin typeface="Lora"/>
              <a:ea typeface="Lora"/>
              <a:cs typeface="Lora"/>
              <a:sym typeface="Lora"/>
            </a:endParaRPr>
          </a:p>
        </p:txBody>
      </p:sp>
    </p:spTree>
    <p:extLst>
      <p:ext uri="{BB962C8B-B14F-4D97-AF65-F5344CB8AC3E}">
        <p14:creationId xmlns:p14="http://schemas.microsoft.com/office/powerpoint/2010/main" val="381165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717EBD-031E-4B1F-86F3-33C839CD09F2}"/>
              </a:ext>
            </a:extLst>
          </p:cNvPr>
          <p:cNvSpPr>
            <a:spLocks noGrp="1"/>
          </p:cNvSpPr>
          <p:nvPr>
            <p:ph type="title"/>
          </p:nvPr>
        </p:nvSpPr>
        <p:spPr/>
        <p:txBody>
          <a:bodyPr/>
          <a:lstStyle/>
          <a:p>
            <a:r>
              <a:rPr lang="en-IN" sz="2400" dirty="0"/>
              <a:t>Conclusion</a:t>
            </a:r>
          </a:p>
        </p:txBody>
      </p:sp>
      <p:sp>
        <p:nvSpPr>
          <p:cNvPr id="2" name="Slide Number Placeholder 1">
            <a:extLst>
              <a:ext uri="{FF2B5EF4-FFF2-40B4-BE49-F238E27FC236}">
                <a16:creationId xmlns:a16="http://schemas.microsoft.com/office/drawing/2014/main" id="{08C6E5DB-2933-4EB4-B9D1-4AE77CFCA946}"/>
              </a:ext>
            </a:extLst>
          </p:cNvPr>
          <p:cNvSpPr>
            <a:spLocks noGrp="1"/>
          </p:cNvSpPr>
          <p:nvPr>
            <p:ph type="sldNum" idx="12"/>
          </p:nvPr>
        </p:nvSpPr>
        <p:spPr/>
        <p:txBody>
          <a:bodyPr/>
          <a:lstStyle/>
          <a:p>
            <a:fld id="{00000000-1234-1234-1234-123412341234}" type="slidenum">
              <a:rPr lang="en" smtClean="0"/>
              <a:pPr/>
              <a:t>11</a:t>
            </a:fld>
            <a:endParaRPr lang="en"/>
          </a:p>
        </p:txBody>
      </p:sp>
      <p:sp>
        <p:nvSpPr>
          <p:cNvPr id="4" name="Google Shape;336;p31">
            <a:extLst>
              <a:ext uri="{FF2B5EF4-FFF2-40B4-BE49-F238E27FC236}">
                <a16:creationId xmlns:a16="http://schemas.microsoft.com/office/drawing/2014/main" id="{86949EAE-94EA-43B1-A32B-A8F7F472175E}"/>
              </a:ext>
            </a:extLst>
          </p:cNvPr>
          <p:cNvSpPr txBox="1">
            <a:spLocks/>
          </p:cNvSpPr>
          <p:nvPr/>
        </p:nvSpPr>
        <p:spPr>
          <a:xfrm>
            <a:off x="1841668" y="1913909"/>
            <a:ext cx="7222434" cy="39769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defTabSz="914400">
              <a:lnSpc>
                <a:spcPct val="150000"/>
              </a:lnSpc>
              <a:spcBef>
                <a:spcPts val="600"/>
              </a:spcBef>
            </a:pPr>
            <a:r>
              <a:rPr lang="en-US" sz="1600" dirty="0" smtClean="0"/>
              <a:t> The study </a:t>
            </a:r>
            <a:r>
              <a:rPr lang="en-US" sz="1600" dirty="0"/>
              <a:t>has highlighted the pivotal role of Sufis, particularly exemplified by </a:t>
            </a:r>
            <a:r>
              <a:rPr lang="en-US" sz="1600" dirty="0" err="1"/>
              <a:t>Akşamsüddin</a:t>
            </a:r>
            <a:r>
              <a:rPr lang="en-US" sz="1600" dirty="0"/>
              <a:t> and his mystic order, in the empowerment of the Ottoman Empire. Their influence extended beyond the spiritual realm, encompassing military conquests, governance, and the shaping of Ottoman identity. The symbiotic relationship between Sufi leaders and Ottoman Sultans, marked by spiritual guidance and support in key historical moments like the conquest of Constantinople, underscored the enduring impact of Sufism on the empire's rise and longevity. This research sheds light on the profound and multifaceted contributions of Sufis in the Ottoman narrative, showcasing their role as catalysts in the empire's historical trajectory</a:t>
            </a:r>
            <a:r>
              <a:rPr lang="en-US" sz="1400" dirty="0" smtClean="0">
                <a:solidFill>
                  <a:srgbClr val="000000"/>
                </a:solidFill>
                <a:effectLst/>
                <a:latin typeface="Times New Roman" panose="02020603050405020304" pitchFamily="18" charset="0"/>
                <a:ea typeface="Calibri" panose="020F0502020204030204" pitchFamily="34" charset="0"/>
              </a:rPr>
              <a:t>.</a:t>
            </a:r>
            <a:endParaRPr lang="en-US" sz="14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89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1"/>
          <p:cNvSpPr txBox="1">
            <a:spLocks noGrp="1"/>
          </p:cNvSpPr>
          <p:nvPr>
            <p:ph type="title"/>
          </p:nvPr>
        </p:nvSpPr>
        <p:spPr>
          <a:xfrm>
            <a:off x="1841667" y="1194816"/>
            <a:ext cx="5171200" cy="580800"/>
          </a:xfrm>
          <a:prstGeom prst="rect">
            <a:avLst/>
          </a:prstGeom>
        </p:spPr>
        <p:txBody>
          <a:bodyPr spcFirstLastPara="1" wrap="square" lIns="121900" tIns="121900" rIns="121900" bIns="121900" anchor="ctr" anchorCtr="0">
            <a:noAutofit/>
          </a:bodyPr>
          <a:lstStyle/>
          <a:p>
            <a:r>
              <a:rPr lang="en-IN" sz="2400" dirty="0"/>
              <a:t>Introduction</a:t>
            </a:r>
            <a:endParaRPr lang="en-IN" dirty="0"/>
          </a:p>
        </p:txBody>
      </p:sp>
      <p:sp>
        <p:nvSpPr>
          <p:cNvPr id="543" name="Google Shape;543;p41"/>
          <p:cNvSpPr txBox="1">
            <a:spLocks noGrp="1"/>
          </p:cNvSpPr>
          <p:nvPr>
            <p:ph type="sldNum" idx="12"/>
          </p:nvPr>
        </p:nvSpPr>
        <p:spPr>
          <a:xfrm>
            <a:off x="11390969"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smtClean="0"/>
              <a:pPr defTabSz="1219170">
                <a:buClr>
                  <a:srgbClr val="000000"/>
                </a:buClr>
              </a:pPr>
              <a:t>2</a:t>
            </a:fld>
            <a:endParaRPr lang="en" kern="0"/>
          </a:p>
        </p:txBody>
      </p:sp>
      <p:grpSp>
        <p:nvGrpSpPr>
          <p:cNvPr id="545" name="Google Shape;545;p41"/>
          <p:cNvGrpSpPr/>
          <p:nvPr/>
        </p:nvGrpSpPr>
        <p:grpSpPr>
          <a:xfrm>
            <a:off x="1221945" y="1359667"/>
            <a:ext cx="286167" cy="286167"/>
            <a:chOff x="2594050" y="1631825"/>
            <a:chExt cx="439625" cy="439625"/>
          </a:xfrm>
        </p:grpSpPr>
        <p:sp>
          <p:nvSpPr>
            <p:cNvPr id="546" name="Google Shape;546;p4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7" name="Google Shape;547;p4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8" name="Google Shape;548;p4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9" name="Google Shape;549;p4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 name="Google Shape;393;p34">
            <a:extLst>
              <a:ext uri="{FF2B5EF4-FFF2-40B4-BE49-F238E27FC236}">
                <a16:creationId xmlns:a16="http://schemas.microsoft.com/office/drawing/2014/main" id="{F7A960EA-EFED-4AD1-8033-65D125BF6897}"/>
              </a:ext>
            </a:extLst>
          </p:cNvPr>
          <p:cNvSpPr txBox="1">
            <a:spLocks/>
          </p:cNvSpPr>
          <p:nvPr/>
        </p:nvSpPr>
        <p:spPr>
          <a:xfrm>
            <a:off x="1991137" y="2392058"/>
            <a:ext cx="8561966" cy="42034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spcAft>
                <a:spcPts val="1000"/>
              </a:spcAft>
            </a:pPr>
            <a:r>
              <a:rPr lang="en-US" sz="1600" dirty="0">
                <a:latin typeface="+mj-lt"/>
                <a:ea typeface="Calibri" panose="020F0502020204030204" pitchFamily="34" charset="0"/>
                <a:cs typeface="Arial" panose="020B0604020202020204" pitchFamily="34" charset="0"/>
              </a:rPr>
              <a:t>This thesis analyzes the crucial role played by Sufis in empowering the Ottoman Empire, with a special emphasis on the achievements of </a:t>
            </a:r>
            <a:r>
              <a:rPr lang="en-US" sz="1600" dirty="0" err="1">
                <a:latin typeface="+mj-lt"/>
                <a:ea typeface="Calibri" panose="020F0502020204030204" pitchFamily="34" charset="0"/>
                <a:cs typeface="Arial" panose="020B0604020202020204" pitchFamily="34" charset="0"/>
              </a:rPr>
              <a:t>Akşamsüddin</a:t>
            </a:r>
            <a:r>
              <a:rPr lang="en-US" sz="1600" dirty="0">
                <a:latin typeface="+mj-lt"/>
                <a:ea typeface="Calibri" panose="020F0502020204030204" pitchFamily="34" charset="0"/>
                <a:cs typeface="Arial" panose="020B0604020202020204" pitchFamily="34" charset="0"/>
              </a:rPr>
              <a:t> and his mystic order. Drawing from a range of historical sources and primary materials, the research investigates how Sufi figures, especially </a:t>
            </a:r>
            <a:r>
              <a:rPr lang="en-US" sz="1600" dirty="0" err="1">
                <a:latin typeface="+mj-lt"/>
                <a:ea typeface="Calibri" panose="020F0502020204030204" pitchFamily="34" charset="0"/>
                <a:cs typeface="Arial" panose="020B0604020202020204" pitchFamily="34" charset="0"/>
              </a:rPr>
              <a:t>Akşamsüddin</a:t>
            </a:r>
            <a:r>
              <a:rPr lang="en-US" sz="1600" dirty="0">
                <a:latin typeface="+mj-lt"/>
                <a:ea typeface="Calibri" panose="020F0502020204030204" pitchFamily="34" charset="0"/>
                <a:cs typeface="Arial" panose="020B0604020202020204" pitchFamily="34" charset="0"/>
              </a:rPr>
              <a:t>, shaped the political, cultural, and social landscape of the empire. It investigates how Sufi orders provided spiritual guidance, created social cohesiveness, and promoted education, thereby enhancing the empire's governance and socioeconomic fabric. The research reveals </a:t>
            </a:r>
            <a:r>
              <a:rPr lang="en-US" sz="1600" dirty="0" err="1">
                <a:latin typeface="+mj-lt"/>
                <a:ea typeface="Calibri" panose="020F0502020204030204" pitchFamily="34" charset="0"/>
                <a:cs typeface="Arial" panose="020B0604020202020204" pitchFamily="34" charset="0"/>
              </a:rPr>
              <a:t>Akşamsüddin’s</a:t>
            </a:r>
            <a:r>
              <a:rPr lang="en-US" sz="1600" dirty="0">
                <a:latin typeface="+mj-lt"/>
                <a:ea typeface="Calibri" panose="020F0502020204030204" pitchFamily="34" charset="0"/>
                <a:cs typeface="Arial" panose="020B0604020202020204" pitchFamily="34" charset="0"/>
              </a:rPr>
              <a:t> intimate affiliation with the ruling elite, which allowed him to have enormous political influence and affect important decisions. By researching the continuing legacy of Sufis in the Ottoman Empire, this study contributes to a more full understanding of the interactions between spirituality, governance, and the durability of historical empires.</a:t>
            </a:r>
            <a:endParaRPr lang="en-IN" sz="1600" dirty="0">
              <a:effectLst/>
              <a:latin typeface="+mj-lt"/>
              <a:ea typeface="Calibri" panose="020F050202020403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6517-9D74-4660-9AF2-E5D07DC57402}"/>
              </a:ext>
            </a:extLst>
          </p:cNvPr>
          <p:cNvSpPr>
            <a:spLocks noGrp="1"/>
          </p:cNvSpPr>
          <p:nvPr>
            <p:ph type="title"/>
          </p:nvPr>
        </p:nvSpPr>
        <p:spPr/>
        <p:txBody>
          <a:bodyPr/>
          <a:lstStyle/>
          <a:p>
            <a:r>
              <a:rPr lang="en-IN" sz="2400" dirty="0"/>
              <a:t>Statement of the Problem</a:t>
            </a:r>
          </a:p>
        </p:txBody>
      </p:sp>
      <p:sp>
        <p:nvSpPr>
          <p:cNvPr id="3" name="Slide Number Placeholder 2">
            <a:extLst>
              <a:ext uri="{FF2B5EF4-FFF2-40B4-BE49-F238E27FC236}">
                <a16:creationId xmlns:a16="http://schemas.microsoft.com/office/drawing/2014/main" id="{54A12C6C-F05E-448A-AB06-2DDE14128A1A}"/>
              </a:ext>
            </a:extLst>
          </p:cNvPr>
          <p:cNvSpPr>
            <a:spLocks noGrp="1"/>
          </p:cNvSpPr>
          <p:nvPr>
            <p:ph type="sldNum" idx="12"/>
          </p:nvPr>
        </p:nvSpPr>
        <p:spPr/>
        <p:txBody>
          <a:bodyPr/>
          <a:lstStyle/>
          <a:p>
            <a:fld id="{00000000-1234-1234-1234-123412341234}" type="slidenum">
              <a:rPr lang="en" smtClean="0"/>
              <a:pPr/>
              <a:t>3</a:t>
            </a:fld>
            <a:endParaRPr lang="en"/>
          </a:p>
        </p:txBody>
      </p:sp>
      <p:sp>
        <p:nvSpPr>
          <p:cNvPr id="4" name="Google Shape;393;p34">
            <a:extLst>
              <a:ext uri="{FF2B5EF4-FFF2-40B4-BE49-F238E27FC236}">
                <a16:creationId xmlns:a16="http://schemas.microsoft.com/office/drawing/2014/main" id="{2D1E69A3-EFC5-4F60-B1CA-F7E820D4D4D7}"/>
              </a:ext>
            </a:extLst>
          </p:cNvPr>
          <p:cNvSpPr txBox="1">
            <a:spLocks/>
          </p:cNvSpPr>
          <p:nvPr/>
        </p:nvSpPr>
        <p:spPr>
          <a:xfrm>
            <a:off x="1841667" y="1980368"/>
            <a:ext cx="8561966" cy="45287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n-US" sz="1400" dirty="0">
                <a:cs typeface="+mj-cs"/>
              </a:rPr>
              <a:t>The Ottoman Empire, which governed for more than six centuries, was one of the most powerful and influential empires in world history. The empire stood out throughout its history for its unique blending of religious, cultural, and political elements as well as for the amazing level of tolerance and coexistence among its many different ethnic groups. One of the key factors that contributed to the success and stability of the Ottoman Empire was the significant role that Sufi organizations, particularly the </a:t>
            </a:r>
            <a:r>
              <a:rPr lang="en-US" sz="1400" dirty="0" err="1">
                <a:cs typeface="+mj-cs"/>
              </a:rPr>
              <a:t>Akşamsüddin</a:t>
            </a:r>
            <a:r>
              <a:rPr lang="en-US" sz="1400" dirty="0">
                <a:cs typeface="+mj-cs"/>
              </a:rPr>
              <a:t> and his Mystic </a:t>
            </a:r>
            <a:r>
              <a:rPr lang="en-US" sz="1400" dirty="0" smtClean="0">
                <a:cs typeface="+mj-cs"/>
              </a:rPr>
              <a:t>Order </a:t>
            </a:r>
            <a:r>
              <a:rPr lang="en-US" sz="1400" dirty="0">
                <a:cs typeface="+mj-cs"/>
              </a:rPr>
              <a:t>played</a:t>
            </a:r>
            <a:r>
              <a:rPr lang="ar-SA" sz="1400" dirty="0">
                <a:cs typeface="+mj-cs"/>
              </a:rPr>
              <a:t>. </a:t>
            </a:r>
            <a:endParaRPr lang="en-US" sz="1400" dirty="0" smtClean="0">
              <a:cs typeface="+mj-cs"/>
            </a:endParaRPr>
          </a:p>
          <a:p>
            <a:pPr>
              <a:lnSpc>
                <a:spcPct val="150000"/>
              </a:lnSpc>
            </a:pPr>
            <a:r>
              <a:rPr lang="en-US" sz="1400" dirty="0" smtClean="0">
                <a:cs typeface="+mj-cs"/>
              </a:rPr>
              <a:t>Although </a:t>
            </a:r>
            <a:r>
              <a:rPr lang="en-US" sz="1400" dirty="0">
                <a:cs typeface="+mj-cs"/>
              </a:rPr>
              <a:t>Sufi organizations had a significant role in the Ottoman Empire, it is unclear exactly how they contributed to the state's growth. Few scholars have specifically researched </a:t>
            </a:r>
            <a:r>
              <a:rPr lang="en-US" sz="1400" dirty="0" err="1">
                <a:cs typeface="+mj-cs"/>
              </a:rPr>
              <a:t>Akşamsüddin</a:t>
            </a:r>
            <a:r>
              <a:rPr lang="en-US" sz="1400" dirty="0">
                <a:cs typeface="+mj-cs"/>
              </a:rPr>
              <a:t> and his Mystic Order, although many have looked at the role of Sufis generally throughout the Ottoman Empire. This thesis attempts to answer the question of how precisely Sufi groups—in particular, the </a:t>
            </a:r>
            <a:r>
              <a:rPr lang="en-US" sz="1400" dirty="0" err="1">
                <a:cs typeface="+mj-cs"/>
              </a:rPr>
              <a:t>Akşamsüddin</a:t>
            </a:r>
            <a:r>
              <a:rPr lang="en-US" sz="1400" dirty="0">
                <a:cs typeface="+mj-cs"/>
              </a:rPr>
              <a:t>  and his Mystic Order—contributed to the Ottoman Empire's rise to prominence. This thesis seeks to illuminate a significant chapter in the history of the Ottoman kingdom and to provide a deeper understanding of the complex interactions between religion, culture, and politics in this extraordinary kingdom</a:t>
            </a:r>
            <a:r>
              <a:rPr lang="ar-SA" sz="1400" dirty="0">
                <a:cs typeface="+mj-cs"/>
              </a:rPr>
              <a:t>. </a:t>
            </a:r>
            <a:endParaRPr lang="en-US" sz="1400" dirty="0">
              <a:cs typeface="+mj-cs"/>
            </a:endParaRPr>
          </a:p>
        </p:txBody>
      </p:sp>
      <p:grpSp>
        <p:nvGrpSpPr>
          <p:cNvPr id="5" name="Google Shape;545;p41">
            <a:extLst>
              <a:ext uri="{FF2B5EF4-FFF2-40B4-BE49-F238E27FC236}">
                <a16:creationId xmlns:a16="http://schemas.microsoft.com/office/drawing/2014/main" id="{22C0C0CB-AA9E-4FA7-B7AC-0197FE6BB44A}"/>
              </a:ext>
            </a:extLst>
          </p:cNvPr>
          <p:cNvGrpSpPr/>
          <p:nvPr/>
        </p:nvGrpSpPr>
        <p:grpSpPr>
          <a:xfrm>
            <a:off x="1221945" y="1359667"/>
            <a:ext cx="286167" cy="286167"/>
            <a:chOff x="2594050" y="1631825"/>
            <a:chExt cx="439625" cy="439625"/>
          </a:xfrm>
        </p:grpSpPr>
        <p:sp>
          <p:nvSpPr>
            <p:cNvPr id="6" name="Google Shape;546;p41">
              <a:extLst>
                <a:ext uri="{FF2B5EF4-FFF2-40B4-BE49-F238E27FC236}">
                  <a16:creationId xmlns:a16="http://schemas.microsoft.com/office/drawing/2014/main" id="{2684D25A-5547-4862-B945-8C9A8773692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 name="Google Shape;547;p41">
              <a:extLst>
                <a:ext uri="{FF2B5EF4-FFF2-40B4-BE49-F238E27FC236}">
                  <a16:creationId xmlns:a16="http://schemas.microsoft.com/office/drawing/2014/main" id="{E8790D1A-C392-4605-9AA6-F9C0C2A4768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548;p41">
              <a:extLst>
                <a:ext uri="{FF2B5EF4-FFF2-40B4-BE49-F238E27FC236}">
                  <a16:creationId xmlns:a16="http://schemas.microsoft.com/office/drawing/2014/main" id="{649D6E4D-F680-41E0-89FE-D5C6D1D7FE1A}"/>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Google Shape;549;p41">
              <a:extLst>
                <a:ext uri="{FF2B5EF4-FFF2-40B4-BE49-F238E27FC236}">
                  <a16:creationId xmlns:a16="http://schemas.microsoft.com/office/drawing/2014/main" id="{301EFD7F-8229-4242-85F7-C09D1CEFCA54}"/>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248634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6517-9D74-4660-9AF2-E5D07DC57402}"/>
              </a:ext>
            </a:extLst>
          </p:cNvPr>
          <p:cNvSpPr>
            <a:spLocks noGrp="1"/>
          </p:cNvSpPr>
          <p:nvPr>
            <p:ph type="title"/>
          </p:nvPr>
        </p:nvSpPr>
        <p:spPr/>
        <p:txBody>
          <a:bodyPr/>
          <a:lstStyle/>
          <a:p>
            <a:r>
              <a:rPr lang="en-IN" sz="2400" dirty="0"/>
              <a:t>Objectives of Study</a:t>
            </a:r>
          </a:p>
        </p:txBody>
      </p:sp>
      <p:sp>
        <p:nvSpPr>
          <p:cNvPr id="3" name="Slide Number Placeholder 2">
            <a:extLst>
              <a:ext uri="{FF2B5EF4-FFF2-40B4-BE49-F238E27FC236}">
                <a16:creationId xmlns:a16="http://schemas.microsoft.com/office/drawing/2014/main" id="{54A12C6C-F05E-448A-AB06-2DDE14128A1A}"/>
              </a:ext>
            </a:extLst>
          </p:cNvPr>
          <p:cNvSpPr>
            <a:spLocks noGrp="1"/>
          </p:cNvSpPr>
          <p:nvPr>
            <p:ph type="sldNum" idx="12"/>
          </p:nvPr>
        </p:nvSpPr>
        <p:spPr/>
        <p:txBody>
          <a:bodyPr/>
          <a:lstStyle/>
          <a:p>
            <a:fld id="{00000000-1234-1234-1234-123412341234}" type="slidenum">
              <a:rPr lang="en" smtClean="0"/>
              <a:pPr/>
              <a:t>4</a:t>
            </a:fld>
            <a:endParaRPr lang="en"/>
          </a:p>
        </p:txBody>
      </p:sp>
      <p:sp>
        <p:nvSpPr>
          <p:cNvPr id="4" name="Google Shape;393;p34">
            <a:extLst>
              <a:ext uri="{FF2B5EF4-FFF2-40B4-BE49-F238E27FC236}">
                <a16:creationId xmlns:a16="http://schemas.microsoft.com/office/drawing/2014/main" id="{2D1E69A3-EFC5-4F60-B1CA-F7E820D4D4D7}"/>
              </a:ext>
            </a:extLst>
          </p:cNvPr>
          <p:cNvSpPr txBox="1">
            <a:spLocks/>
          </p:cNvSpPr>
          <p:nvPr/>
        </p:nvSpPr>
        <p:spPr>
          <a:xfrm>
            <a:off x="1841667" y="1980368"/>
            <a:ext cx="5370896" cy="470178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lgn="just" fontAlgn="base">
              <a:lnSpc>
                <a:spcPct val="150000"/>
              </a:lnSpc>
              <a:spcAft>
                <a:spcPts val="1000"/>
              </a:spcAft>
              <a:buSzPts val="1200"/>
              <a:buFont typeface="Wingdings" panose="05000000000000000000" pitchFamily="2" charset="2"/>
              <a:buChar char="Ø"/>
            </a:pPr>
            <a:r>
              <a:rPr lang="en-US" sz="1800" dirty="0">
                <a:uFill>
                  <a:solidFill>
                    <a:srgbClr val="000000"/>
                  </a:solidFill>
                </a:uFill>
                <a:latin typeface="+mj-lt"/>
                <a:ea typeface="Times New Roman" panose="02020603050405020304" pitchFamily="18" charset="0"/>
                <a:cs typeface="Times New Roman" panose="02020603050405020304" pitchFamily="18" charset="0"/>
              </a:rPr>
              <a:t>To illustrate role of Islamic Sufis on Ottoman empowerment </a:t>
            </a:r>
            <a:endParaRPr lang="en-US" sz="1800" dirty="0" smtClean="0">
              <a:uFill>
                <a:solidFill>
                  <a:srgbClr val="000000"/>
                </a:solidFill>
              </a:uFill>
              <a:latin typeface="+mj-lt"/>
              <a:ea typeface="Times New Roman" panose="02020603050405020304" pitchFamily="18" charset="0"/>
              <a:cs typeface="Times New Roman" panose="02020603050405020304" pitchFamily="18" charset="0"/>
            </a:endParaRPr>
          </a:p>
          <a:p>
            <a:pPr marL="285750" indent="-285750" algn="just" fontAlgn="base">
              <a:lnSpc>
                <a:spcPct val="150000"/>
              </a:lnSpc>
              <a:spcAft>
                <a:spcPts val="1000"/>
              </a:spcAft>
              <a:buSzPts val="1200"/>
              <a:buFont typeface="Wingdings" panose="05000000000000000000" pitchFamily="2" charset="2"/>
              <a:buChar char="Ø"/>
            </a:pPr>
            <a:r>
              <a:rPr lang="en-US" sz="1800" dirty="0">
                <a:uFill>
                  <a:solidFill>
                    <a:srgbClr val="000000"/>
                  </a:solidFill>
                </a:uFill>
                <a:latin typeface="+mj-lt"/>
                <a:ea typeface="Times New Roman" panose="02020603050405020304" pitchFamily="18" charset="0"/>
                <a:cs typeface="Times New Roman" panose="02020603050405020304" pitchFamily="18" charset="0"/>
              </a:rPr>
              <a:t>To point out Sufi orders and grandmasters during the Ottoman with brief sketch about Ottoman Sufism </a:t>
            </a:r>
            <a:endParaRPr lang="en-US" sz="1800" dirty="0" smtClean="0">
              <a:uFill>
                <a:solidFill>
                  <a:srgbClr val="000000"/>
                </a:solidFill>
              </a:uFill>
              <a:latin typeface="+mj-lt"/>
              <a:ea typeface="Times New Roman" panose="02020603050405020304" pitchFamily="18" charset="0"/>
              <a:cs typeface="Times New Roman" panose="02020603050405020304" pitchFamily="18" charset="0"/>
            </a:endParaRPr>
          </a:p>
          <a:p>
            <a:pPr marL="285750" indent="-285750" algn="just" fontAlgn="base">
              <a:lnSpc>
                <a:spcPct val="150000"/>
              </a:lnSpc>
              <a:spcAft>
                <a:spcPts val="1000"/>
              </a:spcAft>
              <a:buSzPts val="1200"/>
              <a:buFont typeface="Wingdings" panose="05000000000000000000" pitchFamily="2" charset="2"/>
              <a:buChar char="Ø"/>
            </a:pPr>
            <a:r>
              <a:rPr lang="en-US" sz="1800" dirty="0">
                <a:uFill>
                  <a:solidFill>
                    <a:srgbClr val="000000"/>
                  </a:solidFill>
                </a:uFill>
                <a:latin typeface="+mj-lt"/>
                <a:ea typeface="Times New Roman" panose="02020603050405020304" pitchFamily="18" charset="0"/>
                <a:cs typeface="Times New Roman" panose="02020603050405020304" pitchFamily="18" charset="0"/>
              </a:rPr>
              <a:t>To uncover the reverence and esteem shown by kings towards Sufis, emphasizing the guidance provided by </a:t>
            </a:r>
            <a:r>
              <a:rPr lang="en-US" sz="1800" dirty="0" err="1">
                <a:uFill>
                  <a:solidFill>
                    <a:srgbClr val="000000"/>
                  </a:solidFill>
                </a:uFill>
                <a:latin typeface="+mj-lt"/>
                <a:ea typeface="Times New Roman" panose="02020603050405020304" pitchFamily="18" charset="0"/>
                <a:cs typeface="Times New Roman" panose="02020603050405020304" pitchFamily="18" charset="0"/>
              </a:rPr>
              <a:t>Akşamsüddin</a:t>
            </a:r>
            <a:r>
              <a:rPr lang="en-US" sz="1800" dirty="0">
                <a:uFill>
                  <a:solidFill>
                    <a:srgbClr val="000000"/>
                  </a:solidFill>
                </a:uFill>
                <a:latin typeface="+mj-lt"/>
                <a:ea typeface="Times New Roman" panose="02020603050405020304" pitchFamily="18" charset="0"/>
                <a:cs typeface="Times New Roman" panose="02020603050405020304" pitchFamily="18" charset="0"/>
              </a:rPr>
              <a:t> and his Mystic Order in achieving victories.</a:t>
            </a:r>
            <a:endParaRPr lang="en-IN" sz="1800" u="none" strike="noStrike" dirty="0" smtClean="0">
              <a:effectLst/>
              <a:uFill>
                <a:solidFill>
                  <a:srgbClr val="000000"/>
                </a:solidFill>
              </a:uFill>
              <a:latin typeface="+mj-lt"/>
              <a:ea typeface="Times New Roman" panose="02020603050405020304" pitchFamily="18" charset="0"/>
              <a:cs typeface="Times New Roman" panose="02020603050405020304" pitchFamily="18" charset="0"/>
            </a:endParaRPr>
          </a:p>
          <a:p>
            <a:pPr marL="285750" lvl="0" indent="-285750" algn="just" rtl="0" fontAlgn="base">
              <a:lnSpc>
                <a:spcPct val="200000"/>
              </a:lnSpc>
              <a:spcAft>
                <a:spcPts val="1000"/>
              </a:spcAft>
              <a:buClr>
                <a:srgbClr val="000000"/>
              </a:buClr>
              <a:buSzPts val="1200"/>
              <a:buFont typeface="Arial" panose="020B0604020202020204" pitchFamily="34" charset="0"/>
              <a:buChar char="•"/>
            </a:pPr>
            <a:endParaRPr lang="en-US" sz="1800" dirty="0">
              <a:solidFill>
                <a:schemeClr val="dk1"/>
              </a:solidFill>
              <a:latin typeface="Times New Roman" panose="02020603050405020304" pitchFamily="18" charset="0"/>
              <a:cs typeface="Times New Roman" panose="02020603050405020304" pitchFamily="18" charset="0"/>
            </a:endParaRPr>
          </a:p>
        </p:txBody>
      </p:sp>
      <p:grpSp>
        <p:nvGrpSpPr>
          <p:cNvPr id="5" name="Google Shape;545;p41">
            <a:extLst>
              <a:ext uri="{FF2B5EF4-FFF2-40B4-BE49-F238E27FC236}">
                <a16:creationId xmlns:a16="http://schemas.microsoft.com/office/drawing/2014/main" id="{22C0C0CB-AA9E-4FA7-B7AC-0197FE6BB44A}"/>
              </a:ext>
            </a:extLst>
          </p:cNvPr>
          <p:cNvGrpSpPr/>
          <p:nvPr/>
        </p:nvGrpSpPr>
        <p:grpSpPr>
          <a:xfrm>
            <a:off x="1221945" y="1359667"/>
            <a:ext cx="286167" cy="286167"/>
            <a:chOff x="2594050" y="1631825"/>
            <a:chExt cx="439625" cy="439625"/>
          </a:xfrm>
        </p:grpSpPr>
        <p:sp>
          <p:nvSpPr>
            <p:cNvPr id="6" name="Google Shape;546;p41">
              <a:extLst>
                <a:ext uri="{FF2B5EF4-FFF2-40B4-BE49-F238E27FC236}">
                  <a16:creationId xmlns:a16="http://schemas.microsoft.com/office/drawing/2014/main" id="{2684D25A-5547-4862-B945-8C9A8773692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 name="Google Shape;547;p41">
              <a:extLst>
                <a:ext uri="{FF2B5EF4-FFF2-40B4-BE49-F238E27FC236}">
                  <a16:creationId xmlns:a16="http://schemas.microsoft.com/office/drawing/2014/main" id="{E8790D1A-C392-4605-9AA6-F9C0C2A4768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548;p41">
              <a:extLst>
                <a:ext uri="{FF2B5EF4-FFF2-40B4-BE49-F238E27FC236}">
                  <a16:creationId xmlns:a16="http://schemas.microsoft.com/office/drawing/2014/main" id="{649D6E4D-F680-41E0-89FE-D5C6D1D7FE1A}"/>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Google Shape;549;p41">
              <a:extLst>
                <a:ext uri="{FF2B5EF4-FFF2-40B4-BE49-F238E27FC236}">
                  <a16:creationId xmlns:a16="http://schemas.microsoft.com/office/drawing/2014/main" id="{301EFD7F-8229-4242-85F7-C09D1CEFCA54}"/>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341191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5436-526A-4253-92C1-8C1A4CDCC51F}"/>
              </a:ext>
            </a:extLst>
          </p:cNvPr>
          <p:cNvSpPr>
            <a:spLocks noGrp="1"/>
          </p:cNvSpPr>
          <p:nvPr>
            <p:ph type="title"/>
          </p:nvPr>
        </p:nvSpPr>
        <p:spPr/>
        <p:txBody>
          <a:bodyPr/>
          <a:lstStyle/>
          <a:p>
            <a:r>
              <a:rPr lang="en-IN" sz="2400" dirty="0"/>
              <a:t>Methodology</a:t>
            </a:r>
          </a:p>
        </p:txBody>
      </p:sp>
      <p:sp>
        <p:nvSpPr>
          <p:cNvPr id="3" name="Slide Number Placeholder 2">
            <a:extLst>
              <a:ext uri="{FF2B5EF4-FFF2-40B4-BE49-F238E27FC236}">
                <a16:creationId xmlns:a16="http://schemas.microsoft.com/office/drawing/2014/main" id="{4E68BC7A-0527-4E5E-B576-4275FA83F14F}"/>
              </a:ext>
            </a:extLst>
          </p:cNvPr>
          <p:cNvSpPr>
            <a:spLocks noGrp="1"/>
          </p:cNvSpPr>
          <p:nvPr>
            <p:ph type="sldNum" idx="12"/>
          </p:nvPr>
        </p:nvSpPr>
        <p:spPr/>
        <p:txBody>
          <a:bodyPr/>
          <a:lstStyle/>
          <a:p>
            <a:fld id="{00000000-1234-1234-1234-123412341234}" type="slidenum">
              <a:rPr lang="en" smtClean="0"/>
              <a:pPr/>
              <a:t>5</a:t>
            </a:fld>
            <a:endParaRPr lang="en"/>
          </a:p>
        </p:txBody>
      </p:sp>
      <p:grpSp>
        <p:nvGrpSpPr>
          <p:cNvPr id="4" name="Google Shape;545;p41">
            <a:extLst>
              <a:ext uri="{FF2B5EF4-FFF2-40B4-BE49-F238E27FC236}">
                <a16:creationId xmlns:a16="http://schemas.microsoft.com/office/drawing/2014/main" id="{CAC072FA-D02F-42A8-A44F-FA35E31D29DC}"/>
              </a:ext>
            </a:extLst>
          </p:cNvPr>
          <p:cNvGrpSpPr/>
          <p:nvPr/>
        </p:nvGrpSpPr>
        <p:grpSpPr>
          <a:xfrm>
            <a:off x="1221945" y="1359667"/>
            <a:ext cx="286167" cy="286167"/>
            <a:chOff x="2594050" y="1631825"/>
            <a:chExt cx="439625" cy="439625"/>
          </a:xfrm>
        </p:grpSpPr>
        <p:sp>
          <p:nvSpPr>
            <p:cNvPr id="5" name="Google Shape;546;p41">
              <a:extLst>
                <a:ext uri="{FF2B5EF4-FFF2-40B4-BE49-F238E27FC236}">
                  <a16:creationId xmlns:a16="http://schemas.microsoft.com/office/drawing/2014/main" id="{DC760A4F-6E87-40A2-B7DB-163B9624A0C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 name="Google Shape;547;p41">
              <a:extLst>
                <a:ext uri="{FF2B5EF4-FFF2-40B4-BE49-F238E27FC236}">
                  <a16:creationId xmlns:a16="http://schemas.microsoft.com/office/drawing/2014/main" id="{68F99330-7D52-4835-BA41-565486EED145}"/>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 name="Google Shape;548;p41">
              <a:extLst>
                <a:ext uri="{FF2B5EF4-FFF2-40B4-BE49-F238E27FC236}">
                  <a16:creationId xmlns:a16="http://schemas.microsoft.com/office/drawing/2014/main" id="{59358CD2-88B5-42A2-9113-0900FF44F61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549;p41">
              <a:extLst>
                <a:ext uri="{FF2B5EF4-FFF2-40B4-BE49-F238E27FC236}">
                  <a16:creationId xmlns:a16="http://schemas.microsoft.com/office/drawing/2014/main" id="{A8BEA062-0E7D-42AE-90B4-91FB64F004C5}"/>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 name="Google Shape;393;p34">
            <a:extLst>
              <a:ext uri="{FF2B5EF4-FFF2-40B4-BE49-F238E27FC236}">
                <a16:creationId xmlns:a16="http://schemas.microsoft.com/office/drawing/2014/main" id="{70FE87A8-CE5B-44F7-BC57-591F707C25E4}"/>
              </a:ext>
            </a:extLst>
          </p:cNvPr>
          <p:cNvSpPr txBox="1">
            <a:spLocks/>
          </p:cNvSpPr>
          <p:nvPr/>
        </p:nvSpPr>
        <p:spPr>
          <a:xfrm>
            <a:off x="1841667" y="1980368"/>
            <a:ext cx="7106390" cy="32397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defTabSz="914400">
              <a:lnSpc>
                <a:spcPct val="150000"/>
              </a:lnSpc>
              <a:spcBef>
                <a:spcPts val="600"/>
              </a:spcBef>
            </a:pPr>
            <a:r>
              <a:rPr lang="en-US" sz="1800" dirty="0">
                <a:latin typeface="+mj-lt"/>
                <a:ea typeface="Times New Roman" panose="02020603050405020304" pitchFamily="18" charset="0"/>
              </a:rPr>
              <a:t>Here, the researcher attempts to produce a work on the function of Sufis in imperial empowerment, which is similar to the researcher's objective to provide an analytical study based on old and current works of </a:t>
            </a:r>
            <a:r>
              <a:rPr lang="en-US" sz="1800" dirty="0" err="1">
                <a:latin typeface="+mj-lt"/>
                <a:ea typeface="Times New Roman" panose="02020603050405020304" pitchFamily="18" charset="0"/>
              </a:rPr>
              <a:t>pand</a:t>
            </a:r>
            <a:r>
              <a:rPr lang="en-US" sz="1800" dirty="0">
                <a:latin typeface="+mj-lt"/>
                <a:ea typeface="Times New Roman" panose="02020603050405020304" pitchFamily="18" charset="0"/>
              </a:rPr>
              <a:t> literature. </a:t>
            </a:r>
          </a:p>
          <a:p>
            <a:pPr algn="just" defTabSz="914400">
              <a:lnSpc>
                <a:spcPct val="150000"/>
              </a:lnSpc>
              <a:spcBef>
                <a:spcPts val="600"/>
              </a:spcBef>
            </a:pPr>
            <a:r>
              <a:rPr lang="en-US" sz="1800" dirty="0">
                <a:latin typeface="+mj-lt"/>
                <a:ea typeface="Times New Roman" panose="02020603050405020304" pitchFamily="18" charset="0"/>
              </a:rPr>
              <a:t>The researcher will agree to the analysis techniques used to gather the data for this study. This approach will be dependent on the relevant books, journals, papers, and online resource.</a:t>
            </a:r>
          </a:p>
          <a:p>
            <a:pPr algn="just" defTabSz="914400">
              <a:spcBef>
                <a:spcPts val="600"/>
              </a:spcBef>
            </a:pPr>
            <a:endParaRPr lang="en-US" sz="1800"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61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470A-764D-484E-94C3-1BD5180B881D}"/>
              </a:ext>
            </a:extLst>
          </p:cNvPr>
          <p:cNvSpPr>
            <a:spLocks noGrp="1"/>
          </p:cNvSpPr>
          <p:nvPr>
            <p:ph type="title"/>
          </p:nvPr>
        </p:nvSpPr>
        <p:spPr/>
        <p:txBody>
          <a:bodyPr/>
          <a:lstStyle/>
          <a:p>
            <a:r>
              <a:rPr lang="en-IN" sz="2400" dirty="0"/>
              <a:t>Organization of Chapters</a:t>
            </a:r>
          </a:p>
        </p:txBody>
      </p:sp>
      <p:sp>
        <p:nvSpPr>
          <p:cNvPr id="3" name="Slide Number Placeholder 2">
            <a:extLst>
              <a:ext uri="{FF2B5EF4-FFF2-40B4-BE49-F238E27FC236}">
                <a16:creationId xmlns:a16="http://schemas.microsoft.com/office/drawing/2014/main" id="{0487A08A-A78F-4AFC-A796-2BBAA328F6CA}"/>
              </a:ext>
            </a:extLst>
          </p:cNvPr>
          <p:cNvSpPr>
            <a:spLocks noGrp="1"/>
          </p:cNvSpPr>
          <p:nvPr>
            <p:ph type="sldNum" idx="12"/>
          </p:nvPr>
        </p:nvSpPr>
        <p:spPr>
          <a:xfrm>
            <a:off x="11416898" y="6368646"/>
            <a:ext cx="731600" cy="524800"/>
          </a:xfrm>
        </p:spPr>
        <p:txBody>
          <a:bodyPr/>
          <a:lstStyle/>
          <a:p>
            <a:fld id="{00000000-1234-1234-1234-123412341234}" type="slidenum">
              <a:rPr lang="en" smtClean="0"/>
              <a:pPr/>
              <a:t>6</a:t>
            </a:fld>
            <a:endParaRPr lang="en"/>
          </a:p>
        </p:txBody>
      </p:sp>
      <p:sp>
        <p:nvSpPr>
          <p:cNvPr id="8" name="Google Shape;336;p31">
            <a:extLst>
              <a:ext uri="{FF2B5EF4-FFF2-40B4-BE49-F238E27FC236}">
                <a16:creationId xmlns:a16="http://schemas.microsoft.com/office/drawing/2014/main" id="{70C63420-C5C7-4B91-93A5-63B016CDF3A1}"/>
              </a:ext>
            </a:extLst>
          </p:cNvPr>
          <p:cNvSpPr txBox="1">
            <a:spLocks/>
          </p:cNvSpPr>
          <p:nvPr/>
        </p:nvSpPr>
        <p:spPr>
          <a:xfrm>
            <a:off x="1841667" y="1981200"/>
            <a:ext cx="3245224" cy="17028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sz="1600" b="1" kern="0" dirty="0">
                <a:highlight>
                  <a:schemeClr val="accent1"/>
                </a:highlight>
                <a:latin typeface="Times New Roman" panose="02020603050405020304" pitchFamily="18" charset="0"/>
                <a:cs typeface="Times New Roman" panose="02020603050405020304" pitchFamily="18" charset="0"/>
              </a:rPr>
              <a:t>Introductory Chapter</a:t>
            </a:r>
          </a:p>
          <a:p>
            <a:pPr defTabSz="914400">
              <a:spcBef>
                <a:spcPts val="600"/>
              </a:spcBef>
            </a:pPr>
            <a:r>
              <a:rPr lang="en-US" sz="1400" kern="0" dirty="0">
                <a:latin typeface="Times New Roman" panose="02020603050405020304" pitchFamily="18" charset="0"/>
                <a:cs typeface="Times New Roman" panose="02020603050405020304" pitchFamily="18" charset="0"/>
              </a:rPr>
              <a:t>Statement of the problem, Significance &amp; Scope of the Study, Research Questions &amp; Objectives, Review of Literature</a:t>
            </a:r>
          </a:p>
        </p:txBody>
      </p:sp>
      <p:sp>
        <p:nvSpPr>
          <p:cNvPr id="9" name="Google Shape;337;p31">
            <a:extLst>
              <a:ext uri="{FF2B5EF4-FFF2-40B4-BE49-F238E27FC236}">
                <a16:creationId xmlns:a16="http://schemas.microsoft.com/office/drawing/2014/main" id="{E28A659B-F063-4EA4-9DB4-15B1B0316968}"/>
              </a:ext>
            </a:extLst>
          </p:cNvPr>
          <p:cNvSpPr txBox="1">
            <a:spLocks/>
          </p:cNvSpPr>
          <p:nvPr/>
        </p:nvSpPr>
        <p:spPr>
          <a:xfrm>
            <a:off x="6273696" y="1773404"/>
            <a:ext cx="5171200" cy="229951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sz="1600" b="1" kern="0" dirty="0" smtClean="0">
                <a:highlight>
                  <a:schemeClr val="accent1"/>
                </a:highlight>
                <a:latin typeface="Times New Roman" panose="02020603050405020304" pitchFamily="18" charset="0"/>
                <a:cs typeface="Times New Roman" panose="02020603050405020304" pitchFamily="18" charset="0"/>
              </a:rPr>
              <a:t>Mystic Orders and Relation of Sufis with  Ottoman Sultan</a:t>
            </a:r>
          </a:p>
          <a:p>
            <a:pPr defTabSz="914400">
              <a:spcBef>
                <a:spcPts val="600"/>
              </a:spcBef>
            </a:pPr>
            <a:r>
              <a:rPr lang="en-US" sz="1400" kern="0" dirty="0">
                <a:latin typeface="Times New Roman" panose="02020603050405020304" pitchFamily="18" charset="0"/>
                <a:cs typeface="Times New Roman" panose="02020603050405020304" pitchFamily="18" charset="0"/>
              </a:rPr>
              <a:t>Introduction to Ottoman Mystic Orders, Introduction to Mystic Orders in the Ottoman Empire and Their Historical Context, Mystical Orders and Their Impact on Ottoman Empowerment, Key Mystic Orders in the Ottoman Empire: History, Beliefs, and Practices, Mystic’s Orders and Masters of Ottoman Sultans, Role of Mystic Orders in Ottoman Politics and </a:t>
            </a:r>
            <a:r>
              <a:rPr lang="en-US" sz="1400" kern="0" dirty="0" smtClean="0">
                <a:latin typeface="Times New Roman" panose="02020603050405020304" pitchFamily="18" charset="0"/>
                <a:cs typeface="Times New Roman" panose="02020603050405020304" pitchFamily="18" charset="0"/>
              </a:rPr>
              <a:t>Society</a:t>
            </a:r>
            <a:r>
              <a:rPr lang="en-US" sz="1400" kern="0" dirty="0">
                <a:latin typeface="Times New Roman" panose="02020603050405020304" pitchFamily="18" charset="0"/>
                <a:cs typeface="Times New Roman" panose="02020603050405020304" pitchFamily="18" charset="0"/>
              </a:rPr>
              <a:t>, Relationship Between Sufis and Ottoman Sultans: Patronage and </a:t>
            </a:r>
            <a:r>
              <a:rPr lang="en-US" sz="1400" kern="0" dirty="0" smtClean="0">
                <a:latin typeface="Times New Roman" panose="02020603050405020304" pitchFamily="18" charset="0"/>
                <a:cs typeface="Times New Roman" panose="02020603050405020304" pitchFamily="18" charset="0"/>
              </a:rPr>
              <a:t>Influence</a:t>
            </a:r>
            <a:r>
              <a:rPr lang="en-US" sz="1400" kern="0" dirty="0">
                <a:latin typeface="Times New Roman" panose="02020603050405020304" pitchFamily="18" charset="0"/>
                <a:cs typeface="Times New Roman" panose="02020603050405020304" pitchFamily="18" charset="0"/>
              </a:rPr>
              <a:t>, Mehmed II the Conqueror and </a:t>
            </a:r>
            <a:r>
              <a:rPr lang="en-US" sz="1400" kern="0" dirty="0" err="1" smtClean="0">
                <a:latin typeface="Times New Roman" panose="02020603050405020304" pitchFamily="18" charset="0"/>
                <a:cs typeface="Times New Roman" panose="02020603050405020304" pitchFamily="18" charset="0"/>
              </a:rPr>
              <a:t>Akshamsuheen</a:t>
            </a:r>
            <a:r>
              <a:rPr lang="en-US" sz="1400" kern="0" dirty="0">
                <a:latin typeface="Times New Roman" panose="02020603050405020304" pitchFamily="18" charset="0"/>
                <a:cs typeface="Times New Roman" panose="02020603050405020304" pitchFamily="18" charset="0"/>
              </a:rPr>
              <a:t>, Osman and </a:t>
            </a:r>
            <a:r>
              <a:rPr lang="en-US" sz="1400" kern="0" dirty="0" err="1">
                <a:latin typeface="Times New Roman" panose="02020603050405020304" pitchFamily="18" charset="0"/>
                <a:cs typeface="Times New Roman" panose="02020603050405020304" pitchFamily="18" charset="0"/>
              </a:rPr>
              <a:t>Şeyh</a:t>
            </a:r>
            <a:r>
              <a:rPr lang="en-US" sz="1400" kern="0" dirty="0">
                <a:latin typeface="Times New Roman" panose="02020603050405020304" pitchFamily="18" charset="0"/>
                <a:cs typeface="Times New Roman" panose="02020603050405020304" pitchFamily="18" charset="0"/>
              </a:rPr>
              <a:t> </a:t>
            </a:r>
            <a:r>
              <a:rPr lang="en-US" sz="1400" kern="0" dirty="0" err="1">
                <a:latin typeface="Times New Roman" panose="02020603050405020304" pitchFamily="18" charset="0"/>
                <a:cs typeface="Times New Roman" panose="02020603050405020304" pitchFamily="18" charset="0"/>
              </a:rPr>
              <a:t>Edebali</a:t>
            </a:r>
            <a:r>
              <a:rPr lang="en-US" sz="1400" kern="0" dirty="0">
                <a:latin typeface="Times New Roman" panose="02020603050405020304" pitchFamily="18" charset="0"/>
                <a:cs typeface="Times New Roman" panose="02020603050405020304" pitchFamily="18" charset="0"/>
              </a:rPr>
              <a:t> </a:t>
            </a:r>
            <a:endParaRPr lang="en-US" sz="1400" kern="0" dirty="0">
              <a:latin typeface="Times New Roman" panose="02020603050405020304" pitchFamily="18" charset="0"/>
              <a:cs typeface="Times New Roman" panose="02020603050405020304" pitchFamily="18" charset="0"/>
            </a:endParaRPr>
          </a:p>
        </p:txBody>
      </p:sp>
      <p:sp>
        <p:nvSpPr>
          <p:cNvPr id="11" name="Google Shape;336;p31">
            <a:extLst>
              <a:ext uri="{FF2B5EF4-FFF2-40B4-BE49-F238E27FC236}">
                <a16:creationId xmlns:a16="http://schemas.microsoft.com/office/drawing/2014/main" id="{46BBECF7-0F73-4112-89E7-AE1B6EA85194}"/>
              </a:ext>
            </a:extLst>
          </p:cNvPr>
          <p:cNvSpPr txBox="1">
            <a:spLocks/>
          </p:cNvSpPr>
          <p:nvPr/>
        </p:nvSpPr>
        <p:spPr>
          <a:xfrm>
            <a:off x="1791665" y="3393891"/>
            <a:ext cx="3131836" cy="32091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sz="1600" b="1" kern="0" dirty="0" smtClean="0">
                <a:highlight>
                  <a:schemeClr val="accent1"/>
                </a:highlight>
                <a:latin typeface="Times New Roman" panose="02020603050405020304" pitchFamily="18" charset="0"/>
                <a:cs typeface="Times New Roman" panose="02020603050405020304" pitchFamily="18" charset="0"/>
              </a:rPr>
              <a:t>An Overview of Ottoman Sufism</a:t>
            </a:r>
          </a:p>
          <a:p>
            <a:pPr defTabSz="914400">
              <a:spcBef>
                <a:spcPts val="600"/>
              </a:spcBef>
            </a:pPr>
            <a:r>
              <a:rPr lang="en-US" sz="1400" kern="0" dirty="0" smtClean="0">
                <a:latin typeface="Times New Roman" panose="02020603050405020304" pitchFamily="18" charset="0"/>
                <a:cs typeface="Times New Roman" panose="02020603050405020304" pitchFamily="18" charset="0"/>
              </a:rPr>
              <a:t>Sufism, Introduction to Ottoman Sufism: Origin and Historical Context</a:t>
            </a:r>
            <a:r>
              <a:rPr lang="en-US" sz="1600" kern="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Key Ideas and Principles of Ottoman Sufism: Unity of Being, Love, and Surrender to God</a:t>
            </a:r>
            <a:r>
              <a:rPr lang="en-US" sz="12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Ottoman Sufism Practices: Dhikr, Music, Poetry, and </a:t>
            </a:r>
            <a:r>
              <a:rPr lang="en-US" sz="1400" dirty="0">
                <a:latin typeface="Times New Roman" panose="02020603050405020304" pitchFamily="18" charset="0"/>
                <a:cs typeface="Times New Roman" panose="02020603050405020304" pitchFamily="18" charset="0"/>
              </a:rPr>
              <a:t>Dance</a:t>
            </a:r>
            <a:r>
              <a:rPr lang="en-US" sz="1400" dirty="0" smtClean="0">
                <a:latin typeface="Times New Roman" panose="02020603050405020304" pitchFamily="18" charset="0"/>
                <a:cs typeface="Times New Roman" panose="02020603050405020304" pitchFamily="18" charset="0"/>
              </a:rPr>
              <a:t>, The Role of Sufi Orders in Ottoman Society: Influence on Politics, Culture, and </a:t>
            </a:r>
            <a:r>
              <a:rPr lang="en-US" sz="1400" dirty="0">
                <a:latin typeface="Times New Roman" panose="02020603050405020304" pitchFamily="18" charset="0"/>
                <a:cs typeface="Times New Roman" panose="02020603050405020304" pitchFamily="18" charset="0"/>
              </a:rPr>
              <a:t>Education, </a:t>
            </a:r>
            <a:r>
              <a:rPr lang="en-US" sz="1400" dirty="0" smtClean="0">
                <a:latin typeface="Times New Roman" panose="02020603050405020304" pitchFamily="18" charset="0"/>
                <a:cs typeface="Times New Roman" panose="02020603050405020304" pitchFamily="18" charset="0"/>
              </a:rPr>
              <a:t>Famous Ottoman Sufis And Their Contributions: </a:t>
            </a:r>
            <a:r>
              <a:rPr lang="en-US" sz="1400" dirty="0" err="1" smtClean="0">
                <a:latin typeface="Times New Roman" panose="02020603050405020304" pitchFamily="18" charset="0"/>
                <a:cs typeface="Times New Roman" panose="02020603050405020304" pitchFamily="18" charset="0"/>
              </a:rPr>
              <a:t>Jalāl</a:t>
            </a:r>
            <a:r>
              <a:rPr lang="en-US" sz="1400" dirty="0" smtClean="0">
                <a:latin typeface="Times New Roman" panose="02020603050405020304" pitchFamily="18" charset="0"/>
                <a:cs typeface="Times New Roman" panose="02020603050405020304" pitchFamily="18" charset="0"/>
              </a:rPr>
              <a:t> Al-</a:t>
            </a:r>
            <a:r>
              <a:rPr lang="en-US" sz="1400" dirty="0" err="1" smtClean="0">
                <a:latin typeface="Times New Roman" panose="02020603050405020304" pitchFamily="18" charset="0"/>
                <a:cs typeface="Times New Roman" panose="02020603050405020304" pitchFamily="18" charset="0"/>
              </a:rPr>
              <a:t>dīn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Rūmī</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Haci</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Bektaş</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Veli</a:t>
            </a:r>
            <a:r>
              <a:rPr lang="en-US" sz="1400" dirty="0" smtClean="0">
                <a:latin typeface="Times New Roman" panose="02020603050405020304" pitchFamily="18" charset="0"/>
                <a:cs typeface="Times New Roman" panose="02020603050405020304" pitchFamily="18" charset="0"/>
              </a:rPr>
              <a:t>, And </a:t>
            </a:r>
            <a:r>
              <a:rPr lang="en-US" sz="1400" dirty="0" err="1" smtClean="0">
                <a:latin typeface="Times New Roman" panose="02020603050405020304" pitchFamily="18" charset="0"/>
                <a:cs typeface="Times New Roman" panose="02020603050405020304" pitchFamily="18" charset="0"/>
              </a:rPr>
              <a:t>Yunus</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Emre</a:t>
            </a:r>
            <a:endParaRPr lang="en-US" sz="1400" dirty="0" smtClean="0">
              <a:latin typeface="Times New Roman" panose="02020603050405020304" pitchFamily="18" charset="0"/>
              <a:cs typeface="Times New Roman" panose="02020603050405020304" pitchFamily="18" charset="0"/>
            </a:endParaRPr>
          </a:p>
        </p:txBody>
      </p:sp>
      <p:sp>
        <p:nvSpPr>
          <p:cNvPr id="12" name="Google Shape;337;p31">
            <a:extLst>
              <a:ext uri="{FF2B5EF4-FFF2-40B4-BE49-F238E27FC236}">
                <a16:creationId xmlns:a16="http://schemas.microsoft.com/office/drawing/2014/main" id="{850661E2-3E1E-454E-9989-415117A95D98}"/>
              </a:ext>
            </a:extLst>
          </p:cNvPr>
          <p:cNvSpPr txBox="1">
            <a:spLocks/>
          </p:cNvSpPr>
          <p:nvPr/>
        </p:nvSpPr>
        <p:spPr>
          <a:xfrm>
            <a:off x="6310122" y="4237382"/>
            <a:ext cx="5357270" cy="244014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sz="1600" b="1" kern="0" dirty="0" smtClean="0">
                <a:highlight>
                  <a:schemeClr val="accent1"/>
                </a:highlight>
                <a:latin typeface="Times New Roman" panose="02020603050405020304" pitchFamily="18" charset="0"/>
                <a:cs typeface="Times New Roman" panose="02020603050405020304" pitchFamily="18" charset="0"/>
              </a:rPr>
              <a:t>Major Role of </a:t>
            </a:r>
            <a:r>
              <a:rPr lang="en-US" sz="1600" b="1" kern="0" dirty="0" err="1" smtClean="0">
                <a:highlight>
                  <a:schemeClr val="accent1"/>
                </a:highlight>
                <a:latin typeface="Times New Roman" panose="02020603050405020304" pitchFamily="18" charset="0"/>
                <a:cs typeface="Times New Roman" panose="02020603050405020304" pitchFamily="18" charset="0"/>
              </a:rPr>
              <a:t>Akşamsüddin</a:t>
            </a:r>
            <a:r>
              <a:rPr lang="en-US" sz="1600" b="1" kern="0" dirty="0" smtClean="0">
                <a:highlight>
                  <a:schemeClr val="accent1"/>
                </a:highlight>
                <a:latin typeface="Times New Roman" panose="02020603050405020304" pitchFamily="18" charset="0"/>
                <a:cs typeface="Times New Roman" panose="02020603050405020304" pitchFamily="18" charset="0"/>
              </a:rPr>
              <a:t> and His Mystic Order in Ottoman Empowerment</a:t>
            </a:r>
          </a:p>
          <a:p>
            <a:pPr defTabSz="914400">
              <a:spcBef>
                <a:spcPts val="600"/>
              </a:spcBef>
            </a:pPr>
            <a:r>
              <a:rPr lang="en-US" sz="1400" kern="0" dirty="0" smtClean="0">
                <a:latin typeface="Times New Roman" panose="02020603050405020304" pitchFamily="18" charset="0"/>
                <a:cs typeface="Times New Roman" panose="02020603050405020304" pitchFamily="18" charset="0"/>
              </a:rPr>
              <a:t>Introduction </a:t>
            </a:r>
            <a:r>
              <a:rPr lang="en-US" sz="1400" kern="0" dirty="0">
                <a:latin typeface="Times New Roman" panose="02020603050405020304" pitchFamily="18" charset="0"/>
                <a:cs typeface="Times New Roman" panose="02020603050405020304" pitchFamily="18" charset="0"/>
              </a:rPr>
              <a:t>to </a:t>
            </a:r>
            <a:r>
              <a:rPr lang="en-US" sz="1400" kern="0" dirty="0" err="1">
                <a:latin typeface="Times New Roman" panose="02020603050405020304" pitchFamily="18" charset="0"/>
                <a:cs typeface="Times New Roman" panose="02020603050405020304" pitchFamily="18" charset="0"/>
              </a:rPr>
              <a:t>Akşamsüddin</a:t>
            </a:r>
            <a:r>
              <a:rPr lang="en-US" sz="1400" kern="0" dirty="0">
                <a:latin typeface="Times New Roman" panose="02020603050405020304" pitchFamily="18" charset="0"/>
                <a:cs typeface="Times New Roman" panose="02020603050405020304" pitchFamily="18" charset="0"/>
              </a:rPr>
              <a:t> and His Mystical Order, Historical Background: The Rise of </a:t>
            </a:r>
            <a:r>
              <a:rPr lang="en-US" sz="1400" kern="0" dirty="0" err="1">
                <a:latin typeface="Times New Roman" panose="02020603050405020304" pitchFamily="18" charset="0"/>
                <a:cs typeface="Times New Roman" panose="02020603050405020304" pitchFamily="18" charset="0"/>
              </a:rPr>
              <a:t>Akşamsüddin</a:t>
            </a:r>
            <a:r>
              <a:rPr lang="en-US" sz="1400" kern="0" dirty="0">
                <a:latin typeface="Times New Roman" panose="02020603050405020304" pitchFamily="18" charset="0"/>
                <a:cs typeface="Times New Roman" panose="02020603050405020304" pitchFamily="18" charset="0"/>
              </a:rPr>
              <a:t> in the Ottoman Empire, The Ottoman Empire's Political Landscape During </a:t>
            </a:r>
            <a:r>
              <a:rPr lang="en-US" sz="1400" kern="0" dirty="0" err="1">
                <a:latin typeface="Times New Roman" panose="02020603050405020304" pitchFamily="18" charset="0"/>
                <a:cs typeface="Times New Roman" panose="02020603050405020304" pitchFamily="18" charset="0"/>
              </a:rPr>
              <a:t>Akşamsüddin's</a:t>
            </a:r>
            <a:r>
              <a:rPr lang="en-US" sz="1400" kern="0" dirty="0">
                <a:latin typeface="Times New Roman" panose="02020603050405020304" pitchFamily="18" charset="0"/>
                <a:cs typeface="Times New Roman" panose="02020603050405020304" pitchFamily="18" charset="0"/>
              </a:rPr>
              <a:t> Era, </a:t>
            </a:r>
            <a:r>
              <a:rPr lang="en-US" sz="1400" kern="0" dirty="0" err="1">
                <a:latin typeface="Times New Roman" panose="02020603050405020304" pitchFamily="18" charset="0"/>
                <a:cs typeface="Times New Roman" panose="02020603050405020304" pitchFamily="18" charset="0"/>
              </a:rPr>
              <a:t>Akşamsüddin's</a:t>
            </a:r>
            <a:r>
              <a:rPr lang="en-US" sz="1400" kern="0" dirty="0">
                <a:latin typeface="Times New Roman" panose="02020603050405020304" pitchFamily="18" charset="0"/>
                <a:cs typeface="Times New Roman" panose="02020603050405020304" pitchFamily="18" charset="0"/>
              </a:rPr>
              <a:t> Influence on Ottoman Rulers and Empowerment Strategies, </a:t>
            </a:r>
            <a:r>
              <a:rPr lang="en-US" sz="1400" kern="0" dirty="0" err="1">
                <a:latin typeface="Times New Roman" panose="02020603050405020304" pitchFamily="18" charset="0"/>
                <a:cs typeface="Times New Roman" panose="02020603050405020304" pitchFamily="18" charset="0"/>
              </a:rPr>
              <a:t>Akşamsüddin's</a:t>
            </a:r>
            <a:r>
              <a:rPr lang="en-US" sz="1400" kern="0" dirty="0">
                <a:latin typeface="Times New Roman" panose="02020603050405020304" pitchFamily="18" charset="0"/>
                <a:cs typeface="Times New Roman" panose="02020603050405020304" pitchFamily="18" charset="0"/>
              </a:rPr>
              <a:t> Role in Socio-Cultural Transformation of the Ottoman Society, </a:t>
            </a:r>
            <a:r>
              <a:rPr lang="en-US" sz="1400" kern="0" dirty="0" err="1">
                <a:latin typeface="Times New Roman" panose="02020603050405020304" pitchFamily="18" charset="0"/>
                <a:cs typeface="Times New Roman" panose="02020603050405020304" pitchFamily="18" charset="0"/>
              </a:rPr>
              <a:t>Akşamsüddin's</a:t>
            </a:r>
            <a:r>
              <a:rPr lang="en-US" sz="1400" kern="0" dirty="0">
                <a:latin typeface="Times New Roman" panose="02020603050405020304" pitchFamily="18" charset="0"/>
                <a:cs typeface="Times New Roman" panose="02020603050405020304" pitchFamily="18" charset="0"/>
              </a:rPr>
              <a:t> Contribution to Ottoman Military Strength and Expansion, Intellectual and Artistic Renaissance: </a:t>
            </a:r>
            <a:r>
              <a:rPr lang="en-US" sz="1400" kern="0" dirty="0" err="1">
                <a:latin typeface="Times New Roman" panose="02020603050405020304" pitchFamily="18" charset="0"/>
                <a:cs typeface="Times New Roman" panose="02020603050405020304" pitchFamily="18" charset="0"/>
              </a:rPr>
              <a:t>Akşamsüddin's</a:t>
            </a:r>
            <a:r>
              <a:rPr lang="en-US" sz="1400" kern="0" dirty="0">
                <a:latin typeface="Times New Roman" panose="02020603050405020304" pitchFamily="18" charset="0"/>
                <a:cs typeface="Times New Roman" panose="02020603050405020304" pitchFamily="18" charset="0"/>
              </a:rPr>
              <a:t> Patronage and </a:t>
            </a:r>
            <a:r>
              <a:rPr lang="en-US" sz="1400" kern="0" dirty="0" smtClean="0">
                <a:latin typeface="Times New Roman" panose="02020603050405020304" pitchFamily="18" charset="0"/>
                <a:cs typeface="Times New Roman" panose="02020603050405020304" pitchFamily="18" charset="0"/>
              </a:rPr>
              <a:t>Impact.</a:t>
            </a:r>
            <a:endParaRPr lang="en-US" sz="1600" kern="0" dirty="0">
              <a:latin typeface="Times New Roman" panose="02020603050405020304" pitchFamily="18" charset="0"/>
              <a:cs typeface="Times New Roman" panose="02020603050405020304" pitchFamily="18" charset="0"/>
            </a:endParaRPr>
          </a:p>
        </p:txBody>
      </p:sp>
      <p:grpSp>
        <p:nvGrpSpPr>
          <p:cNvPr id="13" name="Google Shape;545;p41">
            <a:extLst>
              <a:ext uri="{FF2B5EF4-FFF2-40B4-BE49-F238E27FC236}">
                <a16:creationId xmlns:a16="http://schemas.microsoft.com/office/drawing/2014/main" id="{CEFF9E9C-2A36-4719-9A72-C3216EA9804C}"/>
              </a:ext>
            </a:extLst>
          </p:cNvPr>
          <p:cNvGrpSpPr/>
          <p:nvPr/>
        </p:nvGrpSpPr>
        <p:grpSpPr>
          <a:xfrm>
            <a:off x="1221945" y="1359667"/>
            <a:ext cx="286167" cy="286167"/>
            <a:chOff x="2594050" y="1631825"/>
            <a:chExt cx="439625" cy="439625"/>
          </a:xfrm>
        </p:grpSpPr>
        <p:sp>
          <p:nvSpPr>
            <p:cNvPr id="14" name="Google Shape;546;p41">
              <a:extLst>
                <a:ext uri="{FF2B5EF4-FFF2-40B4-BE49-F238E27FC236}">
                  <a16:creationId xmlns:a16="http://schemas.microsoft.com/office/drawing/2014/main" id="{A22610CA-9E5B-4193-A0D8-628E929C432A}"/>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 name="Google Shape;547;p41">
              <a:extLst>
                <a:ext uri="{FF2B5EF4-FFF2-40B4-BE49-F238E27FC236}">
                  <a16:creationId xmlns:a16="http://schemas.microsoft.com/office/drawing/2014/main" id="{54D1F1EB-2204-41D5-B92A-792AC4561C6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548;p41">
              <a:extLst>
                <a:ext uri="{FF2B5EF4-FFF2-40B4-BE49-F238E27FC236}">
                  <a16:creationId xmlns:a16="http://schemas.microsoft.com/office/drawing/2014/main" id="{4C296EEB-46E2-46E2-934F-AADC03C719B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549;p41">
              <a:extLst>
                <a:ext uri="{FF2B5EF4-FFF2-40B4-BE49-F238E27FC236}">
                  <a16:creationId xmlns:a16="http://schemas.microsoft.com/office/drawing/2014/main" id="{02D1811A-83C1-4422-AA3F-7DA89B47F520}"/>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9" name="Oval 18">
            <a:extLst>
              <a:ext uri="{FF2B5EF4-FFF2-40B4-BE49-F238E27FC236}">
                <a16:creationId xmlns:a16="http://schemas.microsoft.com/office/drawing/2014/main" id="{E28F62D8-DFC9-4BE6-B191-0DF37A441977}"/>
              </a:ext>
            </a:extLst>
          </p:cNvPr>
          <p:cNvSpPr/>
          <p:nvPr/>
        </p:nvSpPr>
        <p:spPr>
          <a:xfrm>
            <a:off x="1266729" y="2053467"/>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Google Shape;112;p15">
            <a:extLst>
              <a:ext uri="{FF2B5EF4-FFF2-40B4-BE49-F238E27FC236}">
                <a16:creationId xmlns:a16="http://schemas.microsoft.com/office/drawing/2014/main" id="{15E4CD2B-5967-4BEE-B45A-32C217C93BBF}"/>
              </a:ext>
            </a:extLst>
          </p:cNvPr>
          <p:cNvSpPr txBox="1"/>
          <p:nvPr/>
        </p:nvSpPr>
        <p:spPr>
          <a:xfrm>
            <a:off x="1206988" y="1969336"/>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1</a:t>
            </a:r>
            <a:endParaRPr sz="2000" dirty="0">
              <a:latin typeface="Lora"/>
              <a:ea typeface="Lora"/>
              <a:cs typeface="Lora"/>
              <a:sym typeface="Lora"/>
            </a:endParaRPr>
          </a:p>
        </p:txBody>
      </p:sp>
      <p:sp>
        <p:nvSpPr>
          <p:cNvPr id="20" name="Oval 19">
            <a:extLst>
              <a:ext uri="{FF2B5EF4-FFF2-40B4-BE49-F238E27FC236}">
                <a16:creationId xmlns:a16="http://schemas.microsoft.com/office/drawing/2014/main" id="{3D0CF8F0-13E1-4718-A4CD-D64498016B37}"/>
              </a:ext>
            </a:extLst>
          </p:cNvPr>
          <p:cNvSpPr/>
          <p:nvPr/>
        </p:nvSpPr>
        <p:spPr>
          <a:xfrm>
            <a:off x="5692226" y="2018571"/>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Google Shape;112;p15">
            <a:extLst>
              <a:ext uri="{FF2B5EF4-FFF2-40B4-BE49-F238E27FC236}">
                <a16:creationId xmlns:a16="http://schemas.microsoft.com/office/drawing/2014/main" id="{04E49A0F-84E2-49E7-84BF-54333E93A175}"/>
              </a:ext>
            </a:extLst>
          </p:cNvPr>
          <p:cNvSpPr txBox="1"/>
          <p:nvPr/>
        </p:nvSpPr>
        <p:spPr>
          <a:xfrm>
            <a:off x="5618396" y="1932673"/>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22" name="Oval 21">
            <a:extLst>
              <a:ext uri="{FF2B5EF4-FFF2-40B4-BE49-F238E27FC236}">
                <a16:creationId xmlns:a16="http://schemas.microsoft.com/office/drawing/2014/main" id="{28DDC015-0E54-4757-B185-C78B3B974FB1}"/>
              </a:ext>
            </a:extLst>
          </p:cNvPr>
          <p:cNvSpPr/>
          <p:nvPr/>
        </p:nvSpPr>
        <p:spPr>
          <a:xfrm>
            <a:off x="1264526" y="3471827"/>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23" name="Oval 22">
            <a:extLst>
              <a:ext uri="{FF2B5EF4-FFF2-40B4-BE49-F238E27FC236}">
                <a16:creationId xmlns:a16="http://schemas.microsoft.com/office/drawing/2014/main" id="{E42270D7-35E5-456E-AFFE-EA17A0B4D023}"/>
              </a:ext>
            </a:extLst>
          </p:cNvPr>
          <p:cNvSpPr/>
          <p:nvPr/>
        </p:nvSpPr>
        <p:spPr>
          <a:xfrm>
            <a:off x="5890346" y="4376261"/>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Google Shape;112;p15">
            <a:extLst>
              <a:ext uri="{FF2B5EF4-FFF2-40B4-BE49-F238E27FC236}">
                <a16:creationId xmlns:a16="http://schemas.microsoft.com/office/drawing/2014/main" id="{F07D3415-B53B-4959-A617-91F0871771BE}"/>
              </a:ext>
            </a:extLst>
          </p:cNvPr>
          <p:cNvSpPr txBox="1"/>
          <p:nvPr/>
        </p:nvSpPr>
        <p:spPr>
          <a:xfrm>
            <a:off x="5811942" y="4217767"/>
            <a:ext cx="552825" cy="6940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4</a:t>
            </a:r>
            <a:endParaRPr sz="2000" dirty="0">
              <a:latin typeface="Lora"/>
              <a:ea typeface="Lora"/>
              <a:cs typeface="Lora"/>
              <a:sym typeface="Lora"/>
            </a:endParaRPr>
          </a:p>
        </p:txBody>
      </p:sp>
    </p:spTree>
    <p:extLst>
      <p:ext uri="{BB962C8B-B14F-4D97-AF65-F5344CB8AC3E}">
        <p14:creationId xmlns:p14="http://schemas.microsoft.com/office/powerpoint/2010/main" val="206799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09822C-5451-4AA3-8DDE-522288EB03CF}"/>
              </a:ext>
            </a:extLst>
          </p:cNvPr>
          <p:cNvSpPr>
            <a:spLocks noGrp="1"/>
          </p:cNvSpPr>
          <p:nvPr>
            <p:ph type="sldNum" idx="12"/>
          </p:nvPr>
        </p:nvSpPr>
        <p:spPr/>
        <p:txBody>
          <a:bodyPr/>
          <a:lstStyle/>
          <a:p>
            <a:fld id="{00000000-1234-1234-1234-123412341234}" type="slidenum">
              <a:rPr lang="en" smtClean="0"/>
              <a:pPr/>
              <a:t>7</a:t>
            </a:fld>
            <a:endParaRPr lang="en"/>
          </a:p>
        </p:txBody>
      </p:sp>
      <p:sp>
        <p:nvSpPr>
          <p:cNvPr id="2" name="Title 1">
            <a:extLst>
              <a:ext uri="{FF2B5EF4-FFF2-40B4-BE49-F238E27FC236}">
                <a16:creationId xmlns:a16="http://schemas.microsoft.com/office/drawing/2014/main" id="{9532C08C-C85B-4E39-868B-3E9AD36BEC7B}"/>
              </a:ext>
            </a:extLst>
          </p:cNvPr>
          <p:cNvSpPr>
            <a:spLocks noGrp="1"/>
          </p:cNvSpPr>
          <p:nvPr>
            <p:ph type="title" idx="4294967295"/>
          </p:nvPr>
        </p:nvSpPr>
        <p:spPr>
          <a:xfrm>
            <a:off x="3144162" y="418616"/>
            <a:ext cx="5172075" cy="579437"/>
          </a:xfrm>
        </p:spPr>
        <p:txBody>
          <a:bodyPr/>
          <a:lstStyle/>
          <a:p>
            <a:pPr algn="ctr"/>
            <a:r>
              <a:rPr lang="en-IN" sz="2800" dirty="0"/>
              <a:t>Major Findings</a:t>
            </a:r>
          </a:p>
        </p:txBody>
      </p:sp>
      <p:sp>
        <p:nvSpPr>
          <p:cNvPr id="11" name="Google Shape;336;p31">
            <a:extLst>
              <a:ext uri="{FF2B5EF4-FFF2-40B4-BE49-F238E27FC236}">
                <a16:creationId xmlns:a16="http://schemas.microsoft.com/office/drawing/2014/main" id="{0E01C83B-9D48-4271-9E9C-F587ABB82D94}"/>
              </a:ext>
            </a:extLst>
          </p:cNvPr>
          <p:cNvSpPr txBox="1">
            <a:spLocks/>
          </p:cNvSpPr>
          <p:nvPr/>
        </p:nvSpPr>
        <p:spPr>
          <a:xfrm>
            <a:off x="2188572" y="2207643"/>
            <a:ext cx="3297828" cy="3847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b="1" dirty="0"/>
              <a:t>Sufi Orders as a Pillar of Ottoman Empowerment</a:t>
            </a:r>
            <a:r>
              <a:rPr lang="en-US" dirty="0"/>
              <a:t>: One of the major findings of the thesis could be the significant role played by Sufi orders in the political, social, and spiritual empowerment of the Ottoman Empire. This may include their influence on governance, administration, and cultural development.</a:t>
            </a:r>
            <a:r>
              <a:rPr lang="en-US" sz="1800" dirty="0" smtClean="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Google Shape;337;p31">
            <a:extLst>
              <a:ext uri="{FF2B5EF4-FFF2-40B4-BE49-F238E27FC236}">
                <a16:creationId xmlns:a16="http://schemas.microsoft.com/office/drawing/2014/main" id="{2C437AAA-3661-4B93-A3FE-EADC5C1A2602}"/>
              </a:ext>
            </a:extLst>
          </p:cNvPr>
          <p:cNvSpPr txBox="1">
            <a:spLocks/>
          </p:cNvSpPr>
          <p:nvPr/>
        </p:nvSpPr>
        <p:spPr>
          <a:xfrm>
            <a:off x="6536009" y="2207645"/>
            <a:ext cx="3467420" cy="366483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b="1" dirty="0" err="1"/>
              <a:t>Akşamsüddin's</a:t>
            </a:r>
            <a:r>
              <a:rPr lang="en-US" b="1" dirty="0"/>
              <a:t> Leadership</a:t>
            </a:r>
            <a:r>
              <a:rPr lang="en-US" dirty="0"/>
              <a:t>: The thesis might uncover the leadership qualities and contributions of </a:t>
            </a:r>
            <a:r>
              <a:rPr lang="en-US" dirty="0" err="1"/>
              <a:t>Akşamsüddin</a:t>
            </a:r>
            <a:r>
              <a:rPr lang="en-US" dirty="0"/>
              <a:t> within the context of the Ottoman Empire. His specific role in guiding the mystic order and influencing the empire's affairs could be explored.</a:t>
            </a:r>
            <a:endParaRPr lang="en-US" sz="1800" kern="0"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9E7B0848-7C3E-4E97-BE43-075272FEDF82}"/>
              </a:ext>
            </a:extLst>
          </p:cNvPr>
          <p:cNvSpPr/>
          <p:nvPr/>
        </p:nvSpPr>
        <p:spPr>
          <a:xfrm>
            <a:off x="1552013" y="2353728"/>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112;p15">
            <a:extLst>
              <a:ext uri="{FF2B5EF4-FFF2-40B4-BE49-F238E27FC236}">
                <a16:creationId xmlns:a16="http://schemas.microsoft.com/office/drawing/2014/main" id="{922C8D69-DFBD-4BFD-9840-22DAE15FB4EB}"/>
              </a:ext>
            </a:extLst>
          </p:cNvPr>
          <p:cNvSpPr txBox="1"/>
          <p:nvPr/>
        </p:nvSpPr>
        <p:spPr>
          <a:xfrm>
            <a:off x="1512592" y="2284837"/>
            <a:ext cx="543900" cy="562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dirty="0">
                <a:solidFill>
                  <a:schemeClr val="dk1"/>
                </a:solidFill>
                <a:latin typeface="Lora"/>
                <a:ea typeface="Lora"/>
                <a:cs typeface="Lora"/>
                <a:sym typeface="Lora"/>
              </a:rPr>
              <a:t>1</a:t>
            </a:r>
            <a:endParaRPr sz="2000" dirty="0">
              <a:latin typeface="Lora"/>
              <a:ea typeface="Lora"/>
              <a:cs typeface="Lora"/>
              <a:sym typeface="Lora"/>
            </a:endParaRPr>
          </a:p>
        </p:txBody>
      </p:sp>
      <p:sp>
        <p:nvSpPr>
          <p:cNvPr id="15" name="Oval 14">
            <a:extLst>
              <a:ext uri="{FF2B5EF4-FFF2-40B4-BE49-F238E27FC236}">
                <a16:creationId xmlns:a16="http://schemas.microsoft.com/office/drawing/2014/main" id="{66A9AFF2-CDC0-4A10-B77A-B415BFAEF370}"/>
              </a:ext>
            </a:extLst>
          </p:cNvPr>
          <p:cNvSpPr/>
          <p:nvPr/>
        </p:nvSpPr>
        <p:spPr>
          <a:xfrm>
            <a:off x="5992109" y="2349312"/>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Google Shape;112;p15">
            <a:extLst>
              <a:ext uri="{FF2B5EF4-FFF2-40B4-BE49-F238E27FC236}">
                <a16:creationId xmlns:a16="http://schemas.microsoft.com/office/drawing/2014/main" id="{814EE749-6234-440D-B7B5-C0EAC83509C4}"/>
              </a:ext>
            </a:extLst>
          </p:cNvPr>
          <p:cNvSpPr txBox="1"/>
          <p:nvPr/>
        </p:nvSpPr>
        <p:spPr>
          <a:xfrm>
            <a:off x="5932368" y="2280421"/>
            <a:ext cx="543900" cy="562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dirty="0">
                <a:solidFill>
                  <a:schemeClr val="dk1"/>
                </a:solidFill>
                <a:latin typeface="Lora"/>
                <a:ea typeface="Lora"/>
                <a:cs typeface="Lora"/>
                <a:sym typeface="Lora"/>
              </a:rPr>
              <a:t>2</a:t>
            </a:r>
            <a:endParaRPr sz="2000" dirty="0">
              <a:latin typeface="Lora"/>
              <a:ea typeface="Lora"/>
              <a:cs typeface="Lora"/>
              <a:sym typeface="Lora"/>
            </a:endParaRPr>
          </a:p>
        </p:txBody>
      </p:sp>
    </p:spTree>
    <p:extLst>
      <p:ext uri="{BB962C8B-B14F-4D97-AF65-F5344CB8AC3E}">
        <p14:creationId xmlns:p14="http://schemas.microsoft.com/office/powerpoint/2010/main" val="129166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AFC1F0-BD9E-4E48-9FBC-A728C60C3B96}"/>
              </a:ext>
            </a:extLst>
          </p:cNvPr>
          <p:cNvSpPr>
            <a:spLocks noGrp="1"/>
          </p:cNvSpPr>
          <p:nvPr>
            <p:ph type="sldNum" idx="12"/>
          </p:nvPr>
        </p:nvSpPr>
        <p:spPr/>
        <p:txBody>
          <a:bodyPr/>
          <a:lstStyle/>
          <a:p>
            <a:fld id="{00000000-1234-1234-1234-123412341234}" type="slidenum">
              <a:rPr lang="en" smtClean="0"/>
              <a:pPr/>
              <a:t>8</a:t>
            </a:fld>
            <a:endParaRPr lang="en"/>
          </a:p>
        </p:txBody>
      </p:sp>
      <p:sp>
        <p:nvSpPr>
          <p:cNvPr id="3" name="Google Shape;336;p31">
            <a:extLst>
              <a:ext uri="{FF2B5EF4-FFF2-40B4-BE49-F238E27FC236}">
                <a16:creationId xmlns:a16="http://schemas.microsoft.com/office/drawing/2014/main" id="{1F6E8982-ED70-4998-8465-7B43674C6438}"/>
              </a:ext>
            </a:extLst>
          </p:cNvPr>
          <p:cNvSpPr txBox="1">
            <a:spLocks/>
          </p:cNvSpPr>
          <p:nvPr/>
        </p:nvSpPr>
        <p:spPr>
          <a:xfrm>
            <a:off x="2629821" y="1119704"/>
            <a:ext cx="3301338" cy="46918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b="1" dirty="0"/>
              <a:t>Spiritual Guidance and Political Decision-Making</a:t>
            </a:r>
            <a:r>
              <a:rPr lang="en-US" dirty="0"/>
              <a:t>: Research might reveal how Sufi orders, under the leadership of figures like </a:t>
            </a:r>
            <a:r>
              <a:rPr lang="en-US" dirty="0" err="1"/>
              <a:t>Akşamsüddin</a:t>
            </a:r>
            <a:r>
              <a:rPr lang="en-US" dirty="0"/>
              <a:t>, provided spiritual guidance to the Ottoman rulers and how this guidance influenced critical political decisions.</a:t>
            </a:r>
            <a:endParaRPr lang="en-US" sz="1800" kern="0" dirty="0">
              <a:latin typeface="Times New Roman" panose="02020603050405020304" pitchFamily="18" charset="0"/>
              <a:cs typeface="Times New Roman" panose="02020603050405020304" pitchFamily="18" charset="0"/>
            </a:endParaRPr>
          </a:p>
        </p:txBody>
      </p:sp>
      <p:sp>
        <p:nvSpPr>
          <p:cNvPr id="4" name="Google Shape;337;p31">
            <a:extLst>
              <a:ext uri="{FF2B5EF4-FFF2-40B4-BE49-F238E27FC236}">
                <a16:creationId xmlns:a16="http://schemas.microsoft.com/office/drawing/2014/main" id="{5DC83EE5-152F-40A7-BAF7-34A3C9B7A997}"/>
              </a:ext>
            </a:extLst>
          </p:cNvPr>
          <p:cNvSpPr txBox="1">
            <a:spLocks/>
          </p:cNvSpPr>
          <p:nvPr/>
        </p:nvSpPr>
        <p:spPr>
          <a:xfrm>
            <a:off x="6864483" y="1119706"/>
            <a:ext cx="3264940" cy="43260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b="1" dirty="0"/>
              <a:t>Sufi Orders and Military Success</a:t>
            </a:r>
            <a:r>
              <a:rPr lang="en-US" dirty="0"/>
              <a:t>: One of the significant findings could be the pivotal role played by Sufi orders, including the one led by </a:t>
            </a:r>
            <a:r>
              <a:rPr lang="en-US" dirty="0" err="1"/>
              <a:t>Akşamsüddin</a:t>
            </a:r>
            <a:r>
              <a:rPr lang="en-US" dirty="0"/>
              <a:t>, in supporting the military campaigns of the Ottoman Empire. Specifically, how these mystic orders contributed to the conquest of Constantinople and other key victories.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Oval 4">
            <a:extLst>
              <a:ext uri="{FF2B5EF4-FFF2-40B4-BE49-F238E27FC236}">
                <a16:creationId xmlns:a16="http://schemas.microsoft.com/office/drawing/2014/main" id="{FE8CCEBC-AE69-4FF5-9CD3-4815F29D5A28}"/>
              </a:ext>
            </a:extLst>
          </p:cNvPr>
          <p:cNvSpPr/>
          <p:nvPr/>
        </p:nvSpPr>
        <p:spPr>
          <a:xfrm>
            <a:off x="2054884" y="1265788"/>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112;p15">
            <a:extLst>
              <a:ext uri="{FF2B5EF4-FFF2-40B4-BE49-F238E27FC236}">
                <a16:creationId xmlns:a16="http://schemas.microsoft.com/office/drawing/2014/main" id="{CCA5ADC8-93A9-49ED-B678-42D0115F4BCB}"/>
              </a:ext>
            </a:extLst>
          </p:cNvPr>
          <p:cNvSpPr txBox="1"/>
          <p:nvPr/>
        </p:nvSpPr>
        <p:spPr>
          <a:xfrm>
            <a:off x="1995143" y="1196897"/>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7" name="Oval 6">
            <a:extLst>
              <a:ext uri="{FF2B5EF4-FFF2-40B4-BE49-F238E27FC236}">
                <a16:creationId xmlns:a16="http://schemas.microsoft.com/office/drawing/2014/main" id="{2A2394C3-BE16-4040-8E75-872021EEA0F7}"/>
              </a:ext>
            </a:extLst>
          </p:cNvPr>
          <p:cNvSpPr/>
          <p:nvPr/>
        </p:nvSpPr>
        <p:spPr>
          <a:xfrm>
            <a:off x="6320583" y="1261372"/>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Google Shape;112;p15">
            <a:extLst>
              <a:ext uri="{FF2B5EF4-FFF2-40B4-BE49-F238E27FC236}">
                <a16:creationId xmlns:a16="http://schemas.microsoft.com/office/drawing/2014/main" id="{65E0AF83-5E7F-43C8-9759-1CE8C285DA4B}"/>
              </a:ext>
            </a:extLst>
          </p:cNvPr>
          <p:cNvSpPr txBox="1"/>
          <p:nvPr/>
        </p:nvSpPr>
        <p:spPr>
          <a:xfrm>
            <a:off x="6260842" y="1192481"/>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4</a:t>
            </a:r>
            <a:endParaRPr sz="2000" dirty="0">
              <a:latin typeface="Lora"/>
              <a:ea typeface="Lora"/>
              <a:cs typeface="Lora"/>
              <a:sym typeface="Lora"/>
            </a:endParaRPr>
          </a:p>
        </p:txBody>
      </p:sp>
    </p:spTree>
    <p:extLst>
      <p:ext uri="{BB962C8B-B14F-4D97-AF65-F5344CB8AC3E}">
        <p14:creationId xmlns:p14="http://schemas.microsoft.com/office/powerpoint/2010/main" val="139570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AFC1F0-BD9E-4E48-9FBC-A728C60C3B96}"/>
              </a:ext>
            </a:extLst>
          </p:cNvPr>
          <p:cNvSpPr>
            <a:spLocks noGrp="1"/>
          </p:cNvSpPr>
          <p:nvPr>
            <p:ph type="sldNum" idx="12"/>
          </p:nvPr>
        </p:nvSpPr>
        <p:spPr/>
        <p:txBody>
          <a:bodyPr/>
          <a:lstStyle/>
          <a:p>
            <a:fld id="{00000000-1234-1234-1234-123412341234}" type="slidenum">
              <a:rPr lang="en" smtClean="0"/>
              <a:pPr/>
              <a:t>9</a:t>
            </a:fld>
            <a:endParaRPr lang="en"/>
          </a:p>
        </p:txBody>
      </p:sp>
      <p:sp>
        <p:nvSpPr>
          <p:cNvPr id="9" name="Google Shape;336;p31">
            <a:extLst>
              <a:ext uri="{FF2B5EF4-FFF2-40B4-BE49-F238E27FC236}">
                <a16:creationId xmlns:a16="http://schemas.microsoft.com/office/drawing/2014/main" id="{35BF3916-5338-FBF0-F6E1-A38A751638B7}"/>
              </a:ext>
            </a:extLst>
          </p:cNvPr>
          <p:cNvSpPr txBox="1">
            <a:spLocks/>
          </p:cNvSpPr>
          <p:nvPr/>
        </p:nvSpPr>
        <p:spPr>
          <a:xfrm>
            <a:off x="2629821" y="1119704"/>
            <a:ext cx="3301338" cy="46918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b="1" dirty="0"/>
              <a:t>Mystic Orders as Advisors</a:t>
            </a:r>
            <a:r>
              <a:rPr lang="en-US" dirty="0"/>
              <a:t>: </a:t>
            </a:r>
            <a:r>
              <a:rPr lang="en-US" sz="1600" dirty="0"/>
              <a:t>The research might reveal how Ottoman Sultans maintained close relationships with the leaders (grandmasters) of various Sufi orders. These relationships might be shown to have served as a source of guidance and wisdom for the rulers, including in their strategic decisions related to military </a:t>
            </a:r>
            <a:r>
              <a:rPr lang="en-US" sz="1600" dirty="0" err="1" smtClean="0"/>
              <a:t>campaigns.such</a:t>
            </a:r>
            <a:r>
              <a:rPr lang="en-US" sz="1600" dirty="0" smtClean="0"/>
              <a:t> as Mehmed </a:t>
            </a:r>
            <a:r>
              <a:rPr lang="en-US" sz="1600" dirty="0" err="1" smtClean="0"/>
              <a:t>ll</a:t>
            </a:r>
            <a:r>
              <a:rPr lang="en-US" sz="1600" dirty="0" smtClean="0"/>
              <a:t> the Conqueror and </a:t>
            </a:r>
            <a:r>
              <a:rPr lang="en-US" sz="1600" dirty="0" err="1" smtClean="0"/>
              <a:t>Akshamsuheen</a:t>
            </a:r>
            <a:r>
              <a:rPr lang="en-US" sz="1600" dirty="0" smtClean="0"/>
              <a:t> Osman and </a:t>
            </a:r>
            <a:r>
              <a:rPr lang="en-US" sz="1600" dirty="0" err="1" smtClean="0"/>
              <a:t>Şeyh</a:t>
            </a:r>
            <a:r>
              <a:rPr lang="en-US" sz="1600" dirty="0" smtClean="0"/>
              <a:t> </a:t>
            </a:r>
            <a:r>
              <a:rPr lang="en-US" sz="1600" dirty="0" err="1" smtClean="0"/>
              <a:t>Edebali</a:t>
            </a:r>
            <a:r>
              <a:rPr lang="en-US" sz="1600" dirty="0" smtClean="0"/>
              <a:t>, </a:t>
            </a:r>
            <a:r>
              <a:rPr lang="en-US" sz="1600" dirty="0" err="1" smtClean="0"/>
              <a:t>Bayezid</a:t>
            </a:r>
            <a:r>
              <a:rPr lang="en-US" sz="1600" dirty="0" smtClean="0"/>
              <a:t> I the Thunderbolt and </a:t>
            </a:r>
            <a:r>
              <a:rPr lang="en-US" sz="1600" dirty="0" err="1" smtClean="0"/>
              <a:t>Shmas</a:t>
            </a:r>
            <a:r>
              <a:rPr lang="en-US" sz="1600" dirty="0" smtClean="0"/>
              <a:t> El Din </a:t>
            </a:r>
            <a:r>
              <a:rPr lang="en-US" sz="1600" dirty="0" err="1" smtClean="0"/>
              <a:t>Fenari</a:t>
            </a:r>
            <a:r>
              <a:rPr lang="en-US" sz="1600" dirty="0" smtClean="0"/>
              <a:t>, </a:t>
            </a:r>
            <a:r>
              <a:rPr lang="en-US" sz="1600" dirty="0" err="1" smtClean="0"/>
              <a:t>Süleyman</a:t>
            </a:r>
            <a:r>
              <a:rPr lang="en-US" sz="1600" dirty="0" smtClean="0"/>
              <a:t> I the Magnificent and Abu Al Saud </a:t>
            </a:r>
            <a:r>
              <a:rPr lang="en-US" sz="1600" dirty="0" err="1" smtClean="0"/>
              <a:t>Effend</a:t>
            </a:r>
            <a:endParaRPr lang="en-US" sz="1600" kern="0" dirty="0">
              <a:latin typeface="Times New Roman" panose="02020603050405020304" pitchFamily="18" charset="0"/>
              <a:cs typeface="Times New Roman" panose="02020603050405020304" pitchFamily="18" charset="0"/>
            </a:endParaRPr>
          </a:p>
        </p:txBody>
      </p:sp>
      <p:sp>
        <p:nvSpPr>
          <p:cNvPr id="10" name="Google Shape;337;p31">
            <a:extLst>
              <a:ext uri="{FF2B5EF4-FFF2-40B4-BE49-F238E27FC236}">
                <a16:creationId xmlns:a16="http://schemas.microsoft.com/office/drawing/2014/main" id="{14BFEB82-B6FB-641C-CE76-41A89AE26AFB}"/>
              </a:ext>
            </a:extLst>
          </p:cNvPr>
          <p:cNvSpPr txBox="1">
            <a:spLocks/>
          </p:cNvSpPr>
          <p:nvPr/>
        </p:nvSpPr>
        <p:spPr>
          <a:xfrm>
            <a:off x="6864483" y="1119706"/>
            <a:ext cx="3264940" cy="43260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spcBef>
                <a:spcPts val="600"/>
              </a:spcBef>
            </a:pPr>
            <a:r>
              <a:rPr lang="en-US" b="1" dirty="0"/>
              <a:t>Social Welfare Initiatives</a:t>
            </a:r>
            <a:r>
              <a:rPr lang="en-US" dirty="0"/>
              <a:t>: Another significant finding could be the Sufi orders' involvement in social welfare activities. This might include the establishment of charitable institutions and their impact on society.</a:t>
            </a:r>
            <a:endParaRPr lang="en-US" sz="1800" kern="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09905D52-A176-E049-C579-7D96D4A003C7}"/>
              </a:ext>
            </a:extLst>
          </p:cNvPr>
          <p:cNvSpPr/>
          <p:nvPr/>
        </p:nvSpPr>
        <p:spPr>
          <a:xfrm>
            <a:off x="2054884" y="1265788"/>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Google Shape;112;p15">
            <a:extLst>
              <a:ext uri="{FF2B5EF4-FFF2-40B4-BE49-F238E27FC236}">
                <a16:creationId xmlns:a16="http://schemas.microsoft.com/office/drawing/2014/main" id="{47FF66FA-DFA1-F683-1A83-F35D11BED1C3}"/>
              </a:ext>
            </a:extLst>
          </p:cNvPr>
          <p:cNvSpPr txBox="1"/>
          <p:nvPr/>
        </p:nvSpPr>
        <p:spPr>
          <a:xfrm>
            <a:off x="1995143" y="1196897"/>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5</a:t>
            </a:r>
            <a:endParaRPr sz="2000" dirty="0">
              <a:latin typeface="Lora"/>
              <a:ea typeface="Lora"/>
              <a:cs typeface="Lora"/>
              <a:sym typeface="Lora"/>
            </a:endParaRPr>
          </a:p>
        </p:txBody>
      </p:sp>
      <p:sp>
        <p:nvSpPr>
          <p:cNvPr id="13" name="Oval 12">
            <a:extLst>
              <a:ext uri="{FF2B5EF4-FFF2-40B4-BE49-F238E27FC236}">
                <a16:creationId xmlns:a16="http://schemas.microsoft.com/office/drawing/2014/main" id="{46173E40-0AEE-D9DD-27AE-B798B29E2181}"/>
              </a:ext>
            </a:extLst>
          </p:cNvPr>
          <p:cNvSpPr/>
          <p:nvPr/>
        </p:nvSpPr>
        <p:spPr>
          <a:xfrm>
            <a:off x="6320583" y="1261372"/>
            <a:ext cx="424419" cy="4244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112;p15">
            <a:extLst>
              <a:ext uri="{FF2B5EF4-FFF2-40B4-BE49-F238E27FC236}">
                <a16:creationId xmlns:a16="http://schemas.microsoft.com/office/drawing/2014/main" id="{D49530E9-A9DC-3ECA-3716-9F3DFB96C362}"/>
              </a:ext>
            </a:extLst>
          </p:cNvPr>
          <p:cNvSpPr txBox="1"/>
          <p:nvPr/>
        </p:nvSpPr>
        <p:spPr>
          <a:xfrm>
            <a:off x="6260842" y="1192481"/>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latin typeface="Lora"/>
                <a:ea typeface="Lora"/>
                <a:cs typeface="Lora"/>
                <a:sym typeface="Lora"/>
              </a:rPr>
              <a:t>6</a:t>
            </a:r>
            <a:endParaRPr sz="2000" dirty="0">
              <a:latin typeface="Lora"/>
              <a:ea typeface="Lora"/>
              <a:cs typeface="Lora"/>
              <a:sym typeface="Lora"/>
            </a:endParaRPr>
          </a:p>
        </p:txBody>
      </p:sp>
    </p:spTree>
    <p:extLst>
      <p:ext uri="{BB962C8B-B14F-4D97-AF65-F5344CB8AC3E}">
        <p14:creationId xmlns:p14="http://schemas.microsoft.com/office/powerpoint/2010/main" val="1321783188"/>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1297</TotalTime>
  <Words>1324</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Lora</vt:lpstr>
      <vt:lpstr>Quattrocento Sans</vt:lpstr>
      <vt:lpstr>Times New Roman</vt:lpstr>
      <vt:lpstr>Wingdings</vt:lpstr>
      <vt:lpstr>Viola template</vt:lpstr>
      <vt:lpstr>THE ROLE OF SUFIS IN THE EMPOWERMENT OF OTTOMAN EMPIRE: A STUDY WITH SPECIAL FOCUS ON AKŞAMSÜDDIN AND HIS MYSTIC ORDER</vt:lpstr>
      <vt:lpstr>Introduction</vt:lpstr>
      <vt:lpstr>Statement of the Problem</vt:lpstr>
      <vt:lpstr>Objectives of Study</vt:lpstr>
      <vt:lpstr>Methodology</vt:lpstr>
      <vt:lpstr>Organization of Chapters</vt:lpstr>
      <vt:lpstr>Major Findings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Muhammed Midhlaj KP</dc:creator>
  <cp:lastModifiedBy>dulkifil tv</cp:lastModifiedBy>
  <cp:revision>21</cp:revision>
  <dcterms:created xsi:type="dcterms:W3CDTF">2022-02-10T13:36:12Z</dcterms:created>
  <dcterms:modified xsi:type="dcterms:W3CDTF">2023-09-03T15:52:36Z</dcterms:modified>
</cp:coreProperties>
</file>