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notesMasterIdLst>
    <p:notesMasterId r:id="rId49"/>
  </p:notesMasterIdLst>
  <p:sldIdLst>
    <p:sldId id="256" r:id="rId2"/>
    <p:sldId id="257" r:id="rId3"/>
    <p:sldId id="258" r:id="rId4"/>
    <p:sldId id="259" r:id="rId5"/>
    <p:sldId id="266" r:id="rId6"/>
    <p:sldId id="267" r:id="rId7"/>
    <p:sldId id="268" r:id="rId8"/>
    <p:sldId id="269" r:id="rId9"/>
    <p:sldId id="270" r:id="rId10"/>
    <p:sldId id="271" r:id="rId11"/>
    <p:sldId id="272" r:id="rId12"/>
    <p:sldId id="275" r:id="rId13"/>
    <p:sldId id="273" r:id="rId14"/>
    <p:sldId id="274" r:id="rId15"/>
    <p:sldId id="276" r:id="rId16"/>
    <p:sldId id="277" r:id="rId17"/>
    <p:sldId id="278" r:id="rId18"/>
    <p:sldId id="279" r:id="rId19"/>
    <p:sldId id="280" r:id="rId20"/>
    <p:sldId id="307" r:id="rId21"/>
    <p:sldId id="281" r:id="rId22"/>
    <p:sldId id="282" r:id="rId23"/>
    <p:sldId id="283" r:id="rId24"/>
    <p:sldId id="284" r:id="rId25"/>
    <p:sldId id="285" r:id="rId26"/>
    <p:sldId id="308"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300" r:id="rId41"/>
    <p:sldId id="299" r:id="rId42"/>
    <p:sldId id="301" r:id="rId43"/>
    <p:sldId id="302" r:id="rId44"/>
    <p:sldId id="304" r:id="rId45"/>
    <p:sldId id="303" r:id="rId46"/>
    <p:sldId id="305" r:id="rId47"/>
    <p:sldId id="30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824"/>
    <p:restoredTop sz="80544"/>
  </p:normalViewPr>
  <p:slideViewPr>
    <p:cSldViewPr snapToGrid="0" snapToObjects="1">
      <p:cViewPr varScale="1">
        <p:scale>
          <a:sx n="80" d="100"/>
          <a:sy n="80" d="100"/>
        </p:scale>
        <p:origin x="224"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21:44:45.634"/>
    </inkml:context>
    <inkml:brush xml:id="br0">
      <inkml:brushProperty name="width" value="0.05" units="cm"/>
      <inkml:brushProperty name="height" value="0.05" units="cm"/>
      <inkml:brushProperty name="color" value="#008C3A"/>
    </inkml:brush>
  </inkml:definitions>
  <inkml:trace contextRef="#ctx0" brushRef="#br0">1 1 24575,'48'0'0,"27"0"0,16 0 0,-24 0 0,4 0 0,7 0-1967,-2 0 1,10 0 0,2 0 0,-2 0 0,-9 0 1469,0 0 1,-7 0-1,9 0 497,7 0 0,11 0 0,5 0 0,-2 0 0,-8 0 188,-7 0 0,-7 0 1,1 0-1,6 0-188,-7 0 0,4 0 0,3 0 0,2 0 0,-1 0 0,-1 0 0,0 0 0,-1 0 0,0 0 0,1 0 0,-2 0 0,-1 0 0,12 0 0,-2 0 0,0 0 0,-1 0 0,-1 0 0,-4 0 0,0 0 0,-1 0 0,0 0 0,-2 0 243,17 0 1,0-1 0,-2 1-1,-4 1-243,-11 1 0,-4 0 0,0 0 0,-2 0-130,19 1 1,-2 0-1,-3 1 130,-11-1 0,-2 1 0,-2 0 0,-7-2 0,-1 1 0,1-1 0,8-1 0,1-1 0,-2 0 0,-7 0 0,-1 0 0,2 0 0,13 0 0,2 0 0,-1 0 0,-10 0 0,-2 0 0,2 0 0,7 0 0,3 0 0,-2 0 0,-4 0 0,-1 0 0,2 0 0,8 0 0,2 0 0,-1 0 0,-5 0 0,0 0 0,1 0 1395,13 0 0,3 0 0,-1 0-1395,-3-1 0,0 1 0,1 1 0,-20-1 0,1 2 0,0-1 0,-1 1 0,-1 0 0,-1 0 0,0 1 0,0 1 0,1 1 0,1 2 0,-1 0 0,-2 0 0,11 0 0,-2 0 0,-1 1 665,1 2 1,-1 0 0,-4-2-666,12-1 0,-6-2 764,-13-1 0,-7 0-764,23-3 0,-53-1 0,-23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21:44:46.933"/>
    </inkml:context>
    <inkml:brush xml:id="br0">
      <inkml:brushProperty name="width" value="0.05" units="cm"/>
      <inkml:brushProperty name="height" value="0.05" units="cm"/>
      <inkml:brushProperty name="color" value="#008C3A"/>
    </inkml:brush>
  </inkml:definitions>
  <inkml:trace contextRef="#ctx0" brushRef="#br0">1 1 24575,'29'0'0,"3"0"0,13 0 0,11 0 0,25 0 0,4 0 0,-18 0 0,5 0 0,12 0 0,11 0 0,-5 0-726,-22 0 0,-4 0 1,8 0 725,14 0 0,9 0 0,4 0 0,-2 0-383,-3 0 1,0 0 0,0 0 0,2 0 382,-15 0 0,1 0 0,1 0 0,0 0 0,-1 0 0,15 0 0,-1 0 0,-1 0 0,0 0 0,-2 0 0,-2 0 0,1 0 0,0 0 0,2 0 0,1 0 0,0 0 0,-2 0 0,-5 0 0,-1 0 0,-1 0 0,1 0-296,1 0 0,0 0 0,-1 0 1,-2 0 295,15 0 0,-2 0 0,-2 0-174,-5 0 0,-1-1 0,-2 2 174,-12 0 0,-2 1 0,-4 0 663,12-1 0,-5 1-663,-10 4 0,-7 0 2004,7-3-2004,-20 3 1396,-22-6-1396,-13 4 0,-7-3 0,-5 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21:44:50.423"/>
    </inkml:context>
    <inkml:brush xml:id="br0">
      <inkml:brushProperty name="width" value="0.05" units="cm"/>
      <inkml:brushProperty name="height" value="0.05" units="cm"/>
      <inkml:brushProperty name="color" value="#008C3A"/>
    </inkml:brush>
  </inkml:definitions>
  <inkml:trace contextRef="#ctx0" brushRef="#br0">1118 1 24575,'-35'0'0,"-1"0"0,-33 0 0,16 0 0,-11 0 0,10 0 0,0 0 0,-3 0 0,5 5 0,6 6 0,1 8 0,1-1 0,-3 7 0,1-6 0,2 7 0,12-2 0,-10 7 0,13-5 0,-12 10 0,15-4 0,-4-1 0,6 1 0,0-4 0,0-1 0,3 1 0,0 2 0,6-5 0,-1 5 0,8-2 0,-3 3 0,9 0 0,-3 4 0,5-2 0,0-3 0,0 7 0,0-11 0,6 4 0,4-7 0,6 1 0,5 0 0,-1-1 0,-1-1 0,3-2 0,-4 0 0,6-2 0,0 3 0,-1-1 0,1 2 0,-5-3 0,3 3 0,-4-9 0,5 9 0,1-9 0,-1 9 0,8-8 0,-6 3 0,7 0 0,-2-4 0,8 3 0,3-7 0,8 3 0,0-5 0,-3 5 0,1-8 0,-10 1 0,-3-5 0,-5 0 0,-4 0 0,-1-11 0,-1-1 0,0-7 0,-4-3 0,-2 4 0,-1-6 0,-3 0 0,3-2 0,-5-2 0,3 1 0,-4 0 0,3 3 0,-9 0 0,6 1 0,-3-1 0,5-6 0,-1-1 0,-4-12 0,-2 3 0,-5-3 0,0 4 0,0 1 0,0-6 0,0 5 0,0-4 0,0 6 0,0 5 0,-5-1 0,2 6 0,-6-1 0,1 8 0,-5-3 0,-4 9 0,0-3 0,-5 5 0,3 0 0,-4 0 0,4-5 0,-3 4 0,4-4 0,-6 5 0,-1-4 0,-4 3 0,4-4 0,1 7 0,7-1 0,4 5 0,4 2 0,0 3 0,6 1 0,-1 0 0,3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21:44:54.739"/>
    </inkml:context>
    <inkml:brush xml:id="br0">
      <inkml:brushProperty name="width" value="0.05" units="cm"/>
      <inkml:brushProperty name="height" value="0.05" units="cm"/>
      <inkml:brushProperty name="color" value="#E71224"/>
    </inkml:brush>
  </inkml:definitions>
  <inkml:trace contextRef="#ctx0" brushRef="#br0">0 2 24575,'55'0'0,"-5"0"0,10 0 0,22 0 0,12 0 0,-8 0-1232,-14 0 0,6 0 1232,-5 0 0,15 0 0,6 0 0,-1 0 0,-8 0-832,13 0 0,-7 0 0,10 0 832,-21 0 0,6 0 0,4 0 0,2 0 0,0 0 0,-2 0-240,-5 0 0,0 0 0,0 0 1,0 0-1,-1 0 0,0 0 240,16 0 0,0 0 0,0 0 0,-3 0 0,-2 0 0,6 0 0,-4 0 0,-1 0 0,-2 0-168,-7 0 1,-1 0-1,-3 0 1,-5 0 167,1-1 0,-6 1 0,0 1 282,-3 1 0,0 1 0,-3-1-282,19-2 0,-3 2 1103,-8 5 0,-3 0-1103,-5-6 0,-3-1 1492,-9 4 1,-2-1-1493,44-3 973,-19 0-973,-12 0 59,-16 0-59,-12 0 0,-12 0 0,-6 0 0,-7 0 0,-7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21:44:56.174"/>
    </inkml:context>
    <inkml:brush xml:id="br0">
      <inkml:brushProperty name="width" value="0.05" units="cm"/>
      <inkml:brushProperty name="height" value="0.05" units="cm"/>
      <inkml:brushProperty name="color" value="#E71224"/>
    </inkml:brush>
  </inkml:definitions>
  <inkml:trace contextRef="#ctx0" brushRef="#br0">1 1 24575,'16'0'0,"77"0"0,-17 0 0,13 0 0,-5 0-1679,-3 0 0,8 0 1679,-6 0 0,16 0 0,7 0 0,3 0 0,-7 0-980,-13 0 1,-3 0 0,0 0 0,5 0 0,7 0 979,-17 0 0,4 0 0,3 0 0,4 0 0,2 0 0,2 0 0,1 0 0,1 0 0,-1 0-266,-9 0 0,2 0 0,1 0 0,0 0 1,2 0-1,0 0 0,1 0 0,0 0 0,1 0 1,0 0-1,1 0 266,-2 0 0,0 0 0,1 0 0,1 0 0,0 0 0,0 0 0,1 0 0,0 0 0,1 0 0,-1 0 0,0 0 0,1 0-257,1 0 0,2 0 0,0 0 1,0 0-1,1-1 0,0 1 0,-1 0 1,0 0-1,-2 0 0,0 0 0,-2 1 1,-2-1 256,6 1 0,-2 0 0,-2 0 0,0 0 0,-2 0 0,0 0 0,-1 1 0,1-1 0,-1 1 0,0 0-110,-2 0 1,1 0 0,0 0 0,0 1 0,0-1 0,-2 1 0,-1 0-1,-1 0 1,-4 0 0,-2 1 109,11 1 0,-3 0 0,-4 1 0,-1 0 0,-1 0 0,0 1 0,2 0 86,-1 1 0,2 0 1,-1 1-1,0 0 1,-1 0-1,-1 0 0,-2 0-86,5 0 0,-2-1 0,-1 0 0,-1 1 0,-1-1 0,0 1 367,8 2 0,-1 0 1,-1 1-1,-1-1 1,0 0-368,-5-2 0,-1 0 0,0 0 0,-1 0 0,-2-1 707,7 2 0,-1 0 0,-2 0 0,1-2-707,3-1 0,-1-2 0,1 0 0,-2 0 0,-7-1 0,-1 0 0,0-1 0,0 0 0,1-2 0,-1-2 0,0 1 0,-1 0 865,20 0 0,-1 0 0,0 0-865,1 0 0,1 0 0,-3 0 0,-13 0 0,-2 0 0,2 0 0,10-2 0,3-1 0,-3 0 0,-13 0 0,-3 1 0,0-1 802,3 0 1,-1-1 0,-2 1-803,26-4 0,-5 1 1021,-15 4 0,-5 1-1021,-19-2 0,-5 0 1545,24 2-1545,-30-5 1168,-21-3-1168,-16-9 81,-9-18 0,0 19 0,0-9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21:45:04.607"/>
    </inkml:context>
    <inkml:brush xml:id="br0">
      <inkml:brushProperty name="width" value="0.05" units="cm"/>
      <inkml:brushProperty name="height" value="0.05" units="cm"/>
      <inkml:brushProperty name="color" value="#E71224"/>
    </inkml:brush>
  </inkml:definitions>
  <inkml:trace contextRef="#ctx0" brushRef="#br0">947 72 24575,'-7'0'0,"-5"0"0,-2 0 0,3 0 0,-6 0 0,-2 0 0,-9 1 0,-15 11 0,4-2 0,0 8 0,5-8 0,3 2 0,-3-4 0,3 0 0,-6 0 0,3-4 0,-2 5 0,4-5 0,-4 5 0,4-6 0,1 7 0,1-3 0,6 4 0,0 1 0,4-3 0,-1 4 0,1-3 0,1 5 0,-1-3 0,3 3 0,2 2 0,2-3 0,0 7 0,2-8 0,2 8 0,1-6 0,1 0 0,2 4 0,1-6 0,-2 9 0,4-10 0,-7 11 0,6-5 0,-6 2 0,2 1 0,2-1 0,-6 2 0,10 2 0,-4-1 0,0-2 0,4-3 0,-4 2 0,5-4 0,0 1 0,0 2 0,0-4 0,0 5 0,0-2 0,0-1 0,0 3 0,0-5 0,0 2 0,0-1 0,0-2 0,0 3 0,0-4 0,0 4 0,0-2 0,0 5 0,0-6 0,0 5 0,0-6 0,0-2 0,0 0 0,7-8 0,-2 7 0,8-8 0,-4 8 0,1-8 0,0 7 0,-3-3 0,1 2 0,-1-1 0,3 3 0,-2 0 0,2 1 0,-2 0 0,5-4 0,-3 3 0,6-3 0,1 4 0,3-7 0,4 6 0,0-8 0,0 3 0,6-5 0,8 5 0,0-3 0,8 5 0,-8-2 0,6 3 0,-5 6 0,2-1 0,-4-1 0,1-1 0,-2-2 0,-3 2 0,2-4 0,-3 2 0,6-6 0,5 1 0,3-3 0,4-1 0,1 0 0,4 0 0,9-15 0,4-7 0,-2-21 0,-8-5 0,-18-8 0,-4-6 0,-13-3 0,-9 0 0,-6 5 0,-8 4 0,0 4 0,0 12 0,0-3 0,0 17 0,-5-4 0,-1 7 0,-6 4 0,1 2 0,-2 1 0,1 4 0,-5-1 0,2 5 0,-5 5 0,-7 0 0,-5 3 0,-5 0 0,5-5 0,-3 3 0,9-7 0,-3 7 0,-2-8 0,6 2 0,-5-4 0,6 0 0,-1-6 0,-5 0 0,2-2 0,-8-2 0,-4-5 0,-6-3 0,-6-14 0,-1-3 0,0-10 0,0 0 0,5 5 0,9 14 0,12 10 0,14 12 0,7 9 0,6 2 0,0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21:45:10.214"/>
    </inkml:context>
    <inkml:brush xml:id="br0">
      <inkml:brushProperty name="width" value="0.05" units="cm"/>
      <inkml:brushProperty name="height" value="0.05" units="cm"/>
      <inkml:brushProperty name="color" value="#E71224"/>
    </inkml:brush>
  </inkml:definitions>
  <inkml:trace contextRef="#ctx0" brushRef="#br0">1172 0 24575,'-20'0'0,"-8"0"0,-6 0 0,9 1 0,-15 3 0,18 3 0,-17 5 0,2 0 0,-2-5 0,0 4 0,-7-7 0,2 8 0,-11-2 0,5 0 0,-6 3 0,3-4 0,1 3 0,6 1 0,1-2 0,13 2 0,-5-1 0,11 0 0,-3-6 0,5 5 0,1-4 0,4 3 0,-3 4 0,1 3 0,-7 3 0,1 4 0,-1 0 0,5 0 0,4-1 0,2 1 0,5-1 0,4 1 0,2-3 0,5-1 0,1-5 0,0 5 0,0-2 0,0 5 0,0 2 0,0 6 0,0 6 0,0 4 0,0 2 0,2 1 0,5 5 0,2 2 0,4 1 0,6-7 0,0-5 0,6-8 0,4-2 0,3-11 0,-1-1 0,5-5 0,-4 5 0,4-6 0,0 11 0,-3-9 0,4 9 0,-5-3 0,6 0 0,-2 3 0,1-6 0,5 5 0,-4-6 0,6 0 0,-5-7 0,0-3 0,-2-4 0,-5-2 0,-3 0 0,-4 0 0,-2 0 0,1-6 0,-1-5 0,0-4 0,-3-13 0,2 5 0,-7-11 0,9 1 0,-8-3 0,6-1 0,-6 1 0,2 3 0,-11 5 0,5 2 0,-10 3 0,3-1 0,-5 0 0,0 1 0,0-1 0,0 6 0,0-4 0,0 3 0,0-4 0,0-1 0,0-6 0,0 2 0,0-6 0,0 1 0,-4 0 0,1 0 0,-6 0 0,5 0 0,-1-4 0,4 5 0,1-5 0,-5 11 0,4-10 0,-10 5 0,9-1 0,-10 1 0,4 2 0,-9 3 0,-2-2 0,-5 4 0,2 0 0,-4 3 0,4 1 0,-4 5 0,-4-1 0,5 5 0,-12-3 0,7 7 0,-2-4 0,5 9 0,9-3 0,7 5 0,5 0 0,4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AE423-25D9-A040-9086-7EFCE620D35D}" type="datetimeFigureOut">
              <a:rPr lang="en-US" smtClean="0"/>
              <a:t>4/25/23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EF36A-4186-2643-B0EB-B06B50C1DAA3}" type="slidenum">
              <a:rPr lang="en-US" smtClean="0"/>
              <a:t>‹#›</a:t>
            </a:fld>
            <a:endParaRPr lang="en-US"/>
          </a:p>
        </p:txBody>
      </p:sp>
    </p:spTree>
    <p:extLst>
      <p:ext uri="{BB962C8B-B14F-4D97-AF65-F5344CB8AC3E}">
        <p14:creationId xmlns:p14="http://schemas.microsoft.com/office/powerpoint/2010/main" val="274543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5</a:t>
            </a:fld>
            <a:endParaRPr lang="en-US"/>
          </a:p>
        </p:txBody>
      </p:sp>
    </p:spTree>
    <p:extLst>
      <p:ext uri="{BB962C8B-B14F-4D97-AF65-F5344CB8AC3E}">
        <p14:creationId xmlns:p14="http://schemas.microsoft.com/office/powerpoint/2010/main" val="3999810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15</a:t>
            </a:fld>
            <a:endParaRPr lang="en-US"/>
          </a:p>
        </p:txBody>
      </p:sp>
    </p:spTree>
    <p:extLst>
      <p:ext uri="{BB962C8B-B14F-4D97-AF65-F5344CB8AC3E}">
        <p14:creationId xmlns:p14="http://schemas.microsoft.com/office/powerpoint/2010/main" val="3452974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16</a:t>
            </a:fld>
            <a:endParaRPr lang="en-US"/>
          </a:p>
        </p:txBody>
      </p:sp>
    </p:spTree>
    <p:extLst>
      <p:ext uri="{BB962C8B-B14F-4D97-AF65-F5344CB8AC3E}">
        <p14:creationId xmlns:p14="http://schemas.microsoft.com/office/powerpoint/2010/main" val="2931205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17</a:t>
            </a:fld>
            <a:endParaRPr lang="en-US"/>
          </a:p>
        </p:txBody>
      </p:sp>
    </p:spTree>
    <p:extLst>
      <p:ext uri="{BB962C8B-B14F-4D97-AF65-F5344CB8AC3E}">
        <p14:creationId xmlns:p14="http://schemas.microsoft.com/office/powerpoint/2010/main" val="1880468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18</a:t>
            </a:fld>
            <a:endParaRPr lang="en-US"/>
          </a:p>
        </p:txBody>
      </p:sp>
    </p:spTree>
    <p:extLst>
      <p:ext uri="{BB962C8B-B14F-4D97-AF65-F5344CB8AC3E}">
        <p14:creationId xmlns:p14="http://schemas.microsoft.com/office/powerpoint/2010/main" val="2249328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19</a:t>
            </a:fld>
            <a:endParaRPr lang="en-US"/>
          </a:p>
        </p:txBody>
      </p:sp>
    </p:spTree>
    <p:extLst>
      <p:ext uri="{BB962C8B-B14F-4D97-AF65-F5344CB8AC3E}">
        <p14:creationId xmlns:p14="http://schemas.microsoft.com/office/powerpoint/2010/main" val="3415166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20</a:t>
            </a:fld>
            <a:endParaRPr lang="en-US"/>
          </a:p>
        </p:txBody>
      </p:sp>
    </p:spTree>
    <p:extLst>
      <p:ext uri="{BB962C8B-B14F-4D97-AF65-F5344CB8AC3E}">
        <p14:creationId xmlns:p14="http://schemas.microsoft.com/office/powerpoint/2010/main" val="1309223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21</a:t>
            </a:fld>
            <a:endParaRPr lang="en-US"/>
          </a:p>
        </p:txBody>
      </p:sp>
    </p:spTree>
    <p:extLst>
      <p:ext uri="{BB962C8B-B14F-4D97-AF65-F5344CB8AC3E}">
        <p14:creationId xmlns:p14="http://schemas.microsoft.com/office/powerpoint/2010/main" val="3986105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22</a:t>
            </a:fld>
            <a:endParaRPr lang="en-US"/>
          </a:p>
        </p:txBody>
      </p:sp>
    </p:spTree>
    <p:extLst>
      <p:ext uri="{BB962C8B-B14F-4D97-AF65-F5344CB8AC3E}">
        <p14:creationId xmlns:p14="http://schemas.microsoft.com/office/powerpoint/2010/main" val="2614536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23</a:t>
            </a:fld>
            <a:endParaRPr lang="en-US"/>
          </a:p>
        </p:txBody>
      </p:sp>
    </p:spTree>
    <p:extLst>
      <p:ext uri="{BB962C8B-B14F-4D97-AF65-F5344CB8AC3E}">
        <p14:creationId xmlns:p14="http://schemas.microsoft.com/office/powerpoint/2010/main" val="1107567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24</a:t>
            </a:fld>
            <a:endParaRPr lang="en-US"/>
          </a:p>
        </p:txBody>
      </p:sp>
    </p:spTree>
    <p:extLst>
      <p:ext uri="{BB962C8B-B14F-4D97-AF65-F5344CB8AC3E}">
        <p14:creationId xmlns:p14="http://schemas.microsoft.com/office/powerpoint/2010/main" val="3318411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6</a:t>
            </a:fld>
            <a:endParaRPr lang="en-US"/>
          </a:p>
        </p:txBody>
      </p:sp>
    </p:spTree>
    <p:extLst>
      <p:ext uri="{BB962C8B-B14F-4D97-AF65-F5344CB8AC3E}">
        <p14:creationId xmlns:p14="http://schemas.microsoft.com/office/powerpoint/2010/main" val="215779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25</a:t>
            </a:fld>
            <a:endParaRPr lang="en-US"/>
          </a:p>
        </p:txBody>
      </p:sp>
    </p:spTree>
    <p:extLst>
      <p:ext uri="{BB962C8B-B14F-4D97-AF65-F5344CB8AC3E}">
        <p14:creationId xmlns:p14="http://schemas.microsoft.com/office/powerpoint/2010/main" val="4163380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26</a:t>
            </a:fld>
            <a:endParaRPr lang="en-US"/>
          </a:p>
        </p:txBody>
      </p:sp>
    </p:spTree>
    <p:extLst>
      <p:ext uri="{BB962C8B-B14F-4D97-AF65-F5344CB8AC3E}">
        <p14:creationId xmlns:p14="http://schemas.microsoft.com/office/powerpoint/2010/main" val="671250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27</a:t>
            </a:fld>
            <a:endParaRPr lang="en-US"/>
          </a:p>
        </p:txBody>
      </p:sp>
    </p:spTree>
    <p:extLst>
      <p:ext uri="{BB962C8B-B14F-4D97-AF65-F5344CB8AC3E}">
        <p14:creationId xmlns:p14="http://schemas.microsoft.com/office/powerpoint/2010/main" val="168994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28</a:t>
            </a:fld>
            <a:endParaRPr lang="en-US"/>
          </a:p>
        </p:txBody>
      </p:sp>
    </p:spTree>
    <p:extLst>
      <p:ext uri="{BB962C8B-B14F-4D97-AF65-F5344CB8AC3E}">
        <p14:creationId xmlns:p14="http://schemas.microsoft.com/office/powerpoint/2010/main" val="1417435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29</a:t>
            </a:fld>
            <a:endParaRPr lang="en-US"/>
          </a:p>
        </p:txBody>
      </p:sp>
    </p:spTree>
    <p:extLst>
      <p:ext uri="{BB962C8B-B14F-4D97-AF65-F5344CB8AC3E}">
        <p14:creationId xmlns:p14="http://schemas.microsoft.com/office/powerpoint/2010/main" val="1232871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30</a:t>
            </a:fld>
            <a:endParaRPr lang="en-US"/>
          </a:p>
        </p:txBody>
      </p:sp>
    </p:spTree>
    <p:extLst>
      <p:ext uri="{BB962C8B-B14F-4D97-AF65-F5344CB8AC3E}">
        <p14:creationId xmlns:p14="http://schemas.microsoft.com/office/powerpoint/2010/main" val="1470834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31</a:t>
            </a:fld>
            <a:endParaRPr lang="en-US"/>
          </a:p>
        </p:txBody>
      </p:sp>
    </p:spTree>
    <p:extLst>
      <p:ext uri="{BB962C8B-B14F-4D97-AF65-F5344CB8AC3E}">
        <p14:creationId xmlns:p14="http://schemas.microsoft.com/office/powerpoint/2010/main" val="3633641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32</a:t>
            </a:fld>
            <a:endParaRPr lang="en-US"/>
          </a:p>
        </p:txBody>
      </p:sp>
    </p:spTree>
    <p:extLst>
      <p:ext uri="{BB962C8B-B14F-4D97-AF65-F5344CB8AC3E}">
        <p14:creationId xmlns:p14="http://schemas.microsoft.com/office/powerpoint/2010/main" val="1461217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33</a:t>
            </a:fld>
            <a:endParaRPr lang="en-US"/>
          </a:p>
        </p:txBody>
      </p:sp>
    </p:spTree>
    <p:extLst>
      <p:ext uri="{BB962C8B-B14F-4D97-AF65-F5344CB8AC3E}">
        <p14:creationId xmlns:p14="http://schemas.microsoft.com/office/powerpoint/2010/main" val="3687293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34</a:t>
            </a:fld>
            <a:endParaRPr lang="en-US"/>
          </a:p>
        </p:txBody>
      </p:sp>
    </p:spTree>
    <p:extLst>
      <p:ext uri="{BB962C8B-B14F-4D97-AF65-F5344CB8AC3E}">
        <p14:creationId xmlns:p14="http://schemas.microsoft.com/office/powerpoint/2010/main" val="781331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7</a:t>
            </a:fld>
            <a:endParaRPr lang="en-US"/>
          </a:p>
        </p:txBody>
      </p:sp>
    </p:spTree>
    <p:extLst>
      <p:ext uri="{BB962C8B-B14F-4D97-AF65-F5344CB8AC3E}">
        <p14:creationId xmlns:p14="http://schemas.microsoft.com/office/powerpoint/2010/main" val="500191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35</a:t>
            </a:fld>
            <a:endParaRPr lang="en-US"/>
          </a:p>
        </p:txBody>
      </p:sp>
    </p:spTree>
    <p:extLst>
      <p:ext uri="{BB962C8B-B14F-4D97-AF65-F5344CB8AC3E}">
        <p14:creationId xmlns:p14="http://schemas.microsoft.com/office/powerpoint/2010/main" val="20600770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36</a:t>
            </a:fld>
            <a:endParaRPr lang="en-US"/>
          </a:p>
        </p:txBody>
      </p:sp>
    </p:spTree>
    <p:extLst>
      <p:ext uri="{BB962C8B-B14F-4D97-AF65-F5344CB8AC3E}">
        <p14:creationId xmlns:p14="http://schemas.microsoft.com/office/powerpoint/2010/main" val="11259793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37</a:t>
            </a:fld>
            <a:endParaRPr lang="en-US"/>
          </a:p>
        </p:txBody>
      </p:sp>
    </p:spTree>
    <p:extLst>
      <p:ext uri="{BB962C8B-B14F-4D97-AF65-F5344CB8AC3E}">
        <p14:creationId xmlns:p14="http://schemas.microsoft.com/office/powerpoint/2010/main" val="633631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38</a:t>
            </a:fld>
            <a:endParaRPr lang="en-US"/>
          </a:p>
        </p:txBody>
      </p:sp>
    </p:spTree>
    <p:extLst>
      <p:ext uri="{BB962C8B-B14F-4D97-AF65-F5344CB8AC3E}">
        <p14:creationId xmlns:p14="http://schemas.microsoft.com/office/powerpoint/2010/main" val="2866139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39</a:t>
            </a:fld>
            <a:endParaRPr lang="en-US"/>
          </a:p>
        </p:txBody>
      </p:sp>
    </p:spTree>
    <p:extLst>
      <p:ext uri="{BB962C8B-B14F-4D97-AF65-F5344CB8AC3E}">
        <p14:creationId xmlns:p14="http://schemas.microsoft.com/office/powerpoint/2010/main" val="8615159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40</a:t>
            </a:fld>
            <a:endParaRPr lang="en-US"/>
          </a:p>
        </p:txBody>
      </p:sp>
    </p:spTree>
    <p:extLst>
      <p:ext uri="{BB962C8B-B14F-4D97-AF65-F5344CB8AC3E}">
        <p14:creationId xmlns:p14="http://schemas.microsoft.com/office/powerpoint/2010/main" val="16825989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41</a:t>
            </a:fld>
            <a:endParaRPr lang="en-US"/>
          </a:p>
        </p:txBody>
      </p:sp>
    </p:spTree>
    <p:extLst>
      <p:ext uri="{BB962C8B-B14F-4D97-AF65-F5344CB8AC3E}">
        <p14:creationId xmlns:p14="http://schemas.microsoft.com/office/powerpoint/2010/main" val="12674726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42</a:t>
            </a:fld>
            <a:endParaRPr lang="en-US"/>
          </a:p>
        </p:txBody>
      </p:sp>
    </p:spTree>
    <p:extLst>
      <p:ext uri="{BB962C8B-B14F-4D97-AF65-F5344CB8AC3E}">
        <p14:creationId xmlns:p14="http://schemas.microsoft.com/office/powerpoint/2010/main" val="17945642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43</a:t>
            </a:fld>
            <a:endParaRPr lang="en-US"/>
          </a:p>
        </p:txBody>
      </p:sp>
    </p:spTree>
    <p:extLst>
      <p:ext uri="{BB962C8B-B14F-4D97-AF65-F5344CB8AC3E}">
        <p14:creationId xmlns:p14="http://schemas.microsoft.com/office/powerpoint/2010/main" val="6111418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44</a:t>
            </a:fld>
            <a:endParaRPr lang="en-US"/>
          </a:p>
        </p:txBody>
      </p:sp>
    </p:spTree>
    <p:extLst>
      <p:ext uri="{BB962C8B-B14F-4D97-AF65-F5344CB8AC3E}">
        <p14:creationId xmlns:p14="http://schemas.microsoft.com/office/powerpoint/2010/main" val="3743395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8</a:t>
            </a:fld>
            <a:endParaRPr lang="en-US"/>
          </a:p>
        </p:txBody>
      </p:sp>
    </p:spTree>
    <p:extLst>
      <p:ext uri="{BB962C8B-B14F-4D97-AF65-F5344CB8AC3E}">
        <p14:creationId xmlns:p14="http://schemas.microsoft.com/office/powerpoint/2010/main" val="4812112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45</a:t>
            </a:fld>
            <a:endParaRPr lang="en-US"/>
          </a:p>
        </p:txBody>
      </p:sp>
    </p:spTree>
    <p:extLst>
      <p:ext uri="{BB962C8B-B14F-4D97-AF65-F5344CB8AC3E}">
        <p14:creationId xmlns:p14="http://schemas.microsoft.com/office/powerpoint/2010/main" val="24406626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46</a:t>
            </a:fld>
            <a:endParaRPr lang="en-US"/>
          </a:p>
        </p:txBody>
      </p:sp>
    </p:spTree>
    <p:extLst>
      <p:ext uri="{BB962C8B-B14F-4D97-AF65-F5344CB8AC3E}">
        <p14:creationId xmlns:p14="http://schemas.microsoft.com/office/powerpoint/2010/main" val="25921946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47</a:t>
            </a:fld>
            <a:endParaRPr lang="en-US"/>
          </a:p>
        </p:txBody>
      </p:sp>
    </p:spTree>
    <p:extLst>
      <p:ext uri="{BB962C8B-B14F-4D97-AF65-F5344CB8AC3E}">
        <p14:creationId xmlns:p14="http://schemas.microsoft.com/office/powerpoint/2010/main" val="1200725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Stuart P. Lloyd.</a:t>
            </a:r>
          </a:p>
        </p:txBody>
      </p:sp>
      <p:sp>
        <p:nvSpPr>
          <p:cNvPr id="4" name="Slide Number Placeholder 3"/>
          <p:cNvSpPr>
            <a:spLocks noGrp="1"/>
          </p:cNvSpPr>
          <p:nvPr>
            <p:ph type="sldNum" sz="quarter" idx="5"/>
          </p:nvPr>
        </p:nvSpPr>
        <p:spPr/>
        <p:txBody>
          <a:bodyPr/>
          <a:lstStyle/>
          <a:p>
            <a:fld id="{841EF36A-4186-2643-B0EB-B06B50C1DAA3}" type="slidenum">
              <a:rPr lang="en-US" smtClean="0"/>
              <a:t>10</a:t>
            </a:fld>
            <a:endParaRPr lang="en-US"/>
          </a:p>
        </p:txBody>
      </p:sp>
    </p:spTree>
    <p:extLst>
      <p:ext uri="{BB962C8B-B14F-4D97-AF65-F5344CB8AC3E}">
        <p14:creationId xmlns:p14="http://schemas.microsoft.com/office/powerpoint/2010/main" val="1214001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11</a:t>
            </a:fld>
            <a:endParaRPr lang="en-US"/>
          </a:p>
        </p:txBody>
      </p:sp>
    </p:spTree>
    <p:extLst>
      <p:ext uri="{BB962C8B-B14F-4D97-AF65-F5344CB8AC3E}">
        <p14:creationId xmlns:p14="http://schemas.microsoft.com/office/powerpoint/2010/main" val="744787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12</a:t>
            </a:fld>
            <a:endParaRPr lang="en-US"/>
          </a:p>
        </p:txBody>
      </p:sp>
    </p:spTree>
    <p:extLst>
      <p:ext uri="{BB962C8B-B14F-4D97-AF65-F5344CB8AC3E}">
        <p14:creationId xmlns:p14="http://schemas.microsoft.com/office/powerpoint/2010/main" val="4205408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13</a:t>
            </a:fld>
            <a:endParaRPr lang="en-US"/>
          </a:p>
        </p:txBody>
      </p:sp>
    </p:spTree>
    <p:extLst>
      <p:ext uri="{BB962C8B-B14F-4D97-AF65-F5344CB8AC3E}">
        <p14:creationId xmlns:p14="http://schemas.microsoft.com/office/powerpoint/2010/main" val="793738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14</a:t>
            </a:fld>
            <a:endParaRPr lang="en-US"/>
          </a:p>
        </p:txBody>
      </p:sp>
    </p:spTree>
    <p:extLst>
      <p:ext uri="{BB962C8B-B14F-4D97-AF65-F5344CB8AC3E}">
        <p14:creationId xmlns:p14="http://schemas.microsoft.com/office/powerpoint/2010/main" val="2791365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4/25/23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527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834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8271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68611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4/25/23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94457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7165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4151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09429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5859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4/25/23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62822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4/25/23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1066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4/25/23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01233861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2"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lang="en-US" sz="3600"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1.png"/><Relationship Id="rId2" Type="http://schemas.openxmlformats.org/officeDocument/2006/relationships/notesSlide" Target="../notesSlides/notesSlide14.xml"/><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4.xml"/><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D15B41-B6AD-444C-8907-B3B61F9F264B}"/>
              </a:ext>
            </a:extLst>
          </p:cNvPr>
          <p:cNvPicPr>
            <a:picLocks noChangeAspect="1"/>
          </p:cNvPicPr>
          <p:nvPr/>
        </p:nvPicPr>
        <p:blipFill rotWithShape="1">
          <a:blip r:embed="rId2">
            <a:alphaModFix amt="90000"/>
          </a:blip>
          <a:srcRect/>
          <a:stretch/>
        </p:blipFill>
        <p:spPr>
          <a:xfrm>
            <a:off x="1" y="11"/>
            <a:ext cx="12191999" cy="6857989"/>
          </a:xfrm>
          <a:prstGeom prst="rect">
            <a:avLst/>
          </a:prstGeom>
        </p:spPr>
      </p:pic>
      <p:sp>
        <p:nvSpPr>
          <p:cNvPr id="9" name="Rectangle 8">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8B4B5EA3-BBDC-9F43-ACD5-E0327B792E89}"/>
              </a:ext>
            </a:extLst>
          </p:cNvPr>
          <p:cNvSpPr>
            <a:spLocks noGrp="1"/>
          </p:cNvSpPr>
          <p:nvPr>
            <p:ph type="ctrTitle"/>
          </p:nvPr>
        </p:nvSpPr>
        <p:spPr>
          <a:xfrm>
            <a:off x="1629103" y="2244830"/>
            <a:ext cx="8933796" cy="2894434"/>
          </a:xfrm>
        </p:spPr>
        <p:txBody>
          <a:bodyPr>
            <a:normAutofit fontScale="90000"/>
          </a:bodyPr>
          <a:lstStyle/>
          <a:p>
            <a:r>
              <a:rPr lang="en-US" dirty="0"/>
              <a:t>Introduction to AI, Spring 2023</a:t>
            </a:r>
            <a:br>
              <a:rPr lang="en-US" dirty="0"/>
            </a:br>
            <a:br>
              <a:rPr lang="en-US" dirty="0"/>
            </a:br>
            <a:r>
              <a:rPr lang="en-US" dirty="0"/>
              <a:t>Unsupervised Learning</a:t>
            </a:r>
          </a:p>
        </p:txBody>
      </p:sp>
      <p:sp>
        <p:nvSpPr>
          <p:cNvPr id="13" name="Rectangle 12">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6698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Lloyd’s Algorithm</a:t>
            </a:r>
          </a:p>
        </p:txBody>
      </p:sp>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603354" y="2014194"/>
            <a:ext cx="11448738" cy="3849624"/>
          </a:xfrm>
        </p:spPr>
        <p:txBody>
          <a:bodyPr>
            <a:normAutofit/>
          </a:bodyPr>
          <a:lstStyle/>
          <a:p>
            <a:pPr marL="0" indent="0">
              <a:buNone/>
            </a:pPr>
            <a:r>
              <a:rPr lang="en-US" sz="2400" dirty="0">
                <a:latin typeface="Consolas" panose="020B0609020204030204" pitchFamily="49" charset="0"/>
                <a:cs typeface="Consolas" panose="020B0609020204030204" pitchFamily="49" charset="0"/>
              </a:rPr>
              <a:t>Randomly assign each example to a cluster.</a:t>
            </a:r>
          </a:p>
          <a:p>
            <a:pPr marL="0" indent="0">
              <a:buNone/>
            </a:pPr>
            <a:r>
              <a:rPr lang="en-US" sz="2400" dirty="0">
                <a:latin typeface="Consolas" panose="020B0609020204030204" pitchFamily="49" charset="0"/>
                <a:cs typeface="Consolas" panose="020B0609020204030204" pitchFamily="49" charset="0"/>
              </a:rPr>
              <a:t>Loop:</a:t>
            </a:r>
          </a:p>
          <a:p>
            <a:pPr marL="0" indent="0">
              <a:buNone/>
            </a:pPr>
            <a:r>
              <a:rPr lang="en-US" sz="2400" dirty="0">
                <a:latin typeface="Consolas" panose="020B0609020204030204" pitchFamily="49" charset="0"/>
                <a:cs typeface="Consolas" panose="020B0609020204030204" pitchFamily="49" charset="0"/>
              </a:rPr>
              <a:t>    Recalculate the centroids for each cluster.</a:t>
            </a:r>
          </a:p>
          <a:p>
            <a:pPr marL="0" indent="0">
              <a:buNone/>
            </a:pPr>
            <a:r>
              <a:rPr lang="en-US" sz="2400" dirty="0">
                <a:latin typeface="Consolas" panose="020B0609020204030204" pitchFamily="49" charset="0"/>
                <a:cs typeface="Consolas" panose="020B0609020204030204" pitchFamily="49" charset="0"/>
              </a:rPr>
              <a:t>    Reassign each point to the cluster whose centroid is nearest.</a:t>
            </a:r>
          </a:p>
          <a:p>
            <a:pPr marL="0" indent="0">
              <a:buNone/>
            </a:pPr>
            <a:r>
              <a:rPr lang="en-US" sz="2400" dirty="0">
                <a:latin typeface="Consolas" panose="020B0609020204030204" pitchFamily="49" charset="0"/>
                <a:cs typeface="Consolas" panose="020B0609020204030204" pitchFamily="49" charset="0"/>
              </a:rPr>
              <a:t>    If no points have changed clusters, stop.</a:t>
            </a:r>
          </a:p>
        </p:txBody>
      </p:sp>
      <p:sp>
        <p:nvSpPr>
          <p:cNvPr id="5" name="TextBox 4">
            <a:extLst>
              <a:ext uri="{FF2B5EF4-FFF2-40B4-BE49-F238E27FC236}">
                <a16:creationId xmlns:a16="http://schemas.microsoft.com/office/drawing/2014/main" id="{99BDF199-EDA5-AA41-855E-A77304B56F6F}"/>
              </a:ext>
            </a:extLst>
          </p:cNvPr>
          <p:cNvSpPr txBox="1"/>
          <p:nvPr/>
        </p:nvSpPr>
        <p:spPr>
          <a:xfrm>
            <a:off x="3419631" y="5679152"/>
            <a:ext cx="5816183" cy="646331"/>
          </a:xfrm>
          <a:prstGeom prst="rect">
            <a:avLst/>
          </a:prstGeom>
          <a:noFill/>
        </p:spPr>
        <p:txBody>
          <a:bodyPr wrap="square" rtlCol="0">
            <a:spAutoFit/>
          </a:bodyPr>
          <a:lstStyle/>
          <a:p>
            <a:r>
              <a:rPr lang="en-US" dirty="0">
                <a:latin typeface="Helvetica" pitchFamily="2" charset="0"/>
              </a:rPr>
              <a:t>Another blissfully simple algorithm!</a:t>
            </a:r>
          </a:p>
          <a:p>
            <a:r>
              <a:rPr lang="en-US" dirty="0">
                <a:latin typeface="Helvetica" pitchFamily="2" charset="0"/>
              </a:rPr>
              <a:t>We’ll use this to perform k-means clustering! </a:t>
            </a:r>
          </a:p>
        </p:txBody>
      </p:sp>
    </p:spTree>
    <p:extLst>
      <p:ext uri="{BB962C8B-B14F-4D97-AF65-F5344CB8AC3E}">
        <p14:creationId xmlns:p14="http://schemas.microsoft.com/office/powerpoint/2010/main" val="3567096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 </a:t>
            </a:r>
            <a:r>
              <a:rPr lang="en-US" i="1" dirty="0">
                <a:latin typeface="Helvetica" pitchFamily="2" charset="0"/>
              </a:rPr>
              <a:t>k</a:t>
            </a:r>
            <a:r>
              <a:rPr lang="en-US" dirty="0">
                <a:latin typeface="Helvetica" pitchFamily="2" charset="0"/>
              </a:rPr>
              <a:t>-Means Example</a:t>
            </a:r>
          </a:p>
        </p:txBody>
      </p:sp>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Let’s do </a:t>
            </a:r>
            <a:r>
              <a:rPr lang="en-US" sz="2400" i="1" dirty="0">
                <a:latin typeface="Helvetica" pitchFamily="2" charset="0"/>
              </a:rPr>
              <a:t>k</a:t>
            </a:r>
            <a:r>
              <a:rPr lang="en-US" sz="2400" dirty="0">
                <a:latin typeface="Helvetica" pitchFamily="2" charset="0"/>
              </a:rPr>
              <a:t>-Means clustering!</a:t>
            </a:r>
          </a:p>
        </p:txBody>
      </p:sp>
      <p:grpSp>
        <p:nvGrpSpPr>
          <p:cNvPr id="34" name="Group 33">
            <a:extLst>
              <a:ext uri="{FF2B5EF4-FFF2-40B4-BE49-F238E27FC236}">
                <a16:creationId xmlns:a16="http://schemas.microsoft.com/office/drawing/2014/main" id="{3FC94D09-156F-384B-8349-CE4E10CA1FB5}"/>
              </a:ext>
            </a:extLst>
          </p:cNvPr>
          <p:cNvGrpSpPr/>
          <p:nvPr/>
        </p:nvGrpSpPr>
        <p:grpSpPr>
          <a:xfrm>
            <a:off x="523571" y="2877575"/>
            <a:ext cx="3913518" cy="3657600"/>
            <a:chOff x="523571" y="2877575"/>
            <a:chExt cx="3913518" cy="3657600"/>
          </a:xfrm>
        </p:grpSpPr>
        <p:grpSp>
          <p:nvGrpSpPr>
            <p:cNvPr id="6" name="Group 5">
              <a:extLst>
                <a:ext uri="{FF2B5EF4-FFF2-40B4-BE49-F238E27FC236}">
                  <a16:creationId xmlns:a16="http://schemas.microsoft.com/office/drawing/2014/main" id="{5D89DFF1-22E2-B04A-A416-4CEFE322B777}"/>
                </a:ext>
              </a:extLst>
            </p:cNvPr>
            <p:cNvGrpSpPr/>
            <p:nvPr/>
          </p:nvGrpSpPr>
          <p:grpSpPr>
            <a:xfrm>
              <a:off x="523571" y="2877575"/>
              <a:ext cx="3913518" cy="3657600"/>
              <a:chOff x="281093" y="2065565"/>
              <a:chExt cx="4037818" cy="4045589"/>
            </a:xfrm>
          </p:grpSpPr>
          <p:cxnSp>
            <p:nvCxnSpPr>
              <p:cNvPr id="7" name="Straight Arrow Connector 6">
                <a:extLst>
                  <a:ext uri="{FF2B5EF4-FFF2-40B4-BE49-F238E27FC236}">
                    <a16:creationId xmlns:a16="http://schemas.microsoft.com/office/drawing/2014/main" id="{9DCA254B-5554-AB41-90F9-8CF252958C2A}"/>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29BA-CED0-4F4D-B412-216CDC6C9E0E}"/>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8076F39-A625-454E-8867-E74632189AED}"/>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580135-3E74-5945-92AF-1A930361853C}"/>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067FE8-F3F3-5E48-A46B-7386DE937D4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D56FAF-BC14-D140-8F4B-7454D85CF02D}"/>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03C1D-D5C1-7F4A-A5E0-E35892290C9E}"/>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B7F6F-30EB-BF49-995C-A55E0D166F12}"/>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A857E1-F651-8A4D-B9EE-D3E907FDB7B8}"/>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C088A6-A147-794B-9271-F2913DF89C7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6B0E8-7FCC-1848-B988-328589C8FDC2}"/>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43112-2078-3443-B871-74FDF55EAE3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CBF2D2-5777-814B-94B9-67F24F547342}"/>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F2606-AA61-2546-8B1C-FF890293EB77}"/>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383D74-0497-F541-A522-A7EC0BB5E29A}"/>
                  </a:ext>
                </a:extLst>
              </p:cNvPr>
              <p:cNvSpPr txBox="1"/>
              <p:nvPr/>
            </p:nvSpPr>
            <p:spPr>
              <a:xfrm>
                <a:off x="2000660" y="5649489"/>
                <a:ext cx="938077"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p:txBody>
          </p:sp>
          <p:sp>
            <p:nvSpPr>
              <p:cNvPr id="22" name="TextBox 21">
                <a:extLst>
                  <a:ext uri="{FF2B5EF4-FFF2-40B4-BE49-F238E27FC236}">
                    <a16:creationId xmlns:a16="http://schemas.microsoft.com/office/drawing/2014/main" id="{40971090-A899-5544-806D-95399EB0BCBB}"/>
                  </a:ext>
                </a:extLst>
              </p:cNvPr>
              <p:cNvSpPr txBox="1"/>
              <p:nvPr/>
            </p:nvSpPr>
            <p:spPr>
              <a:xfrm rot="16200000">
                <a:off x="127846" y="3716598"/>
                <a:ext cx="768159"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p:txBody>
          </p:sp>
        </p:grpSp>
        <p:sp>
          <p:nvSpPr>
            <p:cNvPr id="23" name="Oval 22">
              <a:extLst>
                <a:ext uri="{FF2B5EF4-FFF2-40B4-BE49-F238E27FC236}">
                  <a16:creationId xmlns:a16="http://schemas.microsoft.com/office/drawing/2014/main" id="{60855A64-ECCF-7745-9E6D-4A1932A4449F}"/>
                </a:ext>
              </a:extLst>
            </p:cNvPr>
            <p:cNvSpPr/>
            <p:nvPr/>
          </p:nvSpPr>
          <p:spPr>
            <a:xfrm>
              <a:off x="1386398" y="335324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A6390F6-7258-F744-9016-CCA7E8290DC3}"/>
                </a:ext>
              </a:extLst>
            </p:cNvPr>
            <p:cNvSpPr/>
            <p:nvPr/>
          </p:nvSpPr>
          <p:spPr>
            <a:xfrm>
              <a:off x="1389128" y="384854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5EB3B9C-469C-584F-B0DD-595F1E5FBEA3}"/>
                </a:ext>
              </a:extLst>
            </p:cNvPr>
            <p:cNvSpPr/>
            <p:nvPr/>
          </p:nvSpPr>
          <p:spPr>
            <a:xfrm>
              <a:off x="1889863" y="385670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AA79A-5D86-AA46-8356-06BC3E135045}"/>
                </a:ext>
              </a:extLst>
            </p:cNvPr>
            <p:cNvSpPr/>
            <p:nvPr/>
          </p:nvSpPr>
          <p:spPr>
            <a:xfrm>
              <a:off x="2845059" y="475572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7F065-40B3-DD41-8FFA-60A5097F2708}"/>
                </a:ext>
              </a:extLst>
            </p:cNvPr>
            <p:cNvSpPr/>
            <p:nvPr/>
          </p:nvSpPr>
          <p:spPr>
            <a:xfrm>
              <a:off x="3804281" y="563213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5C6E4F4-AA63-3242-9805-60BBEA8611E0}"/>
                </a:ext>
              </a:extLst>
            </p:cNvPr>
            <p:cNvSpPr/>
            <p:nvPr/>
          </p:nvSpPr>
          <p:spPr>
            <a:xfrm>
              <a:off x="2845059" y="515489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D0A420-9ED0-A642-9BB4-488B873493C2}"/>
                </a:ext>
              </a:extLst>
            </p:cNvPr>
            <p:cNvSpPr/>
            <p:nvPr/>
          </p:nvSpPr>
          <p:spPr>
            <a:xfrm>
              <a:off x="3294022" y="561714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22DBAEA0-2023-4340-809F-AEF6BC5F9028}"/>
              </a:ext>
            </a:extLst>
          </p:cNvPr>
          <p:cNvSpPr txBox="1"/>
          <p:nvPr/>
        </p:nvSpPr>
        <p:spPr>
          <a:xfrm>
            <a:off x="6384400" y="3353246"/>
            <a:ext cx="5026077" cy="1446550"/>
          </a:xfrm>
          <a:prstGeom prst="rect">
            <a:avLst/>
          </a:prstGeom>
          <a:noFill/>
        </p:spPr>
        <p:txBody>
          <a:bodyPr wrap="square" rtlCol="0">
            <a:spAutoFit/>
          </a:bodyPr>
          <a:lstStyle/>
          <a:p>
            <a:r>
              <a:rPr lang="en-US" sz="2200" dirty="0">
                <a:latin typeface="Helvetica" pitchFamily="2" charset="0"/>
              </a:rPr>
              <a:t>In this example, </a:t>
            </a:r>
            <a:r>
              <a:rPr lang="en-US" sz="2200" i="1" dirty="0">
                <a:latin typeface="Helvetica" pitchFamily="2" charset="0"/>
              </a:rPr>
              <a:t>k</a:t>
            </a:r>
            <a:r>
              <a:rPr lang="en-US" sz="2200" dirty="0">
                <a:latin typeface="Helvetica" pitchFamily="2" charset="0"/>
              </a:rPr>
              <a:t> will be 2. </a:t>
            </a:r>
          </a:p>
          <a:p>
            <a:endParaRPr lang="en-US" sz="2200" dirty="0">
              <a:latin typeface="Helvetica" pitchFamily="2" charset="0"/>
            </a:endParaRPr>
          </a:p>
          <a:p>
            <a:r>
              <a:rPr lang="en-US" sz="2200" dirty="0">
                <a:latin typeface="Helvetica" pitchFamily="2" charset="0"/>
              </a:rPr>
              <a:t>This means that there will be 2 clusters, labeled </a:t>
            </a:r>
            <a:r>
              <a:rPr lang="en-US" sz="2200" dirty="0">
                <a:solidFill>
                  <a:srgbClr val="00B050"/>
                </a:solidFill>
                <a:latin typeface="Helvetica" pitchFamily="2" charset="0"/>
              </a:rPr>
              <a:t>green</a:t>
            </a:r>
            <a:r>
              <a:rPr lang="en-US" sz="2200" dirty="0">
                <a:latin typeface="Helvetica" pitchFamily="2" charset="0"/>
              </a:rPr>
              <a:t> and </a:t>
            </a:r>
            <a:r>
              <a:rPr lang="en-US" sz="2200" dirty="0">
                <a:solidFill>
                  <a:srgbClr val="FF0000"/>
                </a:solidFill>
                <a:latin typeface="Helvetica" pitchFamily="2" charset="0"/>
              </a:rPr>
              <a:t>red</a:t>
            </a:r>
            <a:r>
              <a:rPr lang="en-US" sz="2200" dirty="0">
                <a:latin typeface="Helvetica" pitchFamily="2" charset="0"/>
              </a:rPr>
              <a:t>.</a:t>
            </a:r>
          </a:p>
        </p:txBody>
      </p:sp>
    </p:spTree>
    <p:extLst>
      <p:ext uri="{BB962C8B-B14F-4D97-AF65-F5344CB8AC3E}">
        <p14:creationId xmlns:p14="http://schemas.microsoft.com/office/powerpoint/2010/main" val="3715091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a:xfrm>
            <a:off x="232610" y="467220"/>
            <a:ext cx="10058400" cy="1371600"/>
          </a:xfrm>
        </p:spPr>
        <p:txBody>
          <a:bodyPr/>
          <a:lstStyle/>
          <a:p>
            <a:r>
              <a:rPr lang="en-US" dirty="0">
                <a:latin typeface="Helvetica" pitchFamily="2" charset="0"/>
              </a:rPr>
              <a:t> </a:t>
            </a:r>
            <a:r>
              <a:rPr lang="en-US" i="1" dirty="0">
                <a:latin typeface="Helvetica" pitchFamily="2" charset="0"/>
              </a:rPr>
              <a:t>k</a:t>
            </a:r>
            <a:r>
              <a:rPr lang="en-US" dirty="0">
                <a:latin typeface="Helvetica" pitchFamily="2" charset="0"/>
              </a:rPr>
              <a:t>-Means Example</a:t>
            </a:r>
          </a:p>
        </p:txBody>
      </p:sp>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We begin by assigning each example to a random cluster.</a:t>
            </a:r>
          </a:p>
        </p:txBody>
      </p:sp>
      <p:grpSp>
        <p:nvGrpSpPr>
          <p:cNvPr id="34" name="Group 33">
            <a:extLst>
              <a:ext uri="{FF2B5EF4-FFF2-40B4-BE49-F238E27FC236}">
                <a16:creationId xmlns:a16="http://schemas.microsoft.com/office/drawing/2014/main" id="{3FC94D09-156F-384B-8349-CE4E10CA1FB5}"/>
              </a:ext>
            </a:extLst>
          </p:cNvPr>
          <p:cNvGrpSpPr/>
          <p:nvPr/>
        </p:nvGrpSpPr>
        <p:grpSpPr>
          <a:xfrm>
            <a:off x="523571" y="2877575"/>
            <a:ext cx="3913518" cy="3657600"/>
            <a:chOff x="523571" y="2877575"/>
            <a:chExt cx="3913518" cy="3657600"/>
          </a:xfrm>
        </p:grpSpPr>
        <p:grpSp>
          <p:nvGrpSpPr>
            <p:cNvPr id="6" name="Group 5">
              <a:extLst>
                <a:ext uri="{FF2B5EF4-FFF2-40B4-BE49-F238E27FC236}">
                  <a16:creationId xmlns:a16="http://schemas.microsoft.com/office/drawing/2014/main" id="{5D89DFF1-22E2-B04A-A416-4CEFE322B777}"/>
                </a:ext>
              </a:extLst>
            </p:cNvPr>
            <p:cNvGrpSpPr/>
            <p:nvPr/>
          </p:nvGrpSpPr>
          <p:grpSpPr>
            <a:xfrm>
              <a:off x="523571" y="2877575"/>
              <a:ext cx="3913518" cy="3657600"/>
              <a:chOff x="281093" y="2065565"/>
              <a:chExt cx="4037818" cy="4045589"/>
            </a:xfrm>
          </p:grpSpPr>
          <p:cxnSp>
            <p:nvCxnSpPr>
              <p:cNvPr id="7" name="Straight Arrow Connector 6">
                <a:extLst>
                  <a:ext uri="{FF2B5EF4-FFF2-40B4-BE49-F238E27FC236}">
                    <a16:creationId xmlns:a16="http://schemas.microsoft.com/office/drawing/2014/main" id="{9DCA254B-5554-AB41-90F9-8CF252958C2A}"/>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29BA-CED0-4F4D-B412-216CDC6C9E0E}"/>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8076F39-A625-454E-8867-E74632189AED}"/>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580135-3E74-5945-92AF-1A930361853C}"/>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067FE8-F3F3-5E48-A46B-7386DE937D4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D56FAF-BC14-D140-8F4B-7454D85CF02D}"/>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03C1D-D5C1-7F4A-A5E0-E35892290C9E}"/>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B7F6F-30EB-BF49-995C-A55E0D166F12}"/>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A857E1-F651-8A4D-B9EE-D3E907FDB7B8}"/>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C088A6-A147-794B-9271-F2913DF89C7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6B0E8-7FCC-1848-B988-328589C8FDC2}"/>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43112-2078-3443-B871-74FDF55EAE3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CBF2D2-5777-814B-94B9-67F24F547342}"/>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F2606-AA61-2546-8B1C-FF890293EB77}"/>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383D74-0497-F541-A522-A7EC0BB5E29A}"/>
                  </a:ext>
                </a:extLst>
              </p:cNvPr>
              <p:cNvSpPr txBox="1"/>
              <p:nvPr/>
            </p:nvSpPr>
            <p:spPr>
              <a:xfrm>
                <a:off x="2000660" y="5649489"/>
                <a:ext cx="938077"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p:txBody>
          </p:sp>
          <p:sp>
            <p:nvSpPr>
              <p:cNvPr id="22" name="TextBox 21">
                <a:extLst>
                  <a:ext uri="{FF2B5EF4-FFF2-40B4-BE49-F238E27FC236}">
                    <a16:creationId xmlns:a16="http://schemas.microsoft.com/office/drawing/2014/main" id="{40971090-A899-5544-806D-95399EB0BCBB}"/>
                  </a:ext>
                </a:extLst>
              </p:cNvPr>
              <p:cNvSpPr txBox="1"/>
              <p:nvPr/>
            </p:nvSpPr>
            <p:spPr>
              <a:xfrm rot="16200000">
                <a:off x="127846" y="3716598"/>
                <a:ext cx="768159"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p:txBody>
          </p:sp>
        </p:grpSp>
        <p:sp>
          <p:nvSpPr>
            <p:cNvPr id="23" name="Oval 22">
              <a:extLst>
                <a:ext uri="{FF2B5EF4-FFF2-40B4-BE49-F238E27FC236}">
                  <a16:creationId xmlns:a16="http://schemas.microsoft.com/office/drawing/2014/main" id="{60855A64-ECCF-7745-9E6D-4A1932A4449F}"/>
                </a:ext>
              </a:extLst>
            </p:cNvPr>
            <p:cNvSpPr/>
            <p:nvPr/>
          </p:nvSpPr>
          <p:spPr>
            <a:xfrm>
              <a:off x="1386398" y="335324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A6390F6-7258-F744-9016-CCA7E8290DC3}"/>
                </a:ext>
              </a:extLst>
            </p:cNvPr>
            <p:cNvSpPr/>
            <p:nvPr/>
          </p:nvSpPr>
          <p:spPr>
            <a:xfrm>
              <a:off x="1389128" y="384854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5EB3B9C-469C-584F-B0DD-595F1E5FBEA3}"/>
                </a:ext>
              </a:extLst>
            </p:cNvPr>
            <p:cNvSpPr/>
            <p:nvPr/>
          </p:nvSpPr>
          <p:spPr>
            <a:xfrm>
              <a:off x="1889863" y="385670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AA79A-5D86-AA46-8356-06BC3E135045}"/>
                </a:ext>
              </a:extLst>
            </p:cNvPr>
            <p:cNvSpPr/>
            <p:nvPr/>
          </p:nvSpPr>
          <p:spPr>
            <a:xfrm>
              <a:off x="2845059" y="475572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7F065-40B3-DD41-8FFA-60A5097F2708}"/>
                </a:ext>
              </a:extLst>
            </p:cNvPr>
            <p:cNvSpPr/>
            <p:nvPr/>
          </p:nvSpPr>
          <p:spPr>
            <a:xfrm>
              <a:off x="3804281" y="563213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5C6E4F4-AA63-3242-9805-60BBEA8611E0}"/>
                </a:ext>
              </a:extLst>
            </p:cNvPr>
            <p:cNvSpPr/>
            <p:nvPr/>
          </p:nvSpPr>
          <p:spPr>
            <a:xfrm>
              <a:off x="2845059" y="515489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D0A420-9ED0-A642-9BB4-488B873493C2}"/>
                </a:ext>
              </a:extLst>
            </p:cNvPr>
            <p:cNvSpPr/>
            <p:nvPr/>
          </p:nvSpPr>
          <p:spPr>
            <a:xfrm>
              <a:off x="3294022" y="561714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0EE81F97-CB1B-1A4D-DF68-0091B8CA456A}"/>
              </a:ext>
            </a:extLst>
          </p:cNvPr>
          <p:cNvSpPr txBox="1"/>
          <p:nvPr/>
        </p:nvSpPr>
        <p:spPr>
          <a:xfrm>
            <a:off x="3804281" y="276838"/>
            <a:ext cx="8416086" cy="1477328"/>
          </a:xfrm>
          <a:prstGeom prst="rect">
            <a:avLst/>
          </a:prstGeom>
          <a:noFill/>
        </p:spPr>
        <p:txBody>
          <a:bodyPr wrap="none" rtlCol="0">
            <a:spAutoFit/>
          </a:bodyPr>
          <a:lstStyle/>
          <a:p>
            <a:pPr marL="0" indent="0">
              <a:buNone/>
            </a:pPr>
            <a:r>
              <a:rPr lang="en-US" sz="1800" dirty="0">
                <a:solidFill>
                  <a:srgbClr val="FF0000"/>
                </a:solidFill>
                <a:latin typeface="Consolas" panose="020B0609020204030204" pitchFamily="49" charset="0"/>
                <a:cs typeface="Consolas" panose="020B0609020204030204" pitchFamily="49" charset="0"/>
              </a:rPr>
              <a:t>Randomly assign each example to a cluster.</a:t>
            </a:r>
          </a:p>
          <a:p>
            <a:pPr marL="0" indent="0">
              <a:buNone/>
            </a:pPr>
            <a:r>
              <a:rPr lang="en-US" sz="1800" dirty="0">
                <a:latin typeface="Consolas" panose="020B0609020204030204" pitchFamily="49" charset="0"/>
                <a:cs typeface="Consolas" panose="020B0609020204030204" pitchFamily="49" charset="0"/>
              </a:rPr>
              <a:t>Loop:</a:t>
            </a:r>
          </a:p>
          <a:p>
            <a:pPr marL="0" indent="0">
              <a:buNone/>
            </a:pPr>
            <a:r>
              <a:rPr lang="en-US" sz="1800" dirty="0">
                <a:latin typeface="Consolas" panose="020B0609020204030204" pitchFamily="49" charset="0"/>
                <a:cs typeface="Consolas" panose="020B0609020204030204" pitchFamily="49" charset="0"/>
              </a:rPr>
              <a:t>    Recalculate the centroids for each cluster.</a:t>
            </a:r>
          </a:p>
          <a:p>
            <a:pPr marL="0" indent="0">
              <a:buNone/>
            </a:pPr>
            <a:r>
              <a:rPr lang="en-US" sz="1800" dirty="0">
                <a:latin typeface="Consolas" panose="020B0609020204030204" pitchFamily="49" charset="0"/>
                <a:cs typeface="Consolas" panose="020B0609020204030204" pitchFamily="49" charset="0"/>
              </a:rPr>
              <a:t>    Reassign each point to the cluster whose centroid is nearest.</a:t>
            </a:r>
          </a:p>
          <a:p>
            <a:pPr marL="0" indent="0">
              <a:buNone/>
            </a:pPr>
            <a:r>
              <a:rPr lang="en-US" sz="1800" dirty="0">
                <a:latin typeface="Consolas" panose="020B0609020204030204" pitchFamily="49" charset="0"/>
                <a:cs typeface="Consolas" panose="020B0609020204030204" pitchFamily="49" charset="0"/>
              </a:rPr>
              <a:t>    If no points have changed clusters, stop.</a:t>
            </a:r>
          </a:p>
        </p:txBody>
      </p:sp>
    </p:spTree>
    <p:extLst>
      <p:ext uri="{BB962C8B-B14F-4D97-AF65-F5344CB8AC3E}">
        <p14:creationId xmlns:p14="http://schemas.microsoft.com/office/powerpoint/2010/main" val="3401938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We begin by assigning each example to a random cluster.</a:t>
            </a:r>
          </a:p>
        </p:txBody>
      </p:sp>
      <p:grpSp>
        <p:nvGrpSpPr>
          <p:cNvPr id="34" name="Group 33">
            <a:extLst>
              <a:ext uri="{FF2B5EF4-FFF2-40B4-BE49-F238E27FC236}">
                <a16:creationId xmlns:a16="http://schemas.microsoft.com/office/drawing/2014/main" id="{3FC94D09-156F-384B-8349-CE4E10CA1FB5}"/>
              </a:ext>
            </a:extLst>
          </p:cNvPr>
          <p:cNvGrpSpPr/>
          <p:nvPr/>
        </p:nvGrpSpPr>
        <p:grpSpPr>
          <a:xfrm>
            <a:off x="523571" y="2877575"/>
            <a:ext cx="3913518" cy="3657600"/>
            <a:chOff x="523571" y="2877575"/>
            <a:chExt cx="3913518" cy="3657600"/>
          </a:xfrm>
        </p:grpSpPr>
        <p:grpSp>
          <p:nvGrpSpPr>
            <p:cNvPr id="6" name="Group 5">
              <a:extLst>
                <a:ext uri="{FF2B5EF4-FFF2-40B4-BE49-F238E27FC236}">
                  <a16:creationId xmlns:a16="http://schemas.microsoft.com/office/drawing/2014/main" id="{5D89DFF1-22E2-B04A-A416-4CEFE322B777}"/>
                </a:ext>
              </a:extLst>
            </p:cNvPr>
            <p:cNvGrpSpPr/>
            <p:nvPr/>
          </p:nvGrpSpPr>
          <p:grpSpPr>
            <a:xfrm>
              <a:off x="523571" y="2877575"/>
              <a:ext cx="3913518" cy="3657600"/>
              <a:chOff x="281093" y="2065565"/>
              <a:chExt cx="4037818" cy="4045589"/>
            </a:xfrm>
          </p:grpSpPr>
          <p:cxnSp>
            <p:nvCxnSpPr>
              <p:cNvPr id="7" name="Straight Arrow Connector 6">
                <a:extLst>
                  <a:ext uri="{FF2B5EF4-FFF2-40B4-BE49-F238E27FC236}">
                    <a16:creationId xmlns:a16="http://schemas.microsoft.com/office/drawing/2014/main" id="{9DCA254B-5554-AB41-90F9-8CF252958C2A}"/>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29BA-CED0-4F4D-B412-216CDC6C9E0E}"/>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8076F39-A625-454E-8867-E74632189AED}"/>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580135-3E74-5945-92AF-1A930361853C}"/>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067FE8-F3F3-5E48-A46B-7386DE937D4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D56FAF-BC14-D140-8F4B-7454D85CF02D}"/>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03C1D-D5C1-7F4A-A5E0-E35892290C9E}"/>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B7F6F-30EB-BF49-995C-A55E0D166F12}"/>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A857E1-F651-8A4D-B9EE-D3E907FDB7B8}"/>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C088A6-A147-794B-9271-F2913DF89C7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6B0E8-7FCC-1848-B988-328589C8FDC2}"/>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43112-2078-3443-B871-74FDF55EAE3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CBF2D2-5777-814B-94B9-67F24F547342}"/>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F2606-AA61-2546-8B1C-FF890293EB77}"/>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383D74-0497-F541-A522-A7EC0BB5E29A}"/>
                  </a:ext>
                </a:extLst>
              </p:cNvPr>
              <p:cNvSpPr txBox="1"/>
              <p:nvPr/>
            </p:nvSpPr>
            <p:spPr>
              <a:xfrm>
                <a:off x="2000660" y="5649489"/>
                <a:ext cx="938077"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p:txBody>
          </p:sp>
          <p:sp>
            <p:nvSpPr>
              <p:cNvPr id="22" name="TextBox 21">
                <a:extLst>
                  <a:ext uri="{FF2B5EF4-FFF2-40B4-BE49-F238E27FC236}">
                    <a16:creationId xmlns:a16="http://schemas.microsoft.com/office/drawing/2014/main" id="{40971090-A899-5544-806D-95399EB0BCBB}"/>
                  </a:ext>
                </a:extLst>
              </p:cNvPr>
              <p:cNvSpPr txBox="1"/>
              <p:nvPr/>
            </p:nvSpPr>
            <p:spPr>
              <a:xfrm rot="16200000">
                <a:off x="127846" y="3716598"/>
                <a:ext cx="768159"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p:txBody>
          </p:sp>
        </p:grpSp>
        <p:sp>
          <p:nvSpPr>
            <p:cNvPr id="23" name="Oval 22">
              <a:extLst>
                <a:ext uri="{FF2B5EF4-FFF2-40B4-BE49-F238E27FC236}">
                  <a16:creationId xmlns:a16="http://schemas.microsoft.com/office/drawing/2014/main" id="{60855A64-ECCF-7745-9E6D-4A1932A4449F}"/>
                </a:ext>
              </a:extLst>
            </p:cNvPr>
            <p:cNvSpPr/>
            <p:nvPr/>
          </p:nvSpPr>
          <p:spPr>
            <a:xfrm>
              <a:off x="1386398" y="3353246"/>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A6390F6-7258-F744-9016-CCA7E8290DC3}"/>
                </a:ext>
              </a:extLst>
            </p:cNvPr>
            <p:cNvSpPr/>
            <p:nvPr/>
          </p:nvSpPr>
          <p:spPr>
            <a:xfrm>
              <a:off x="1389128" y="3848547"/>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5EB3B9C-469C-584F-B0DD-595F1E5FBEA3}"/>
                </a:ext>
              </a:extLst>
            </p:cNvPr>
            <p:cNvSpPr/>
            <p:nvPr/>
          </p:nvSpPr>
          <p:spPr>
            <a:xfrm>
              <a:off x="1889863" y="385670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AA79A-5D86-AA46-8356-06BC3E135045}"/>
                </a:ext>
              </a:extLst>
            </p:cNvPr>
            <p:cNvSpPr/>
            <p:nvPr/>
          </p:nvSpPr>
          <p:spPr>
            <a:xfrm>
              <a:off x="2845059" y="475572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7F065-40B3-DD41-8FFA-60A5097F2708}"/>
                </a:ext>
              </a:extLst>
            </p:cNvPr>
            <p:cNvSpPr/>
            <p:nvPr/>
          </p:nvSpPr>
          <p:spPr>
            <a:xfrm>
              <a:off x="3804281" y="5632139"/>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5C6E4F4-AA63-3242-9805-60BBEA8611E0}"/>
                </a:ext>
              </a:extLst>
            </p:cNvPr>
            <p:cNvSpPr/>
            <p:nvPr/>
          </p:nvSpPr>
          <p:spPr>
            <a:xfrm>
              <a:off x="2845059" y="515489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D0A420-9ED0-A642-9BB4-488B873493C2}"/>
                </a:ext>
              </a:extLst>
            </p:cNvPr>
            <p:cNvSpPr/>
            <p:nvPr/>
          </p:nvSpPr>
          <p:spPr>
            <a:xfrm>
              <a:off x="3294022" y="561714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22DBAEA0-2023-4340-809F-AEF6BC5F9028}"/>
              </a:ext>
            </a:extLst>
          </p:cNvPr>
          <p:cNvSpPr txBox="1"/>
          <p:nvPr/>
        </p:nvSpPr>
        <p:spPr>
          <a:xfrm>
            <a:off x="6384400" y="3353246"/>
            <a:ext cx="5026077" cy="1107996"/>
          </a:xfrm>
          <a:prstGeom prst="rect">
            <a:avLst/>
          </a:prstGeom>
          <a:noFill/>
        </p:spPr>
        <p:txBody>
          <a:bodyPr wrap="square" rtlCol="0">
            <a:spAutoFit/>
          </a:bodyPr>
          <a:lstStyle/>
          <a:p>
            <a:r>
              <a:rPr lang="en-US" sz="2200" dirty="0">
                <a:latin typeface="Helvetica" pitchFamily="2" charset="0"/>
              </a:rPr>
              <a:t>By chance, four examples are in the green cluster and three examples are in red.</a:t>
            </a:r>
          </a:p>
        </p:txBody>
      </p:sp>
      <p:sp>
        <p:nvSpPr>
          <p:cNvPr id="33" name="Title 1">
            <a:extLst>
              <a:ext uri="{FF2B5EF4-FFF2-40B4-BE49-F238E27FC236}">
                <a16:creationId xmlns:a16="http://schemas.microsoft.com/office/drawing/2014/main" id="{4B263F2C-919E-3912-0CB6-434B344B190F}"/>
              </a:ext>
            </a:extLst>
          </p:cNvPr>
          <p:cNvSpPr txBox="1">
            <a:spLocks/>
          </p:cNvSpPr>
          <p:nvPr/>
        </p:nvSpPr>
        <p:spPr>
          <a:xfrm>
            <a:off x="232610" y="467220"/>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70" baseline="0" dirty="0">
                <a:solidFill>
                  <a:schemeClr val="tx1">
                    <a:lumMod val="85000"/>
                    <a:lumOff val="15000"/>
                  </a:schemeClr>
                </a:solidFill>
                <a:effectLst/>
                <a:latin typeface="+mj-lt"/>
                <a:ea typeface="+mn-ea"/>
                <a:cs typeface="+mn-cs"/>
              </a:defRPr>
            </a:lvl1pPr>
          </a:lstStyle>
          <a:p>
            <a:r>
              <a:rPr lang="en-US">
                <a:latin typeface="Helvetica" pitchFamily="2" charset="0"/>
              </a:rPr>
              <a:t> </a:t>
            </a:r>
            <a:r>
              <a:rPr lang="en-US" i="1">
                <a:latin typeface="Helvetica" pitchFamily="2" charset="0"/>
              </a:rPr>
              <a:t>k</a:t>
            </a:r>
            <a:r>
              <a:rPr lang="en-US">
                <a:latin typeface="Helvetica" pitchFamily="2" charset="0"/>
              </a:rPr>
              <a:t>-Means Example</a:t>
            </a:r>
          </a:p>
        </p:txBody>
      </p:sp>
      <p:sp>
        <p:nvSpPr>
          <p:cNvPr id="35" name="TextBox 34">
            <a:extLst>
              <a:ext uri="{FF2B5EF4-FFF2-40B4-BE49-F238E27FC236}">
                <a16:creationId xmlns:a16="http://schemas.microsoft.com/office/drawing/2014/main" id="{86702983-9462-8DFC-81DC-FEFDA3263AC7}"/>
              </a:ext>
            </a:extLst>
          </p:cNvPr>
          <p:cNvSpPr txBox="1"/>
          <p:nvPr/>
        </p:nvSpPr>
        <p:spPr>
          <a:xfrm>
            <a:off x="3804281" y="276838"/>
            <a:ext cx="8416086" cy="1477328"/>
          </a:xfrm>
          <a:prstGeom prst="rect">
            <a:avLst/>
          </a:prstGeom>
          <a:noFill/>
        </p:spPr>
        <p:txBody>
          <a:bodyPr wrap="none" rtlCol="0">
            <a:spAutoFit/>
          </a:bodyPr>
          <a:lstStyle/>
          <a:p>
            <a:pPr marL="0" indent="0">
              <a:buNone/>
            </a:pPr>
            <a:r>
              <a:rPr lang="en-US" sz="1800" dirty="0">
                <a:solidFill>
                  <a:srgbClr val="FF0000"/>
                </a:solidFill>
                <a:latin typeface="Consolas" panose="020B0609020204030204" pitchFamily="49" charset="0"/>
                <a:cs typeface="Consolas" panose="020B0609020204030204" pitchFamily="49" charset="0"/>
              </a:rPr>
              <a:t>Randomly assign each example to a cluster.</a:t>
            </a:r>
          </a:p>
          <a:p>
            <a:pPr marL="0" indent="0">
              <a:buNone/>
            </a:pPr>
            <a:r>
              <a:rPr lang="en-US" sz="1800" dirty="0">
                <a:latin typeface="Consolas" panose="020B0609020204030204" pitchFamily="49" charset="0"/>
                <a:cs typeface="Consolas" panose="020B0609020204030204" pitchFamily="49" charset="0"/>
              </a:rPr>
              <a:t>Loop:</a:t>
            </a:r>
          </a:p>
          <a:p>
            <a:pPr marL="0" indent="0">
              <a:buNone/>
            </a:pPr>
            <a:r>
              <a:rPr lang="en-US" sz="1800" dirty="0">
                <a:latin typeface="Consolas" panose="020B0609020204030204" pitchFamily="49" charset="0"/>
                <a:cs typeface="Consolas" panose="020B0609020204030204" pitchFamily="49" charset="0"/>
              </a:rPr>
              <a:t>    Recalculate the centroids for each cluster.</a:t>
            </a:r>
          </a:p>
          <a:p>
            <a:pPr marL="0" indent="0">
              <a:buNone/>
            </a:pPr>
            <a:r>
              <a:rPr lang="en-US" sz="1800" dirty="0">
                <a:latin typeface="Consolas" panose="020B0609020204030204" pitchFamily="49" charset="0"/>
                <a:cs typeface="Consolas" panose="020B0609020204030204" pitchFamily="49" charset="0"/>
              </a:rPr>
              <a:t>    Reassign each point to the cluster whose centroid is nearest.</a:t>
            </a:r>
          </a:p>
          <a:p>
            <a:pPr marL="0" indent="0">
              <a:buNone/>
            </a:pPr>
            <a:r>
              <a:rPr lang="en-US" sz="1800" dirty="0">
                <a:latin typeface="Consolas" panose="020B0609020204030204" pitchFamily="49" charset="0"/>
                <a:cs typeface="Consolas" panose="020B0609020204030204" pitchFamily="49" charset="0"/>
              </a:rPr>
              <a:t>    If no points have changed clusters, stop.</a:t>
            </a:r>
          </a:p>
        </p:txBody>
      </p:sp>
    </p:spTree>
    <p:extLst>
      <p:ext uri="{BB962C8B-B14F-4D97-AF65-F5344CB8AC3E}">
        <p14:creationId xmlns:p14="http://schemas.microsoft.com/office/powerpoint/2010/main" val="3159795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We now calculate the centroids of each cluster.</a:t>
            </a:r>
          </a:p>
        </p:txBody>
      </p:sp>
      <p:grpSp>
        <p:nvGrpSpPr>
          <p:cNvPr id="34" name="Group 33">
            <a:extLst>
              <a:ext uri="{FF2B5EF4-FFF2-40B4-BE49-F238E27FC236}">
                <a16:creationId xmlns:a16="http://schemas.microsoft.com/office/drawing/2014/main" id="{3FC94D09-156F-384B-8349-CE4E10CA1FB5}"/>
              </a:ext>
            </a:extLst>
          </p:cNvPr>
          <p:cNvGrpSpPr/>
          <p:nvPr/>
        </p:nvGrpSpPr>
        <p:grpSpPr>
          <a:xfrm>
            <a:off x="523571" y="2877575"/>
            <a:ext cx="3913518" cy="3657600"/>
            <a:chOff x="523571" y="2877575"/>
            <a:chExt cx="3913518" cy="3657600"/>
          </a:xfrm>
        </p:grpSpPr>
        <p:grpSp>
          <p:nvGrpSpPr>
            <p:cNvPr id="6" name="Group 5">
              <a:extLst>
                <a:ext uri="{FF2B5EF4-FFF2-40B4-BE49-F238E27FC236}">
                  <a16:creationId xmlns:a16="http://schemas.microsoft.com/office/drawing/2014/main" id="{5D89DFF1-22E2-B04A-A416-4CEFE322B777}"/>
                </a:ext>
              </a:extLst>
            </p:cNvPr>
            <p:cNvGrpSpPr/>
            <p:nvPr/>
          </p:nvGrpSpPr>
          <p:grpSpPr>
            <a:xfrm>
              <a:off x="523571" y="2877575"/>
              <a:ext cx="3913518" cy="3657600"/>
              <a:chOff x="281093" y="2065565"/>
              <a:chExt cx="4037818" cy="4045589"/>
            </a:xfrm>
          </p:grpSpPr>
          <p:cxnSp>
            <p:nvCxnSpPr>
              <p:cNvPr id="7" name="Straight Arrow Connector 6">
                <a:extLst>
                  <a:ext uri="{FF2B5EF4-FFF2-40B4-BE49-F238E27FC236}">
                    <a16:creationId xmlns:a16="http://schemas.microsoft.com/office/drawing/2014/main" id="{9DCA254B-5554-AB41-90F9-8CF252958C2A}"/>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29BA-CED0-4F4D-B412-216CDC6C9E0E}"/>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8076F39-A625-454E-8867-E74632189AED}"/>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580135-3E74-5945-92AF-1A930361853C}"/>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067FE8-F3F3-5E48-A46B-7386DE937D4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D56FAF-BC14-D140-8F4B-7454D85CF02D}"/>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03C1D-D5C1-7F4A-A5E0-E35892290C9E}"/>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B7F6F-30EB-BF49-995C-A55E0D166F12}"/>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A857E1-F651-8A4D-B9EE-D3E907FDB7B8}"/>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C088A6-A147-794B-9271-F2913DF89C7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6B0E8-7FCC-1848-B988-328589C8FDC2}"/>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43112-2078-3443-B871-74FDF55EAE3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CBF2D2-5777-814B-94B9-67F24F547342}"/>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F2606-AA61-2546-8B1C-FF890293EB77}"/>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383D74-0497-F541-A522-A7EC0BB5E29A}"/>
                  </a:ext>
                </a:extLst>
              </p:cNvPr>
              <p:cNvSpPr txBox="1"/>
              <p:nvPr/>
            </p:nvSpPr>
            <p:spPr>
              <a:xfrm>
                <a:off x="2000660" y="5649489"/>
                <a:ext cx="938077"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p:txBody>
          </p:sp>
          <p:sp>
            <p:nvSpPr>
              <p:cNvPr id="22" name="TextBox 21">
                <a:extLst>
                  <a:ext uri="{FF2B5EF4-FFF2-40B4-BE49-F238E27FC236}">
                    <a16:creationId xmlns:a16="http://schemas.microsoft.com/office/drawing/2014/main" id="{40971090-A899-5544-806D-95399EB0BCBB}"/>
                  </a:ext>
                </a:extLst>
              </p:cNvPr>
              <p:cNvSpPr txBox="1"/>
              <p:nvPr/>
            </p:nvSpPr>
            <p:spPr>
              <a:xfrm rot="16200000">
                <a:off x="127846" y="3716598"/>
                <a:ext cx="768159"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p:txBody>
          </p:sp>
        </p:grpSp>
        <p:sp>
          <p:nvSpPr>
            <p:cNvPr id="23" name="Oval 22">
              <a:extLst>
                <a:ext uri="{FF2B5EF4-FFF2-40B4-BE49-F238E27FC236}">
                  <a16:creationId xmlns:a16="http://schemas.microsoft.com/office/drawing/2014/main" id="{60855A64-ECCF-7745-9E6D-4A1932A4449F}"/>
                </a:ext>
              </a:extLst>
            </p:cNvPr>
            <p:cNvSpPr/>
            <p:nvPr/>
          </p:nvSpPr>
          <p:spPr>
            <a:xfrm>
              <a:off x="1386398" y="3353246"/>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A6390F6-7258-F744-9016-CCA7E8290DC3}"/>
                </a:ext>
              </a:extLst>
            </p:cNvPr>
            <p:cNvSpPr/>
            <p:nvPr/>
          </p:nvSpPr>
          <p:spPr>
            <a:xfrm>
              <a:off x="1389128" y="3848547"/>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5EB3B9C-469C-584F-B0DD-595F1E5FBEA3}"/>
                </a:ext>
              </a:extLst>
            </p:cNvPr>
            <p:cNvSpPr/>
            <p:nvPr/>
          </p:nvSpPr>
          <p:spPr>
            <a:xfrm>
              <a:off x="1889863" y="385670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AA79A-5D86-AA46-8356-06BC3E135045}"/>
                </a:ext>
              </a:extLst>
            </p:cNvPr>
            <p:cNvSpPr/>
            <p:nvPr/>
          </p:nvSpPr>
          <p:spPr>
            <a:xfrm>
              <a:off x="2845059" y="475572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7F065-40B3-DD41-8FFA-60A5097F2708}"/>
                </a:ext>
              </a:extLst>
            </p:cNvPr>
            <p:cNvSpPr/>
            <p:nvPr/>
          </p:nvSpPr>
          <p:spPr>
            <a:xfrm>
              <a:off x="3804281" y="5632139"/>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5C6E4F4-AA63-3242-9805-60BBEA8611E0}"/>
                </a:ext>
              </a:extLst>
            </p:cNvPr>
            <p:cNvSpPr/>
            <p:nvPr/>
          </p:nvSpPr>
          <p:spPr>
            <a:xfrm>
              <a:off x="2845059" y="515489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D0A420-9ED0-A642-9BB4-488B873493C2}"/>
                </a:ext>
              </a:extLst>
            </p:cNvPr>
            <p:cNvSpPr/>
            <p:nvPr/>
          </p:nvSpPr>
          <p:spPr>
            <a:xfrm>
              <a:off x="3294022" y="561714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22DBAEA0-2023-4340-809F-AEF6BC5F9028}"/>
              </a:ext>
            </a:extLst>
          </p:cNvPr>
          <p:cNvSpPr txBox="1"/>
          <p:nvPr/>
        </p:nvSpPr>
        <p:spPr>
          <a:xfrm>
            <a:off x="5204801" y="2830354"/>
            <a:ext cx="6517505" cy="1107996"/>
          </a:xfrm>
          <a:prstGeom prst="rect">
            <a:avLst/>
          </a:prstGeom>
          <a:noFill/>
        </p:spPr>
        <p:txBody>
          <a:bodyPr wrap="square" rtlCol="0">
            <a:spAutoFit/>
          </a:bodyPr>
          <a:lstStyle/>
          <a:p>
            <a:r>
              <a:rPr lang="en-US" sz="2200" dirty="0">
                <a:latin typeface="Helvetica" pitchFamily="2" charset="0"/>
              </a:rPr>
              <a:t>This is just the ‘average value’ of each dimension. </a:t>
            </a:r>
          </a:p>
          <a:p>
            <a:r>
              <a:rPr lang="en-US" sz="2200" dirty="0">
                <a:latin typeface="Helvetica" pitchFamily="2" charset="0"/>
              </a:rPr>
              <a:t>(here we’re working in 2D space, but remember, these could be vectors in any arbitrary </a:t>
            </a:r>
            <a:r>
              <a:rPr lang="en-US" sz="2200" i="1" dirty="0">
                <a:latin typeface="Helvetica" pitchFamily="2" charset="0"/>
              </a:rPr>
              <a:t>n</a:t>
            </a:r>
            <a:r>
              <a:rPr lang="en-US" sz="2200" dirty="0">
                <a:latin typeface="Helvetica" pitchFamily="2" charset="0"/>
              </a:rPr>
              <a:t>-space).</a:t>
            </a:r>
          </a:p>
        </p:txBody>
      </p:sp>
      <p:sp>
        <p:nvSpPr>
          <p:cNvPr id="30" name="Title 1">
            <a:extLst>
              <a:ext uri="{FF2B5EF4-FFF2-40B4-BE49-F238E27FC236}">
                <a16:creationId xmlns:a16="http://schemas.microsoft.com/office/drawing/2014/main" id="{E48D048F-C6EC-2309-843C-F1CCA6200171}"/>
              </a:ext>
            </a:extLst>
          </p:cNvPr>
          <p:cNvSpPr txBox="1">
            <a:spLocks/>
          </p:cNvSpPr>
          <p:nvPr/>
        </p:nvSpPr>
        <p:spPr>
          <a:xfrm>
            <a:off x="232610" y="467220"/>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70" baseline="0" dirty="0">
                <a:solidFill>
                  <a:schemeClr val="tx1">
                    <a:lumMod val="85000"/>
                    <a:lumOff val="15000"/>
                  </a:schemeClr>
                </a:solidFill>
                <a:effectLst/>
                <a:latin typeface="+mj-lt"/>
                <a:ea typeface="+mn-ea"/>
                <a:cs typeface="+mn-cs"/>
              </a:defRPr>
            </a:lvl1pPr>
          </a:lstStyle>
          <a:p>
            <a:r>
              <a:rPr lang="en-US">
                <a:latin typeface="Helvetica" pitchFamily="2" charset="0"/>
              </a:rPr>
              <a:t> </a:t>
            </a:r>
            <a:r>
              <a:rPr lang="en-US" i="1">
                <a:latin typeface="Helvetica" pitchFamily="2" charset="0"/>
              </a:rPr>
              <a:t>k</a:t>
            </a:r>
            <a:r>
              <a:rPr lang="en-US">
                <a:latin typeface="Helvetica" pitchFamily="2" charset="0"/>
              </a:rPr>
              <a:t>-Means Example</a:t>
            </a:r>
          </a:p>
        </p:txBody>
      </p:sp>
      <p:sp>
        <p:nvSpPr>
          <p:cNvPr id="31" name="TextBox 30">
            <a:extLst>
              <a:ext uri="{FF2B5EF4-FFF2-40B4-BE49-F238E27FC236}">
                <a16:creationId xmlns:a16="http://schemas.microsoft.com/office/drawing/2014/main" id="{5B9415AD-2BD9-2BDF-D3F3-C1CD88F48C4C}"/>
              </a:ext>
            </a:extLst>
          </p:cNvPr>
          <p:cNvSpPr txBox="1"/>
          <p:nvPr/>
        </p:nvSpPr>
        <p:spPr>
          <a:xfrm>
            <a:off x="3804281" y="276838"/>
            <a:ext cx="8416086" cy="1477328"/>
          </a:xfrm>
          <a:prstGeom prst="rect">
            <a:avLst/>
          </a:prstGeom>
          <a:noFill/>
        </p:spPr>
        <p:txBody>
          <a:bodyPr wrap="none" rtlCol="0">
            <a:spAutoFit/>
          </a:bodyPr>
          <a:lstStyle/>
          <a:p>
            <a:pPr marL="0" indent="0">
              <a:buNone/>
            </a:pPr>
            <a:r>
              <a:rPr lang="en-US" sz="1800" dirty="0">
                <a:latin typeface="Consolas" panose="020B0609020204030204" pitchFamily="49" charset="0"/>
                <a:cs typeface="Consolas" panose="020B0609020204030204" pitchFamily="49" charset="0"/>
              </a:rPr>
              <a:t>Randomly assign each example to a cluster.</a:t>
            </a:r>
          </a:p>
          <a:p>
            <a:pPr marL="0" indent="0">
              <a:buNone/>
            </a:pPr>
            <a:r>
              <a:rPr lang="en-US" sz="1800" dirty="0">
                <a:latin typeface="Consolas" panose="020B0609020204030204" pitchFamily="49" charset="0"/>
                <a:cs typeface="Consolas" panose="020B0609020204030204" pitchFamily="49" charset="0"/>
              </a:rPr>
              <a:t>Loop:</a:t>
            </a:r>
          </a:p>
          <a:p>
            <a:pPr marL="0" indent="0">
              <a:buNone/>
            </a:pPr>
            <a:r>
              <a:rPr lang="en-US" sz="1800" dirty="0">
                <a:latin typeface="Consolas" panose="020B0609020204030204" pitchFamily="49" charset="0"/>
                <a:cs typeface="Consolas" panose="020B0609020204030204" pitchFamily="49" charset="0"/>
              </a:rPr>
              <a:t>    </a:t>
            </a:r>
            <a:r>
              <a:rPr lang="en-US" sz="1800" dirty="0">
                <a:solidFill>
                  <a:srgbClr val="FF0000"/>
                </a:solidFill>
                <a:latin typeface="Consolas" panose="020B0609020204030204" pitchFamily="49" charset="0"/>
                <a:cs typeface="Consolas" panose="020B0609020204030204" pitchFamily="49" charset="0"/>
              </a:rPr>
              <a:t>Recalculate the centroids for each cluster.</a:t>
            </a:r>
          </a:p>
          <a:p>
            <a:pPr marL="0" indent="0">
              <a:buNone/>
            </a:pPr>
            <a:r>
              <a:rPr lang="en-US" sz="1800" dirty="0">
                <a:latin typeface="Consolas" panose="020B0609020204030204" pitchFamily="49" charset="0"/>
                <a:cs typeface="Consolas" panose="020B0609020204030204" pitchFamily="49" charset="0"/>
              </a:rPr>
              <a:t>    Reassign each point to the cluster whose centroid is nearest.</a:t>
            </a:r>
          </a:p>
          <a:p>
            <a:pPr marL="0" indent="0">
              <a:buNone/>
            </a:pPr>
            <a:r>
              <a:rPr lang="en-US" sz="1800" dirty="0">
                <a:latin typeface="Consolas" panose="020B0609020204030204" pitchFamily="49" charset="0"/>
                <a:cs typeface="Consolas" panose="020B0609020204030204" pitchFamily="49" charset="0"/>
              </a:rPr>
              <a:t>    If no points have changed clusters, stop.</a:t>
            </a:r>
          </a:p>
        </p:txBody>
      </p:sp>
    </p:spTree>
    <p:extLst>
      <p:ext uri="{BB962C8B-B14F-4D97-AF65-F5344CB8AC3E}">
        <p14:creationId xmlns:p14="http://schemas.microsoft.com/office/powerpoint/2010/main" val="1611807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We now calculate the centroids of each cluster.</a:t>
            </a:r>
          </a:p>
        </p:txBody>
      </p:sp>
      <p:grpSp>
        <p:nvGrpSpPr>
          <p:cNvPr id="34" name="Group 33">
            <a:extLst>
              <a:ext uri="{FF2B5EF4-FFF2-40B4-BE49-F238E27FC236}">
                <a16:creationId xmlns:a16="http://schemas.microsoft.com/office/drawing/2014/main" id="{3FC94D09-156F-384B-8349-CE4E10CA1FB5}"/>
              </a:ext>
            </a:extLst>
          </p:cNvPr>
          <p:cNvGrpSpPr/>
          <p:nvPr/>
        </p:nvGrpSpPr>
        <p:grpSpPr>
          <a:xfrm>
            <a:off x="523571" y="2877575"/>
            <a:ext cx="3913518" cy="3657600"/>
            <a:chOff x="523571" y="2877575"/>
            <a:chExt cx="3913518" cy="3657600"/>
          </a:xfrm>
        </p:grpSpPr>
        <p:grpSp>
          <p:nvGrpSpPr>
            <p:cNvPr id="6" name="Group 5">
              <a:extLst>
                <a:ext uri="{FF2B5EF4-FFF2-40B4-BE49-F238E27FC236}">
                  <a16:creationId xmlns:a16="http://schemas.microsoft.com/office/drawing/2014/main" id="{5D89DFF1-22E2-B04A-A416-4CEFE322B777}"/>
                </a:ext>
              </a:extLst>
            </p:cNvPr>
            <p:cNvGrpSpPr/>
            <p:nvPr/>
          </p:nvGrpSpPr>
          <p:grpSpPr>
            <a:xfrm>
              <a:off x="523571" y="2877575"/>
              <a:ext cx="3913518" cy="3657600"/>
              <a:chOff x="281093" y="2065565"/>
              <a:chExt cx="4037818" cy="4045589"/>
            </a:xfrm>
          </p:grpSpPr>
          <p:cxnSp>
            <p:nvCxnSpPr>
              <p:cNvPr id="7" name="Straight Arrow Connector 6">
                <a:extLst>
                  <a:ext uri="{FF2B5EF4-FFF2-40B4-BE49-F238E27FC236}">
                    <a16:creationId xmlns:a16="http://schemas.microsoft.com/office/drawing/2014/main" id="{9DCA254B-5554-AB41-90F9-8CF252958C2A}"/>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29BA-CED0-4F4D-B412-216CDC6C9E0E}"/>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8076F39-A625-454E-8867-E74632189AED}"/>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580135-3E74-5945-92AF-1A930361853C}"/>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067FE8-F3F3-5E48-A46B-7386DE937D4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D56FAF-BC14-D140-8F4B-7454D85CF02D}"/>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03C1D-D5C1-7F4A-A5E0-E35892290C9E}"/>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B7F6F-30EB-BF49-995C-A55E0D166F12}"/>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A857E1-F651-8A4D-B9EE-D3E907FDB7B8}"/>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C088A6-A147-794B-9271-F2913DF89C7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6B0E8-7FCC-1848-B988-328589C8FDC2}"/>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43112-2078-3443-B871-74FDF55EAE3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CBF2D2-5777-814B-94B9-67F24F547342}"/>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F2606-AA61-2546-8B1C-FF890293EB77}"/>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383D74-0497-F541-A522-A7EC0BB5E29A}"/>
                  </a:ext>
                </a:extLst>
              </p:cNvPr>
              <p:cNvSpPr txBox="1"/>
              <p:nvPr/>
            </p:nvSpPr>
            <p:spPr>
              <a:xfrm>
                <a:off x="2000660" y="5649489"/>
                <a:ext cx="938077"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p:txBody>
          </p:sp>
          <p:sp>
            <p:nvSpPr>
              <p:cNvPr id="22" name="TextBox 21">
                <a:extLst>
                  <a:ext uri="{FF2B5EF4-FFF2-40B4-BE49-F238E27FC236}">
                    <a16:creationId xmlns:a16="http://schemas.microsoft.com/office/drawing/2014/main" id="{40971090-A899-5544-806D-95399EB0BCBB}"/>
                  </a:ext>
                </a:extLst>
              </p:cNvPr>
              <p:cNvSpPr txBox="1"/>
              <p:nvPr/>
            </p:nvSpPr>
            <p:spPr>
              <a:xfrm rot="16200000">
                <a:off x="127846" y="3716598"/>
                <a:ext cx="768159"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p:txBody>
          </p:sp>
        </p:grpSp>
        <p:sp>
          <p:nvSpPr>
            <p:cNvPr id="23" name="Oval 22">
              <a:extLst>
                <a:ext uri="{FF2B5EF4-FFF2-40B4-BE49-F238E27FC236}">
                  <a16:creationId xmlns:a16="http://schemas.microsoft.com/office/drawing/2014/main" id="{60855A64-ECCF-7745-9E6D-4A1932A4449F}"/>
                </a:ext>
              </a:extLst>
            </p:cNvPr>
            <p:cNvSpPr/>
            <p:nvPr/>
          </p:nvSpPr>
          <p:spPr>
            <a:xfrm>
              <a:off x="1386398" y="3353246"/>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A6390F6-7258-F744-9016-CCA7E8290DC3}"/>
                </a:ext>
              </a:extLst>
            </p:cNvPr>
            <p:cNvSpPr/>
            <p:nvPr/>
          </p:nvSpPr>
          <p:spPr>
            <a:xfrm>
              <a:off x="1389128" y="3848547"/>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5EB3B9C-469C-584F-B0DD-595F1E5FBEA3}"/>
                </a:ext>
              </a:extLst>
            </p:cNvPr>
            <p:cNvSpPr/>
            <p:nvPr/>
          </p:nvSpPr>
          <p:spPr>
            <a:xfrm>
              <a:off x="1889863" y="385670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AA79A-5D86-AA46-8356-06BC3E135045}"/>
                </a:ext>
              </a:extLst>
            </p:cNvPr>
            <p:cNvSpPr/>
            <p:nvPr/>
          </p:nvSpPr>
          <p:spPr>
            <a:xfrm>
              <a:off x="2845059" y="475572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7F065-40B3-DD41-8FFA-60A5097F2708}"/>
                </a:ext>
              </a:extLst>
            </p:cNvPr>
            <p:cNvSpPr/>
            <p:nvPr/>
          </p:nvSpPr>
          <p:spPr>
            <a:xfrm>
              <a:off x="3804281" y="5632139"/>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5C6E4F4-AA63-3242-9805-60BBEA8611E0}"/>
                </a:ext>
              </a:extLst>
            </p:cNvPr>
            <p:cNvSpPr/>
            <p:nvPr/>
          </p:nvSpPr>
          <p:spPr>
            <a:xfrm>
              <a:off x="2845059" y="515489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D0A420-9ED0-A642-9BB4-488B873493C2}"/>
                </a:ext>
              </a:extLst>
            </p:cNvPr>
            <p:cNvSpPr/>
            <p:nvPr/>
          </p:nvSpPr>
          <p:spPr>
            <a:xfrm>
              <a:off x="3294022" y="561714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2DBAEA0-2023-4340-809F-AEF6BC5F9028}"/>
                  </a:ext>
                </a:extLst>
              </p:cNvPr>
              <p:cNvSpPr txBox="1"/>
              <p:nvPr/>
            </p:nvSpPr>
            <p:spPr>
              <a:xfrm>
                <a:off x="5973236" y="3233222"/>
                <a:ext cx="4665399" cy="778611"/>
              </a:xfrm>
              <a:prstGeom prst="rect">
                <a:avLst/>
              </a:prstGeom>
              <a:noFill/>
            </p:spPr>
            <p:txBody>
              <a:bodyPr wrap="square" rtlCol="0">
                <a:spAutoFit/>
              </a:bodyPr>
              <a:lstStyle/>
              <a:p>
                <a:r>
                  <a:rPr lang="en-US" sz="3000" dirty="0">
                    <a:solidFill>
                      <a:srgbClr val="00B050"/>
                    </a:solidFill>
                    <a:latin typeface="Helvetica" pitchFamily="2" charset="0"/>
                  </a:rPr>
                  <a:t>green</a:t>
                </a:r>
                <a:r>
                  <a:rPr lang="en-US" sz="3000" dirty="0">
                    <a:latin typeface="Helvetica" pitchFamily="2" charset="0"/>
                  </a:rPr>
                  <a:t> = </a:t>
                </a:r>
                <a14:m>
                  <m:oMath xmlns:m="http://schemas.openxmlformats.org/officeDocument/2006/math">
                    <m:f>
                      <m:fPr>
                        <m:ctrlPr>
                          <a:rPr lang="en-US" sz="3000" i="1" smtClean="0">
                            <a:latin typeface="Cambria Math" panose="02040503050406030204" pitchFamily="18" charset="0"/>
                          </a:rPr>
                        </m:ctrlPr>
                      </m:fPr>
                      <m:num>
                        <m:d>
                          <m:dPr>
                            <m:begChr m:val="["/>
                            <m:endChr m:val="]"/>
                            <m:ctrlPr>
                              <a:rPr lang="en-US" sz="3000" i="1">
                                <a:latin typeface="Cambria Math" panose="02040503050406030204" pitchFamily="18" charset="0"/>
                              </a:rPr>
                            </m:ctrlPr>
                          </m:dPr>
                          <m:e>
                            <m:r>
                              <a:rPr lang="en-US" sz="3000" i="1">
                                <a:latin typeface="Cambria Math" panose="02040503050406030204" pitchFamily="18" charset="0"/>
                              </a:rPr>
                              <m:t>1,6</m:t>
                            </m:r>
                          </m:e>
                        </m:d>
                        <m:r>
                          <a:rPr lang="en-US" sz="3000" i="1">
                            <a:latin typeface="Cambria Math" panose="02040503050406030204" pitchFamily="18" charset="0"/>
                          </a:rPr>
                          <m:t>+</m:t>
                        </m:r>
                        <m:d>
                          <m:dPr>
                            <m:begChr m:val="["/>
                            <m:endChr m:val="]"/>
                            <m:ctrlPr>
                              <a:rPr lang="en-US" sz="3000" i="1">
                                <a:latin typeface="Cambria Math" panose="02040503050406030204" pitchFamily="18" charset="0"/>
                              </a:rPr>
                            </m:ctrlPr>
                          </m:dPr>
                          <m:e>
                            <m:r>
                              <a:rPr lang="en-US" sz="3000" i="1">
                                <a:latin typeface="Cambria Math" panose="02040503050406030204" pitchFamily="18" charset="0"/>
                              </a:rPr>
                              <m:t>2,5</m:t>
                            </m:r>
                          </m:e>
                        </m:d>
                        <m:r>
                          <a:rPr lang="en-US" sz="3000" i="1">
                            <a:latin typeface="Cambria Math" panose="02040503050406030204" pitchFamily="18" charset="0"/>
                          </a:rPr>
                          <m:t>+</m:t>
                        </m:r>
                        <m:d>
                          <m:dPr>
                            <m:begChr m:val="["/>
                            <m:endChr m:val="]"/>
                            <m:ctrlPr>
                              <a:rPr lang="en-US" sz="3000" i="1">
                                <a:latin typeface="Cambria Math" panose="02040503050406030204" pitchFamily="18" charset="0"/>
                              </a:rPr>
                            </m:ctrlPr>
                          </m:dPr>
                          <m:e>
                            <m:r>
                              <a:rPr lang="en-US" sz="3000" i="1">
                                <a:latin typeface="Cambria Math" panose="02040503050406030204" pitchFamily="18" charset="0"/>
                              </a:rPr>
                              <m:t>4,2</m:t>
                            </m:r>
                          </m:e>
                        </m:d>
                        <m:r>
                          <a:rPr lang="en-US" sz="3000" i="1">
                            <a:latin typeface="Cambria Math" panose="02040503050406030204" pitchFamily="18" charset="0"/>
                          </a:rPr>
                          <m:t>+</m:t>
                        </m:r>
                        <m:d>
                          <m:dPr>
                            <m:begChr m:val="["/>
                            <m:endChr m:val="]"/>
                            <m:ctrlPr>
                              <a:rPr lang="en-US" sz="3000" i="1">
                                <a:latin typeface="Cambria Math" panose="02040503050406030204" pitchFamily="18" charset="0"/>
                              </a:rPr>
                            </m:ctrlPr>
                          </m:dPr>
                          <m:e>
                            <m:r>
                              <a:rPr lang="en-US" sz="3000" i="1">
                                <a:latin typeface="Cambria Math" panose="02040503050406030204" pitchFamily="18" charset="0"/>
                              </a:rPr>
                              <m:t>6,1</m:t>
                            </m:r>
                          </m:e>
                        </m:d>
                      </m:num>
                      <m:den>
                        <m:r>
                          <a:rPr lang="en-US" sz="3000" i="1">
                            <a:latin typeface="Cambria Math" panose="02040503050406030204" pitchFamily="18" charset="0"/>
                          </a:rPr>
                          <m:t>4</m:t>
                        </m:r>
                      </m:den>
                    </m:f>
                  </m:oMath>
                </a14:m>
                <a:endParaRPr lang="en-US" sz="3000" dirty="0">
                  <a:latin typeface="Helvetica" pitchFamily="2" charset="0"/>
                </a:endParaRPr>
              </a:p>
            </p:txBody>
          </p:sp>
        </mc:Choice>
        <mc:Fallback xmlns="">
          <p:sp>
            <p:nvSpPr>
              <p:cNvPr id="32" name="TextBox 31">
                <a:extLst>
                  <a:ext uri="{FF2B5EF4-FFF2-40B4-BE49-F238E27FC236}">
                    <a16:creationId xmlns:a16="http://schemas.microsoft.com/office/drawing/2014/main" id="{22DBAEA0-2023-4340-809F-AEF6BC5F9028}"/>
                  </a:ext>
                </a:extLst>
              </p:cNvPr>
              <p:cNvSpPr txBox="1">
                <a:spLocks noRot="1" noChangeAspect="1" noMove="1" noResize="1" noEditPoints="1" noAdjustHandles="1" noChangeArrowheads="1" noChangeShapeType="1" noTextEdit="1"/>
              </p:cNvSpPr>
              <p:nvPr/>
            </p:nvSpPr>
            <p:spPr>
              <a:xfrm>
                <a:off x="5973236" y="3233222"/>
                <a:ext cx="4665399" cy="778611"/>
              </a:xfrm>
              <a:prstGeom prst="rect">
                <a:avLst/>
              </a:prstGeom>
              <a:blipFill>
                <a:blip r:embed="rId3"/>
                <a:stretch>
                  <a:fillRect l="-2710"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306E3EE-4AE9-5D4F-9EEF-CD0C4CD8363C}"/>
                  </a:ext>
                </a:extLst>
              </p:cNvPr>
              <p:cNvSpPr txBox="1"/>
              <p:nvPr/>
            </p:nvSpPr>
            <p:spPr>
              <a:xfrm>
                <a:off x="5973236" y="4539622"/>
                <a:ext cx="4665399" cy="826829"/>
              </a:xfrm>
              <a:prstGeom prst="rect">
                <a:avLst/>
              </a:prstGeom>
              <a:noFill/>
            </p:spPr>
            <p:txBody>
              <a:bodyPr wrap="square" rtlCol="0">
                <a:spAutoFit/>
              </a:bodyPr>
              <a:lstStyle/>
              <a:p>
                <a:r>
                  <a:rPr lang="en-US" sz="3000" dirty="0">
                    <a:solidFill>
                      <a:srgbClr val="FF0000"/>
                    </a:solidFill>
                    <a:latin typeface="Helvetica" pitchFamily="2" charset="0"/>
                  </a:rPr>
                  <a:t>red</a:t>
                </a:r>
                <a:r>
                  <a:rPr lang="en-US" sz="3000" dirty="0">
                    <a:solidFill>
                      <a:srgbClr val="00B050"/>
                    </a:solidFill>
                    <a:latin typeface="Helvetica" pitchFamily="2" charset="0"/>
                  </a:rPr>
                  <a:t> </a:t>
                </a:r>
                <a:r>
                  <a:rPr lang="en-US" sz="3000" dirty="0">
                    <a:latin typeface="Helvetica" pitchFamily="2" charset="0"/>
                  </a:rPr>
                  <a:t>=</a:t>
                </a:r>
                <a:r>
                  <a:rPr lang="en-US" sz="3000" dirty="0">
                    <a:solidFill>
                      <a:srgbClr val="00B050"/>
                    </a:solidFill>
                    <a:latin typeface="Helvetica" pitchFamily="2" charset="0"/>
                  </a:rPr>
                  <a:t> </a:t>
                </a:r>
                <a:r>
                  <a:rPr lang="en-US" sz="3000" dirty="0"/>
                  <a:t> </a:t>
                </a:r>
                <a14:m>
                  <m:oMath xmlns:m="http://schemas.openxmlformats.org/officeDocument/2006/math">
                    <m:f>
                      <m:fPr>
                        <m:ctrlPr>
                          <a:rPr lang="en-US" sz="3200" i="1">
                            <a:latin typeface="Cambria Math" panose="02040503050406030204" pitchFamily="18" charset="0"/>
                          </a:rPr>
                        </m:ctrlPr>
                      </m:fPr>
                      <m:num>
                        <m:d>
                          <m:dPr>
                            <m:begChr m:val="["/>
                            <m:endChr m:val="]"/>
                            <m:ctrlPr>
                              <a:rPr lang="en-US" sz="3200" i="1">
                                <a:latin typeface="Cambria Math" panose="02040503050406030204" pitchFamily="18" charset="0"/>
                              </a:rPr>
                            </m:ctrlPr>
                          </m:dPr>
                          <m:e>
                            <m:r>
                              <a:rPr lang="en-US" sz="3200" i="1">
                                <a:latin typeface="Cambria Math" panose="02040503050406030204" pitchFamily="18" charset="0"/>
                              </a:rPr>
                              <m:t>1,5</m:t>
                            </m:r>
                          </m:e>
                        </m:d>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4,3</m:t>
                            </m:r>
                          </m:e>
                        </m:d>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5,1</m:t>
                            </m:r>
                          </m:e>
                        </m:d>
                      </m:num>
                      <m:den>
                        <m:r>
                          <a:rPr lang="en-US" sz="3200" i="1">
                            <a:latin typeface="Cambria Math" panose="02040503050406030204" pitchFamily="18" charset="0"/>
                          </a:rPr>
                          <m:t>3</m:t>
                        </m:r>
                      </m:den>
                    </m:f>
                  </m:oMath>
                </a14:m>
                <a:endParaRPr lang="en-US" sz="3000" dirty="0">
                  <a:latin typeface="Helvetica" pitchFamily="2" charset="0"/>
                </a:endParaRPr>
              </a:p>
            </p:txBody>
          </p:sp>
        </mc:Choice>
        <mc:Fallback xmlns="">
          <p:sp>
            <p:nvSpPr>
              <p:cNvPr id="30" name="TextBox 29">
                <a:extLst>
                  <a:ext uri="{FF2B5EF4-FFF2-40B4-BE49-F238E27FC236}">
                    <a16:creationId xmlns:a16="http://schemas.microsoft.com/office/drawing/2014/main" id="{8306E3EE-4AE9-5D4F-9EEF-CD0C4CD8363C}"/>
                  </a:ext>
                </a:extLst>
              </p:cNvPr>
              <p:cNvSpPr txBox="1">
                <a:spLocks noRot="1" noChangeAspect="1" noMove="1" noResize="1" noEditPoints="1" noAdjustHandles="1" noChangeArrowheads="1" noChangeShapeType="1" noTextEdit="1"/>
              </p:cNvSpPr>
              <p:nvPr/>
            </p:nvSpPr>
            <p:spPr>
              <a:xfrm>
                <a:off x="5973236" y="4539622"/>
                <a:ext cx="4665399" cy="826829"/>
              </a:xfrm>
              <a:prstGeom prst="rect">
                <a:avLst/>
              </a:prstGeom>
              <a:blipFill>
                <a:blip r:embed="rId4"/>
                <a:stretch>
                  <a:fillRect l="-2710" b="-7463"/>
                </a:stretch>
              </a:blipFill>
            </p:spPr>
            <p:txBody>
              <a:bodyPr/>
              <a:lstStyle/>
              <a:p>
                <a:r>
                  <a:rPr lang="en-US">
                    <a:noFill/>
                  </a:rPr>
                  <a:t> </a:t>
                </a:r>
              </a:p>
            </p:txBody>
          </p:sp>
        </mc:Fallback>
      </mc:AlternateContent>
      <p:sp>
        <p:nvSpPr>
          <p:cNvPr id="31" name="Title 1">
            <a:extLst>
              <a:ext uri="{FF2B5EF4-FFF2-40B4-BE49-F238E27FC236}">
                <a16:creationId xmlns:a16="http://schemas.microsoft.com/office/drawing/2014/main" id="{42E194A9-7382-6CA2-7D74-A7E03F21723B}"/>
              </a:ext>
            </a:extLst>
          </p:cNvPr>
          <p:cNvSpPr>
            <a:spLocks noGrp="1"/>
          </p:cNvSpPr>
          <p:nvPr>
            <p:ph type="title"/>
          </p:nvPr>
        </p:nvSpPr>
        <p:spPr>
          <a:xfrm>
            <a:off x="232610" y="467220"/>
            <a:ext cx="10058400" cy="1371600"/>
          </a:xfrm>
        </p:spPr>
        <p:txBody>
          <a:bodyPr/>
          <a:lstStyle/>
          <a:p>
            <a:r>
              <a:rPr lang="en-US" dirty="0">
                <a:latin typeface="Helvetica" pitchFamily="2" charset="0"/>
              </a:rPr>
              <a:t> </a:t>
            </a:r>
            <a:r>
              <a:rPr lang="en-US" i="1" dirty="0">
                <a:latin typeface="Helvetica" pitchFamily="2" charset="0"/>
              </a:rPr>
              <a:t>k</a:t>
            </a:r>
            <a:r>
              <a:rPr lang="en-US" dirty="0">
                <a:latin typeface="Helvetica" pitchFamily="2" charset="0"/>
              </a:rPr>
              <a:t>-Means Example</a:t>
            </a:r>
          </a:p>
        </p:txBody>
      </p:sp>
      <p:sp>
        <p:nvSpPr>
          <p:cNvPr id="33" name="TextBox 32">
            <a:extLst>
              <a:ext uri="{FF2B5EF4-FFF2-40B4-BE49-F238E27FC236}">
                <a16:creationId xmlns:a16="http://schemas.microsoft.com/office/drawing/2014/main" id="{5FD6ACC1-67D9-C246-2E44-3636BE4CBFAE}"/>
              </a:ext>
            </a:extLst>
          </p:cNvPr>
          <p:cNvSpPr txBox="1"/>
          <p:nvPr/>
        </p:nvSpPr>
        <p:spPr>
          <a:xfrm>
            <a:off x="3804281" y="276838"/>
            <a:ext cx="8416086" cy="1477328"/>
          </a:xfrm>
          <a:prstGeom prst="rect">
            <a:avLst/>
          </a:prstGeom>
          <a:noFill/>
        </p:spPr>
        <p:txBody>
          <a:bodyPr wrap="none" rtlCol="0">
            <a:spAutoFit/>
          </a:bodyPr>
          <a:lstStyle/>
          <a:p>
            <a:pPr marL="0" indent="0">
              <a:buNone/>
            </a:pPr>
            <a:r>
              <a:rPr lang="en-US" sz="1800" dirty="0">
                <a:latin typeface="Consolas" panose="020B0609020204030204" pitchFamily="49" charset="0"/>
                <a:cs typeface="Consolas" panose="020B0609020204030204" pitchFamily="49" charset="0"/>
              </a:rPr>
              <a:t>Randomly assign each example to a cluster.</a:t>
            </a:r>
          </a:p>
          <a:p>
            <a:pPr marL="0" indent="0">
              <a:buNone/>
            </a:pPr>
            <a:r>
              <a:rPr lang="en-US" sz="1800" dirty="0">
                <a:latin typeface="Consolas" panose="020B0609020204030204" pitchFamily="49" charset="0"/>
                <a:cs typeface="Consolas" panose="020B0609020204030204" pitchFamily="49" charset="0"/>
              </a:rPr>
              <a:t>Loop:</a:t>
            </a:r>
          </a:p>
          <a:p>
            <a:pPr marL="0" indent="0">
              <a:buNone/>
            </a:pPr>
            <a:r>
              <a:rPr lang="en-US" sz="1800" dirty="0">
                <a:latin typeface="Consolas" panose="020B0609020204030204" pitchFamily="49" charset="0"/>
                <a:cs typeface="Consolas" panose="020B0609020204030204" pitchFamily="49" charset="0"/>
              </a:rPr>
              <a:t>    </a:t>
            </a:r>
            <a:r>
              <a:rPr lang="en-US" sz="1800" dirty="0">
                <a:solidFill>
                  <a:srgbClr val="FF0000"/>
                </a:solidFill>
                <a:latin typeface="Consolas" panose="020B0609020204030204" pitchFamily="49" charset="0"/>
                <a:cs typeface="Consolas" panose="020B0609020204030204" pitchFamily="49" charset="0"/>
              </a:rPr>
              <a:t>Recalculate the centroids for each cluster.</a:t>
            </a:r>
          </a:p>
          <a:p>
            <a:pPr marL="0" indent="0">
              <a:buNone/>
            </a:pPr>
            <a:r>
              <a:rPr lang="en-US" sz="1800" dirty="0">
                <a:latin typeface="Consolas" panose="020B0609020204030204" pitchFamily="49" charset="0"/>
                <a:cs typeface="Consolas" panose="020B0609020204030204" pitchFamily="49" charset="0"/>
              </a:rPr>
              <a:t>    Reassign each point to the cluster whose centroid is nearest.</a:t>
            </a:r>
          </a:p>
          <a:p>
            <a:pPr marL="0" indent="0">
              <a:buNone/>
            </a:pPr>
            <a:r>
              <a:rPr lang="en-US" sz="1800" dirty="0">
                <a:latin typeface="Consolas" panose="020B0609020204030204" pitchFamily="49" charset="0"/>
                <a:cs typeface="Consolas" panose="020B0609020204030204" pitchFamily="49" charset="0"/>
              </a:rPr>
              <a:t>    If no points have changed clusters, stop.</a:t>
            </a:r>
          </a:p>
        </p:txBody>
      </p:sp>
    </p:spTree>
    <p:extLst>
      <p:ext uri="{BB962C8B-B14F-4D97-AF65-F5344CB8AC3E}">
        <p14:creationId xmlns:p14="http://schemas.microsoft.com/office/powerpoint/2010/main" val="1631800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We now calculate the centroids of each cluster.</a:t>
            </a:r>
          </a:p>
        </p:txBody>
      </p:sp>
      <p:grpSp>
        <p:nvGrpSpPr>
          <p:cNvPr id="34" name="Group 33">
            <a:extLst>
              <a:ext uri="{FF2B5EF4-FFF2-40B4-BE49-F238E27FC236}">
                <a16:creationId xmlns:a16="http://schemas.microsoft.com/office/drawing/2014/main" id="{3FC94D09-156F-384B-8349-CE4E10CA1FB5}"/>
              </a:ext>
            </a:extLst>
          </p:cNvPr>
          <p:cNvGrpSpPr/>
          <p:nvPr/>
        </p:nvGrpSpPr>
        <p:grpSpPr>
          <a:xfrm>
            <a:off x="523571" y="2877575"/>
            <a:ext cx="3913518" cy="3657600"/>
            <a:chOff x="523571" y="2877575"/>
            <a:chExt cx="3913518" cy="3657600"/>
          </a:xfrm>
        </p:grpSpPr>
        <p:grpSp>
          <p:nvGrpSpPr>
            <p:cNvPr id="6" name="Group 5">
              <a:extLst>
                <a:ext uri="{FF2B5EF4-FFF2-40B4-BE49-F238E27FC236}">
                  <a16:creationId xmlns:a16="http://schemas.microsoft.com/office/drawing/2014/main" id="{5D89DFF1-22E2-B04A-A416-4CEFE322B777}"/>
                </a:ext>
              </a:extLst>
            </p:cNvPr>
            <p:cNvGrpSpPr/>
            <p:nvPr/>
          </p:nvGrpSpPr>
          <p:grpSpPr>
            <a:xfrm>
              <a:off x="523571" y="2877575"/>
              <a:ext cx="3913518" cy="3657600"/>
              <a:chOff x="281093" y="2065565"/>
              <a:chExt cx="4037818" cy="4045589"/>
            </a:xfrm>
          </p:grpSpPr>
          <p:cxnSp>
            <p:nvCxnSpPr>
              <p:cNvPr id="7" name="Straight Arrow Connector 6">
                <a:extLst>
                  <a:ext uri="{FF2B5EF4-FFF2-40B4-BE49-F238E27FC236}">
                    <a16:creationId xmlns:a16="http://schemas.microsoft.com/office/drawing/2014/main" id="{9DCA254B-5554-AB41-90F9-8CF252958C2A}"/>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29BA-CED0-4F4D-B412-216CDC6C9E0E}"/>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8076F39-A625-454E-8867-E74632189AED}"/>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580135-3E74-5945-92AF-1A930361853C}"/>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067FE8-F3F3-5E48-A46B-7386DE937D4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D56FAF-BC14-D140-8F4B-7454D85CF02D}"/>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03C1D-D5C1-7F4A-A5E0-E35892290C9E}"/>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B7F6F-30EB-BF49-995C-A55E0D166F12}"/>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A857E1-F651-8A4D-B9EE-D3E907FDB7B8}"/>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C088A6-A147-794B-9271-F2913DF89C7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6B0E8-7FCC-1848-B988-328589C8FDC2}"/>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43112-2078-3443-B871-74FDF55EAE3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CBF2D2-5777-814B-94B9-67F24F547342}"/>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F2606-AA61-2546-8B1C-FF890293EB77}"/>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383D74-0497-F541-A522-A7EC0BB5E29A}"/>
                  </a:ext>
                </a:extLst>
              </p:cNvPr>
              <p:cNvSpPr txBox="1"/>
              <p:nvPr/>
            </p:nvSpPr>
            <p:spPr>
              <a:xfrm>
                <a:off x="2000660" y="5649489"/>
                <a:ext cx="938077"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p:txBody>
          </p:sp>
          <p:sp>
            <p:nvSpPr>
              <p:cNvPr id="22" name="TextBox 21">
                <a:extLst>
                  <a:ext uri="{FF2B5EF4-FFF2-40B4-BE49-F238E27FC236}">
                    <a16:creationId xmlns:a16="http://schemas.microsoft.com/office/drawing/2014/main" id="{40971090-A899-5544-806D-95399EB0BCBB}"/>
                  </a:ext>
                </a:extLst>
              </p:cNvPr>
              <p:cNvSpPr txBox="1"/>
              <p:nvPr/>
            </p:nvSpPr>
            <p:spPr>
              <a:xfrm rot="16200000">
                <a:off x="127846" y="3716598"/>
                <a:ext cx="768159"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p:txBody>
          </p:sp>
        </p:grpSp>
        <p:sp>
          <p:nvSpPr>
            <p:cNvPr id="23" name="Oval 22">
              <a:extLst>
                <a:ext uri="{FF2B5EF4-FFF2-40B4-BE49-F238E27FC236}">
                  <a16:creationId xmlns:a16="http://schemas.microsoft.com/office/drawing/2014/main" id="{60855A64-ECCF-7745-9E6D-4A1932A4449F}"/>
                </a:ext>
              </a:extLst>
            </p:cNvPr>
            <p:cNvSpPr/>
            <p:nvPr/>
          </p:nvSpPr>
          <p:spPr>
            <a:xfrm>
              <a:off x="1386398" y="3353246"/>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A6390F6-7258-F744-9016-CCA7E8290DC3}"/>
                </a:ext>
              </a:extLst>
            </p:cNvPr>
            <p:cNvSpPr/>
            <p:nvPr/>
          </p:nvSpPr>
          <p:spPr>
            <a:xfrm>
              <a:off x="1389128" y="3848547"/>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5EB3B9C-469C-584F-B0DD-595F1E5FBEA3}"/>
                </a:ext>
              </a:extLst>
            </p:cNvPr>
            <p:cNvSpPr/>
            <p:nvPr/>
          </p:nvSpPr>
          <p:spPr>
            <a:xfrm>
              <a:off x="1889863" y="385670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AA79A-5D86-AA46-8356-06BC3E135045}"/>
                </a:ext>
              </a:extLst>
            </p:cNvPr>
            <p:cNvSpPr/>
            <p:nvPr/>
          </p:nvSpPr>
          <p:spPr>
            <a:xfrm>
              <a:off x="2845059" y="475572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7F065-40B3-DD41-8FFA-60A5097F2708}"/>
                </a:ext>
              </a:extLst>
            </p:cNvPr>
            <p:cNvSpPr/>
            <p:nvPr/>
          </p:nvSpPr>
          <p:spPr>
            <a:xfrm>
              <a:off x="3804281" y="5632139"/>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5C6E4F4-AA63-3242-9805-60BBEA8611E0}"/>
                </a:ext>
              </a:extLst>
            </p:cNvPr>
            <p:cNvSpPr/>
            <p:nvPr/>
          </p:nvSpPr>
          <p:spPr>
            <a:xfrm>
              <a:off x="2845059" y="515489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D0A420-9ED0-A642-9BB4-488B873493C2}"/>
                </a:ext>
              </a:extLst>
            </p:cNvPr>
            <p:cNvSpPr/>
            <p:nvPr/>
          </p:nvSpPr>
          <p:spPr>
            <a:xfrm>
              <a:off x="3294022" y="561714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2DBAEA0-2023-4340-809F-AEF6BC5F9028}"/>
                  </a:ext>
                </a:extLst>
              </p:cNvPr>
              <p:cNvSpPr txBox="1"/>
              <p:nvPr/>
            </p:nvSpPr>
            <p:spPr>
              <a:xfrm>
                <a:off x="5973236" y="3233222"/>
                <a:ext cx="4665399" cy="824328"/>
              </a:xfrm>
              <a:prstGeom prst="rect">
                <a:avLst/>
              </a:prstGeom>
              <a:noFill/>
            </p:spPr>
            <p:txBody>
              <a:bodyPr wrap="square" rtlCol="0">
                <a:spAutoFit/>
              </a:bodyPr>
              <a:lstStyle/>
              <a:p>
                <a:r>
                  <a:rPr lang="en-US" sz="3000" dirty="0">
                    <a:solidFill>
                      <a:srgbClr val="00B050"/>
                    </a:solidFill>
                    <a:latin typeface="Helvetica" pitchFamily="2" charset="0"/>
                  </a:rPr>
                  <a:t>green</a:t>
                </a:r>
                <a:r>
                  <a:rPr lang="en-US" sz="3000" dirty="0">
                    <a:latin typeface="Helvetica" pitchFamily="2" charset="0"/>
                  </a:rPr>
                  <a:t> = </a:t>
                </a:r>
                <a14:m>
                  <m:oMath xmlns:m="http://schemas.openxmlformats.org/officeDocument/2006/math">
                    <m:f>
                      <m:fPr>
                        <m:ctrlPr>
                          <a:rPr lang="en-US" sz="3200" i="1">
                            <a:latin typeface="Cambria Math" panose="02040503050406030204" pitchFamily="18" charset="0"/>
                          </a:rPr>
                        </m:ctrlPr>
                      </m:fPr>
                      <m:num>
                        <m:d>
                          <m:dPr>
                            <m:begChr m:val="["/>
                            <m:endChr m:val="]"/>
                            <m:ctrlPr>
                              <a:rPr lang="en-US" sz="3200" i="1">
                                <a:latin typeface="Cambria Math" panose="02040503050406030204" pitchFamily="18" charset="0"/>
                              </a:rPr>
                            </m:ctrlPr>
                          </m:dPr>
                          <m:e>
                            <m:r>
                              <a:rPr lang="en-US" sz="3200" i="1">
                                <a:latin typeface="Cambria Math" panose="02040503050406030204" pitchFamily="18" charset="0"/>
                              </a:rPr>
                              <m:t>13,14</m:t>
                            </m:r>
                          </m:e>
                        </m:d>
                      </m:num>
                      <m:den>
                        <m:r>
                          <a:rPr lang="en-US" sz="3200" i="1">
                            <a:latin typeface="Cambria Math" panose="02040503050406030204" pitchFamily="18" charset="0"/>
                          </a:rPr>
                          <m:t>4</m:t>
                        </m:r>
                      </m:den>
                    </m:f>
                  </m:oMath>
                </a14:m>
                <a:endParaRPr lang="en-US" sz="3000" dirty="0">
                  <a:latin typeface="Helvetica" pitchFamily="2" charset="0"/>
                </a:endParaRPr>
              </a:p>
            </p:txBody>
          </p:sp>
        </mc:Choice>
        <mc:Fallback xmlns="">
          <p:sp>
            <p:nvSpPr>
              <p:cNvPr id="32" name="TextBox 31">
                <a:extLst>
                  <a:ext uri="{FF2B5EF4-FFF2-40B4-BE49-F238E27FC236}">
                    <a16:creationId xmlns:a16="http://schemas.microsoft.com/office/drawing/2014/main" id="{22DBAEA0-2023-4340-809F-AEF6BC5F9028}"/>
                  </a:ext>
                </a:extLst>
              </p:cNvPr>
              <p:cNvSpPr txBox="1">
                <a:spLocks noRot="1" noChangeAspect="1" noMove="1" noResize="1" noEditPoints="1" noAdjustHandles="1" noChangeArrowheads="1" noChangeShapeType="1" noTextEdit="1"/>
              </p:cNvSpPr>
              <p:nvPr/>
            </p:nvSpPr>
            <p:spPr>
              <a:xfrm>
                <a:off x="5973236" y="3233222"/>
                <a:ext cx="4665399" cy="824328"/>
              </a:xfrm>
              <a:prstGeom prst="rect">
                <a:avLst/>
              </a:prstGeom>
              <a:blipFill>
                <a:blip r:embed="rId3"/>
                <a:stretch>
                  <a:fillRect l="-2710"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306E3EE-4AE9-5D4F-9EEF-CD0C4CD8363C}"/>
                  </a:ext>
                </a:extLst>
              </p:cNvPr>
              <p:cNvSpPr txBox="1"/>
              <p:nvPr/>
            </p:nvSpPr>
            <p:spPr>
              <a:xfrm>
                <a:off x="5973236" y="4539622"/>
                <a:ext cx="4665399" cy="826829"/>
              </a:xfrm>
              <a:prstGeom prst="rect">
                <a:avLst/>
              </a:prstGeom>
              <a:noFill/>
            </p:spPr>
            <p:txBody>
              <a:bodyPr wrap="square" rtlCol="0">
                <a:spAutoFit/>
              </a:bodyPr>
              <a:lstStyle/>
              <a:p>
                <a:r>
                  <a:rPr lang="en-US" sz="3000" dirty="0">
                    <a:solidFill>
                      <a:srgbClr val="FF0000"/>
                    </a:solidFill>
                    <a:latin typeface="Helvetica" pitchFamily="2" charset="0"/>
                  </a:rPr>
                  <a:t>red</a:t>
                </a:r>
                <a:r>
                  <a:rPr lang="en-US" sz="3000" dirty="0">
                    <a:solidFill>
                      <a:srgbClr val="00B050"/>
                    </a:solidFill>
                    <a:latin typeface="Helvetica" pitchFamily="2" charset="0"/>
                  </a:rPr>
                  <a:t> </a:t>
                </a:r>
                <a:r>
                  <a:rPr lang="en-US" sz="3000" dirty="0">
                    <a:latin typeface="Helvetica" pitchFamily="2" charset="0"/>
                  </a:rPr>
                  <a:t>= </a:t>
                </a:r>
                <a14:m>
                  <m:oMath xmlns:m="http://schemas.openxmlformats.org/officeDocument/2006/math">
                    <m:f>
                      <m:fPr>
                        <m:ctrlPr>
                          <a:rPr lang="en-US" sz="3200" i="1">
                            <a:latin typeface="Cambria Math" panose="02040503050406030204" pitchFamily="18" charset="0"/>
                          </a:rPr>
                        </m:ctrlPr>
                      </m:fPr>
                      <m:num>
                        <m:d>
                          <m:dPr>
                            <m:begChr m:val="["/>
                            <m:endChr m:val="]"/>
                            <m:ctrlPr>
                              <a:rPr lang="en-US" sz="3200" i="1">
                                <a:latin typeface="Cambria Math" panose="02040503050406030204" pitchFamily="18" charset="0"/>
                              </a:rPr>
                            </m:ctrlPr>
                          </m:dPr>
                          <m:e>
                            <m:r>
                              <a:rPr lang="en-US" sz="3200" i="1">
                                <a:latin typeface="Cambria Math" panose="02040503050406030204" pitchFamily="18" charset="0"/>
                              </a:rPr>
                              <m:t>10,9</m:t>
                            </m:r>
                          </m:e>
                        </m:d>
                      </m:num>
                      <m:den>
                        <m:r>
                          <a:rPr lang="en-US" sz="3200" i="1">
                            <a:latin typeface="Cambria Math" panose="02040503050406030204" pitchFamily="18" charset="0"/>
                          </a:rPr>
                          <m:t>3</m:t>
                        </m:r>
                      </m:den>
                    </m:f>
                  </m:oMath>
                </a14:m>
                <a:endParaRPr lang="en-US" sz="3000" dirty="0">
                  <a:latin typeface="Helvetica" pitchFamily="2" charset="0"/>
                </a:endParaRPr>
              </a:p>
            </p:txBody>
          </p:sp>
        </mc:Choice>
        <mc:Fallback xmlns="">
          <p:sp>
            <p:nvSpPr>
              <p:cNvPr id="30" name="TextBox 29">
                <a:extLst>
                  <a:ext uri="{FF2B5EF4-FFF2-40B4-BE49-F238E27FC236}">
                    <a16:creationId xmlns:a16="http://schemas.microsoft.com/office/drawing/2014/main" id="{8306E3EE-4AE9-5D4F-9EEF-CD0C4CD8363C}"/>
                  </a:ext>
                </a:extLst>
              </p:cNvPr>
              <p:cNvSpPr txBox="1">
                <a:spLocks noRot="1" noChangeAspect="1" noMove="1" noResize="1" noEditPoints="1" noAdjustHandles="1" noChangeArrowheads="1" noChangeShapeType="1" noTextEdit="1"/>
              </p:cNvSpPr>
              <p:nvPr/>
            </p:nvSpPr>
            <p:spPr>
              <a:xfrm>
                <a:off x="5973236" y="4539622"/>
                <a:ext cx="4665399" cy="826829"/>
              </a:xfrm>
              <a:prstGeom prst="rect">
                <a:avLst/>
              </a:prstGeom>
              <a:blipFill>
                <a:blip r:embed="rId4"/>
                <a:stretch>
                  <a:fillRect l="-2710" b="-7463"/>
                </a:stretch>
              </a:blipFill>
            </p:spPr>
            <p:txBody>
              <a:bodyPr/>
              <a:lstStyle/>
              <a:p>
                <a:r>
                  <a:rPr lang="en-US">
                    <a:noFill/>
                  </a:rPr>
                  <a:t> </a:t>
                </a:r>
              </a:p>
            </p:txBody>
          </p:sp>
        </mc:Fallback>
      </mc:AlternateContent>
      <p:sp>
        <p:nvSpPr>
          <p:cNvPr id="31" name="Title 1">
            <a:extLst>
              <a:ext uri="{FF2B5EF4-FFF2-40B4-BE49-F238E27FC236}">
                <a16:creationId xmlns:a16="http://schemas.microsoft.com/office/drawing/2014/main" id="{B85178C7-B74E-C83C-747F-09894FA8CA7F}"/>
              </a:ext>
            </a:extLst>
          </p:cNvPr>
          <p:cNvSpPr>
            <a:spLocks noGrp="1"/>
          </p:cNvSpPr>
          <p:nvPr>
            <p:ph type="title"/>
          </p:nvPr>
        </p:nvSpPr>
        <p:spPr>
          <a:xfrm>
            <a:off x="232610" y="467220"/>
            <a:ext cx="10058400" cy="1371600"/>
          </a:xfrm>
        </p:spPr>
        <p:txBody>
          <a:bodyPr/>
          <a:lstStyle/>
          <a:p>
            <a:r>
              <a:rPr lang="en-US" dirty="0">
                <a:latin typeface="Helvetica" pitchFamily="2" charset="0"/>
              </a:rPr>
              <a:t> </a:t>
            </a:r>
            <a:r>
              <a:rPr lang="en-US" i="1" dirty="0">
                <a:latin typeface="Helvetica" pitchFamily="2" charset="0"/>
              </a:rPr>
              <a:t>k</a:t>
            </a:r>
            <a:r>
              <a:rPr lang="en-US" dirty="0">
                <a:latin typeface="Helvetica" pitchFamily="2" charset="0"/>
              </a:rPr>
              <a:t>-Means Example</a:t>
            </a:r>
          </a:p>
        </p:txBody>
      </p:sp>
      <p:sp>
        <p:nvSpPr>
          <p:cNvPr id="33" name="TextBox 32">
            <a:extLst>
              <a:ext uri="{FF2B5EF4-FFF2-40B4-BE49-F238E27FC236}">
                <a16:creationId xmlns:a16="http://schemas.microsoft.com/office/drawing/2014/main" id="{044DA264-3BBB-1604-E782-C7AAC92219C6}"/>
              </a:ext>
            </a:extLst>
          </p:cNvPr>
          <p:cNvSpPr txBox="1"/>
          <p:nvPr/>
        </p:nvSpPr>
        <p:spPr>
          <a:xfrm>
            <a:off x="3804281" y="276838"/>
            <a:ext cx="8416086" cy="1477328"/>
          </a:xfrm>
          <a:prstGeom prst="rect">
            <a:avLst/>
          </a:prstGeom>
          <a:noFill/>
        </p:spPr>
        <p:txBody>
          <a:bodyPr wrap="none" rtlCol="0">
            <a:spAutoFit/>
          </a:bodyPr>
          <a:lstStyle/>
          <a:p>
            <a:pPr marL="0" indent="0">
              <a:buNone/>
            </a:pPr>
            <a:r>
              <a:rPr lang="en-US" sz="1800" dirty="0">
                <a:latin typeface="Consolas" panose="020B0609020204030204" pitchFamily="49" charset="0"/>
                <a:cs typeface="Consolas" panose="020B0609020204030204" pitchFamily="49" charset="0"/>
              </a:rPr>
              <a:t>Randomly assign each example to a cluster.</a:t>
            </a:r>
          </a:p>
          <a:p>
            <a:pPr marL="0" indent="0">
              <a:buNone/>
            </a:pPr>
            <a:r>
              <a:rPr lang="en-US" sz="1800" dirty="0">
                <a:latin typeface="Consolas" panose="020B0609020204030204" pitchFamily="49" charset="0"/>
                <a:cs typeface="Consolas" panose="020B0609020204030204" pitchFamily="49" charset="0"/>
              </a:rPr>
              <a:t>Loop:</a:t>
            </a:r>
          </a:p>
          <a:p>
            <a:pPr marL="0" indent="0">
              <a:buNone/>
            </a:pPr>
            <a:r>
              <a:rPr lang="en-US" sz="1800" dirty="0">
                <a:latin typeface="Consolas" panose="020B0609020204030204" pitchFamily="49" charset="0"/>
                <a:cs typeface="Consolas" panose="020B0609020204030204" pitchFamily="49" charset="0"/>
              </a:rPr>
              <a:t>    </a:t>
            </a:r>
            <a:r>
              <a:rPr lang="en-US" sz="1800" dirty="0">
                <a:solidFill>
                  <a:srgbClr val="FF0000"/>
                </a:solidFill>
                <a:latin typeface="Consolas" panose="020B0609020204030204" pitchFamily="49" charset="0"/>
                <a:cs typeface="Consolas" panose="020B0609020204030204" pitchFamily="49" charset="0"/>
              </a:rPr>
              <a:t>Recalculate the centroids for each cluster.</a:t>
            </a:r>
          </a:p>
          <a:p>
            <a:pPr marL="0" indent="0">
              <a:buNone/>
            </a:pPr>
            <a:r>
              <a:rPr lang="en-US" sz="1800" dirty="0">
                <a:latin typeface="Consolas" panose="020B0609020204030204" pitchFamily="49" charset="0"/>
                <a:cs typeface="Consolas" panose="020B0609020204030204" pitchFamily="49" charset="0"/>
              </a:rPr>
              <a:t>    Reassign each point to the cluster whose centroid is nearest.</a:t>
            </a:r>
          </a:p>
          <a:p>
            <a:pPr marL="0" indent="0">
              <a:buNone/>
            </a:pPr>
            <a:r>
              <a:rPr lang="en-US" sz="1800" dirty="0">
                <a:latin typeface="Consolas" panose="020B0609020204030204" pitchFamily="49" charset="0"/>
                <a:cs typeface="Consolas" panose="020B0609020204030204" pitchFamily="49" charset="0"/>
              </a:rPr>
              <a:t>    If no points have changed clusters, stop.</a:t>
            </a:r>
          </a:p>
        </p:txBody>
      </p:sp>
    </p:spTree>
    <p:extLst>
      <p:ext uri="{BB962C8B-B14F-4D97-AF65-F5344CB8AC3E}">
        <p14:creationId xmlns:p14="http://schemas.microsoft.com/office/powerpoint/2010/main" val="85745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We now calculate the centroids of each cluster.</a:t>
            </a:r>
          </a:p>
        </p:txBody>
      </p:sp>
      <p:grpSp>
        <p:nvGrpSpPr>
          <p:cNvPr id="34" name="Group 33">
            <a:extLst>
              <a:ext uri="{FF2B5EF4-FFF2-40B4-BE49-F238E27FC236}">
                <a16:creationId xmlns:a16="http://schemas.microsoft.com/office/drawing/2014/main" id="{3FC94D09-156F-384B-8349-CE4E10CA1FB5}"/>
              </a:ext>
            </a:extLst>
          </p:cNvPr>
          <p:cNvGrpSpPr/>
          <p:nvPr/>
        </p:nvGrpSpPr>
        <p:grpSpPr>
          <a:xfrm>
            <a:off x="523571" y="2877575"/>
            <a:ext cx="3913518" cy="3657600"/>
            <a:chOff x="523571" y="2877575"/>
            <a:chExt cx="3913518" cy="3657600"/>
          </a:xfrm>
        </p:grpSpPr>
        <p:grpSp>
          <p:nvGrpSpPr>
            <p:cNvPr id="6" name="Group 5">
              <a:extLst>
                <a:ext uri="{FF2B5EF4-FFF2-40B4-BE49-F238E27FC236}">
                  <a16:creationId xmlns:a16="http://schemas.microsoft.com/office/drawing/2014/main" id="{5D89DFF1-22E2-B04A-A416-4CEFE322B777}"/>
                </a:ext>
              </a:extLst>
            </p:cNvPr>
            <p:cNvGrpSpPr/>
            <p:nvPr/>
          </p:nvGrpSpPr>
          <p:grpSpPr>
            <a:xfrm>
              <a:off x="523571" y="2877575"/>
              <a:ext cx="3913518" cy="3657600"/>
              <a:chOff x="281093" y="2065565"/>
              <a:chExt cx="4037818" cy="4045589"/>
            </a:xfrm>
          </p:grpSpPr>
          <p:cxnSp>
            <p:nvCxnSpPr>
              <p:cNvPr id="7" name="Straight Arrow Connector 6">
                <a:extLst>
                  <a:ext uri="{FF2B5EF4-FFF2-40B4-BE49-F238E27FC236}">
                    <a16:creationId xmlns:a16="http://schemas.microsoft.com/office/drawing/2014/main" id="{9DCA254B-5554-AB41-90F9-8CF252958C2A}"/>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29BA-CED0-4F4D-B412-216CDC6C9E0E}"/>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8076F39-A625-454E-8867-E74632189AED}"/>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580135-3E74-5945-92AF-1A930361853C}"/>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067FE8-F3F3-5E48-A46B-7386DE937D4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D56FAF-BC14-D140-8F4B-7454D85CF02D}"/>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03C1D-D5C1-7F4A-A5E0-E35892290C9E}"/>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B7F6F-30EB-BF49-995C-A55E0D166F12}"/>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A857E1-F651-8A4D-B9EE-D3E907FDB7B8}"/>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C088A6-A147-794B-9271-F2913DF89C7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6B0E8-7FCC-1848-B988-328589C8FDC2}"/>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43112-2078-3443-B871-74FDF55EAE3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CBF2D2-5777-814B-94B9-67F24F547342}"/>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F2606-AA61-2546-8B1C-FF890293EB77}"/>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383D74-0497-F541-A522-A7EC0BB5E29A}"/>
                  </a:ext>
                </a:extLst>
              </p:cNvPr>
              <p:cNvSpPr txBox="1"/>
              <p:nvPr/>
            </p:nvSpPr>
            <p:spPr>
              <a:xfrm>
                <a:off x="2000660" y="5649489"/>
                <a:ext cx="938077"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p:txBody>
          </p:sp>
          <p:sp>
            <p:nvSpPr>
              <p:cNvPr id="22" name="TextBox 21">
                <a:extLst>
                  <a:ext uri="{FF2B5EF4-FFF2-40B4-BE49-F238E27FC236}">
                    <a16:creationId xmlns:a16="http://schemas.microsoft.com/office/drawing/2014/main" id="{40971090-A899-5544-806D-95399EB0BCBB}"/>
                  </a:ext>
                </a:extLst>
              </p:cNvPr>
              <p:cNvSpPr txBox="1"/>
              <p:nvPr/>
            </p:nvSpPr>
            <p:spPr>
              <a:xfrm rot="16200000">
                <a:off x="127846" y="3716598"/>
                <a:ext cx="768159"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p:txBody>
          </p:sp>
        </p:grpSp>
        <p:sp>
          <p:nvSpPr>
            <p:cNvPr id="23" name="Oval 22">
              <a:extLst>
                <a:ext uri="{FF2B5EF4-FFF2-40B4-BE49-F238E27FC236}">
                  <a16:creationId xmlns:a16="http://schemas.microsoft.com/office/drawing/2014/main" id="{60855A64-ECCF-7745-9E6D-4A1932A4449F}"/>
                </a:ext>
              </a:extLst>
            </p:cNvPr>
            <p:cNvSpPr/>
            <p:nvPr/>
          </p:nvSpPr>
          <p:spPr>
            <a:xfrm>
              <a:off x="1386398" y="3353246"/>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A6390F6-7258-F744-9016-CCA7E8290DC3}"/>
                </a:ext>
              </a:extLst>
            </p:cNvPr>
            <p:cNvSpPr/>
            <p:nvPr/>
          </p:nvSpPr>
          <p:spPr>
            <a:xfrm>
              <a:off x="1389128" y="3848547"/>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5EB3B9C-469C-584F-B0DD-595F1E5FBEA3}"/>
                </a:ext>
              </a:extLst>
            </p:cNvPr>
            <p:cNvSpPr/>
            <p:nvPr/>
          </p:nvSpPr>
          <p:spPr>
            <a:xfrm>
              <a:off x="1889863" y="385670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AA79A-5D86-AA46-8356-06BC3E135045}"/>
                </a:ext>
              </a:extLst>
            </p:cNvPr>
            <p:cNvSpPr/>
            <p:nvPr/>
          </p:nvSpPr>
          <p:spPr>
            <a:xfrm>
              <a:off x="2845059" y="475572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7F065-40B3-DD41-8FFA-60A5097F2708}"/>
                </a:ext>
              </a:extLst>
            </p:cNvPr>
            <p:cNvSpPr/>
            <p:nvPr/>
          </p:nvSpPr>
          <p:spPr>
            <a:xfrm>
              <a:off x="3804281" y="5632139"/>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5C6E4F4-AA63-3242-9805-60BBEA8611E0}"/>
                </a:ext>
              </a:extLst>
            </p:cNvPr>
            <p:cNvSpPr/>
            <p:nvPr/>
          </p:nvSpPr>
          <p:spPr>
            <a:xfrm>
              <a:off x="2845059" y="515489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D0A420-9ED0-A642-9BB4-488B873493C2}"/>
                </a:ext>
              </a:extLst>
            </p:cNvPr>
            <p:cNvSpPr/>
            <p:nvPr/>
          </p:nvSpPr>
          <p:spPr>
            <a:xfrm>
              <a:off x="3294022" y="561714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22DBAEA0-2023-4340-809F-AEF6BC5F9028}"/>
              </a:ext>
            </a:extLst>
          </p:cNvPr>
          <p:cNvSpPr txBox="1"/>
          <p:nvPr/>
        </p:nvSpPr>
        <p:spPr>
          <a:xfrm>
            <a:off x="5973236" y="3233222"/>
            <a:ext cx="5386321" cy="584775"/>
          </a:xfrm>
          <a:prstGeom prst="rect">
            <a:avLst/>
          </a:prstGeom>
          <a:noFill/>
        </p:spPr>
        <p:txBody>
          <a:bodyPr wrap="square" rtlCol="0">
            <a:spAutoFit/>
          </a:bodyPr>
          <a:lstStyle/>
          <a:p>
            <a:r>
              <a:rPr lang="en-US" sz="3000" dirty="0">
                <a:solidFill>
                  <a:srgbClr val="00B050"/>
                </a:solidFill>
                <a:latin typeface="Helvetica" pitchFamily="2" charset="0"/>
              </a:rPr>
              <a:t>Green Centroid</a:t>
            </a:r>
            <a:r>
              <a:rPr lang="en-US" sz="3000" dirty="0">
                <a:latin typeface="Helvetica" pitchFamily="2" charset="0"/>
              </a:rPr>
              <a:t> = </a:t>
            </a:r>
            <a:r>
              <a:rPr lang="en-US" sz="3200" dirty="0">
                <a:latin typeface="Linux Libertine" panose="02000503000000000000" pitchFamily="2" charset="0"/>
                <a:ea typeface="Linux Libertine" panose="02000503000000000000" pitchFamily="2" charset="0"/>
                <a:cs typeface="Linux Libertine" panose="02000503000000000000" pitchFamily="2" charset="0"/>
              </a:rPr>
              <a:t>[3.25,3.50]</a:t>
            </a:r>
            <a:endParaRPr lang="en-US" sz="3000" dirty="0">
              <a:latin typeface="Helvetica" pitchFamily="2" charset="0"/>
            </a:endParaRPr>
          </a:p>
        </p:txBody>
      </p:sp>
      <p:sp>
        <p:nvSpPr>
          <p:cNvPr id="30" name="TextBox 29">
            <a:extLst>
              <a:ext uri="{FF2B5EF4-FFF2-40B4-BE49-F238E27FC236}">
                <a16:creationId xmlns:a16="http://schemas.microsoft.com/office/drawing/2014/main" id="{8306E3EE-4AE9-5D4F-9EEF-CD0C4CD8363C}"/>
              </a:ext>
            </a:extLst>
          </p:cNvPr>
          <p:cNvSpPr txBox="1"/>
          <p:nvPr/>
        </p:nvSpPr>
        <p:spPr>
          <a:xfrm>
            <a:off x="5968038" y="3972068"/>
            <a:ext cx="4864649" cy="584775"/>
          </a:xfrm>
          <a:prstGeom prst="rect">
            <a:avLst/>
          </a:prstGeom>
          <a:noFill/>
        </p:spPr>
        <p:txBody>
          <a:bodyPr wrap="square" rtlCol="0">
            <a:spAutoFit/>
          </a:bodyPr>
          <a:lstStyle/>
          <a:p>
            <a:r>
              <a:rPr lang="en-US" sz="3000" dirty="0">
                <a:solidFill>
                  <a:srgbClr val="FF0000"/>
                </a:solidFill>
                <a:latin typeface="Helvetica" pitchFamily="2" charset="0"/>
              </a:rPr>
              <a:t>Red Centroid</a:t>
            </a:r>
            <a:r>
              <a:rPr lang="en-US" sz="3000" dirty="0">
                <a:solidFill>
                  <a:srgbClr val="00B050"/>
                </a:solidFill>
                <a:latin typeface="Helvetica" pitchFamily="2" charset="0"/>
              </a:rPr>
              <a:t> </a:t>
            </a:r>
            <a:r>
              <a:rPr lang="en-US" sz="3000" dirty="0">
                <a:latin typeface="Helvetica" pitchFamily="2" charset="0"/>
              </a:rPr>
              <a:t>= </a:t>
            </a:r>
            <a:r>
              <a:rPr lang="en-US" sz="3200" dirty="0">
                <a:latin typeface="Linux Libertine" panose="02000503000000000000" pitchFamily="2" charset="0"/>
                <a:ea typeface="Linux Libertine" panose="02000503000000000000" pitchFamily="2" charset="0"/>
                <a:cs typeface="Linux Libertine" panose="02000503000000000000" pitchFamily="2" charset="0"/>
              </a:rPr>
              <a:t>[3.33,3.00]</a:t>
            </a:r>
            <a:endParaRPr lang="en-US" sz="3000" dirty="0">
              <a:latin typeface="Helvetica" pitchFamily="2" charset="0"/>
            </a:endParaRPr>
          </a:p>
        </p:txBody>
      </p:sp>
      <p:sp>
        <p:nvSpPr>
          <p:cNvPr id="31" name="Flowchart: Decision 39">
            <a:extLst>
              <a:ext uri="{FF2B5EF4-FFF2-40B4-BE49-F238E27FC236}">
                <a16:creationId xmlns:a16="http://schemas.microsoft.com/office/drawing/2014/main" id="{9EB3732B-E0E2-D74E-960C-095439B97993}"/>
              </a:ext>
            </a:extLst>
          </p:cNvPr>
          <p:cNvSpPr/>
          <p:nvPr/>
        </p:nvSpPr>
        <p:spPr>
          <a:xfrm>
            <a:off x="5801462" y="3438592"/>
            <a:ext cx="168249" cy="165034"/>
          </a:xfrm>
          <a:prstGeom prst="flowChartDecision">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Decision 40">
            <a:extLst>
              <a:ext uri="{FF2B5EF4-FFF2-40B4-BE49-F238E27FC236}">
                <a16:creationId xmlns:a16="http://schemas.microsoft.com/office/drawing/2014/main" id="{C65E0E7B-6AF6-B04E-8D2D-E437A574B447}"/>
              </a:ext>
            </a:extLst>
          </p:cNvPr>
          <p:cNvSpPr/>
          <p:nvPr/>
        </p:nvSpPr>
        <p:spPr>
          <a:xfrm>
            <a:off x="5799789" y="4170786"/>
            <a:ext cx="168249" cy="165034"/>
          </a:xfrm>
          <a:prstGeom prst="flowChartDecisio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Decision 39">
            <a:extLst>
              <a:ext uri="{FF2B5EF4-FFF2-40B4-BE49-F238E27FC236}">
                <a16:creationId xmlns:a16="http://schemas.microsoft.com/office/drawing/2014/main" id="{2302B807-D870-8F44-9E92-B0B627DF0CBF}"/>
              </a:ext>
            </a:extLst>
          </p:cNvPr>
          <p:cNvSpPr/>
          <p:nvPr/>
        </p:nvSpPr>
        <p:spPr>
          <a:xfrm>
            <a:off x="2438453" y="4533282"/>
            <a:ext cx="168249" cy="165034"/>
          </a:xfrm>
          <a:prstGeom prst="flowChartDecision">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Decision 40">
            <a:extLst>
              <a:ext uri="{FF2B5EF4-FFF2-40B4-BE49-F238E27FC236}">
                <a16:creationId xmlns:a16="http://schemas.microsoft.com/office/drawing/2014/main" id="{71DAF317-CDCA-0045-84AE-B7C22E012C15}"/>
              </a:ext>
            </a:extLst>
          </p:cNvPr>
          <p:cNvSpPr/>
          <p:nvPr/>
        </p:nvSpPr>
        <p:spPr>
          <a:xfrm>
            <a:off x="2495993" y="4747600"/>
            <a:ext cx="168249" cy="165034"/>
          </a:xfrm>
          <a:prstGeom prst="flowChartDecisio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itle 1">
            <a:extLst>
              <a:ext uri="{FF2B5EF4-FFF2-40B4-BE49-F238E27FC236}">
                <a16:creationId xmlns:a16="http://schemas.microsoft.com/office/drawing/2014/main" id="{CB776E6A-C3CC-2854-3D20-87F474C59C61}"/>
              </a:ext>
            </a:extLst>
          </p:cNvPr>
          <p:cNvSpPr>
            <a:spLocks noGrp="1"/>
          </p:cNvSpPr>
          <p:nvPr>
            <p:ph type="title"/>
          </p:nvPr>
        </p:nvSpPr>
        <p:spPr>
          <a:xfrm>
            <a:off x="232610" y="467220"/>
            <a:ext cx="10058400" cy="1371600"/>
          </a:xfrm>
        </p:spPr>
        <p:txBody>
          <a:bodyPr/>
          <a:lstStyle/>
          <a:p>
            <a:r>
              <a:rPr lang="en-US" dirty="0">
                <a:latin typeface="Helvetica" pitchFamily="2" charset="0"/>
              </a:rPr>
              <a:t> </a:t>
            </a:r>
            <a:r>
              <a:rPr lang="en-US" i="1" dirty="0">
                <a:latin typeface="Helvetica" pitchFamily="2" charset="0"/>
              </a:rPr>
              <a:t>k</a:t>
            </a:r>
            <a:r>
              <a:rPr lang="en-US" dirty="0">
                <a:latin typeface="Helvetica" pitchFamily="2" charset="0"/>
              </a:rPr>
              <a:t>-Means Example</a:t>
            </a:r>
          </a:p>
        </p:txBody>
      </p:sp>
      <p:sp>
        <p:nvSpPr>
          <p:cNvPr id="38" name="TextBox 37">
            <a:extLst>
              <a:ext uri="{FF2B5EF4-FFF2-40B4-BE49-F238E27FC236}">
                <a16:creationId xmlns:a16="http://schemas.microsoft.com/office/drawing/2014/main" id="{41B77988-A0CD-64EF-2C99-B91AD63168B6}"/>
              </a:ext>
            </a:extLst>
          </p:cNvPr>
          <p:cNvSpPr txBox="1"/>
          <p:nvPr/>
        </p:nvSpPr>
        <p:spPr>
          <a:xfrm>
            <a:off x="3804281" y="276838"/>
            <a:ext cx="8416086" cy="1477328"/>
          </a:xfrm>
          <a:prstGeom prst="rect">
            <a:avLst/>
          </a:prstGeom>
          <a:noFill/>
        </p:spPr>
        <p:txBody>
          <a:bodyPr wrap="none" rtlCol="0">
            <a:spAutoFit/>
          </a:bodyPr>
          <a:lstStyle/>
          <a:p>
            <a:pPr marL="0" indent="0">
              <a:buNone/>
            </a:pPr>
            <a:r>
              <a:rPr lang="en-US" sz="1800" dirty="0">
                <a:latin typeface="Consolas" panose="020B0609020204030204" pitchFamily="49" charset="0"/>
                <a:cs typeface="Consolas" panose="020B0609020204030204" pitchFamily="49" charset="0"/>
              </a:rPr>
              <a:t>Randomly assign each example to a cluster.</a:t>
            </a:r>
          </a:p>
          <a:p>
            <a:pPr marL="0" indent="0">
              <a:buNone/>
            </a:pPr>
            <a:r>
              <a:rPr lang="en-US" sz="1800" dirty="0">
                <a:latin typeface="Consolas" panose="020B0609020204030204" pitchFamily="49" charset="0"/>
                <a:cs typeface="Consolas" panose="020B0609020204030204" pitchFamily="49" charset="0"/>
              </a:rPr>
              <a:t>Loop:</a:t>
            </a:r>
          </a:p>
          <a:p>
            <a:pPr marL="0" indent="0">
              <a:buNone/>
            </a:pPr>
            <a:r>
              <a:rPr lang="en-US" sz="1800" dirty="0">
                <a:latin typeface="Consolas" panose="020B0609020204030204" pitchFamily="49" charset="0"/>
                <a:cs typeface="Consolas" panose="020B0609020204030204" pitchFamily="49" charset="0"/>
              </a:rPr>
              <a:t>    </a:t>
            </a:r>
            <a:r>
              <a:rPr lang="en-US" sz="1800" dirty="0">
                <a:solidFill>
                  <a:srgbClr val="FF0000"/>
                </a:solidFill>
                <a:latin typeface="Consolas" panose="020B0609020204030204" pitchFamily="49" charset="0"/>
                <a:cs typeface="Consolas" panose="020B0609020204030204" pitchFamily="49" charset="0"/>
              </a:rPr>
              <a:t>Recalculate the centroids for each cluster.</a:t>
            </a:r>
          </a:p>
          <a:p>
            <a:pPr marL="0" indent="0">
              <a:buNone/>
            </a:pPr>
            <a:r>
              <a:rPr lang="en-US" sz="1800" dirty="0">
                <a:latin typeface="Consolas" panose="020B0609020204030204" pitchFamily="49" charset="0"/>
                <a:cs typeface="Consolas" panose="020B0609020204030204" pitchFamily="49" charset="0"/>
              </a:rPr>
              <a:t>    Reassign each point to the cluster whose centroid is nearest.</a:t>
            </a:r>
          </a:p>
          <a:p>
            <a:pPr marL="0" indent="0">
              <a:buNone/>
            </a:pPr>
            <a:r>
              <a:rPr lang="en-US" sz="1800" dirty="0">
                <a:latin typeface="Consolas" panose="020B0609020204030204" pitchFamily="49" charset="0"/>
                <a:cs typeface="Consolas" panose="020B0609020204030204" pitchFamily="49" charset="0"/>
              </a:rPr>
              <a:t>    If no points have changed clusters, stop.</a:t>
            </a:r>
          </a:p>
        </p:txBody>
      </p:sp>
    </p:spTree>
    <p:extLst>
      <p:ext uri="{BB962C8B-B14F-4D97-AF65-F5344CB8AC3E}">
        <p14:creationId xmlns:p14="http://schemas.microsoft.com/office/powerpoint/2010/main" val="408476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Now that we have the centroids, we re-assign each example to the cluster whose centroid it is nearest to.</a:t>
            </a:r>
          </a:p>
        </p:txBody>
      </p:sp>
      <p:grpSp>
        <p:nvGrpSpPr>
          <p:cNvPr id="34" name="Group 33">
            <a:extLst>
              <a:ext uri="{FF2B5EF4-FFF2-40B4-BE49-F238E27FC236}">
                <a16:creationId xmlns:a16="http://schemas.microsoft.com/office/drawing/2014/main" id="{3FC94D09-156F-384B-8349-CE4E10CA1FB5}"/>
              </a:ext>
            </a:extLst>
          </p:cNvPr>
          <p:cNvGrpSpPr/>
          <p:nvPr/>
        </p:nvGrpSpPr>
        <p:grpSpPr>
          <a:xfrm>
            <a:off x="523571" y="2877575"/>
            <a:ext cx="3913518" cy="3657600"/>
            <a:chOff x="523571" y="2877575"/>
            <a:chExt cx="3913518" cy="3657600"/>
          </a:xfrm>
        </p:grpSpPr>
        <p:grpSp>
          <p:nvGrpSpPr>
            <p:cNvPr id="6" name="Group 5">
              <a:extLst>
                <a:ext uri="{FF2B5EF4-FFF2-40B4-BE49-F238E27FC236}">
                  <a16:creationId xmlns:a16="http://schemas.microsoft.com/office/drawing/2014/main" id="{5D89DFF1-22E2-B04A-A416-4CEFE322B777}"/>
                </a:ext>
              </a:extLst>
            </p:cNvPr>
            <p:cNvGrpSpPr/>
            <p:nvPr/>
          </p:nvGrpSpPr>
          <p:grpSpPr>
            <a:xfrm>
              <a:off x="523571" y="2877575"/>
              <a:ext cx="3913518" cy="3657600"/>
              <a:chOff x="281093" y="2065565"/>
              <a:chExt cx="4037818" cy="4045589"/>
            </a:xfrm>
          </p:grpSpPr>
          <p:cxnSp>
            <p:nvCxnSpPr>
              <p:cNvPr id="7" name="Straight Arrow Connector 6">
                <a:extLst>
                  <a:ext uri="{FF2B5EF4-FFF2-40B4-BE49-F238E27FC236}">
                    <a16:creationId xmlns:a16="http://schemas.microsoft.com/office/drawing/2014/main" id="{9DCA254B-5554-AB41-90F9-8CF252958C2A}"/>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29BA-CED0-4F4D-B412-216CDC6C9E0E}"/>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8076F39-A625-454E-8867-E74632189AED}"/>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580135-3E74-5945-92AF-1A930361853C}"/>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067FE8-F3F3-5E48-A46B-7386DE937D4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D56FAF-BC14-D140-8F4B-7454D85CF02D}"/>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03C1D-D5C1-7F4A-A5E0-E35892290C9E}"/>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B7F6F-30EB-BF49-995C-A55E0D166F12}"/>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A857E1-F651-8A4D-B9EE-D3E907FDB7B8}"/>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C088A6-A147-794B-9271-F2913DF89C7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6B0E8-7FCC-1848-B988-328589C8FDC2}"/>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43112-2078-3443-B871-74FDF55EAE3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CBF2D2-5777-814B-94B9-67F24F547342}"/>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F2606-AA61-2546-8B1C-FF890293EB77}"/>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383D74-0497-F541-A522-A7EC0BB5E29A}"/>
                  </a:ext>
                </a:extLst>
              </p:cNvPr>
              <p:cNvSpPr txBox="1"/>
              <p:nvPr/>
            </p:nvSpPr>
            <p:spPr>
              <a:xfrm>
                <a:off x="2000660" y="5649489"/>
                <a:ext cx="938077"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p:txBody>
          </p:sp>
          <p:sp>
            <p:nvSpPr>
              <p:cNvPr id="22" name="TextBox 21">
                <a:extLst>
                  <a:ext uri="{FF2B5EF4-FFF2-40B4-BE49-F238E27FC236}">
                    <a16:creationId xmlns:a16="http://schemas.microsoft.com/office/drawing/2014/main" id="{40971090-A899-5544-806D-95399EB0BCBB}"/>
                  </a:ext>
                </a:extLst>
              </p:cNvPr>
              <p:cNvSpPr txBox="1"/>
              <p:nvPr/>
            </p:nvSpPr>
            <p:spPr>
              <a:xfrm rot="16200000">
                <a:off x="127846" y="3716598"/>
                <a:ext cx="768159"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p:txBody>
          </p:sp>
        </p:grpSp>
        <p:sp>
          <p:nvSpPr>
            <p:cNvPr id="23" name="Oval 22">
              <a:extLst>
                <a:ext uri="{FF2B5EF4-FFF2-40B4-BE49-F238E27FC236}">
                  <a16:creationId xmlns:a16="http://schemas.microsoft.com/office/drawing/2014/main" id="{60855A64-ECCF-7745-9E6D-4A1932A4449F}"/>
                </a:ext>
              </a:extLst>
            </p:cNvPr>
            <p:cNvSpPr/>
            <p:nvPr/>
          </p:nvSpPr>
          <p:spPr>
            <a:xfrm>
              <a:off x="1386398" y="3353246"/>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A6390F6-7258-F744-9016-CCA7E8290DC3}"/>
                </a:ext>
              </a:extLst>
            </p:cNvPr>
            <p:cNvSpPr/>
            <p:nvPr/>
          </p:nvSpPr>
          <p:spPr>
            <a:xfrm>
              <a:off x="1389128" y="3848547"/>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5EB3B9C-469C-584F-B0DD-595F1E5FBEA3}"/>
                </a:ext>
              </a:extLst>
            </p:cNvPr>
            <p:cNvSpPr/>
            <p:nvPr/>
          </p:nvSpPr>
          <p:spPr>
            <a:xfrm>
              <a:off x="1889863" y="385670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AA79A-5D86-AA46-8356-06BC3E135045}"/>
                </a:ext>
              </a:extLst>
            </p:cNvPr>
            <p:cNvSpPr/>
            <p:nvPr/>
          </p:nvSpPr>
          <p:spPr>
            <a:xfrm>
              <a:off x="2845059" y="475572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7F065-40B3-DD41-8FFA-60A5097F2708}"/>
                </a:ext>
              </a:extLst>
            </p:cNvPr>
            <p:cNvSpPr/>
            <p:nvPr/>
          </p:nvSpPr>
          <p:spPr>
            <a:xfrm>
              <a:off x="3804281" y="5632139"/>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5C6E4F4-AA63-3242-9805-60BBEA8611E0}"/>
                </a:ext>
              </a:extLst>
            </p:cNvPr>
            <p:cNvSpPr/>
            <p:nvPr/>
          </p:nvSpPr>
          <p:spPr>
            <a:xfrm>
              <a:off x="2845059" y="515489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D0A420-9ED0-A642-9BB4-488B873493C2}"/>
                </a:ext>
              </a:extLst>
            </p:cNvPr>
            <p:cNvSpPr/>
            <p:nvPr/>
          </p:nvSpPr>
          <p:spPr>
            <a:xfrm>
              <a:off x="3294022" y="561714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Flowchart: Decision 39">
            <a:extLst>
              <a:ext uri="{FF2B5EF4-FFF2-40B4-BE49-F238E27FC236}">
                <a16:creationId xmlns:a16="http://schemas.microsoft.com/office/drawing/2014/main" id="{2302B807-D870-8F44-9E92-B0B627DF0CBF}"/>
              </a:ext>
            </a:extLst>
          </p:cNvPr>
          <p:cNvSpPr/>
          <p:nvPr/>
        </p:nvSpPr>
        <p:spPr>
          <a:xfrm>
            <a:off x="2438453" y="4533282"/>
            <a:ext cx="168249" cy="165034"/>
          </a:xfrm>
          <a:prstGeom prst="flowChartDecision">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Decision 40">
            <a:extLst>
              <a:ext uri="{FF2B5EF4-FFF2-40B4-BE49-F238E27FC236}">
                <a16:creationId xmlns:a16="http://schemas.microsoft.com/office/drawing/2014/main" id="{71DAF317-CDCA-0045-84AE-B7C22E012C15}"/>
              </a:ext>
            </a:extLst>
          </p:cNvPr>
          <p:cNvSpPr/>
          <p:nvPr/>
        </p:nvSpPr>
        <p:spPr>
          <a:xfrm>
            <a:off x="2495993" y="4747600"/>
            <a:ext cx="168249" cy="165034"/>
          </a:xfrm>
          <a:prstGeom prst="flowChartDecisio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1">
            <a:extLst>
              <a:ext uri="{FF2B5EF4-FFF2-40B4-BE49-F238E27FC236}">
                <a16:creationId xmlns:a16="http://schemas.microsoft.com/office/drawing/2014/main" id="{5C9E6937-143C-9A45-596E-85C31216D8C7}"/>
              </a:ext>
            </a:extLst>
          </p:cNvPr>
          <p:cNvSpPr>
            <a:spLocks noGrp="1"/>
          </p:cNvSpPr>
          <p:nvPr>
            <p:ph type="title"/>
          </p:nvPr>
        </p:nvSpPr>
        <p:spPr>
          <a:xfrm>
            <a:off x="232610" y="467220"/>
            <a:ext cx="10058400" cy="1371600"/>
          </a:xfrm>
        </p:spPr>
        <p:txBody>
          <a:bodyPr/>
          <a:lstStyle/>
          <a:p>
            <a:r>
              <a:rPr lang="en-US" dirty="0">
                <a:latin typeface="Helvetica" pitchFamily="2" charset="0"/>
              </a:rPr>
              <a:t> </a:t>
            </a:r>
            <a:r>
              <a:rPr lang="en-US" i="1" dirty="0">
                <a:latin typeface="Helvetica" pitchFamily="2" charset="0"/>
              </a:rPr>
              <a:t>k</a:t>
            </a:r>
            <a:r>
              <a:rPr lang="en-US" dirty="0">
                <a:latin typeface="Helvetica" pitchFamily="2" charset="0"/>
              </a:rPr>
              <a:t>-Means Example</a:t>
            </a:r>
          </a:p>
        </p:txBody>
      </p:sp>
      <p:sp>
        <p:nvSpPr>
          <p:cNvPr id="31" name="TextBox 30">
            <a:extLst>
              <a:ext uri="{FF2B5EF4-FFF2-40B4-BE49-F238E27FC236}">
                <a16:creationId xmlns:a16="http://schemas.microsoft.com/office/drawing/2014/main" id="{C03CC3C9-9463-C915-A940-0CD3D51A0F28}"/>
              </a:ext>
            </a:extLst>
          </p:cNvPr>
          <p:cNvSpPr txBox="1"/>
          <p:nvPr/>
        </p:nvSpPr>
        <p:spPr>
          <a:xfrm>
            <a:off x="3804281" y="276838"/>
            <a:ext cx="8416086" cy="1477328"/>
          </a:xfrm>
          <a:prstGeom prst="rect">
            <a:avLst/>
          </a:prstGeom>
          <a:noFill/>
        </p:spPr>
        <p:txBody>
          <a:bodyPr wrap="none" rtlCol="0">
            <a:spAutoFit/>
          </a:bodyPr>
          <a:lstStyle/>
          <a:p>
            <a:pPr marL="0" indent="0">
              <a:buNone/>
            </a:pPr>
            <a:r>
              <a:rPr lang="en-US" sz="1800" dirty="0">
                <a:latin typeface="Consolas" panose="020B0609020204030204" pitchFamily="49" charset="0"/>
                <a:cs typeface="Consolas" panose="020B0609020204030204" pitchFamily="49" charset="0"/>
              </a:rPr>
              <a:t>Randomly assign each example to a cluster.</a:t>
            </a:r>
          </a:p>
          <a:p>
            <a:pPr marL="0" indent="0">
              <a:buNone/>
            </a:pPr>
            <a:r>
              <a:rPr lang="en-US" sz="1800" dirty="0">
                <a:latin typeface="Consolas" panose="020B0609020204030204" pitchFamily="49" charset="0"/>
                <a:cs typeface="Consolas" panose="020B0609020204030204" pitchFamily="49" charset="0"/>
              </a:rPr>
              <a:t>Loop:</a:t>
            </a:r>
          </a:p>
          <a:p>
            <a:pPr marL="0" indent="0">
              <a:buNone/>
            </a:pPr>
            <a:r>
              <a:rPr lang="en-US" sz="1800" dirty="0">
                <a:latin typeface="Consolas" panose="020B0609020204030204" pitchFamily="49" charset="0"/>
                <a:cs typeface="Consolas" panose="020B0609020204030204" pitchFamily="49" charset="0"/>
              </a:rPr>
              <a:t>    Recalculate the centroids for each cluster.</a:t>
            </a:r>
          </a:p>
          <a:p>
            <a:pPr marL="0" indent="0">
              <a:buNone/>
            </a:pPr>
            <a:r>
              <a:rPr lang="en-US" sz="1800" dirty="0">
                <a:latin typeface="Consolas" panose="020B0609020204030204" pitchFamily="49" charset="0"/>
                <a:cs typeface="Consolas" panose="020B0609020204030204" pitchFamily="49" charset="0"/>
              </a:rPr>
              <a:t>    </a:t>
            </a:r>
            <a:r>
              <a:rPr lang="en-US" sz="1800" dirty="0">
                <a:solidFill>
                  <a:srgbClr val="FF0000"/>
                </a:solidFill>
                <a:latin typeface="Consolas" panose="020B0609020204030204" pitchFamily="49" charset="0"/>
                <a:cs typeface="Consolas" panose="020B0609020204030204" pitchFamily="49" charset="0"/>
              </a:rPr>
              <a:t>Reassign each point to the cluster whose centroid is nearest.</a:t>
            </a:r>
          </a:p>
          <a:p>
            <a:pPr marL="0" indent="0">
              <a:buNone/>
            </a:pPr>
            <a:r>
              <a:rPr lang="en-US" sz="1800" dirty="0">
                <a:latin typeface="Consolas" panose="020B0609020204030204" pitchFamily="49" charset="0"/>
                <a:cs typeface="Consolas" panose="020B0609020204030204" pitchFamily="49" charset="0"/>
              </a:rPr>
              <a:t>    If no points have changed clusters, stop.</a:t>
            </a:r>
          </a:p>
        </p:txBody>
      </p:sp>
    </p:spTree>
    <p:extLst>
      <p:ext uri="{BB962C8B-B14F-4D97-AF65-F5344CB8AC3E}">
        <p14:creationId xmlns:p14="http://schemas.microsoft.com/office/powerpoint/2010/main" val="4294919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Now that we have the centroids, we re-assign each example to the cluster whose centroid it is nearest to.</a:t>
            </a:r>
          </a:p>
        </p:txBody>
      </p:sp>
      <p:grpSp>
        <p:nvGrpSpPr>
          <p:cNvPr id="34" name="Group 33">
            <a:extLst>
              <a:ext uri="{FF2B5EF4-FFF2-40B4-BE49-F238E27FC236}">
                <a16:creationId xmlns:a16="http://schemas.microsoft.com/office/drawing/2014/main" id="{3FC94D09-156F-384B-8349-CE4E10CA1FB5}"/>
              </a:ext>
            </a:extLst>
          </p:cNvPr>
          <p:cNvGrpSpPr/>
          <p:nvPr/>
        </p:nvGrpSpPr>
        <p:grpSpPr>
          <a:xfrm>
            <a:off x="523571" y="2877575"/>
            <a:ext cx="3913518" cy="3657600"/>
            <a:chOff x="523571" y="2877575"/>
            <a:chExt cx="3913518" cy="3657600"/>
          </a:xfrm>
        </p:grpSpPr>
        <p:grpSp>
          <p:nvGrpSpPr>
            <p:cNvPr id="6" name="Group 5">
              <a:extLst>
                <a:ext uri="{FF2B5EF4-FFF2-40B4-BE49-F238E27FC236}">
                  <a16:creationId xmlns:a16="http://schemas.microsoft.com/office/drawing/2014/main" id="{5D89DFF1-22E2-B04A-A416-4CEFE322B777}"/>
                </a:ext>
              </a:extLst>
            </p:cNvPr>
            <p:cNvGrpSpPr/>
            <p:nvPr/>
          </p:nvGrpSpPr>
          <p:grpSpPr>
            <a:xfrm>
              <a:off x="523571" y="2877575"/>
              <a:ext cx="3913518" cy="3657600"/>
              <a:chOff x="281093" y="2065565"/>
              <a:chExt cx="4037818" cy="4045589"/>
            </a:xfrm>
          </p:grpSpPr>
          <p:cxnSp>
            <p:nvCxnSpPr>
              <p:cNvPr id="7" name="Straight Arrow Connector 6">
                <a:extLst>
                  <a:ext uri="{FF2B5EF4-FFF2-40B4-BE49-F238E27FC236}">
                    <a16:creationId xmlns:a16="http://schemas.microsoft.com/office/drawing/2014/main" id="{9DCA254B-5554-AB41-90F9-8CF252958C2A}"/>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29BA-CED0-4F4D-B412-216CDC6C9E0E}"/>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8076F39-A625-454E-8867-E74632189AED}"/>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580135-3E74-5945-92AF-1A930361853C}"/>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067FE8-F3F3-5E48-A46B-7386DE937D4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D56FAF-BC14-D140-8F4B-7454D85CF02D}"/>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03C1D-D5C1-7F4A-A5E0-E35892290C9E}"/>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B7F6F-30EB-BF49-995C-A55E0D166F12}"/>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A857E1-F651-8A4D-B9EE-D3E907FDB7B8}"/>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C088A6-A147-794B-9271-F2913DF89C7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6B0E8-7FCC-1848-B988-328589C8FDC2}"/>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43112-2078-3443-B871-74FDF55EAE3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CBF2D2-5777-814B-94B9-67F24F547342}"/>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F2606-AA61-2546-8B1C-FF890293EB77}"/>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383D74-0497-F541-A522-A7EC0BB5E29A}"/>
                  </a:ext>
                </a:extLst>
              </p:cNvPr>
              <p:cNvSpPr txBox="1"/>
              <p:nvPr/>
            </p:nvSpPr>
            <p:spPr>
              <a:xfrm>
                <a:off x="2000660" y="5649489"/>
                <a:ext cx="938077"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p:txBody>
          </p:sp>
          <p:sp>
            <p:nvSpPr>
              <p:cNvPr id="22" name="TextBox 21">
                <a:extLst>
                  <a:ext uri="{FF2B5EF4-FFF2-40B4-BE49-F238E27FC236}">
                    <a16:creationId xmlns:a16="http://schemas.microsoft.com/office/drawing/2014/main" id="{40971090-A899-5544-806D-95399EB0BCBB}"/>
                  </a:ext>
                </a:extLst>
              </p:cNvPr>
              <p:cNvSpPr txBox="1"/>
              <p:nvPr/>
            </p:nvSpPr>
            <p:spPr>
              <a:xfrm rot="16200000">
                <a:off x="127846" y="3716598"/>
                <a:ext cx="768159"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p:txBody>
          </p:sp>
        </p:grpSp>
        <p:sp>
          <p:nvSpPr>
            <p:cNvPr id="23" name="Oval 22">
              <a:extLst>
                <a:ext uri="{FF2B5EF4-FFF2-40B4-BE49-F238E27FC236}">
                  <a16:creationId xmlns:a16="http://schemas.microsoft.com/office/drawing/2014/main" id="{60855A64-ECCF-7745-9E6D-4A1932A4449F}"/>
                </a:ext>
              </a:extLst>
            </p:cNvPr>
            <p:cNvSpPr/>
            <p:nvPr/>
          </p:nvSpPr>
          <p:spPr>
            <a:xfrm>
              <a:off x="1386398" y="3353246"/>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A6390F6-7258-F744-9016-CCA7E8290DC3}"/>
                </a:ext>
              </a:extLst>
            </p:cNvPr>
            <p:cNvSpPr/>
            <p:nvPr/>
          </p:nvSpPr>
          <p:spPr>
            <a:xfrm>
              <a:off x="1389128" y="3848547"/>
              <a:ext cx="163286" cy="163286"/>
            </a:xfrm>
            <a:prstGeom prst="ellipse">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5EB3B9C-469C-584F-B0DD-595F1E5FBEA3}"/>
                </a:ext>
              </a:extLst>
            </p:cNvPr>
            <p:cNvSpPr/>
            <p:nvPr/>
          </p:nvSpPr>
          <p:spPr>
            <a:xfrm>
              <a:off x="1889863" y="385670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AA79A-5D86-AA46-8356-06BC3E135045}"/>
                </a:ext>
              </a:extLst>
            </p:cNvPr>
            <p:cNvSpPr/>
            <p:nvPr/>
          </p:nvSpPr>
          <p:spPr>
            <a:xfrm>
              <a:off x="2845059" y="475572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7F065-40B3-DD41-8FFA-60A5097F2708}"/>
                </a:ext>
              </a:extLst>
            </p:cNvPr>
            <p:cNvSpPr/>
            <p:nvPr/>
          </p:nvSpPr>
          <p:spPr>
            <a:xfrm>
              <a:off x="3804281" y="563213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5C6E4F4-AA63-3242-9805-60BBEA8611E0}"/>
                </a:ext>
              </a:extLst>
            </p:cNvPr>
            <p:cNvSpPr/>
            <p:nvPr/>
          </p:nvSpPr>
          <p:spPr>
            <a:xfrm>
              <a:off x="2845059" y="5154897"/>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D0A420-9ED0-A642-9BB4-488B873493C2}"/>
                </a:ext>
              </a:extLst>
            </p:cNvPr>
            <p:cNvSpPr/>
            <p:nvPr/>
          </p:nvSpPr>
          <p:spPr>
            <a:xfrm>
              <a:off x="3294022" y="561714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Flowchart: Decision 39">
            <a:extLst>
              <a:ext uri="{FF2B5EF4-FFF2-40B4-BE49-F238E27FC236}">
                <a16:creationId xmlns:a16="http://schemas.microsoft.com/office/drawing/2014/main" id="{2302B807-D870-8F44-9E92-B0B627DF0CBF}"/>
              </a:ext>
            </a:extLst>
          </p:cNvPr>
          <p:cNvSpPr/>
          <p:nvPr/>
        </p:nvSpPr>
        <p:spPr>
          <a:xfrm>
            <a:off x="2438453" y="4533282"/>
            <a:ext cx="168249" cy="165034"/>
          </a:xfrm>
          <a:prstGeom prst="flowChartDecision">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Decision 40">
            <a:extLst>
              <a:ext uri="{FF2B5EF4-FFF2-40B4-BE49-F238E27FC236}">
                <a16:creationId xmlns:a16="http://schemas.microsoft.com/office/drawing/2014/main" id="{71DAF317-CDCA-0045-84AE-B7C22E012C15}"/>
              </a:ext>
            </a:extLst>
          </p:cNvPr>
          <p:cNvSpPr/>
          <p:nvPr/>
        </p:nvSpPr>
        <p:spPr>
          <a:xfrm>
            <a:off x="2495993" y="4747600"/>
            <a:ext cx="168249" cy="165034"/>
          </a:xfrm>
          <a:prstGeom prst="flowChartDecisio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D735931-C1FD-A946-90C7-EDF7296B85E0}"/>
              </a:ext>
            </a:extLst>
          </p:cNvPr>
          <p:cNvSpPr txBox="1"/>
          <p:nvPr/>
        </p:nvSpPr>
        <p:spPr>
          <a:xfrm>
            <a:off x="5204108" y="3538337"/>
            <a:ext cx="6517505" cy="1785104"/>
          </a:xfrm>
          <a:prstGeom prst="rect">
            <a:avLst/>
          </a:prstGeom>
          <a:noFill/>
        </p:spPr>
        <p:txBody>
          <a:bodyPr wrap="square" rtlCol="0">
            <a:spAutoFit/>
          </a:bodyPr>
          <a:lstStyle/>
          <a:p>
            <a:r>
              <a:rPr lang="en-US" sz="2200" dirty="0">
                <a:latin typeface="Helvetica" pitchFamily="2" charset="0"/>
              </a:rPr>
              <a:t>So the ‘red’ example in the upper left (Lemon) joins team Green.</a:t>
            </a:r>
          </a:p>
          <a:p>
            <a:endParaRPr lang="en-US" sz="2200" dirty="0">
              <a:latin typeface="Helvetica" pitchFamily="2" charset="0"/>
            </a:endParaRPr>
          </a:p>
          <a:p>
            <a:r>
              <a:rPr lang="en-US" sz="2200" dirty="0">
                <a:latin typeface="Helvetica" pitchFamily="2" charset="0"/>
              </a:rPr>
              <a:t>And the two ‘green’ examples in the lower right (Cantaloupe and Watermelon) join team red.</a:t>
            </a:r>
          </a:p>
        </p:txBody>
      </p:sp>
      <p:sp>
        <p:nvSpPr>
          <p:cNvPr id="30" name="Title 1">
            <a:extLst>
              <a:ext uri="{FF2B5EF4-FFF2-40B4-BE49-F238E27FC236}">
                <a16:creationId xmlns:a16="http://schemas.microsoft.com/office/drawing/2014/main" id="{B3139DFF-3614-6282-7074-3C312EA8710B}"/>
              </a:ext>
            </a:extLst>
          </p:cNvPr>
          <p:cNvSpPr>
            <a:spLocks noGrp="1"/>
          </p:cNvSpPr>
          <p:nvPr>
            <p:ph type="title"/>
          </p:nvPr>
        </p:nvSpPr>
        <p:spPr>
          <a:xfrm>
            <a:off x="232610" y="467220"/>
            <a:ext cx="10058400" cy="1371600"/>
          </a:xfrm>
        </p:spPr>
        <p:txBody>
          <a:bodyPr/>
          <a:lstStyle/>
          <a:p>
            <a:r>
              <a:rPr lang="en-US" dirty="0">
                <a:latin typeface="Helvetica" pitchFamily="2" charset="0"/>
              </a:rPr>
              <a:t> </a:t>
            </a:r>
            <a:r>
              <a:rPr lang="en-US" i="1" dirty="0">
                <a:latin typeface="Helvetica" pitchFamily="2" charset="0"/>
              </a:rPr>
              <a:t>k</a:t>
            </a:r>
            <a:r>
              <a:rPr lang="en-US" dirty="0">
                <a:latin typeface="Helvetica" pitchFamily="2" charset="0"/>
              </a:rPr>
              <a:t>-Means Example</a:t>
            </a:r>
          </a:p>
        </p:txBody>
      </p:sp>
      <p:sp>
        <p:nvSpPr>
          <p:cNvPr id="32" name="TextBox 31">
            <a:extLst>
              <a:ext uri="{FF2B5EF4-FFF2-40B4-BE49-F238E27FC236}">
                <a16:creationId xmlns:a16="http://schemas.microsoft.com/office/drawing/2014/main" id="{7BB67863-EFC2-D6B3-50FA-4D5F20E7AD31}"/>
              </a:ext>
            </a:extLst>
          </p:cNvPr>
          <p:cNvSpPr txBox="1"/>
          <p:nvPr/>
        </p:nvSpPr>
        <p:spPr>
          <a:xfrm>
            <a:off x="3804281" y="276838"/>
            <a:ext cx="8416086" cy="1477328"/>
          </a:xfrm>
          <a:prstGeom prst="rect">
            <a:avLst/>
          </a:prstGeom>
          <a:noFill/>
        </p:spPr>
        <p:txBody>
          <a:bodyPr wrap="none" rtlCol="0">
            <a:spAutoFit/>
          </a:bodyPr>
          <a:lstStyle/>
          <a:p>
            <a:pPr marL="0" indent="0">
              <a:buNone/>
            </a:pPr>
            <a:r>
              <a:rPr lang="en-US" sz="1800" dirty="0">
                <a:latin typeface="Consolas" panose="020B0609020204030204" pitchFamily="49" charset="0"/>
                <a:cs typeface="Consolas" panose="020B0609020204030204" pitchFamily="49" charset="0"/>
              </a:rPr>
              <a:t>Randomly assign each example to a cluster.</a:t>
            </a:r>
          </a:p>
          <a:p>
            <a:pPr marL="0" indent="0">
              <a:buNone/>
            </a:pPr>
            <a:r>
              <a:rPr lang="en-US" sz="1800" dirty="0">
                <a:latin typeface="Consolas" panose="020B0609020204030204" pitchFamily="49" charset="0"/>
                <a:cs typeface="Consolas" panose="020B0609020204030204" pitchFamily="49" charset="0"/>
              </a:rPr>
              <a:t>Loop:</a:t>
            </a:r>
          </a:p>
          <a:p>
            <a:pPr marL="0" indent="0">
              <a:buNone/>
            </a:pPr>
            <a:r>
              <a:rPr lang="en-US" sz="1800" dirty="0">
                <a:latin typeface="Consolas" panose="020B0609020204030204" pitchFamily="49" charset="0"/>
                <a:cs typeface="Consolas" panose="020B0609020204030204" pitchFamily="49" charset="0"/>
              </a:rPr>
              <a:t>    Recalculate the centroids for each cluster.</a:t>
            </a:r>
          </a:p>
          <a:p>
            <a:pPr marL="0" indent="0">
              <a:buNone/>
            </a:pPr>
            <a:r>
              <a:rPr lang="en-US" sz="1800" dirty="0">
                <a:latin typeface="Consolas" panose="020B0609020204030204" pitchFamily="49" charset="0"/>
                <a:cs typeface="Consolas" panose="020B0609020204030204" pitchFamily="49" charset="0"/>
              </a:rPr>
              <a:t>    </a:t>
            </a:r>
            <a:r>
              <a:rPr lang="en-US" sz="1800" dirty="0">
                <a:solidFill>
                  <a:srgbClr val="FF0000"/>
                </a:solidFill>
                <a:latin typeface="Consolas" panose="020B0609020204030204" pitchFamily="49" charset="0"/>
                <a:cs typeface="Consolas" panose="020B0609020204030204" pitchFamily="49" charset="0"/>
              </a:rPr>
              <a:t>Reassign each point to the cluster whose centroid is nearest.</a:t>
            </a:r>
          </a:p>
          <a:p>
            <a:pPr marL="0" indent="0">
              <a:buNone/>
            </a:pPr>
            <a:r>
              <a:rPr lang="en-US" sz="1800" dirty="0">
                <a:latin typeface="Consolas" panose="020B0609020204030204" pitchFamily="49" charset="0"/>
                <a:cs typeface="Consolas" panose="020B0609020204030204" pitchFamily="49" charset="0"/>
              </a:rPr>
              <a:t>    If no points have changed clusters, stop.</a:t>
            </a:r>
          </a:p>
        </p:txBody>
      </p:sp>
      <mc:AlternateContent xmlns:mc="http://schemas.openxmlformats.org/markup-compatibility/2006">
        <mc:Choice xmlns:p14="http://schemas.microsoft.com/office/powerpoint/2010/main" Requires="p14">
          <p:contentPart p14:bwMode="auto" r:id="rId3">
            <p14:nvContentPartPr>
              <p14:cNvPr id="37" name="Ink 36">
                <a:extLst>
                  <a:ext uri="{FF2B5EF4-FFF2-40B4-BE49-F238E27FC236}">
                    <a16:creationId xmlns:a16="http://schemas.microsoft.com/office/drawing/2014/main" id="{12F95580-72F7-D59A-D12C-F696068BF446}"/>
                  </a:ext>
                </a:extLst>
              </p14:cNvPr>
              <p14:cNvContentPartPr/>
              <p14:nvPr/>
            </p14:nvContentPartPr>
            <p14:xfrm>
              <a:off x="6732101" y="3971867"/>
              <a:ext cx="3432240" cy="54720"/>
            </p14:xfrm>
          </p:contentPart>
        </mc:Choice>
        <mc:Fallback>
          <p:pic>
            <p:nvPicPr>
              <p:cNvPr id="37" name="Ink 36">
                <a:extLst>
                  <a:ext uri="{FF2B5EF4-FFF2-40B4-BE49-F238E27FC236}">
                    <a16:creationId xmlns:a16="http://schemas.microsoft.com/office/drawing/2014/main" id="{12F95580-72F7-D59A-D12C-F696068BF446}"/>
                  </a:ext>
                </a:extLst>
              </p:cNvPr>
              <p:cNvPicPr/>
              <p:nvPr/>
            </p:nvPicPr>
            <p:blipFill>
              <a:blip r:embed="rId4"/>
              <a:stretch>
                <a:fillRect/>
              </a:stretch>
            </p:blipFill>
            <p:spPr>
              <a:xfrm>
                <a:off x="6723461" y="3962867"/>
                <a:ext cx="344988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8" name="Ink 37">
                <a:extLst>
                  <a:ext uri="{FF2B5EF4-FFF2-40B4-BE49-F238E27FC236}">
                    <a16:creationId xmlns:a16="http://schemas.microsoft.com/office/drawing/2014/main" id="{F8A60FC7-BD9D-15A5-EBF6-DB59C9782134}"/>
                  </a:ext>
                </a:extLst>
              </p14:cNvPr>
              <p14:cNvContentPartPr/>
              <p14:nvPr/>
            </p14:nvContentPartPr>
            <p14:xfrm>
              <a:off x="5109941" y="4249427"/>
              <a:ext cx="1856160" cy="14040"/>
            </p14:xfrm>
          </p:contentPart>
        </mc:Choice>
        <mc:Fallback>
          <p:pic>
            <p:nvPicPr>
              <p:cNvPr id="38" name="Ink 37">
                <a:extLst>
                  <a:ext uri="{FF2B5EF4-FFF2-40B4-BE49-F238E27FC236}">
                    <a16:creationId xmlns:a16="http://schemas.microsoft.com/office/drawing/2014/main" id="{F8A60FC7-BD9D-15A5-EBF6-DB59C9782134}"/>
                  </a:ext>
                </a:extLst>
              </p:cNvPr>
              <p:cNvPicPr/>
              <p:nvPr/>
            </p:nvPicPr>
            <p:blipFill>
              <a:blip r:embed="rId6"/>
              <a:stretch>
                <a:fillRect/>
              </a:stretch>
            </p:blipFill>
            <p:spPr>
              <a:xfrm>
                <a:off x="5101301" y="4240427"/>
                <a:ext cx="187380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9" name="Ink 38">
                <a:extLst>
                  <a:ext uri="{FF2B5EF4-FFF2-40B4-BE49-F238E27FC236}">
                    <a16:creationId xmlns:a16="http://schemas.microsoft.com/office/drawing/2014/main" id="{8210D71D-2438-0973-DEEC-A603F682121E}"/>
                  </a:ext>
                </a:extLst>
              </p14:cNvPr>
              <p14:cNvContentPartPr/>
              <p14:nvPr/>
            </p14:nvContentPartPr>
            <p14:xfrm>
              <a:off x="1223381" y="3721307"/>
              <a:ext cx="405360" cy="453240"/>
            </p14:xfrm>
          </p:contentPart>
        </mc:Choice>
        <mc:Fallback>
          <p:pic>
            <p:nvPicPr>
              <p:cNvPr id="39" name="Ink 38">
                <a:extLst>
                  <a:ext uri="{FF2B5EF4-FFF2-40B4-BE49-F238E27FC236}">
                    <a16:creationId xmlns:a16="http://schemas.microsoft.com/office/drawing/2014/main" id="{8210D71D-2438-0973-DEEC-A603F682121E}"/>
                  </a:ext>
                </a:extLst>
              </p:cNvPr>
              <p:cNvPicPr/>
              <p:nvPr/>
            </p:nvPicPr>
            <p:blipFill>
              <a:blip r:embed="rId8"/>
              <a:stretch>
                <a:fillRect/>
              </a:stretch>
            </p:blipFill>
            <p:spPr>
              <a:xfrm>
                <a:off x="1214741" y="3712667"/>
                <a:ext cx="423000" cy="470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0" name="Ink 39">
                <a:extLst>
                  <a:ext uri="{FF2B5EF4-FFF2-40B4-BE49-F238E27FC236}">
                    <a16:creationId xmlns:a16="http://schemas.microsoft.com/office/drawing/2014/main" id="{45663148-CEAC-6CC9-C1BF-F2C200987391}"/>
                  </a:ext>
                </a:extLst>
              </p14:cNvPr>
              <p14:cNvContentPartPr/>
              <p14:nvPr/>
            </p14:nvContentPartPr>
            <p14:xfrm>
              <a:off x="6319901" y="4901027"/>
              <a:ext cx="1776240" cy="11880"/>
            </p14:xfrm>
          </p:contentPart>
        </mc:Choice>
        <mc:Fallback>
          <p:pic>
            <p:nvPicPr>
              <p:cNvPr id="40" name="Ink 39">
                <a:extLst>
                  <a:ext uri="{FF2B5EF4-FFF2-40B4-BE49-F238E27FC236}">
                    <a16:creationId xmlns:a16="http://schemas.microsoft.com/office/drawing/2014/main" id="{45663148-CEAC-6CC9-C1BF-F2C200987391}"/>
                  </a:ext>
                </a:extLst>
              </p:cNvPr>
              <p:cNvPicPr/>
              <p:nvPr/>
            </p:nvPicPr>
            <p:blipFill>
              <a:blip r:embed="rId10"/>
              <a:stretch>
                <a:fillRect/>
              </a:stretch>
            </p:blipFill>
            <p:spPr>
              <a:xfrm>
                <a:off x="6310901" y="4892387"/>
                <a:ext cx="179388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1" name="Ink 40">
                <a:extLst>
                  <a:ext uri="{FF2B5EF4-FFF2-40B4-BE49-F238E27FC236}">
                    <a16:creationId xmlns:a16="http://schemas.microsoft.com/office/drawing/2014/main" id="{A12772CD-81C2-0425-60E4-B5FD8864BC1B}"/>
                  </a:ext>
                </a:extLst>
              </p14:cNvPr>
              <p14:cNvContentPartPr/>
              <p14:nvPr/>
            </p14:nvContentPartPr>
            <p14:xfrm>
              <a:off x="5570021" y="5465147"/>
              <a:ext cx="4891680" cy="133560"/>
            </p14:xfrm>
          </p:contentPart>
        </mc:Choice>
        <mc:Fallback>
          <p:pic>
            <p:nvPicPr>
              <p:cNvPr id="41" name="Ink 40">
                <a:extLst>
                  <a:ext uri="{FF2B5EF4-FFF2-40B4-BE49-F238E27FC236}">
                    <a16:creationId xmlns:a16="http://schemas.microsoft.com/office/drawing/2014/main" id="{A12772CD-81C2-0425-60E4-B5FD8864BC1B}"/>
                  </a:ext>
                </a:extLst>
              </p:cNvPr>
              <p:cNvPicPr/>
              <p:nvPr/>
            </p:nvPicPr>
            <p:blipFill>
              <a:blip r:embed="rId12"/>
              <a:stretch>
                <a:fillRect/>
              </a:stretch>
            </p:blipFill>
            <p:spPr>
              <a:xfrm>
                <a:off x="5561381" y="5456147"/>
                <a:ext cx="490932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2" name="Ink 41">
                <a:extLst>
                  <a:ext uri="{FF2B5EF4-FFF2-40B4-BE49-F238E27FC236}">
                    <a16:creationId xmlns:a16="http://schemas.microsoft.com/office/drawing/2014/main" id="{60737DA0-B992-0DF0-715D-10C46EA70490}"/>
                  </a:ext>
                </a:extLst>
              </p14:cNvPr>
              <p14:cNvContentPartPr/>
              <p14:nvPr/>
            </p14:nvContentPartPr>
            <p14:xfrm>
              <a:off x="3689021" y="5376227"/>
              <a:ext cx="520560" cy="484200"/>
            </p14:xfrm>
          </p:contentPart>
        </mc:Choice>
        <mc:Fallback>
          <p:pic>
            <p:nvPicPr>
              <p:cNvPr id="42" name="Ink 41">
                <a:extLst>
                  <a:ext uri="{FF2B5EF4-FFF2-40B4-BE49-F238E27FC236}">
                    <a16:creationId xmlns:a16="http://schemas.microsoft.com/office/drawing/2014/main" id="{60737DA0-B992-0DF0-715D-10C46EA70490}"/>
                  </a:ext>
                </a:extLst>
              </p:cNvPr>
              <p:cNvPicPr/>
              <p:nvPr/>
            </p:nvPicPr>
            <p:blipFill>
              <a:blip r:embed="rId14"/>
              <a:stretch>
                <a:fillRect/>
              </a:stretch>
            </p:blipFill>
            <p:spPr>
              <a:xfrm>
                <a:off x="3680381" y="5367227"/>
                <a:ext cx="538200" cy="5018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3" name="Ink 42">
                <a:extLst>
                  <a:ext uri="{FF2B5EF4-FFF2-40B4-BE49-F238E27FC236}">
                    <a16:creationId xmlns:a16="http://schemas.microsoft.com/office/drawing/2014/main" id="{C0D2790F-04C1-FD0C-17F8-97F178A22CA3}"/>
                  </a:ext>
                </a:extLst>
              </p14:cNvPr>
              <p14:cNvContentPartPr/>
              <p14:nvPr/>
            </p14:nvContentPartPr>
            <p14:xfrm>
              <a:off x="2735741" y="5020907"/>
              <a:ext cx="422280" cy="491040"/>
            </p14:xfrm>
          </p:contentPart>
        </mc:Choice>
        <mc:Fallback>
          <p:pic>
            <p:nvPicPr>
              <p:cNvPr id="43" name="Ink 42">
                <a:extLst>
                  <a:ext uri="{FF2B5EF4-FFF2-40B4-BE49-F238E27FC236}">
                    <a16:creationId xmlns:a16="http://schemas.microsoft.com/office/drawing/2014/main" id="{C0D2790F-04C1-FD0C-17F8-97F178A22CA3}"/>
                  </a:ext>
                </a:extLst>
              </p:cNvPr>
              <p:cNvPicPr/>
              <p:nvPr/>
            </p:nvPicPr>
            <p:blipFill>
              <a:blip r:embed="rId16"/>
              <a:stretch>
                <a:fillRect/>
              </a:stretch>
            </p:blipFill>
            <p:spPr>
              <a:xfrm>
                <a:off x="2726741" y="5011907"/>
                <a:ext cx="439920" cy="508680"/>
              </a:xfrm>
              <a:prstGeom prst="rect">
                <a:avLst/>
              </a:prstGeom>
            </p:spPr>
          </p:pic>
        </mc:Fallback>
      </mc:AlternateContent>
    </p:spTree>
    <p:extLst>
      <p:ext uri="{BB962C8B-B14F-4D97-AF65-F5344CB8AC3E}">
        <p14:creationId xmlns:p14="http://schemas.microsoft.com/office/powerpoint/2010/main" val="2643587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Unsupervised Learning</a:t>
            </a:r>
          </a:p>
        </p:txBody>
      </p:sp>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p:txBody>
          <a:bodyPr>
            <a:normAutofit fontScale="92500" lnSpcReduction="20000"/>
          </a:bodyPr>
          <a:lstStyle/>
          <a:p>
            <a:r>
              <a:rPr lang="en-US" sz="2400" dirty="0">
                <a:latin typeface="Helvetica" pitchFamily="2" charset="0"/>
              </a:rPr>
              <a:t>So far, everything we’ve discussed has been an example of </a:t>
            </a:r>
            <a:r>
              <a:rPr lang="en-US" sz="2400" b="1" dirty="0">
                <a:latin typeface="Helvetica" pitchFamily="2" charset="0"/>
              </a:rPr>
              <a:t>supervised learning</a:t>
            </a:r>
            <a:r>
              <a:rPr lang="en-US" sz="2400" dirty="0">
                <a:latin typeface="Helvetica" pitchFamily="2" charset="0"/>
              </a:rPr>
              <a:t>.</a:t>
            </a:r>
          </a:p>
          <a:p>
            <a:endParaRPr lang="en-US" sz="2400" dirty="0">
              <a:latin typeface="Helvetica" pitchFamily="2" charset="0"/>
            </a:endParaRPr>
          </a:p>
          <a:p>
            <a:r>
              <a:rPr lang="en-US" sz="2400" dirty="0">
                <a:latin typeface="Helvetica" pitchFamily="2" charset="0"/>
              </a:rPr>
              <a:t>We have a lot of examples with labels, we use them to train a model which can then be used to apply labels to new, unlabeled examples.</a:t>
            </a:r>
          </a:p>
          <a:p>
            <a:endParaRPr lang="en-US" sz="2400" dirty="0">
              <a:latin typeface="Helvetica" pitchFamily="2" charset="0"/>
            </a:endParaRPr>
          </a:p>
          <a:p>
            <a:r>
              <a:rPr lang="en-US" sz="2400" dirty="0">
                <a:latin typeface="Helvetica" pitchFamily="2" charset="0"/>
              </a:rPr>
              <a:t>But sometimes we don’t have labelled data! But we still might want to find patterns within the non-labelled examples we have! For this, we need to depend on </a:t>
            </a:r>
            <a:r>
              <a:rPr lang="en-US" sz="2400" b="1" dirty="0">
                <a:latin typeface="Helvetica" pitchFamily="2" charset="0"/>
              </a:rPr>
              <a:t>unsupervised learning </a:t>
            </a:r>
            <a:r>
              <a:rPr lang="en-US" sz="2400" dirty="0">
                <a:latin typeface="Helvetica" pitchFamily="2" charset="0"/>
              </a:rPr>
              <a:t>techniques.</a:t>
            </a:r>
          </a:p>
          <a:p>
            <a:endParaRPr lang="en-US" sz="2400" dirty="0">
              <a:latin typeface="Helvetica" pitchFamily="2" charset="0"/>
            </a:endParaRPr>
          </a:p>
        </p:txBody>
      </p:sp>
    </p:spTree>
    <p:extLst>
      <p:ext uri="{BB962C8B-B14F-4D97-AF65-F5344CB8AC3E}">
        <p14:creationId xmlns:p14="http://schemas.microsoft.com/office/powerpoint/2010/main" val="4009726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If no points changed clusters we’d be done!</a:t>
            </a:r>
          </a:p>
          <a:p>
            <a:r>
              <a:rPr lang="en-US" sz="2400" dirty="0">
                <a:latin typeface="Helvetica" pitchFamily="2" charset="0"/>
              </a:rPr>
              <a:t>But several points changed clusters, so we go through the loop again!</a:t>
            </a:r>
          </a:p>
        </p:txBody>
      </p:sp>
      <p:grpSp>
        <p:nvGrpSpPr>
          <p:cNvPr id="34" name="Group 33">
            <a:extLst>
              <a:ext uri="{FF2B5EF4-FFF2-40B4-BE49-F238E27FC236}">
                <a16:creationId xmlns:a16="http://schemas.microsoft.com/office/drawing/2014/main" id="{3FC94D09-156F-384B-8349-CE4E10CA1FB5}"/>
              </a:ext>
            </a:extLst>
          </p:cNvPr>
          <p:cNvGrpSpPr/>
          <p:nvPr/>
        </p:nvGrpSpPr>
        <p:grpSpPr>
          <a:xfrm>
            <a:off x="523571" y="2877575"/>
            <a:ext cx="3913518" cy="3657600"/>
            <a:chOff x="523571" y="2877575"/>
            <a:chExt cx="3913518" cy="3657600"/>
          </a:xfrm>
        </p:grpSpPr>
        <p:grpSp>
          <p:nvGrpSpPr>
            <p:cNvPr id="6" name="Group 5">
              <a:extLst>
                <a:ext uri="{FF2B5EF4-FFF2-40B4-BE49-F238E27FC236}">
                  <a16:creationId xmlns:a16="http://schemas.microsoft.com/office/drawing/2014/main" id="{5D89DFF1-22E2-B04A-A416-4CEFE322B777}"/>
                </a:ext>
              </a:extLst>
            </p:cNvPr>
            <p:cNvGrpSpPr/>
            <p:nvPr/>
          </p:nvGrpSpPr>
          <p:grpSpPr>
            <a:xfrm>
              <a:off x="523571" y="2877575"/>
              <a:ext cx="3913518" cy="3657600"/>
              <a:chOff x="281093" y="2065565"/>
              <a:chExt cx="4037818" cy="4045589"/>
            </a:xfrm>
          </p:grpSpPr>
          <p:cxnSp>
            <p:nvCxnSpPr>
              <p:cNvPr id="7" name="Straight Arrow Connector 6">
                <a:extLst>
                  <a:ext uri="{FF2B5EF4-FFF2-40B4-BE49-F238E27FC236}">
                    <a16:creationId xmlns:a16="http://schemas.microsoft.com/office/drawing/2014/main" id="{9DCA254B-5554-AB41-90F9-8CF252958C2A}"/>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29BA-CED0-4F4D-B412-216CDC6C9E0E}"/>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8076F39-A625-454E-8867-E74632189AED}"/>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580135-3E74-5945-92AF-1A930361853C}"/>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067FE8-F3F3-5E48-A46B-7386DE937D4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D56FAF-BC14-D140-8F4B-7454D85CF02D}"/>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03C1D-D5C1-7F4A-A5E0-E35892290C9E}"/>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B7F6F-30EB-BF49-995C-A55E0D166F12}"/>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A857E1-F651-8A4D-B9EE-D3E907FDB7B8}"/>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C088A6-A147-794B-9271-F2913DF89C7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6B0E8-7FCC-1848-B988-328589C8FDC2}"/>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43112-2078-3443-B871-74FDF55EAE3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CBF2D2-5777-814B-94B9-67F24F547342}"/>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F2606-AA61-2546-8B1C-FF890293EB77}"/>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383D74-0497-F541-A522-A7EC0BB5E29A}"/>
                  </a:ext>
                </a:extLst>
              </p:cNvPr>
              <p:cNvSpPr txBox="1"/>
              <p:nvPr/>
            </p:nvSpPr>
            <p:spPr>
              <a:xfrm>
                <a:off x="2000660" y="5649489"/>
                <a:ext cx="938077"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p:txBody>
          </p:sp>
          <p:sp>
            <p:nvSpPr>
              <p:cNvPr id="22" name="TextBox 21">
                <a:extLst>
                  <a:ext uri="{FF2B5EF4-FFF2-40B4-BE49-F238E27FC236}">
                    <a16:creationId xmlns:a16="http://schemas.microsoft.com/office/drawing/2014/main" id="{40971090-A899-5544-806D-95399EB0BCBB}"/>
                  </a:ext>
                </a:extLst>
              </p:cNvPr>
              <p:cNvSpPr txBox="1"/>
              <p:nvPr/>
            </p:nvSpPr>
            <p:spPr>
              <a:xfrm rot="16200000">
                <a:off x="127846" y="3716598"/>
                <a:ext cx="768159"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p:txBody>
          </p:sp>
        </p:grpSp>
        <p:sp>
          <p:nvSpPr>
            <p:cNvPr id="23" name="Oval 22">
              <a:extLst>
                <a:ext uri="{FF2B5EF4-FFF2-40B4-BE49-F238E27FC236}">
                  <a16:creationId xmlns:a16="http://schemas.microsoft.com/office/drawing/2014/main" id="{60855A64-ECCF-7745-9E6D-4A1932A4449F}"/>
                </a:ext>
              </a:extLst>
            </p:cNvPr>
            <p:cNvSpPr/>
            <p:nvPr/>
          </p:nvSpPr>
          <p:spPr>
            <a:xfrm>
              <a:off x="1386398" y="3353246"/>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A6390F6-7258-F744-9016-CCA7E8290DC3}"/>
                </a:ext>
              </a:extLst>
            </p:cNvPr>
            <p:cNvSpPr/>
            <p:nvPr/>
          </p:nvSpPr>
          <p:spPr>
            <a:xfrm>
              <a:off x="1389128" y="3848547"/>
              <a:ext cx="163286" cy="163286"/>
            </a:xfrm>
            <a:prstGeom prst="ellipse">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5EB3B9C-469C-584F-B0DD-595F1E5FBEA3}"/>
                </a:ext>
              </a:extLst>
            </p:cNvPr>
            <p:cNvSpPr/>
            <p:nvPr/>
          </p:nvSpPr>
          <p:spPr>
            <a:xfrm>
              <a:off x="1889863" y="385670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AA79A-5D86-AA46-8356-06BC3E135045}"/>
                </a:ext>
              </a:extLst>
            </p:cNvPr>
            <p:cNvSpPr/>
            <p:nvPr/>
          </p:nvSpPr>
          <p:spPr>
            <a:xfrm>
              <a:off x="2845059" y="475572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7F065-40B3-DD41-8FFA-60A5097F2708}"/>
                </a:ext>
              </a:extLst>
            </p:cNvPr>
            <p:cNvSpPr/>
            <p:nvPr/>
          </p:nvSpPr>
          <p:spPr>
            <a:xfrm>
              <a:off x="3804281" y="563213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5C6E4F4-AA63-3242-9805-60BBEA8611E0}"/>
                </a:ext>
              </a:extLst>
            </p:cNvPr>
            <p:cNvSpPr/>
            <p:nvPr/>
          </p:nvSpPr>
          <p:spPr>
            <a:xfrm>
              <a:off x="2845059" y="5154897"/>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D0A420-9ED0-A642-9BB4-488B873493C2}"/>
                </a:ext>
              </a:extLst>
            </p:cNvPr>
            <p:cNvSpPr/>
            <p:nvPr/>
          </p:nvSpPr>
          <p:spPr>
            <a:xfrm>
              <a:off x="3294022" y="561714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Flowchart: Decision 39">
            <a:extLst>
              <a:ext uri="{FF2B5EF4-FFF2-40B4-BE49-F238E27FC236}">
                <a16:creationId xmlns:a16="http://schemas.microsoft.com/office/drawing/2014/main" id="{2302B807-D870-8F44-9E92-B0B627DF0CBF}"/>
              </a:ext>
            </a:extLst>
          </p:cNvPr>
          <p:cNvSpPr/>
          <p:nvPr/>
        </p:nvSpPr>
        <p:spPr>
          <a:xfrm>
            <a:off x="2438453" y="4533282"/>
            <a:ext cx="168249" cy="165034"/>
          </a:xfrm>
          <a:prstGeom prst="flowChartDecision">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Decision 40">
            <a:extLst>
              <a:ext uri="{FF2B5EF4-FFF2-40B4-BE49-F238E27FC236}">
                <a16:creationId xmlns:a16="http://schemas.microsoft.com/office/drawing/2014/main" id="{71DAF317-CDCA-0045-84AE-B7C22E012C15}"/>
              </a:ext>
            </a:extLst>
          </p:cNvPr>
          <p:cNvSpPr/>
          <p:nvPr/>
        </p:nvSpPr>
        <p:spPr>
          <a:xfrm>
            <a:off x="2495993" y="4747600"/>
            <a:ext cx="168249" cy="165034"/>
          </a:xfrm>
          <a:prstGeom prst="flowChartDecisio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1">
            <a:extLst>
              <a:ext uri="{FF2B5EF4-FFF2-40B4-BE49-F238E27FC236}">
                <a16:creationId xmlns:a16="http://schemas.microsoft.com/office/drawing/2014/main" id="{B3139DFF-3614-6282-7074-3C312EA8710B}"/>
              </a:ext>
            </a:extLst>
          </p:cNvPr>
          <p:cNvSpPr>
            <a:spLocks noGrp="1"/>
          </p:cNvSpPr>
          <p:nvPr>
            <p:ph type="title"/>
          </p:nvPr>
        </p:nvSpPr>
        <p:spPr>
          <a:xfrm>
            <a:off x="232610" y="467220"/>
            <a:ext cx="10058400" cy="1371600"/>
          </a:xfrm>
        </p:spPr>
        <p:txBody>
          <a:bodyPr/>
          <a:lstStyle/>
          <a:p>
            <a:r>
              <a:rPr lang="en-US" dirty="0">
                <a:latin typeface="Helvetica" pitchFamily="2" charset="0"/>
              </a:rPr>
              <a:t> </a:t>
            </a:r>
            <a:r>
              <a:rPr lang="en-US" i="1" dirty="0">
                <a:latin typeface="Helvetica" pitchFamily="2" charset="0"/>
              </a:rPr>
              <a:t>k</a:t>
            </a:r>
            <a:r>
              <a:rPr lang="en-US" dirty="0">
                <a:latin typeface="Helvetica" pitchFamily="2" charset="0"/>
              </a:rPr>
              <a:t>-Means Example</a:t>
            </a:r>
          </a:p>
        </p:txBody>
      </p:sp>
      <p:sp>
        <p:nvSpPr>
          <p:cNvPr id="32" name="TextBox 31">
            <a:extLst>
              <a:ext uri="{FF2B5EF4-FFF2-40B4-BE49-F238E27FC236}">
                <a16:creationId xmlns:a16="http://schemas.microsoft.com/office/drawing/2014/main" id="{7BB67863-EFC2-D6B3-50FA-4D5F20E7AD31}"/>
              </a:ext>
            </a:extLst>
          </p:cNvPr>
          <p:cNvSpPr txBox="1"/>
          <p:nvPr/>
        </p:nvSpPr>
        <p:spPr>
          <a:xfrm>
            <a:off x="3804281" y="276838"/>
            <a:ext cx="8416086" cy="1477328"/>
          </a:xfrm>
          <a:prstGeom prst="rect">
            <a:avLst/>
          </a:prstGeom>
          <a:noFill/>
        </p:spPr>
        <p:txBody>
          <a:bodyPr wrap="none" rtlCol="0">
            <a:spAutoFit/>
          </a:bodyPr>
          <a:lstStyle/>
          <a:p>
            <a:pPr marL="0" indent="0">
              <a:buNone/>
            </a:pPr>
            <a:r>
              <a:rPr lang="en-US" sz="1800" dirty="0">
                <a:latin typeface="Consolas" panose="020B0609020204030204" pitchFamily="49" charset="0"/>
                <a:cs typeface="Consolas" panose="020B0609020204030204" pitchFamily="49" charset="0"/>
              </a:rPr>
              <a:t>Randomly assign each example to a cluster.</a:t>
            </a:r>
          </a:p>
          <a:p>
            <a:pPr marL="0" indent="0">
              <a:buNone/>
            </a:pPr>
            <a:r>
              <a:rPr lang="en-US" sz="1800" dirty="0">
                <a:latin typeface="Consolas" panose="020B0609020204030204" pitchFamily="49" charset="0"/>
                <a:cs typeface="Consolas" panose="020B0609020204030204" pitchFamily="49" charset="0"/>
              </a:rPr>
              <a:t>Loop:</a:t>
            </a:r>
          </a:p>
          <a:p>
            <a:pPr marL="0" indent="0">
              <a:buNone/>
            </a:pPr>
            <a:r>
              <a:rPr lang="en-US" sz="1800" dirty="0">
                <a:latin typeface="Consolas" panose="020B0609020204030204" pitchFamily="49" charset="0"/>
                <a:cs typeface="Consolas" panose="020B0609020204030204" pitchFamily="49" charset="0"/>
              </a:rPr>
              <a:t>    Recalculate the centroids for each cluster.</a:t>
            </a:r>
          </a:p>
          <a:p>
            <a:pPr marL="0" indent="0">
              <a:buNone/>
            </a:pPr>
            <a:r>
              <a:rPr lang="en-US" sz="1800" dirty="0">
                <a:latin typeface="Consolas" panose="020B0609020204030204" pitchFamily="49" charset="0"/>
                <a:cs typeface="Consolas" panose="020B0609020204030204" pitchFamily="49" charset="0"/>
              </a:rPr>
              <a:t>    Reassign each point to the cluster whose centroid is nearest.</a:t>
            </a:r>
          </a:p>
          <a:p>
            <a:pPr marL="0" indent="0">
              <a:buNone/>
            </a:pPr>
            <a:r>
              <a:rPr lang="en-US" sz="1800" dirty="0">
                <a:latin typeface="Consolas" panose="020B0609020204030204" pitchFamily="49" charset="0"/>
                <a:cs typeface="Consolas" panose="020B0609020204030204" pitchFamily="49" charset="0"/>
              </a:rPr>
              <a:t>    </a:t>
            </a:r>
            <a:r>
              <a:rPr lang="en-US" sz="1800" dirty="0">
                <a:solidFill>
                  <a:srgbClr val="FF0000"/>
                </a:solidFill>
                <a:latin typeface="Consolas" panose="020B0609020204030204" pitchFamily="49" charset="0"/>
                <a:cs typeface="Consolas" panose="020B0609020204030204" pitchFamily="49" charset="0"/>
              </a:rPr>
              <a:t>If no points have changed clusters, stop.</a:t>
            </a:r>
          </a:p>
        </p:txBody>
      </p:sp>
    </p:spTree>
    <p:extLst>
      <p:ext uri="{BB962C8B-B14F-4D97-AF65-F5344CB8AC3E}">
        <p14:creationId xmlns:p14="http://schemas.microsoft.com/office/powerpoint/2010/main" val="3025420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Now that the contents of the clusters have changed, we need to recalculate the centroid of each cluster.</a:t>
            </a:r>
          </a:p>
        </p:txBody>
      </p:sp>
      <p:grpSp>
        <p:nvGrpSpPr>
          <p:cNvPr id="34" name="Group 33">
            <a:extLst>
              <a:ext uri="{FF2B5EF4-FFF2-40B4-BE49-F238E27FC236}">
                <a16:creationId xmlns:a16="http://schemas.microsoft.com/office/drawing/2014/main" id="{3FC94D09-156F-384B-8349-CE4E10CA1FB5}"/>
              </a:ext>
            </a:extLst>
          </p:cNvPr>
          <p:cNvGrpSpPr/>
          <p:nvPr/>
        </p:nvGrpSpPr>
        <p:grpSpPr>
          <a:xfrm>
            <a:off x="523571" y="2877575"/>
            <a:ext cx="3913518" cy="3657600"/>
            <a:chOff x="523571" y="2877575"/>
            <a:chExt cx="3913518" cy="3657600"/>
          </a:xfrm>
        </p:grpSpPr>
        <p:grpSp>
          <p:nvGrpSpPr>
            <p:cNvPr id="6" name="Group 5">
              <a:extLst>
                <a:ext uri="{FF2B5EF4-FFF2-40B4-BE49-F238E27FC236}">
                  <a16:creationId xmlns:a16="http://schemas.microsoft.com/office/drawing/2014/main" id="{5D89DFF1-22E2-B04A-A416-4CEFE322B777}"/>
                </a:ext>
              </a:extLst>
            </p:cNvPr>
            <p:cNvGrpSpPr/>
            <p:nvPr/>
          </p:nvGrpSpPr>
          <p:grpSpPr>
            <a:xfrm>
              <a:off x="523571" y="2877575"/>
              <a:ext cx="3913518" cy="3657600"/>
              <a:chOff x="281093" y="2065565"/>
              <a:chExt cx="4037818" cy="4045589"/>
            </a:xfrm>
          </p:grpSpPr>
          <p:cxnSp>
            <p:nvCxnSpPr>
              <p:cNvPr id="7" name="Straight Arrow Connector 6">
                <a:extLst>
                  <a:ext uri="{FF2B5EF4-FFF2-40B4-BE49-F238E27FC236}">
                    <a16:creationId xmlns:a16="http://schemas.microsoft.com/office/drawing/2014/main" id="{9DCA254B-5554-AB41-90F9-8CF252958C2A}"/>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29BA-CED0-4F4D-B412-216CDC6C9E0E}"/>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8076F39-A625-454E-8867-E74632189AED}"/>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580135-3E74-5945-92AF-1A930361853C}"/>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067FE8-F3F3-5E48-A46B-7386DE937D4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D56FAF-BC14-D140-8F4B-7454D85CF02D}"/>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03C1D-D5C1-7F4A-A5E0-E35892290C9E}"/>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B7F6F-30EB-BF49-995C-A55E0D166F12}"/>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A857E1-F651-8A4D-B9EE-D3E907FDB7B8}"/>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C088A6-A147-794B-9271-F2913DF89C7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6B0E8-7FCC-1848-B988-328589C8FDC2}"/>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43112-2078-3443-B871-74FDF55EAE3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CBF2D2-5777-814B-94B9-67F24F547342}"/>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F2606-AA61-2546-8B1C-FF890293EB77}"/>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383D74-0497-F541-A522-A7EC0BB5E29A}"/>
                  </a:ext>
                </a:extLst>
              </p:cNvPr>
              <p:cNvSpPr txBox="1"/>
              <p:nvPr/>
            </p:nvSpPr>
            <p:spPr>
              <a:xfrm>
                <a:off x="2000660" y="5649489"/>
                <a:ext cx="938077"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p:txBody>
          </p:sp>
          <p:sp>
            <p:nvSpPr>
              <p:cNvPr id="22" name="TextBox 21">
                <a:extLst>
                  <a:ext uri="{FF2B5EF4-FFF2-40B4-BE49-F238E27FC236}">
                    <a16:creationId xmlns:a16="http://schemas.microsoft.com/office/drawing/2014/main" id="{40971090-A899-5544-806D-95399EB0BCBB}"/>
                  </a:ext>
                </a:extLst>
              </p:cNvPr>
              <p:cNvSpPr txBox="1"/>
              <p:nvPr/>
            </p:nvSpPr>
            <p:spPr>
              <a:xfrm rot="16200000">
                <a:off x="127846" y="3716598"/>
                <a:ext cx="768159"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p:txBody>
          </p:sp>
        </p:grpSp>
        <p:sp>
          <p:nvSpPr>
            <p:cNvPr id="23" name="Oval 22">
              <a:extLst>
                <a:ext uri="{FF2B5EF4-FFF2-40B4-BE49-F238E27FC236}">
                  <a16:creationId xmlns:a16="http://schemas.microsoft.com/office/drawing/2014/main" id="{60855A64-ECCF-7745-9E6D-4A1932A4449F}"/>
                </a:ext>
              </a:extLst>
            </p:cNvPr>
            <p:cNvSpPr/>
            <p:nvPr/>
          </p:nvSpPr>
          <p:spPr>
            <a:xfrm>
              <a:off x="1386398" y="3353246"/>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A6390F6-7258-F744-9016-CCA7E8290DC3}"/>
                </a:ext>
              </a:extLst>
            </p:cNvPr>
            <p:cNvSpPr/>
            <p:nvPr/>
          </p:nvSpPr>
          <p:spPr>
            <a:xfrm>
              <a:off x="1389128" y="3848547"/>
              <a:ext cx="163286" cy="163286"/>
            </a:xfrm>
            <a:prstGeom prst="ellipse">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5EB3B9C-469C-584F-B0DD-595F1E5FBEA3}"/>
                </a:ext>
              </a:extLst>
            </p:cNvPr>
            <p:cNvSpPr/>
            <p:nvPr/>
          </p:nvSpPr>
          <p:spPr>
            <a:xfrm>
              <a:off x="1889863" y="385670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AA79A-5D86-AA46-8356-06BC3E135045}"/>
                </a:ext>
              </a:extLst>
            </p:cNvPr>
            <p:cNvSpPr/>
            <p:nvPr/>
          </p:nvSpPr>
          <p:spPr>
            <a:xfrm>
              <a:off x="2845059" y="475572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7F065-40B3-DD41-8FFA-60A5097F2708}"/>
                </a:ext>
              </a:extLst>
            </p:cNvPr>
            <p:cNvSpPr/>
            <p:nvPr/>
          </p:nvSpPr>
          <p:spPr>
            <a:xfrm>
              <a:off x="3804281" y="563213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5C6E4F4-AA63-3242-9805-60BBEA8611E0}"/>
                </a:ext>
              </a:extLst>
            </p:cNvPr>
            <p:cNvSpPr/>
            <p:nvPr/>
          </p:nvSpPr>
          <p:spPr>
            <a:xfrm>
              <a:off x="2845059" y="5154897"/>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D0A420-9ED0-A642-9BB4-488B873493C2}"/>
                </a:ext>
              </a:extLst>
            </p:cNvPr>
            <p:cNvSpPr/>
            <p:nvPr/>
          </p:nvSpPr>
          <p:spPr>
            <a:xfrm>
              <a:off x="3294022" y="561714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Flowchart: Decision 39">
            <a:extLst>
              <a:ext uri="{FF2B5EF4-FFF2-40B4-BE49-F238E27FC236}">
                <a16:creationId xmlns:a16="http://schemas.microsoft.com/office/drawing/2014/main" id="{2302B807-D870-8F44-9E92-B0B627DF0CBF}"/>
              </a:ext>
            </a:extLst>
          </p:cNvPr>
          <p:cNvSpPr/>
          <p:nvPr/>
        </p:nvSpPr>
        <p:spPr>
          <a:xfrm>
            <a:off x="2438453" y="4533282"/>
            <a:ext cx="168249" cy="165034"/>
          </a:xfrm>
          <a:prstGeom prst="flowChartDecision">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Decision 40">
            <a:extLst>
              <a:ext uri="{FF2B5EF4-FFF2-40B4-BE49-F238E27FC236}">
                <a16:creationId xmlns:a16="http://schemas.microsoft.com/office/drawing/2014/main" id="{71DAF317-CDCA-0045-84AE-B7C22E012C15}"/>
              </a:ext>
            </a:extLst>
          </p:cNvPr>
          <p:cNvSpPr/>
          <p:nvPr/>
        </p:nvSpPr>
        <p:spPr>
          <a:xfrm>
            <a:off x="2495993" y="4747600"/>
            <a:ext cx="168249" cy="165034"/>
          </a:xfrm>
          <a:prstGeom prst="flowChartDecisio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1">
            <a:extLst>
              <a:ext uri="{FF2B5EF4-FFF2-40B4-BE49-F238E27FC236}">
                <a16:creationId xmlns:a16="http://schemas.microsoft.com/office/drawing/2014/main" id="{DC004F88-5659-A44E-2B93-253F986069AE}"/>
              </a:ext>
            </a:extLst>
          </p:cNvPr>
          <p:cNvSpPr>
            <a:spLocks noGrp="1"/>
          </p:cNvSpPr>
          <p:nvPr>
            <p:ph type="title"/>
          </p:nvPr>
        </p:nvSpPr>
        <p:spPr>
          <a:xfrm>
            <a:off x="232610" y="467220"/>
            <a:ext cx="10058400" cy="1371600"/>
          </a:xfrm>
        </p:spPr>
        <p:txBody>
          <a:bodyPr/>
          <a:lstStyle/>
          <a:p>
            <a:r>
              <a:rPr lang="en-US" dirty="0">
                <a:latin typeface="Helvetica" pitchFamily="2" charset="0"/>
              </a:rPr>
              <a:t> </a:t>
            </a:r>
            <a:r>
              <a:rPr lang="en-US" i="1" dirty="0">
                <a:latin typeface="Helvetica" pitchFamily="2" charset="0"/>
              </a:rPr>
              <a:t>k</a:t>
            </a:r>
            <a:r>
              <a:rPr lang="en-US" dirty="0">
                <a:latin typeface="Helvetica" pitchFamily="2" charset="0"/>
              </a:rPr>
              <a:t>-Means Example</a:t>
            </a:r>
          </a:p>
        </p:txBody>
      </p:sp>
      <p:sp>
        <p:nvSpPr>
          <p:cNvPr id="31" name="TextBox 30">
            <a:extLst>
              <a:ext uri="{FF2B5EF4-FFF2-40B4-BE49-F238E27FC236}">
                <a16:creationId xmlns:a16="http://schemas.microsoft.com/office/drawing/2014/main" id="{FB751A70-B086-0381-D06B-9D14686FB47A}"/>
              </a:ext>
            </a:extLst>
          </p:cNvPr>
          <p:cNvSpPr txBox="1"/>
          <p:nvPr/>
        </p:nvSpPr>
        <p:spPr>
          <a:xfrm>
            <a:off x="3804281" y="276838"/>
            <a:ext cx="8416086" cy="1477328"/>
          </a:xfrm>
          <a:prstGeom prst="rect">
            <a:avLst/>
          </a:prstGeom>
          <a:noFill/>
        </p:spPr>
        <p:txBody>
          <a:bodyPr wrap="none" rtlCol="0">
            <a:spAutoFit/>
          </a:bodyPr>
          <a:lstStyle/>
          <a:p>
            <a:pPr marL="0" indent="0">
              <a:buNone/>
            </a:pPr>
            <a:r>
              <a:rPr lang="en-US" sz="1800" dirty="0">
                <a:latin typeface="Consolas" panose="020B0609020204030204" pitchFamily="49" charset="0"/>
                <a:cs typeface="Consolas" panose="020B0609020204030204" pitchFamily="49" charset="0"/>
              </a:rPr>
              <a:t>Randomly assign each example to a cluster.</a:t>
            </a:r>
          </a:p>
          <a:p>
            <a:pPr marL="0" indent="0">
              <a:buNone/>
            </a:pPr>
            <a:r>
              <a:rPr lang="en-US" sz="1800" dirty="0">
                <a:latin typeface="Consolas" panose="020B0609020204030204" pitchFamily="49" charset="0"/>
                <a:cs typeface="Consolas" panose="020B0609020204030204" pitchFamily="49" charset="0"/>
              </a:rPr>
              <a:t>Loop:</a:t>
            </a:r>
          </a:p>
          <a:p>
            <a:pPr marL="0" indent="0">
              <a:buNone/>
            </a:pPr>
            <a:r>
              <a:rPr lang="en-US" sz="1800" dirty="0">
                <a:latin typeface="Consolas" panose="020B0609020204030204" pitchFamily="49" charset="0"/>
                <a:cs typeface="Consolas" panose="020B0609020204030204" pitchFamily="49" charset="0"/>
              </a:rPr>
              <a:t>    </a:t>
            </a:r>
            <a:r>
              <a:rPr lang="en-US" sz="1800" dirty="0">
                <a:solidFill>
                  <a:srgbClr val="FF0000"/>
                </a:solidFill>
                <a:latin typeface="Consolas" panose="020B0609020204030204" pitchFamily="49" charset="0"/>
                <a:cs typeface="Consolas" panose="020B0609020204030204" pitchFamily="49" charset="0"/>
              </a:rPr>
              <a:t>Recalculate the centroids for each cluster.</a:t>
            </a:r>
          </a:p>
          <a:p>
            <a:pPr marL="0" indent="0">
              <a:buNone/>
            </a:pPr>
            <a:r>
              <a:rPr lang="en-US" sz="1800" dirty="0">
                <a:latin typeface="Consolas" panose="020B0609020204030204" pitchFamily="49" charset="0"/>
                <a:cs typeface="Consolas" panose="020B0609020204030204" pitchFamily="49" charset="0"/>
              </a:rPr>
              <a:t>    Reassign each point to the cluster whose centroid is nearest.</a:t>
            </a:r>
          </a:p>
          <a:p>
            <a:pPr marL="0" indent="0">
              <a:buNone/>
            </a:pPr>
            <a:r>
              <a:rPr lang="en-US" sz="1800" dirty="0">
                <a:latin typeface="Consolas" panose="020B0609020204030204" pitchFamily="49" charset="0"/>
                <a:cs typeface="Consolas" panose="020B0609020204030204" pitchFamily="49" charset="0"/>
              </a:rPr>
              <a:t>    If no points have changed clusters, stop.</a:t>
            </a:r>
          </a:p>
        </p:txBody>
      </p:sp>
    </p:spTree>
    <p:extLst>
      <p:ext uri="{BB962C8B-B14F-4D97-AF65-F5344CB8AC3E}">
        <p14:creationId xmlns:p14="http://schemas.microsoft.com/office/powerpoint/2010/main" val="2809302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Now that the contents of the clusters have changed, we need to recalculate the centroid of each cluster.</a:t>
            </a:r>
          </a:p>
        </p:txBody>
      </p:sp>
      <p:grpSp>
        <p:nvGrpSpPr>
          <p:cNvPr id="34" name="Group 33">
            <a:extLst>
              <a:ext uri="{FF2B5EF4-FFF2-40B4-BE49-F238E27FC236}">
                <a16:creationId xmlns:a16="http://schemas.microsoft.com/office/drawing/2014/main" id="{3FC94D09-156F-384B-8349-CE4E10CA1FB5}"/>
              </a:ext>
            </a:extLst>
          </p:cNvPr>
          <p:cNvGrpSpPr/>
          <p:nvPr/>
        </p:nvGrpSpPr>
        <p:grpSpPr>
          <a:xfrm>
            <a:off x="523571" y="2877575"/>
            <a:ext cx="3913518" cy="3657600"/>
            <a:chOff x="523571" y="2877575"/>
            <a:chExt cx="3913518" cy="3657600"/>
          </a:xfrm>
        </p:grpSpPr>
        <p:grpSp>
          <p:nvGrpSpPr>
            <p:cNvPr id="6" name="Group 5">
              <a:extLst>
                <a:ext uri="{FF2B5EF4-FFF2-40B4-BE49-F238E27FC236}">
                  <a16:creationId xmlns:a16="http://schemas.microsoft.com/office/drawing/2014/main" id="{5D89DFF1-22E2-B04A-A416-4CEFE322B777}"/>
                </a:ext>
              </a:extLst>
            </p:cNvPr>
            <p:cNvGrpSpPr/>
            <p:nvPr/>
          </p:nvGrpSpPr>
          <p:grpSpPr>
            <a:xfrm>
              <a:off x="523571" y="2877575"/>
              <a:ext cx="3913518" cy="3657600"/>
              <a:chOff x="281093" y="2065565"/>
              <a:chExt cx="4037818" cy="4045589"/>
            </a:xfrm>
          </p:grpSpPr>
          <p:cxnSp>
            <p:nvCxnSpPr>
              <p:cNvPr id="7" name="Straight Arrow Connector 6">
                <a:extLst>
                  <a:ext uri="{FF2B5EF4-FFF2-40B4-BE49-F238E27FC236}">
                    <a16:creationId xmlns:a16="http://schemas.microsoft.com/office/drawing/2014/main" id="{9DCA254B-5554-AB41-90F9-8CF252958C2A}"/>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29BA-CED0-4F4D-B412-216CDC6C9E0E}"/>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8076F39-A625-454E-8867-E74632189AED}"/>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580135-3E74-5945-92AF-1A930361853C}"/>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067FE8-F3F3-5E48-A46B-7386DE937D4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D56FAF-BC14-D140-8F4B-7454D85CF02D}"/>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03C1D-D5C1-7F4A-A5E0-E35892290C9E}"/>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B7F6F-30EB-BF49-995C-A55E0D166F12}"/>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A857E1-F651-8A4D-B9EE-D3E907FDB7B8}"/>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C088A6-A147-794B-9271-F2913DF89C7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6B0E8-7FCC-1848-B988-328589C8FDC2}"/>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43112-2078-3443-B871-74FDF55EAE3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CBF2D2-5777-814B-94B9-67F24F547342}"/>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F2606-AA61-2546-8B1C-FF890293EB77}"/>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383D74-0497-F541-A522-A7EC0BB5E29A}"/>
                  </a:ext>
                </a:extLst>
              </p:cNvPr>
              <p:cNvSpPr txBox="1"/>
              <p:nvPr/>
            </p:nvSpPr>
            <p:spPr>
              <a:xfrm>
                <a:off x="2000660" y="5649489"/>
                <a:ext cx="938077"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p:txBody>
          </p:sp>
          <p:sp>
            <p:nvSpPr>
              <p:cNvPr id="22" name="TextBox 21">
                <a:extLst>
                  <a:ext uri="{FF2B5EF4-FFF2-40B4-BE49-F238E27FC236}">
                    <a16:creationId xmlns:a16="http://schemas.microsoft.com/office/drawing/2014/main" id="{40971090-A899-5544-806D-95399EB0BCBB}"/>
                  </a:ext>
                </a:extLst>
              </p:cNvPr>
              <p:cNvSpPr txBox="1"/>
              <p:nvPr/>
            </p:nvSpPr>
            <p:spPr>
              <a:xfrm rot="16200000">
                <a:off x="127846" y="3716598"/>
                <a:ext cx="768159"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p:txBody>
          </p:sp>
        </p:grpSp>
        <p:sp>
          <p:nvSpPr>
            <p:cNvPr id="23" name="Oval 22">
              <a:extLst>
                <a:ext uri="{FF2B5EF4-FFF2-40B4-BE49-F238E27FC236}">
                  <a16:creationId xmlns:a16="http://schemas.microsoft.com/office/drawing/2014/main" id="{60855A64-ECCF-7745-9E6D-4A1932A4449F}"/>
                </a:ext>
              </a:extLst>
            </p:cNvPr>
            <p:cNvSpPr/>
            <p:nvPr/>
          </p:nvSpPr>
          <p:spPr>
            <a:xfrm>
              <a:off x="1386398" y="3353246"/>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A6390F6-7258-F744-9016-CCA7E8290DC3}"/>
                </a:ext>
              </a:extLst>
            </p:cNvPr>
            <p:cNvSpPr/>
            <p:nvPr/>
          </p:nvSpPr>
          <p:spPr>
            <a:xfrm>
              <a:off x="1389128" y="3848547"/>
              <a:ext cx="163286" cy="163286"/>
            </a:xfrm>
            <a:prstGeom prst="ellipse">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5EB3B9C-469C-584F-B0DD-595F1E5FBEA3}"/>
                </a:ext>
              </a:extLst>
            </p:cNvPr>
            <p:cNvSpPr/>
            <p:nvPr/>
          </p:nvSpPr>
          <p:spPr>
            <a:xfrm>
              <a:off x="1889863" y="385670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AA79A-5D86-AA46-8356-06BC3E135045}"/>
                </a:ext>
              </a:extLst>
            </p:cNvPr>
            <p:cNvSpPr/>
            <p:nvPr/>
          </p:nvSpPr>
          <p:spPr>
            <a:xfrm>
              <a:off x="2845059" y="475572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7F065-40B3-DD41-8FFA-60A5097F2708}"/>
                </a:ext>
              </a:extLst>
            </p:cNvPr>
            <p:cNvSpPr/>
            <p:nvPr/>
          </p:nvSpPr>
          <p:spPr>
            <a:xfrm>
              <a:off x="3804281" y="563213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5C6E4F4-AA63-3242-9805-60BBEA8611E0}"/>
                </a:ext>
              </a:extLst>
            </p:cNvPr>
            <p:cNvSpPr/>
            <p:nvPr/>
          </p:nvSpPr>
          <p:spPr>
            <a:xfrm>
              <a:off x="2845059" y="5154897"/>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D0A420-9ED0-A642-9BB4-488B873493C2}"/>
                </a:ext>
              </a:extLst>
            </p:cNvPr>
            <p:cNvSpPr/>
            <p:nvPr/>
          </p:nvSpPr>
          <p:spPr>
            <a:xfrm>
              <a:off x="3294022" y="561714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Flowchart: Decision 39">
            <a:extLst>
              <a:ext uri="{FF2B5EF4-FFF2-40B4-BE49-F238E27FC236}">
                <a16:creationId xmlns:a16="http://schemas.microsoft.com/office/drawing/2014/main" id="{2302B807-D870-8F44-9E92-B0B627DF0CBF}"/>
              </a:ext>
            </a:extLst>
          </p:cNvPr>
          <p:cNvSpPr/>
          <p:nvPr/>
        </p:nvSpPr>
        <p:spPr>
          <a:xfrm>
            <a:off x="2438453" y="4533282"/>
            <a:ext cx="168249" cy="165034"/>
          </a:xfrm>
          <a:prstGeom prst="flowChartDecision">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Decision 40">
            <a:extLst>
              <a:ext uri="{FF2B5EF4-FFF2-40B4-BE49-F238E27FC236}">
                <a16:creationId xmlns:a16="http://schemas.microsoft.com/office/drawing/2014/main" id="{71DAF317-CDCA-0045-84AE-B7C22E012C15}"/>
              </a:ext>
            </a:extLst>
          </p:cNvPr>
          <p:cNvSpPr/>
          <p:nvPr/>
        </p:nvSpPr>
        <p:spPr>
          <a:xfrm>
            <a:off x="2495993" y="4747600"/>
            <a:ext cx="168249" cy="165034"/>
          </a:xfrm>
          <a:prstGeom prst="flowChartDecisio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50AC4A3-2BEB-5D49-ACDC-3BF62C346840}"/>
              </a:ext>
            </a:extLst>
          </p:cNvPr>
          <p:cNvSpPr txBox="1"/>
          <p:nvPr/>
        </p:nvSpPr>
        <p:spPr>
          <a:xfrm>
            <a:off x="5885643" y="3881400"/>
            <a:ext cx="5386321" cy="584775"/>
          </a:xfrm>
          <a:prstGeom prst="rect">
            <a:avLst/>
          </a:prstGeom>
          <a:noFill/>
        </p:spPr>
        <p:txBody>
          <a:bodyPr wrap="square" rtlCol="0">
            <a:spAutoFit/>
          </a:bodyPr>
          <a:lstStyle/>
          <a:p>
            <a:r>
              <a:rPr lang="en-US" sz="3000" dirty="0">
                <a:solidFill>
                  <a:srgbClr val="00B050"/>
                </a:solidFill>
                <a:latin typeface="Helvetica" pitchFamily="2" charset="0"/>
              </a:rPr>
              <a:t>Green Centroid</a:t>
            </a:r>
            <a:r>
              <a:rPr lang="en-US" sz="3000" dirty="0">
                <a:latin typeface="Helvetica" pitchFamily="2" charset="0"/>
              </a:rPr>
              <a:t> = </a:t>
            </a:r>
            <a:r>
              <a:rPr lang="en-US" sz="3200" dirty="0">
                <a:latin typeface="Linux Libertine" panose="02000503000000000000" pitchFamily="2" charset="0"/>
                <a:ea typeface="Linux Libertine" panose="02000503000000000000" pitchFamily="2" charset="0"/>
                <a:cs typeface="Linux Libertine" panose="02000503000000000000" pitchFamily="2" charset="0"/>
              </a:rPr>
              <a:t>[3.25,3.50]</a:t>
            </a:r>
            <a:endParaRPr lang="en-US" sz="3000" dirty="0">
              <a:latin typeface="Helvetica" pitchFamily="2" charset="0"/>
            </a:endParaRPr>
          </a:p>
        </p:txBody>
      </p:sp>
      <p:sp>
        <p:nvSpPr>
          <p:cNvPr id="32" name="TextBox 31">
            <a:extLst>
              <a:ext uri="{FF2B5EF4-FFF2-40B4-BE49-F238E27FC236}">
                <a16:creationId xmlns:a16="http://schemas.microsoft.com/office/drawing/2014/main" id="{45AF970B-9E74-B943-B382-205784DD4DD7}"/>
              </a:ext>
            </a:extLst>
          </p:cNvPr>
          <p:cNvSpPr txBox="1"/>
          <p:nvPr/>
        </p:nvSpPr>
        <p:spPr>
          <a:xfrm>
            <a:off x="5880445" y="4620246"/>
            <a:ext cx="4864649" cy="584775"/>
          </a:xfrm>
          <a:prstGeom prst="rect">
            <a:avLst/>
          </a:prstGeom>
          <a:noFill/>
        </p:spPr>
        <p:txBody>
          <a:bodyPr wrap="square" rtlCol="0">
            <a:spAutoFit/>
          </a:bodyPr>
          <a:lstStyle/>
          <a:p>
            <a:r>
              <a:rPr lang="en-US" sz="3000" dirty="0">
                <a:solidFill>
                  <a:srgbClr val="FF0000"/>
                </a:solidFill>
                <a:latin typeface="Helvetica" pitchFamily="2" charset="0"/>
              </a:rPr>
              <a:t>Red Centroid</a:t>
            </a:r>
            <a:r>
              <a:rPr lang="en-US" sz="3000" dirty="0">
                <a:solidFill>
                  <a:srgbClr val="00B050"/>
                </a:solidFill>
                <a:latin typeface="Helvetica" pitchFamily="2" charset="0"/>
              </a:rPr>
              <a:t> </a:t>
            </a:r>
            <a:r>
              <a:rPr lang="en-US" sz="3000" dirty="0">
                <a:latin typeface="Helvetica" pitchFamily="2" charset="0"/>
              </a:rPr>
              <a:t>= </a:t>
            </a:r>
            <a:r>
              <a:rPr lang="en-US" sz="3200" dirty="0">
                <a:latin typeface="Linux Libertine" panose="02000503000000000000" pitchFamily="2" charset="0"/>
                <a:ea typeface="Linux Libertine" panose="02000503000000000000" pitchFamily="2" charset="0"/>
                <a:cs typeface="Linux Libertine" panose="02000503000000000000" pitchFamily="2" charset="0"/>
              </a:rPr>
              <a:t>[3.33,3.00]</a:t>
            </a:r>
            <a:endParaRPr lang="en-US" sz="3000" dirty="0">
              <a:latin typeface="Helvetica" pitchFamily="2" charset="0"/>
            </a:endParaRPr>
          </a:p>
        </p:txBody>
      </p:sp>
      <p:sp>
        <p:nvSpPr>
          <p:cNvPr id="33" name="Flowchart: Decision 39">
            <a:extLst>
              <a:ext uri="{FF2B5EF4-FFF2-40B4-BE49-F238E27FC236}">
                <a16:creationId xmlns:a16="http://schemas.microsoft.com/office/drawing/2014/main" id="{D7E7B672-DF74-E242-A954-2C7F36ECA763}"/>
              </a:ext>
            </a:extLst>
          </p:cNvPr>
          <p:cNvSpPr/>
          <p:nvPr/>
        </p:nvSpPr>
        <p:spPr>
          <a:xfrm>
            <a:off x="5713869" y="4086770"/>
            <a:ext cx="168249" cy="165034"/>
          </a:xfrm>
          <a:prstGeom prst="flowChartDecision">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Decision 40">
            <a:extLst>
              <a:ext uri="{FF2B5EF4-FFF2-40B4-BE49-F238E27FC236}">
                <a16:creationId xmlns:a16="http://schemas.microsoft.com/office/drawing/2014/main" id="{8BC58A71-9D09-9546-9033-E22B3D5CA895}"/>
              </a:ext>
            </a:extLst>
          </p:cNvPr>
          <p:cNvSpPr/>
          <p:nvPr/>
        </p:nvSpPr>
        <p:spPr>
          <a:xfrm>
            <a:off x="5712196" y="4818964"/>
            <a:ext cx="168249" cy="165034"/>
          </a:xfrm>
          <a:prstGeom prst="flowChartDecisio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AD5ADCBF-252F-9747-8D6C-68CC23475711}"/>
              </a:ext>
            </a:extLst>
          </p:cNvPr>
          <p:cNvSpPr txBox="1"/>
          <p:nvPr/>
        </p:nvSpPr>
        <p:spPr>
          <a:xfrm>
            <a:off x="4918877" y="3389683"/>
            <a:ext cx="6517505" cy="430887"/>
          </a:xfrm>
          <a:prstGeom prst="rect">
            <a:avLst/>
          </a:prstGeom>
          <a:noFill/>
        </p:spPr>
        <p:txBody>
          <a:bodyPr wrap="square" rtlCol="0">
            <a:spAutoFit/>
          </a:bodyPr>
          <a:lstStyle/>
          <a:p>
            <a:r>
              <a:rPr lang="en-US" sz="2200" dirty="0">
                <a:latin typeface="Helvetica" pitchFamily="2" charset="0"/>
              </a:rPr>
              <a:t>They used to be…</a:t>
            </a:r>
          </a:p>
        </p:txBody>
      </p:sp>
      <p:sp>
        <p:nvSpPr>
          <p:cNvPr id="30" name="Title 1">
            <a:extLst>
              <a:ext uri="{FF2B5EF4-FFF2-40B4-BE49-F238E27FC236}">
                <a16:creationId xmlns:a16="http://schemas.microsoft.com/office/drawing/2014/main" id="{31FC11D3-B873-8E96-ACB4-F3ECA17E9518}"/>
              </a:ext>
            </a:extLst>
          </p:cNvPr>
          <p:cNvSpPr>
            <a:spLocks noGrp="1"/>
          </p:cNvSpPr>
          <p:nvPr>
            <p:ph type="title"/>
          </p:nvPr>
        </p:nvSpPr>
        <p:spPr>
          <a:xfrm>
            <a:off x="232610" y="467220"/>
            <a:ext cx="10058400" cy="1371600"/>
          </a:xfrm>
        </p:spPr>
        <p:txBody>
          <a:bodyPr/>
          <a:lstStyle/>
          <a:p>
            <a:r>
              <a:rPr lang="en-US" dirty="0">
                <a:latin typeface="Helvetica" pitchFamily="2" charset="0"/>
              </a:rPr>
              <a:t> </a:t>
            </a:r>
            <a:r>
              <a:rPr lang="en-US" i="1" dirty="0">
                <a:latin typeface="Helvetica" pitchFamily="2" charset="0"/>
              </a:rPr>
              <a:t>k</a:t>
            </a:r>
            <a:r>
              <a:rPr lang="en-US" dirty="0">
                <a:latin typeface="Helvetica" pitchFamily="2" charset="0"/>
              </a:rPr>
              <a:t>-Means Example</a:t>
            </a:r>
          </a:p>
        </p:txBody>
      </p:sp>
      <p:sp>
        <p:nvSpPr>
          <p:cNvPr id="39" name="TextBox 38">
            <a:extLst>
              <a:ext uri="{FF2B5EF4-FFF2-40B4-BE49-F238E27FC236}">
                <a16:creationId xmlns:a16="http://schemas.microsoft.com/office/drawing/2014/main" id="{A9BFD4FF-7567-5DAC-7C57-E4FD9270EBE3}"/>
              </a:ext>
            </a:extLst>
          </p:cNvPr>
          <p:cNvSpPr txBox="1"/>
          <p:nvPr/>
        </p:nvSpPr>
        <p:spPr>
          <a:xfrm>
            <a:off x="3804281" y="276838"/>
            <a:ext cx="8416086" cy="1477328"/>
          </a:xfrm>
          <a:prstGeom prst="rect">
            <a:avLst/>
          </a:prstGeom>
          <a:noFill/>
        </p:spPr>
        <p:txBody>
          <a:bodyPr wrap="none" rtlCol="0">
            <a:spAutoFit/>
          </a:bodyPr>
          <a:lstStyle/>
          <a:p>
            <a:pPr marL="0" indent="0">
              <a:buNone/>
            </a:pPr>
            <a:r>
              <a:rPr lang="en-US" sz="1800" dirty="0">
                <a:latin typeface="Consolas" panose="020B0609020204030204" pitchFamily="49" charset="0"/>
                <a:cs typeface="Consolas" panose="020B0609020204030204" pitchFamily="49" charset="0"/>
              </a:rPr>
              <a:t>Randomly assign each example to a cluster.</a:t>
            </a:r>
          </a:p>
          <a:p>
            <a:pPr marL="0" indent="0">
              <a:buNone/>
            </a:pPr>
            <a:r>
              <a:rPr lang="en-US" sz="1800" dirty="0">
                <a:latin typeface="Consolas" panose="020B0609020204030204" pitchFamily="49" charset="0"/>
                <a:cs typeface="Consolas" panose="020B0609020204030204" pitchFamily="49" charset="0"/>
              </a:rPr>
              <a:t>Loop:</a:t>
            </a:r>
          </a:p>
          <a:p>
            <a:pPr marL="0" indent="0">
              <a:buNone/>
            </a:pPr>
            <a:r>
              <a:rPr lang="en-US" sz="1800" dirty="0">
                <a:latin typeface="Consolas" panose="020B0609020204030204" pitchFamily="49" charset="0"/>
                <a:cs typeface="Consolas" panose="020B0609020204030204" pitchFamily="49" charset="0"/>
              </a:rPr>
              <a:t>    </a:t>
            </a:r>
            <a:r>
              <a:rPr lang="en-US" sz="1800" dirty="0">
                <a:solidFill>
                  <a:srgbClr val="FF0000"/>
                </a:solidFill>
                <a:latin typeface="Consolas" panose="020B0609020204030204" pitchFamily="49" charset="0"/>
                <a:cs typeface="Consolas" panose="020B0609020204030204" pitchFamily="49" charset="0"/>
              </a:rPr>
              <a:t>Recalculate the centroids for each cluster.</a:t>
            </a:r>
          </a:p>
          <a:p>
            <a:pPr marL="0" indent="0">
              <a:buNone/>
            </a:pPr>
            <a:r>
              <a:rPr lang="en-US" sz="1800" dirty="0">
                <a:latin typeface="Consolas" panose="020B0609020204030204" pitchFamily="49" charset="0"/>
                <a:cs typeface="Consolas" panose="020B0609020204030204" pitchFamily="49" charset="0"/>
              </a:rPr>
              <a:t>    Reassign each point to the cluster whose centroid is nearest.</a:t>
            </a:r>
          </a:p>
          <a:p>
            <a:pPr marL="0" indent="0">
              <a:buNone/>
            </a:pPr>
            <a:r>
              <a:rPr lang="en-US" sz="1800" dirty="0">
                <a:latin typeface="Consolas" panose="020B0609020204030204" pitchFamily="49" charset="0"/>
                <a:cs typeface="Consolas" panose="020B0609020204030204" pitchFamily="49" charset="0"/>
              </a:rPr>
              <a:t>    If no points have changed clusters, stop.</a:t>
            </a:r>
          </a:p>
        </p:txBody>
      </p:sp>
    </p:spTree>
    <p:extLst>
      <p:ext uri="{BB962C8B-B14F-4D97-AF65-F5344CB8AC3E}">
        <p14:creationId xmlns:p14="http://schemas.microsoft.com/office/powerpoint/2010/main" val="25994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Now that the contents of the clusters have changed, we need to recalculate the centroid of each cluster.</a:t>
            </a:r>
          </a:p>
        </p:txBody>
      </p:sp>
      <p:grpSp>
        <p:nvGrpSpPr>
          <p:cNvPr id="34" name="Group 33">
            <a:extLst>
              <a:ext uri="{FF2B5EF4-FFF2-40B4-BE49-F238E27FC236}">
                <a16:creationId xmlns:a16="http://schemas.microsoft.com/office/drawing/2014/main" id="{3FC94D09-156F-384B-8349-CE4E10CA1FB5}"/>
              </a:ext>
            </a:extLst>
          </p:cNvPr>
          <p:cNvGrpSpPr/>
          <p:nvPr/>
        </p:nvGrpSpPr>
        <p:grpSpPr>
          <a:xfrm>
            <a:off x="523571" y="2877575"/>
            <a:ext cx="3913518" cy="3657600"/>
            <a:chOff x="523571" y="2877575"/>
            <a:chExt cx="3913518" cy="3657600"/>
          </a:xfrm>
        </p:grpSpPr>
        <p:grpSp>
          <p:nvGrpSpPr>
            <p:cNvPr id="6" name="Group 5">
              <a:extLst>
                <a:ext uri="{FF2B5EF4-FFF2-40B4-BE49-F238E27FC236}">
                  <a16:creationId xmlns:a16="http://schemas.microsoft.com/office/drawing/2014/main" id="{5D89DFF1-22E2-B04A-A416-4CEFE322B777}"/>
                </a:ext>
              </a:extLst>
            </p:cNvPr>
            <p:cNvGrpSpPr/>
            <p:nvPr/>
          </p:nvGrpSpPr>
          <p:grpSpPr>
            <a:xfrm>
              <a:off x="523571" y="2877575"/>
              <a:ext cx="3913518" cy="3657600"/>
              <a:chOff x="281093" y="2065565"/>
              <a:chExt cx="4037818" cy="4045589"/>
            </a:xfrm>
          </p:grpSpPr>
          <p:cxnSp>
            <p:nvCxnSpPr>
              <p:cNvPr id="7" name="Straight Arrow Connector 6">
                <a:extLst>
                  <a:ext uri="{FF2B5EF4-FFF2-40B4-BE49-F238E27FC236}">
                    <a16:creationId xmlns:a16="http://schemas.microsoft.com/office/drawing/2014/main" id="{9DCA254B-5554-AB41-90F9-8CF252958C2A}"/>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29BA-CED0-4F4D-B412-216CDC6C9E0E}"/>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8076F39-A625-454E-8867-E74632189AED}"/>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580135-3E74-5945-92AF-1A930361853C}"/>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067FE8-F3F3-5E48-A46B-7386DE937D4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D56FAF-BC14-D140-8F4B-7454D85CF02D}"/>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03C1D-D5C1-7F4A-A5E0-E35892290C9E}"/>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B7F6F-30EB-BF49-995C-A55E0D166F12}"/>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A857E1-F651-8A4D-B9EE-D3E907FDB7B8}"/>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C088A6-A147-794B-9271-F2913DF89C7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6B0E8-7FCC-1848-B988-328589C8FDC2}"/>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43112-2078-3443-B871-74FDF55EAE3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CBF2D2-5777-814B-94B9-67F24F547342}"/>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F2606-AA61-2546-8B1C-FF890293EB77}"/>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383D74-0497-F541-A522-A7EC0BB5E29A}"/>
                  </a:ext>
                </a:extLst>
              </p:cNvPr>
              <p:cNvSpPr txBox="1"/>
              <p:nvPr/>
            </p:nvSpPr>
            <p:spPr>
              <a:xfrm>
                <a:off x="2000660" y="5649489"/>
                <a:ext cx="938077"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p:txBody>
          </p:sp>
          <p:sp>
            <p:nvSpPr>
              <p:cNvPr id="22" name="TextBox 21">
                <a:extLst>
                  <a:ext uri="{FF2B5EF4-FFF2-40B4-BE49-F238E27FC236}">
                    <a16:creationId xmlns:a16="http://schemas.microsoft.com/office/drawing/2014/main" id="{40971090-A899-5544-806D-95399EB0BCBB}"/>
                  </a:ext>
                </a:extLst>
              </p:cNvPr>
              <p:cNvSpPr txBox="1"/>
              <p:nvPr/>
            </p:nvSpPr>
            <p:spPr>
              <a:xfrm rot="16200000">
                <a:off x="127846" y="3716598"/>
                <a:ext cx="768159"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p:txBody>
          </p:sp>
        </p:grpSp>
        <p:sp>
          <p:nvSpPr>
            <p:cNvPr id="23" name="Oval 22">
              <a:extLst>
                <a:ext uri="{FF2B5EF4-FFF2-40B4-BE49-F238E27FC236}">
                  <a16:creationId xmlns:a16="http://schemas.microsoft.com/office/drawing/2014/main" id="{60855A64-ECCF-7745-9E6D-4A1932A4449F}"/>
                </a:ext>
              </a:extLst>
            </p:cNvPr>
            <p:cNvSpPr/>
            <p:nvPr/>
          </p:nvSpPr>
          <p:spPr>
            <a:xfrm>
              <a:off x="1386398" y="3353246"/>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A6390F6-7258-F744-9016-CCA7E8290DC3}"/>
                </a:ext>
              </a:extLst>
            </p:cNvPr>
            <p:cNvSpPr/>
            <p:nvPr/>
          </p:nvSpPr>
          <p:spPr>
            <a:xfrm>
              <a:off x="1389128" y="3848547"/>
              <a:ext cx="163286" cy="163286"/>
            </a:xfrm>
            <a:prstGeom prst="ellipse">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5EB3B9C-469C-584F-B0DD-595F1E5FBEA3}"/>
                </a:ext>
              </a:extLst>
            </p:cNvPr>
            <p:cNvSpPr/>
            <p:nvPr/>
          </p:nvSpPr>
          <p:spPr>
            <a:xfrm>
              <a:off x="1889863" y="385670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AA79A-5D86-AA46-8356-06BC3E135045}"/>
                </a:ext>
              </a:extLst>
            </p:cNvPr>
            <p:cNvSpPr/>
            <p:nvPr/>
          </p:nvSpPr>
          <p:spPr>
            <a:xfrm>
              <a:off x="2845059" y="475572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7F065-40B3-DD41-8FFA-60A5097F2708}"/>
                </a:ext>
              </a:extLst>
            </p:cNvPr>
            <p:cNvSpPr/>
            <p:nvPr/>
          </p:nvSpPr>
          <p:spPr>
            <a:xfrm>
              <a:off x="3804281" y="563213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5C6E4F4-AA63-3242-9805-60BBEA8611E0}"/>
                </a:ext>
              </a:extLst>
            </p:cNvPr>
            <p:cNvSpPr/>
            <p:nvPr/>
          </p:nvSpPr>
          <p:spPr>
            <a:xfrm>
              <a:off x="2845059" y="5154897"/>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D0A420-9ED0-A642-9BB4-488B873493C2}"/>
                </a:ext>
              </a:extLst>
            </p:cNvPr>
            <p:cNvSpPr/>
            <p:nvPr/>
          </p:nvSpPr>
          <p:spPr>
            <a:xfrm>
              <a:off x="3294022" y="561714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Flowchart: Decision 39">
            <a:extLst>
              <a:ext uri="{FF2B5EF4-FFF2-40B4-BE49-F238E27FC236}">
                <a16:creationId xmlns:a16="http://schemas.microsoft.com/office/drawing/2014/main" id="{2302B807-D870-8F44-9E92-B0B627DF0CBF}"/>
              </a:ext>
            </a:extLst>
          </p:cNvPr>
          <p:cNvSpPr/>
          <p:nvPr/>
        </p:nvSpPr>
        <p:spPr>
          <a:xfrm>
            <a:off x="1523627" y="3709595"/>
            <a:ext cx="168249" cy="165034"/>
          </a:xfrm>
          <a:prstGeom prst="flowChartDecision">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Decision 40">
            <a:extLst>
              <a:ext uri="{FF2B5EF4-FFF2-40B4-BE49-F238E27FC236}">
                <a16:creationId xmlns:a16="http://schemas.microsoft.com/office/drawing/2014/main" id="{71DAF317-CDCA-0045-84AE-B7C22E012C15}"/>
              </a:ext>
            </a:extLst>
          </p:cNvPr>
          <p:cNvSpPr/>
          <p:nvPr/>
        </p:nvSpPr>
        <p:spPr>
          <a:xfrm>
            <a:off x="3216430" y="5272374"/>
            <a:ext cx="168249" cy="165034"/>
          </a:xfrm>
          <a:prstGeom prst="flowChartDecisio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50AC4A3-2BEB-5D49-ACDC-3BF62C346840}"/>
              </a:ext>
            </a:extLst>
          </p:cNvPr>
          <p:cNvSpPr txBox="1"/>
          <p:nvPr/>
        </p:nvSpPr>
        <p:spPr>
          <a:xfrm>
            <a:off x="5885643" y="3881400"/>
            <a:ext cx="5386321" cy="584775"/>
          </a:xfrm>
          <a:prstGeom prst="rect">
            <a:avLst/>
          </a:prstGeom>
          <a:noFill/>
        </p:spPr>
        <p:txBody>
          <a:bodyPr wrap="square" rtlCol="0">
            <a:spAutoFit/>
          </a:bodyPr>
          <a:lstStyle/>
          <a:p>
            <a:r>
              <a:rPr lang="en-US" sz="3000" dirty="0">
                <a:solidFill>
                  <a:srgbClr val="00B050"/>
                </a:solidFill>
                <a:latin typeface="Helvetica" pitchFamily="2" charset="0"/>
              </a:rPr>
              <a:t>Green Centroid</a:t>
            </a:r>
            <a:r>
              <a:rPr lang="en-US" sz="3000" dirty="0">
                <a:latin typeface="Helvetica" pitchFamily="2" charset="0"/>
              </a:rPr>
              <a:t> = </a:t>
            </a:r>
            <a:r>
              <a:rPr lang="en-US" sz="3200" dirty="0">
                <a:latin typeface="Linux Libertine" panose="02000503000000000000" pitchFamily="2" charset="0"/>
                <a:ea typeface="Linux Libertine" panose="02000503000000000000" pitchFamily="2" charset="0"/>
                <a:cs typeface="Linux Libertine" panose="02000503000000000000" pitchFamily="2" charset="0"/>
              </a:rPr>
              <a:t>[1.33,5.33]</a:t>
            </a:r>
            <a:endParaRPr lang="en-US" sz="3000" dirty="0">
              <a:latin typeface="Helvetica" pitchFamily="2" charset="0"/>
            </a:endParaRPr>
          </a:p>
        </p:txBody>
      </p:sp>
      <p:sp>
        <p:nvSpPr>
          <p:cNvPr id="32" name="TextBox 31">
            <a:extLst>
              <a:ext uri="{FF2B5EF4-FFF2-40B4-BE49-F238E27FC236}">
                <a16:creationId xmlns:a16="http://schemas.microsoft.com/office/drawing/2014/main" id="{45AF970B-9E74-B943-B382-205784DD4DD7}"/>
              </a:ext>
            </a:extLst>
          </p:cNvPr>
          <p:cNvSpPr txBox="1"/>
          <p:nvPr/>
        </p:nvSpPr>
        <p:spPr>
          <a:xfrm>
            <a:off x="5880445" y="4620246"/>
            <a:ext cx="4864649" cy="584775"/>
          </a:xfrm>
          <a:prstGeom prst="rect">
            <a:avLst/>
          </a:prstGeom>
          <a:noFill/>
        </p:spPr>
        <p:txBody>
          <a:bodyPr wrap="square" rtlCol="0">
            <a:spAutoFit/>
          </a:bodyPr>
          <a:lstStyle/>
          <a:p>
            <a:r>
              <a:rPr lang="en-US" sz="3000" dirty="0">
                <a:solidFill>
                  <a:srgbClr val="FF0000"/>
                </a:solidFill>
                <a:latin typeface="Helvetica" pitchFamily="2" charset="0"/>
              </a:rPr>
              <a:t>Red Centroid</a:t>
            </a:r>
            <a:r>
              <a:rPr lang="en-US" sz="3000" dirty="0">
                <a:solidFill>
                  <a:srgbClr val="00B050"/>
                </a:solidFill>
                <a:latin typeface="Helvetica" pitchFamily="2" charset="0"/>
              </a:rPr>
              <a:t> </a:t>
            </a:r>
            <a:r>
              <a:rPr lang="en-US" sz="3000" dirty="0">
                <a:latin typeface="Helvetica" pitchFamily="2" charset="0"/>
              </a:rPr>
              <a:t>= </a:t>
            </a:r>
            <a:r>
              <a:rPr lang="en-US" sz="3200" dirty="0">
                <a:latin typeface="Linux Libertine" panose="02000503000000000000" pitchFamily="2" charset="0"/>
                <a:ea typeface="Linux Libertine" panose="02000503000000000000" pitchFamily="2" charset="0"/>
                <a:cs typeface="Linux Libertine" panose="02000503000000000000" pitchFamily="2" charset="0"/>
              </a:rPr>
              <a:t>[4.75,1.75]</a:t>
            </a:r>
            <a:endParaRPr lang="en-US" sz="3000" dirty="0">
              <a:latin typeface="Helvetica" pitchFamily="2" charset="0"/>
            </a:endParaRPr>
          </a:p>
        </p:txBody>
      </p:sp>
      <p:sp>
        <p:nvSpPr>
          <p:cNvPr id="33" name="Flowchart: Decision 39">
            <a:extLst>
              <a:ext uri="{FF2B5EF4-FFF2-40B4-BE49-F238E27FC236}">
                <a16:creationId xmlns:a16="http://schemas.microsoft.com/office/drawing/2014/main" id="{D7E7B672-DF74-E242-A954-2C7F36ECA763}"/>
              </a:ext>
            </a:extLst>
          </p:cNvPr>
          <p:cNvSpPr/>
          <p:nvPr/>
        </p:nvSpPr>
        <p:spPr>
          <a:xfrm>
            <a:off x="5713869" y="4086770"/>
            <a:ext cx="168249" cy="165034"/>
          </a:xfrm>
          <a:prstGeom prst="flowChartDecision">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Decision 40">
            <a:extLst>
              <a:ext uri="{FF2B5EF4-FFF2-40B4-BE49-F238E27FC236}">
                <a16:creationId xmlns:a16="http://schemas.microsoft.com/office/drawing/2014/main" id="{8BC58A71-9D09-9546-9033-E22B3D5CA895}"/>
              </a:ext>
            </a:extLst>
          </p:cNvPr>
          <p:cNvSpPr/>
          <p:nvPr/>
        </p:nvSpPr>
        <p:spPr>
          <a:xfrm>
            <a:off x="5712196" y="4818964"/>
            <a:ext cx="168249" cy="165034"/>
          </a:xfrm>
          <a:prstGeom prst="flowChartDecisio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AD5ADCBF-252F-9747-8D6C-68CC23475711}"/>
              </a:ext>
            </a:extLst>
          </p:cNvPr>
          <p:cNvSpPr txBox="1"/>
          <p:nvPr/>
        </p:nvSpPr>
        <p:spPr>
          <a:xfrm>
            <a:off x="4588918" y="3223539"/>
            <a:ext cx="6840624" cy="769441"/>
          </a:xfrm>
          <a:prstGeom prst="rect">
            <a:avLst/>
          </a:prstGeom>
          <a:noFill/>
        </p:spPr>
        <p:txBody>
          <a:bodyPr wrap="square" rtlCol="0">
            <a:spAutoFit/>
          </a:bodyPr>
          <a:lstStyle/>
          <a:p>
            <a:r>
              <a:rPr lang="en-US" sz="2200" dirty="0">
                <a:latin typeface="Helvetica" pitchFamily="2" charset="0"/>
              </a:rPr>
              <a:t>But after doing the exact same process we did before, they become…</a:t>
            </a:r>
          </a:p>
        </p:txBody>
      </p:sp>
      <p:sp>
        <p:nvSpPr>
          <p:cNvPr id="30" name="Title 1">
            <a:extLst>
              <a:ext uri="{FF2B5EF4-FFF2-40B4-BE49-F238E27FC236}">
                <a16:creationId xmlns:a16="http://schemas.microsoft.com/office/drawing/2014/main" id="{D24FDB43-433C-799E-1791-35ABD8BABC5B}"/>
              </a:ext>
            </a:extLst>
          </p:cNvPr>
          <p:cNvSpPr>
            <a:spLocks noGrp="1"/>
          </p:cNvSpPr>
          <p:nvPr>
            <p:ph type="title"/>
          </p:nvPr>
        </p:nvSpPr>
        <p:spPr>
          <a:xfrm>
            <a:off x="232610" y="467220"/>
            <a:ext cx="10058400" cy="1371600"/>
          </a:xfrm>
        </p:spPr>
        <p:txBody>
          <a:bodyPr/>
          <a:lstStyle/>
          <a:p>
            <a:r>
              <a:rPr lang="en-US" dirty="0">
                <a:latin typeface="Helvetica" pitchFamily="2" charset="0"/>
              </a:rPr>
              <a:t> </a:t>
            </a:r>
            <a:r>
              <a:rPr lang="en-US" i="1" dirty="0">
                <a:latin typeface="Helvetica" pitchFamily="2" charset="0"/>
              </a:rPr>
              <a:t>k</a:t>
            </a:r>
            <a:r>
              <a:rPr lang="en-US" dirty="0">
                <a:latin typeface="Helvetica" pitchFamily="2" charset="0"/>
              </a:rPr>
              <a:t>-Means Example</a:t>
            </a:r>
          </a:p>
        </p:txBody>
      </p:sp>
      <p:sp>
        <p:nvSpPr>
          <p:cNvPr id="39" name="TextBox 38">
            <a:extLst>
              <a:ext uri="{FF2B5EF4-FFF2-40B4-BE49-F238E27FC236}">
                <a16:creationId xmlns:a16="http://schemas.microsoft.com/office/drawing/2014/main" id="{C091100C-4A79-8126-EE6B-89F5566F1F10}"/>
              </a:ext>
            </a:extLst>
          </p:cNvPr>
          <p:cNvSpPr txBox="1"/>
          <p:nvPr/>
        </p:nvSpPr>
        <p:spPr>
          <a:xfrm>
            <a:off x="3804281" y="276838"/>
            <a:ext cx="8416086" cy="1477328"/>
          </a:xfrm>
          <a:prstGeom prst="rect">
            <a:avLst/>
          </a:prstGeom>
          <a:noFill/>
        </p:spPr>
        <p:txBody>
          <a:bodyPr wrap="none" rtlCol="0">
            <a:spAutoFit/>
          </a:bodyPr>
          <a:lstStyle/>
          <a:p>
            <a:pPr marL="0" indent="0">
              <a:buNone/>
            </a:pPr>
            <a:r>
              <a:rPr lang="en-US" sz="1800" dirty="0">
                <a:latin typeface="Consolas" panose="020B0609020204030204" pitchFamily="49" charset="0"/>
                <a:cs typeface="Consolas" panose="020B0609020204030204" pitchFamily="49" charset="0"/>
              </a:rPr>
              <a:t>Randomly assign each example to a cluster.</a:t>
            </a:r>
          </a:p>
          <a:p>
            <a:pPr marL="0" indent="0">
              <a:buNone/>
            </a:pPr>
            <a:r>
              <a:rPr lang="en-US" sz="1800" dirty="0">
                <a:latin typeface="Consolas" panose="020B0609020204030204" pitchFamily="49" charset="0"/>
                <a:cs typeface="Consolas" panose="020B0609020204030204" pitchFamily="49" charset="0"/>
              </a:rPr>
              <a:t>Loop:</a:t>
            </a:r>
          </a:p>
          <a:p>
            <a:pPr marL="0" indent="0">
              <a:buNone/>
            </a:pPr>
            <a:r>
              <a:rPr lang="en-US" sz="1800" dirty="0">
                <a:latin typeface="Consolas" panose="020B0609020204030204" pitchFamily="49" charset="0"/>
                <a:cs typeface="Consolas" panose="020B0609020204030204" pitchFamily="49" charset="0"/>
              </a:rPr>
              <a:t>    </a:t>
            </a:r>
            <a:r>
              <a:rPr lang="en-US" sz="1800" dirty="0">
                <a:solidFill>
                  <a:srgbClr val="FF0000"/>
                </a:solidFill>
                <a:latin typeface="Consolas" panose="020B0609020204030204" pitchFamily="49" charset="0"/>
                <a:cs typeface="Consolas" panose="020B0609020204030204" pitchFamily="49" charset="0"/>
              </a:rPr>
              <a:t>Recalculate the centroids for each cluster.</a:t>
            </a:r>
          </a:p>
          <a:p>
            <a:pPr marL="0" indent="0">
              <a:buNone/>
            </a:pPr>
            <a:r>
              <a:rPr lang="en-US" sz="1800" dirty="0">
                <a:latin typeface="Consolas" panose="020B0609020204030204" pitchFamily="49" charset="0"/>
                <a:cs typeface="Consolas" panose="020B0609020204030204" pitchFamily="49" charset="0"/>
              </a:rPr>
              <a:t>    Reassign each point to the cluster whose centroid is nearest.</a:t>
            </a:r>
          </a:p>
          <a:p>
            <a:pPr marL="0" indent="0">
              <a:buNone/>
            </a:pPr>
            <a:r>
              <a:rPr lang="en-US" sz="1800" dirty="0">
                <a:latin typeface="Consolas" panose="020B0609020204030204" pitchFamily="49" charset="0"/>
                <a:cs typeface="Consolas" panose="020B0609020204030204" pitchFamily="49" charset="0"/>
              </a:rPr>
              <a:t>    If no points have changed clusters, stop.</a:t>
            </a:r>
          </a:p>
        </p:txBody>
      </p:sp>
    </p:spTree>
    <p:extLst>
      <p:ext uri="{BB962C8B-B14F-4D97-AF65-F5344CB8AC3E}">
        <p14:creationId xmlns:p14="http://schemas.microsoft.com/office/powerpoint/2010/main" val="2685283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We once again re-assign each example to be in the cluster whose centroid is nearest.</a:t>
            </a:r>
          </a:p>
        </p:txBody>
      </p:sp>
      <p:grpSp>
        <p:nvGrpSpPr>
          <p:cNvPr id="34" name="Group 33">
            <a:extLst>
              <a:ext uri="{FF2B5EF4-FFF2-40B4-BE49-F238E27FC236}">
                <a16:creationId xmlns:a16="http://schemas.microsoft.com/office/drawing/2014/main" id="{3FC94D09-156F-384B-8349-CE4E10CA1FB5}"/>
              </a:ext>
            </a:extLst>
          </p:cNvPr>
          <p:cNvGrpSpPr/>
          <p:nvPr/>
        </p:nvGrpSpPr>
        <p:grpSpPr>
          <a:xfrm>
            <a:off x="523571" y="2877575"/>
            <a:ext cx="3913518" cy="3657600"/>
            <a:chOff x="523571" y="2877575"/>
            <a:chExt cx="3913518" cy="3657600"/>
          </a:xfrm>
        </p:grpSpPr>
        <p:grpSp>
          <p:nvGrpSpPr>
            <p:cNvPr id="6" name="Group 5">
              <a:extLst>
                <a:ext uri="{FF2B5EF4-FFF2-40B4-BE49-F238E27FC236}">
                  <a16:creationId xmlns:a16="http://schemas.microsoft.com/office/drawing/2014/main" id="{5D89DFF1-22E2-B04A-A416-4CEFE322B777}"/>
                </a:ext>
              </a:extLst>
            </p:cNvPr>
            <p:cNvGrpSpPr/>
            <p:nvPr/>
          </p:nvGrpSpPr>
          <p:grpSpPr>
            <a:xfrm>
              <a:off x="523571" y="2877575"/>
              <a:ext cx="3913518" cy="3657600"/>
              <a:chOff x="281093" y="2065565"/>
              <a:chExt cx="4037818" cy="4045589"/>
            </a:xfrm>
          </p:grpSpPr>
          <p:cxnSp>
            <p:nvCxnSpPr>
              <p:cNvPr id="7" name="Straight Arrow Connector 6">
                <a:extLst>
                  <a:ext uri="{FF2B5EF4-FFF2-40B4-BE49-F238E27FC236}">
                    <a16:creationId xmlns:a16="http://schemas.microsoft.com/office/drawing/2014/main" id="{9DCA254B-5554-AB41-90F9-8CF252958C2A}"/>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29BA-CED0-4F4D-B412-216CDC6C9E0E}"/>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8076F39-A625-454E-8867-E74632189AED}"/>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580135-3E74-5945-92AF-1A930361853C}"/>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067FE8-F3F3-5E48-A46B-7386DE937D4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D56FAF-BC14-D140-8F4B-7454D85CF02D}"/>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03C1D-D5C1-7F4A-A5E0-E35892290C9E}"/>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B7F6F-30EB-BF49-995C-A55E0D166F12}"/>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A857E1-F651-8A4D-B9EE-D3E907FDB7B8}"/>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C088A6-A147-794B-9271-F2913DF89C7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6B0E8-7FCC-1848-B988-328589C8FDC2}"/>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43112-2078-3443-B871-74FDF55EAE3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CBF2D2-5777-814B-94B9-67F24F547342}"/>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F2606-AA61-2546-8B1C-FF890293EB77}"/>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383D74-0497-F541-A522-A7EC0BB5E29A}"/>
                  </a:ext>
                </a:extLst>
              </p:cNvPr>
              <p:cNvSpPr txBox="1"/>
              <p:nvPr/>
            </p:nvSpPr>
            <p:spPr>
              <a:xfrm>
                <a:off x="2000660" y="5649489"/>
                <a:ext cx="938077"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p:txBody>
          </p:sp>
          <p:sp>
            <p:nvSpPr>
              <p:cNvPr id="22" name="TextBox 21">
                <a:extLst>
                  <a:ext uri="{FF2B5EF4-FFF2-40B4-BE49-F238E27FC236}">
                    <a16:creationId xmlns:a16="http://schemas.microsoft.com/office/drawing/2014/main" id="{40971090-A899-5544-806D-95399EB0BCBB}"/>
                  </a:ext>
                </a:extLst>
              </p:cNvPr>
              <p:cNvSpPr txBox="1"/>
              <p:nvPr/>
            </p:nvSpPr>
            <p:spPr>
              <a:xfrm rot="16200000">
                <a:off x="127846" y="3716598"/>
                <a:ext cx="768159"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p:txBody>
          </p:sp>
        </p:grpSp>
        <p:sp>
          <p:nvSpPr>
            <p:cNvPr id="23" name="Oval 22">
              <a:extLst>
                <a:ext uri="{FF2B5EF4-FFF2-40B4-BE49-F238E27FC236}">
                  <a16:creationId xmlns:a16="http://schemas.microsoft.com/office/drawing/2014/main" id="{60855A64-ECCF-7745-9E6D-4A1932A4449F}"/>
                </a:ext>
              </a:extLst>
            </p:cNvPr>
            <p:cNvSpPr/>
            <p:nvPr/>
          </p:nvSpPr>
          <p:spPr>
            <a:xfrm>
              <a:off x="1386398" y="3353246"/>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A6390F6-7258-F744-9016-CCA7E8290DC3}"/>
                </a:ext>
              </a:extLst>
            </p:cNvPr>
            <p:cNvSpPr/>
            <p:nvPr/>
          </p:nvSpPr>
          <p:spPr>
            <a:xfrm>
              <a:off x="1389128" y="3848547"/>
              <a:ext cx="163286" cy="163286"/>
            </a:xfrm>
            <a:prstGeom prst="ellipse">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5EB3B9C-469C-584F-B0DD-595F1E5FBEA3}"/>
                </a:ext>
              </a:extLst>
            </p:cNvPr>
            <p:cNvSpPr/>
            <p:nvPr/>
          </p:nvSpPr>
          <p:spPr>
            <a:xfrm>
              <a:off x="1889863" y="385670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AA79A-5D86-AA46-8356-06BC3E135045}"/>
                </a:ext>
              </a:extLst>
            </p:cNvPr>
            <p:cNvSpPr/>
            <p:nvPr/>
          </p:nvSpPr>
          <p:spPr>
            <a:xfrm>
              <a:off x="2845059" y="475572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7F065-40B3-DD41-8FFA-60A5097F2708}"/>
                </a:ext>
              </a:extLst>
            </p:cNvPr>
            <p:cNvSpPr/>
            <p:nvPr/>
          </p:nvSpPr>
          <p:spPr>
            <a:xfrm>
              <a:off x="3804281" y="563213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5C6E4F4-AA63-3242-9805-60BBEA8611E0}"/>
                </a:ext>
              </a:extLst>
            </p:cNvPr>
            <p:cNvSpPr/>
            <p:nvPr/>
          </p:nvSpPr>
          <p:spPr>
            <a:xfrm>
              <a:off x="2845059" y="5154897"/>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D0A420-9ED0-A642-9BB4-488B873493C2}"/>
                </a:ext>
              </a:extLst>
            </p:cNvPr>
            <p:cNvSpPr/>
            <p:nvPr/>
          </p:nvSpPr>
          <p:spPr>
            <a:xfrm>
              <a:off x="3294022" y="561714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Flowchart: Decision 39">
            <a:extLst>
              <a:ext uri="{FF2B5EF4-FFF2-40B4-BE49-F238E27FC236}">
                <a16:creationId xmlns:a16="http://schemas.microsoft.com/office/drawing/2014/main" id="{2302B807-D870-8F44-9E92-B0B627DF0CBF}"/>
              </a:ext>
            </a:extLst>
          </p:cNvPr>
          <p:cNvSpPr/>
          <p:nvPr/>
        </p:nvSpPr>
        <p:spPr>
          <a:xfrm>
            <a:off x="1523627" y="3709595"/>
            <a:ext cx="168249" cy="165034"/>
          </a:xfrm>
          <a:prstGeom prst="flowChartDecision">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Decision 40">
            <a:extLst>
              <a:ext uri="{FF2B5EF4-FFF2-40B4-BE49-F238E27FC236}">
                <a16:creationId xmlns:a16="http://schemas.microsoft.com/office/drawing/2014/main" id="{71DAF317-CDCA-0045-84AE-B7C22E012C15}"/>
              </a:ext>
            </a:extLst>
          </p:cNvPr>
          <p:cNvSpPr/>
          <p:nvPr/>
        </p:nvSpPr>
        <p:spPr>
          <a:xfrm>
            <a:off x="3216430" y="5272374"/>
            <a:ext cx="168249" cy="165034"/>
          </a:xfrm>
          <a:prstGeom prst="flowChartDecisio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1">
            <a:extLst>
              <a:ext uri="{FF2B5EF4-FFF2-40B4-BE49-F238E27FC236}">
                <a16:creationId xmlns:a16="http://schemas.microsoft.com/office/drawing/2014/main" id="{FE813AB8-1265-535C-802D-021450C6AC56}"/>
              </a:ext>
            </a:extLst>
          </p:cNvPr>
          <p:cNvSpPr>
            <a:spLocks noGrp="1"/>
          </p:cNvSpPr>
          <p:nvPr>
            <p:ph type="title"/>
          </p:nvPr>
        </p:nvSpPr>
        <p:spPr>
          <a:xfrm>
            <a:off x="232610" y="467220"/>
            <a:ext cx="10058400" cy="1371600"/>
          </a:xfrm>
        </p:spPr>
        <p:txBody>
          <a:bodyPr/>
          <a:lstStyle/>
          <a:p>
            <a:r>
              <a:rPr lang="en-US" dirty="0">
                <a:latin typeface="Helvetica" pitchFamily="2" charset="0"/>
              </a:rPr>
              <a:t> </a:t>
            </a:r>
            <a:r>
              <a:rPr lang="en-US" i="1" dirty="0">
                <a:latin typeface="Helvetica" pitchFamily="2" charset="0"/>
              </a:rPr>
              <a:t>k</a:t>
            </a:r>
            <a:r>
              <a:rPr lang="en-US" dirty="0">
                <a:latin typeface="Helvetica" pitchFamily="2" charset="0"/>
              </a:rPr>
              <a:t>-Means Example</a:t>
            </a:r>
          </a:p>
        </p:txBody>
      </p:sp>
      <p:sp>
        <p:nvSpPr>
          <p:cNvPr id="31" name="TextBox 30">
            <a:extLst>
              <a:ext uri="{FF2B5EF4-FFF2-40B4-BE49-F238E27FC236}">
                <a16:creationId xmlns:a16="http://schemas.microsoft.com/office/drawing/2014/main" id="{65144795-161D-4BA1-7E72-A3E6BDF15044}"/>
              </a:ext>
            </a:extLst>
          </p:cNvPr>
          <p:cNvSpPr txBox="1"/>
          <p:nvPr/>
        </p:nvSpPr>
        <p:spPr>
          <a:xfrm>
            <a:off x="3804281" y="276838"/>
            <a:ext cx="8416086" cy="1477328"/>
          </a:xfrm>
          <a:prstGeom prst="rect">
            <a:avLst/>
          </a:prstGeom>
          <a:noFill/>
        </p:spPr>
        <p:txBody>
          <a:bodyPr wrap="none" rtlCol="0">
            <a:spAutoFit/>
          </a:bodyPr>
          <a:lstStyle/>
          <a:p>
            <a:pPr marL="0" indent="0">
              <a:buNone/>
            </a:pPr>
            <a:r>
              <a:rPr lang="en-US" sz="1800" dirty="0">
                <a:latin typeface="Consolas" panose="020B0609020204030204" pitchFamily="49" charset="0"/>
                <a:cs typeface="Consolas" panose="020B0609020204030204" pitchFamily="49" charset="0"/>
              </a:rPr>
              <a:t>Randomly assign each example to a cluster.</a:t>
            </a:r>
          </a:p>
          <a:p>
            <a:pPr marL="0" indent="0">
              <a:buNone/>
            </a:pPr>
            <a:r>
              <a:rPr lang="en-US" sz="1800" dirty="0">
                <a:latin typeface="Consolas" panose="020B0609020204030204" pitchFamily="49" charset="0"/>
                <a:cs typeface="Consolas" panose="020B0609020204030204" pitchFamily="49" charset="0"/>
              </a:rPr>
              <a:t>Loop:</a:t>
            </a:r>
          </a:p>
          <a:p>
            <a:pPr marL="0" indent="0">
              <a:buNone/>
            </a:pPr>
            <a:r>
              <a:rPr lang="en-US" sz="1800" dirty="0">
                <a:latin typeface="Consolas" panose="020B0609020204030204" pitchFamily="49" charset="0"/>
                <a:cs typeface="Consolas" panose="020B0609020204030204" pitchFamily="49" charset="0"/>
              </a:rPr>
              <a:t>    Recalculate the centroids for each cluster.</a:t>
            </a:r>
          </a:p>
          <a:p>
            <a:pPr marL="0" indent="0">
              <a:buNone/>
            </a:pPr>
            <a:r>
              <a:rPr lang="en-US" sz="1800" dirty="0">
                <a:latin typeface="Consolas" panose="020B0609020204030204" pitchFamily="49" charset="0"/>
                <a:cs typeface="Consolas" panose="020B0609020204030204" pitchFamily="49" charset="0"/>
              </a:rPr>
              <a:t>    </a:t>
            </a:r>
            <a:r>
              <a:rPr lang="en-US" sz="1800" dirty="0">
                <a:solidFill>
                  <a:srgbClr val="FF0000"/>
                </a:solidFill>
                <a:latin typeface="Consolas" panose="020B0609020204030204" pitchFamily="49" charset="0"/>
                <a:cs typeface="Consolas" panose="020B0609020204030204" pitchFamily="49" charset="0"/>
              </a:rPr>
              <a:t>Reassign each point to the cluster whose centroid is nearest.</a:t>
            </a:r>
          </a:p>
          <a:p>
            <a:pPr marL="0" indent="0">
              <a:buNone/>
            </a:pPr>
            <a:r>
              <a:rPr lang="en-US" sz="1800" dirty="0">
                <a:latin typeface="Consolas" panose="020B0609020204030204" pitchFamily="49" charset="0"/>
                <a:cs typeface="Consolas" panose="020B0609020204030204" pitchFamily="49" charset="0"/>
              </a:rPr>
              <a:t>    If no points have changed clusters, stop.</a:t>
            </a:r>
          </a:p>
        </p:txBody>
      </p:sp>
    </p:spTree>
    <p:extLst>
      <p:ext uri="{BB962C8B-B14F-4D97-AF65-F5344CB8AC3E}">
        <p14:creationId xmlns:p14="http://schemas.microsoft.com/office/powerpoint/2010/main" val="1545120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We once again re-assign each example to be in the cluster whose centroid is nearest.</a:t>
            </a:r>
          </a:p>
        </p:txBody>
      </p:sp>
      <p:grpSp>
        <p:nvGrpSpPr>
          <p:cNvPr id="34" name="Group 33">
            <a:extLst>
              <a:ext uri="{FF2B5EF4-FFF2-40B4-BE49-F238E27FC236}">
                <a16:creationId xmlns:a16="http://schemas.microsoft.com/office/drawing/2014/main" id="{3FC94D09-156F-384B-8349-CE4E10CA1FB5}"/>
              </a:ext>
            </a:extLst>
          </p:cNvPr>
          <p:cNvGrpSpPr/>
          <p:nvPr/>
        </p:nvGrpSpPr>
        <p:grpSpPr>
          <a:xfrm>
            <a:off x="523571" y="2877575"/>
            <a:ext cx="3913518" cy="3657600"/>
            <a:chOff x="523571" y="2877575"/>
            <a:chExt cx="3913518" cy="3657600"/>
          </a:xfrm>
        </p:grpSpPr>
        <p:grpSp>
          <p:nvGrpSpPr>
            <p:cNvPr id="6" name="Group 5">
              <a:extLst>
                <a:ext uri="{FF2B5EF4-FFF2-40B4-BE49-F238E27FC236}">
                  <a16:creationId xmlns:a16="http://schemas.microsoft.com/office/drawing/2014/main" id="{5D89DFF1-22E2-B04A-A416-4CEFE322B777}"/>
                </a:ext>
              </a:extLst>
            </p:cNvPr>
            <p:cNvGrpSpPr/>
            <p:nvPr/>
          </p:nvGrpSpPr>
          <p:grpSpPr>
            <a:xfrm>
              <a:off x="523571" y="2877575"/>
              <a:ext cx="3913518" cy="3657600"/>
              <a:chOff x="281093" y="2065565"/>
              <a:chExt cx="4037818" cy="4045589"/>
            </a:xfrm>
          </p:grpSpPr>
          <p:cxnSp>
            <p:nvCxnSpPr>
              <p:cNvPr id="7" name="Straight Arrow Connector 6">
                <a:extLst>
                  <a:ext uri="{FF2B5EF4-FFF2-40B4-BE49-F238E27FC236}">
                    <a16:creationId xmlns:a16="http://schemas.microsoft.com/office/drawing/2014/main" id="{9DCA254B-5554-AB41-90F9-8CF252958C2A}"/>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29BA-CED0-4F4D-B412-216CDC6C9E0E}"/>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8076F39-A625-454E-8867-E74632189AED}"/>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580135-3E74-5945-92AF-1A930361853C}"/>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067FE8-F3F3-5E48-A46B-7386DE937D4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D56FAF-BC14-D140-8F4B-7454D85CF02D}"/>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03C1D-D5C1-7F4A-A5E0-E35892290C9E}"/>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B7F6F-30EB-BF49-995C-A55E0D166F12}"/>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A857E1-F651-8A4D-B9EE-D3E907FDB7B8}"/>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C088A6-A147-794B-9271-F2913DF89C7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6B0E8-7FCC-1848-B988-328589C8FDC2}"/>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43112-2078-3443-B871-74FDF55EAE3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CBF2D2-5777-814B-94B9-67F24F547342}"/>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F2606-AA61-2546-8B1C-FF890293EB77}"/>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383D74-0497-F541-A522-A7EC0BB5E29A}"/>
                  </a:ext>
                </a:extLst>
              </p:cNvPr>
              <p:cNvSpPr txBox="1"/>
              <p:nvPr/>
            </p:nvSpPr>
            <p:spPr>
              <a:xfrm>
                <a:off x="2000660" y="5649489"/>
                <a:ext cx="938077"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p:txBody>
          </p:sp>
          <p:sp>
            <p:nvSpPr>
              <p:cNvPr id="22" name="TextBox 21">
                <a:extLst>
                  <a:ext uri="{FF2B5EF4-FFF2-40B4-BE49-F238E27FC236}">
                    <a16:creationId xmlns:a16="http://schemas.microsoft.com/office/drawing/2014/main" id="{40971090-A899-5544-806D-95399EB0BCBB}"/>
                  </a:ext>
                </a:extLst>
              </p:cNvPr>
              <p:cNvSpPr txBox="1"/>
              <p:nvPr/>
            </p:nvSpPr>
            <p:spPr>
              <a:xfrm rot="16200000">
                <a:off x="127846" y="3716598"/>
                <a:ext cx="768159"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p:txBody>
          </p:sp>
        </p:grpSp>
        <p:sp>
          <p:nvSpPr>
            <p:cNvPr id="23" name="Oval 22">
              <a:extLst>
                <a:ext uri="{FF2B5EF4-FFF2-40B4-BE49-F238E27FC236}">
                  <a16:creationId xmlns:a16="http://schemas.microsoft.com/office/drawing/2014/main" id="{60855A64-ECCF-7745-9E6D-4A1932A4449F}"/>
                </a:ext>
              </a:extLst>
            </p:cNvPr>
            <p:cNvSpPr/>
            <p:nvPr/>
          </p:nvSpPr>
          <p:spPr>
            <a:xfrm>
              <a:off x="1386398" y="3353246"/>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A6390F6-7258-F744-9016-CCA7E8290DC3}"/>
                </a:ext>
              </a:extLst>
            </p:cNvPr>
            <p:cNvSpPr/>
            <p:nvPr/>
          </p:nvSpPr>
          <p:spPr>
            <a:xfrm>
              <a:off x="1389128" y="3848547"/>
              <a:ext cx="163286" cy="163286"/>
            </a:xfrm>
            <a:prstGeom prst="ellipse">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5EB3B9C-469C-584F-B0DD-595F1E5FBEA3}"/>
                </a:ext>
              </a:extLst>
            </p:cNvPr>
            <p:cNvSpPr/>
            <p:nvPr/>
          </p:nvSpPr>
          <p:spPr>
            <a:xfrm>
              <a:off x="1889863" y="385670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AA79A-5D86-AA46-8356-06BC3E135045}"/>
                </a:ext>
              </a:extLst>
            </p:cNvPr>
            <p:cNvSpPr/>
            <p:nvPr/>
          </p:nvSpPr>
          <p:spPr>
            <a:xfrm>
              <a:off x="2845059" y="475572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7F065-40B3-DD41-8FFA-60A5097F2708}"/>
                </a:ext>
              </a:extLst>
            </p:cNvPr>
            <p:cNvSpPr/>
            <p:nvPr/>
          </p:nvSpPr>
          <p:spPr>
            <a:xfrm>
              <a:off x="3804281" y="563213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5C6E4F4-AA63-3242-9805-60BBEA8611E0}"/>
                </a:ext>
              </a:extLst>
            </p:cNvPr>
            <p:cNvSpPr/>
            <p:nvPr/>
          </p:nvSpPr>
          <p:spPr>
            <a:xfrm>
              <a:off x="2845059" y="5154897"/>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D0A420-9ED0-A642-9BB4-488B873493C2}"/>
                </a:ext>
              </a:extLst>
            </p:cNvPr>
            <p:cNvSpPr/>
            <p:nvPr/>
          </p:nvSpPr>
          <p:spPr>
            <a:xfrm>
              <a:off x="3294022" y="561714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Flowchart: Decision 39">
            <a:extLst>
              <a:ext uri="{FF2B5EF4-FFF2-40B4-BE49-F238E27FC236}">
                <a16:creationId xmlns:a16="http://schemas.microsoft.com/office/drawing/2014/main" id="{2302B807-D870-8F44-9E92-B0B627DF0CBF}"/>
              </a:ext>
            </a:extLst>
          </p:cNvPr>
          <p:cNvSpPr/>
          <p:nvPr/>
        </p:nvSpPr>
        <p:spPr>
          <a:xfrm>
            <a:off x="1523627" y="3709595"/>
            <a:ext cx="168249" cy="165034"/>
          </a:xfrm>
          <a:prstGeom prst="flowChartDecision">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Decision 40">
            <a:extLst>
              <a:ext uri="{FF2B5EF4-FFF2-40B4-BE49-F238E27FC236}">
                <a16:creationId xmlns:a16="http://schemas.microsoft.com/office/drawing/2014/main" id="{71DAF317-CDCA-0045-84AE-B7C22E012C15}"/>
              </a:ext>
            </a:extLst>
          </p:cNvPr>
          <p:cNvSpPr/>
          <p:nvPr/>
        </p:nvSpPr>
        <p:spPr>
          <a:xfrm>
            <a:off x="3216430" y="5272374"/>
            <a:ext cx="168249" cy="165034"/>
          </a:xfrm>
          <a:prstGeom prst="flowChartDecisio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67BAFC2-DC3C-004D-91A5-B36AF892E19E}"/>
              </a:ext>
            </a:extLst>
          </p:cNvPr>
          <p:cNvSpPr txBox="1"/>
          <p:nvPr/>
        </p:nvSpPr>
        <p:spPr>
          <a:xfrm>
            <a:off x="5204108" y="3538337"/>
            <a:ext cx="6517505" cy="1446550"/>
          </a:xfrm>
          <a:prstGeom prst="rect">
            <a:avLst/>
          </a:prstGeom>
          <a:noFill/>
        </p:spPr>
        <p:txBody>
          <a:bodyPr wrap="square" rtlCol="0">
            <a:spAutoFit/>
          </a:bodyPr>
          <a:lstStyle/>
          <a:p>
            <a:r>
              <a:rPr lang="en-US" sz="2200" dirty="0">
                <a:latin typeface="Helvetica" pitchFamily="2" charset="0"/>
              </a:rPr>
              <a:t>But here, everything is already closest to the centroid whose cluster they are already in!</a:t>
            </a:r>
          </a:p>
          <a:p>
            <a:endParaRPr lang="en-US" sz="2200" dirty="0">
              <a:latin typeface="Helvetica" pitchFamily="2" charset="0"/>
            </a:endParaRPr>
          </a:p>
          <a:p>
            <a:r>
              <a:rPr lang="en-US" sz="2200" dirty="0">
                <a:latin typeface="Helvetica" pitchFamily="2" charset="0"/>
              </a:rPr>
              <a:t>That means nothing needs to change!</a:t>
            </a:r>
          </a:p>
        </p:txBody>
      </p:sp>
      <p:sp>
        <p:nvSpPr>
          <p:cNvPr id="30" name="Title 1">
            <a:extLst>
              <a:ext uri="{FF2B5EF4-FFF2-40B4-BE49-F238E27FC236}">
                <a16:creationId xmlns:a16="http://schemas.microsoft.com/office/drawing/2014/main" id="{D534DB0A-BA6C-58CC-2D68-F68A351D5314}"/>
              </a:ext>
            </a:extLst>
          </p:cNvPr>
          <p:cNvSpPr>
            <a:spLocks noGrp="1"/>
          </p:cNvSpPr>
          <p:nvPr>
            <p:ph type="title"/>
          </p:nvPr>
        </p:nvSpPr>
        <p:spPr>
          <a:xfrm>
            <a:off x="232610" y="467220"/>
            <a:ext cx="10058400" cy="1371600"/>
          </a:xfrm>
        </p:spPr>
        <p:txBody>
          <a:bodyPr/>
          <a:lstStyle/>
          <a:p>
            <a:r>
              <a:rPr lang="en-US" dirty="0">
                <a:latin typeface="Helvetica" pitchFamily="2" charset="0"/>
              </a:rPr>
              <a:t> </a:t>
            </a:r>
            <a:r>
              <a:rPr lang="en-US" i="1" dirty="0">
                <a:latin typeface="Helvetica" pitchFamily="2" charset="0"/>
              </a:rPr>
              <a:t>k</a:t>
            </a:r>
            <a:r>
              <a:rPr lang="en-US" dirty="0">
                <a:latin typeface="Helvetica" pitchFamily="2" charset="0"/>
              </a:rPr>
              <a:t>-Means Example</a:t>
            </a:r>
          </a:p>
        </p:txBody>
      </p:sp>
      <p:sp>
        <p:nvSpPr>
          <p:cNvPr id="32" name="TextBox 31">
            <a:extLst>
              <a:ext uri="{FF2B5EF4-FFF2-40B4-BE49-F238E27FC236}">
                <a16:creationId xmlns:a16="http://schemas.microsoft.com/office/drawing/2014/main" id="{40D07508-C481-A6FE-8325-E367BA12C42F}"/>
              </a:ext>
            </a:extLst>
          </p:cNvPr>
          <p:cNvSpPr txBox="1"/>
          <p:nvPr/>
        </p:nvSpPr>
        <p:spPr>
          <a:xfrm>
            <a:off x="3804281" y="276838"/>
            <a:ext cx="8416086" cy="1477328"/>
          </a:xfrm>
          <a:prstGeom prst="rect">
            <a:avLst/>
          </a:prstGeom>
          <a:noFill/>
        </p:spPr>
        <p:txBody>
          <a:bodyPr wrap="none" rtlCol="0">
            <a:spAutoFit/>
          </a:bodyPr>
          <a:lstStyle/>
          <a:p>
            <a:pPr marL="0" indent="0">
              <a:buNone/>
            </a:pPr>
            <a:r>
              <a:rPr lang="en-US" sz="1800" dirty="0">
                <a:latin typeface="Consolas" panose="020B0609020204030204" pitchFamily="49" charset="0"/>
                <a:cs typeface="Consolas" panose="020B0609020204030204" pitchFamily="49" charset="0"/>
              </a:rPr>
              <a:t>Randomly assign each example to a cluster.</a:t>
            </a:r>
          </a:p>
          <a:p>
            <a:pPr marL="0" indent="0">
              <a:buNone/>
            </a:pPr>
            <a:r>
              <a:rPr lang="en-US" sz="1800" dirty="0">
                <a:latin typeface="Consolas" panose="020B0609020204030204" pitchFamily="49" charset="0"/>
                <a:cs typeface="Consolas" panose="020B0609020204030204" pitchFamily="49" charset="0"/>
              </a:rPr>
              <a:t>Loop:</a:t>
            </a:r>
          </a:p>
          <a:p>
            <a:pPr marL="0" indent="0">
              <a:buNone/>
            </a:pPr>
            <a:r>
              <a:rPr lang="en-US" sz="1800" dirty="0">
                <a:latin typeface="Consolas" panose="020B0609020204030204" pitchFamily="49" charset="0"/>
                <a:cs typeface="Consolas" panose="020B0609020204030204" pitchFamily="49" charset="0"/>
              </a:rPr>
              <a:t>    Recalculate the centroids for each cluster.</a:t>
            </a:r>
          </a:p>
          <a:p>
            <a:pPr marL="0" indent="0">
              <a:buNone/>
            </a:pPr>
            <a:r>
              <a:rPr lang="en-US" sz="1800" dirty="0">
                <a:latin typeface="Consolas" panose="020B0609020204030204" pitchFamily="49" charset="0"/>
                <a:cs typeface="Consolas" panose="020B0609020204030204" pitchFamily="49" charset="0"/>
              </a:rPr>
              <a:t>    </a:t>
            </a:r>
            <a:r>
              <a:rPr lang="en-US" sz="1800" dirty="0">
                <a:solidFill>
                  <a:srgbClr val="FF0000"/>
                </a:solidFill>
                <a:latin typeface="Consolas" panose="020B0609020204030204" pitchFamily="49" charset="0"/>
                <a:cs typeface="Consolas" panose="020B0609020204030204" pitchFamily="49" charset="0"/>
              </a:rPr>
              <a:t>Reassign each point to the cluster whose centroid is nearest</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If no points have changed clusters, stop.</a:t>
            </a:r>
          </a:p>
        </p:txBody>
      </p:sp>
    </p:spTree>
    <p:extLst>
      <p:ext uri="{BB962C8B-B14F-4D97-AF65-F5344CB8AC3E}">
        <p14:creationId xmlns:p14="http://schemas.microsoft.com/office/powerpoint/2010/main" val="3670637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Because nothing changed, that means we are done!</a:t>
            </a:r>
          </a:p>
        </p:txBody>
      </p:sp>
      <p:grpSp>
        <p:nvGrpSpPr>
          <p:cNvPr id="34" name="Group 33">
            <a:extLst>
              <a:ext uri="{FF2B5EF4-FFF2-40B4-BE49-F238E27FC236}">
                <a16:creationId xmlns:a16="http://schemas.microsoft.com/office/drawing/2014/main" id="{3FC94D09-156F-384B-8349-CE4E10CA1FB5}"/>
              </a:ext>
            </a:extLst>
          </p:cNvPr>
          <p:cNvGrpSpPr/>
          <p:nvPr/>
        </p:nvGrpSpPr>
        <p:grpSpPr>
          <a:xfrm>
            <a:off x="523571" y="2877575"/>
            <a:ext cx="3913518" cy="3657600"/>
            <a:chOff x="523571" y="2877575"/>
            <a:chExt cx="3913518" cy="3657600"/>
          </a:xfrm>
        </p:grpSpPr>
        <p:grpSp>
          <p:nvGrpSpPr>
            <p:cNvPr id="6" name="Group 5">
              <a:extLst>
                <a:ext uri="{FF2B5EF4-FFF2-40B4-BE49-F238E27FC236}">
                  <a16:creationId xmlns:a16="http://schemas.microsoft.com/office/drawing/2014/main" id="{5D89DFF1-22E2-B04A-A416-4CEFE322B777}"/>
                </a:ext>
              </a:extLst>
            </p:cNvPr>
            <p:cNvGrpSpPr/>
            <p:nvPr/>
          </p:nvGrpSpPr>
          <p:grpSpPr>
            <a:xfrm>
              <a:off x="523571" y="2877575"/>
              <a:ext cx="3913518" cy="3657600"/>
              <a:chOff x="281093" y="2065565"/>
              <a:chExt cx="4037818" cy="4045589"/>
            </a:xfrm>
          </p:grpSpPr>
          <p:cxnSp>
            <p:nvCxnSpPr>
              <p:cNvPr id="7" name="Straight Arrow Connector 6">
                <a:extLst>
                  <a:ext uri="{FF2B5EF4-FFF2-40B4-BE49-F238E27FC236}">
                    <a16:creationId xmlns:a16="http://schemas.microsoft.com/office/drawing/2014/main" id="{9DCA254B-5554-AB41-90F9-8CF252958C2A}"/>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29BA-CED0-4F4D-B412-216CDC6C9E0E}"/>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8076F39-A625-454E-8867-E74632189AED}"/>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580135-3E74-5945-92AF-1A930361853C}"/>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067FE8-F3F3-5E48-A46B-7386DE937D4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D56FAF-BC14-D140-8F4B-7454D85CF02D}"/>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03C1D-D5C1-7F4A-A5E0-E35892290C9E}"/>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B7F6F-30EB-BF49-995C-A55E0D166F12}"/>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A857E1-F651-8A4D-B9EE-D3E907FDB7B8}"/>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C088A6-A147-794B-9271-F2913DF89C7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6B0E8-7FCC-1848-B988-328589C8FDC2}"/>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43112-2078-3443-B871-74FDF55EAE3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CBF2D2-5777-814B-94B9-67F24F547342}"/>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F2606-AA61-2546-8B1C-FF890293EB77}"/>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383D74-0497-F541-A522-A7EC0BB5E29A}"/>
                  </a:ext>
                </a:extLst>
              </p:cNvPr>
              <p:cNvSpPr txBox="1"/>
              <p:nvPr/>
            </p:nvSpPr>
            <p:spPr>
              <a:xfrm>
                <a:off x="2000660" y="5649489"/>
                <a:ext cx="938077"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p:txBody>
          </p:sp>
          <p:sp>
            <p:nvSpPr>
              <p:cNvPr id="22" name="TextBox 21">
                <a:extLst>
                  <a:ext uri="{FF2B5EF4-FFF2-40B4-BE49-F238E27FC236}">
                    <a16:creationId xmlns:a16="http://schemas.microsoft.com/office/drawing/2014/main" id="{40971090-A899-5544-806D-95399EB0BCBB}"/>
                  </a:ext>
                </a:extLst>
              </p:cNvPr>
              <p:cNvSpPr txBox="1"/>
              <p:nvPr/>
            </p:nvSpPr>
            <p:spPr>
              <a:xfrm rot="16200000">
                <a:off x="127846" y="3716598"/>
                <a:ext cx="768159"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p:txBody>
          </p:sp>
        </p:grpSp>
        <p:sp>
          <p:nvSpPr>
            <p:cNvPr id="23" name="Oval 22">
              <a:extLst>
                <a:ext uri="{FF2B5EF4-FFF2-40B4-BE49-F238E27FC236}">
                  <a16:creationId xmlns:a16="http://schemas.microsoft.com/office/drawing/2014/main" id="{60855A64-ECCF-7745-9E6D-4A1932A4449F}"/>
                </a:ext>
              </a:extLst>
            </p:cNvPr>
            <p:cNvSpPr/>
            <p:nvPr/>
          </p:nvSpPr>
          <p:spPr>
            <a:xfrm>
              <a:off x="1386398" y="3353246"/>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A6390F6-7258-F744-9016-CCA7E8290DC3}"/>
                </a:ext>
              </a:extLst>
            </p:cNvPr>
            <p:cNvSpPr/>
            <p:nvPr/>
          </p:nvSpPr>
          <p:spPr>
            <a:xfrm>
              <a:off x="1389128" y="3848547"/>
              <a:ext cx="163286" cy="163286"/>
            </a:xfrm>
            <a:prstGeom prst="ellipse">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5EB3B9C-469C-584F-B0DD-595F1E5FBEA3}"/>
                </a:ext>
              </a:extLst>
            </p:cNvPr>
            <p:cNvSpPr/>
            <p:nvPr/>
          </p:nvSpPr>
          <p:spPr>
            <a:xfrm>
              <a:off x="1889863" y="385670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AA79A-5D86-AA46-8356-06BC3E135045}"/>
                </a:ext>
              </a:extLst>
            </p:cNvPr>
            <p:cNvSpPr/>
            <p:nvPr/>
          </p:nvSpPr>
          <p:spPr>
            <a:xfrm>
              <a:off x="2845059" y="475572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7F065-40B3-DD41-8FFA-60A5097F2708}"/>
                </a:ext>
              </a:extLst>
            </p:cNvPr>
            <p:cNvSpPr/>
            <p:nvPr/>
          </p:nvSpPr>
          <p:spPr>
            <a:xfrm>
              <a:off x="3804281" y="563213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5C6E4F4-AA63-3242-9805-60BBEA8611E0}"/>
                </a:ext>
              </a:extLst>
            </p:cNvPr>
            <p:cNvSpPr/>
            <p:nvPr/>
          </p:nvSpPr>
          <p:spPr>
            <a:xfrm>
              <a:off x="2845059" y="5154897"/>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D0A420-9ED0-A642-9BB4-488B873493C2}"/>
                </a:ext>
              </a:extLst>
            </p:cNvPr>
            <p:cNvSpPr/>
            <p:nvPr/>
          </p:nvSpPr>
          <p:spPr>
            <a:xfrm>
              <a:off x="3294022" y="561714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Flowchart: Decision 39">
            <a:extLst>
              <a:ext uri="{FF2B5EF4-FFF2-40B4-BE49-F238E27FC236}">
                <a16:creationId xmlns:a16="http://schemas.microsoft.com/office/drawing/2014/main" id="{2302B807-D870-8F44-9E92-B0B627DF0CBF}"/>
              </a:ext>
            </a:extLst>
          </p:cNvPr>
          <p:cNvSpPr/>
          <p:nvPr/>
        </p:nvSpPr>
        <p:spPr>
          <a:xfrm>
            <a:off x="1523627" y="3709595"/>
            <a:ext cx="168249" cy="165034"/>
          </a:xfrm>
          <a:prstGeom prst="flowChartDecision">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Decision 40">
            <a:extLst>
              <a:ext uri="{FF2B5EF4-FFF2-40B4-BE49-F238E27FC236}">
                <a16:creationId xmlns:a16="http://schemas.microsoft.com/office/drawing/2014/main" id="{71DAF317-CDCA-0045-84AE-B7C22E012C15}"/>
              </a:ext>
            </a:extLst>
          </p:cNvPr>
          <p:cNvSpPr/>
          <p:nvPr/>
        </p:nvSpPr>
        <p:spPr>
          <a:xfrm>
            <a:off x="3216430" y="5272374"/>
            <a:ext cx="168249" cy="165034"/>
          </a:xfrm>
          <a:prstGeom prst="flowChartDecisio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1">
            <a:extLst>
              <a:ext uri="{FF2B5EF4-FFF2-40B4-BE49-F238E27FC236}">
                <a16:creationId xmlns:a16="http://schemas.microsoft.com/office/drawing/2014/main" id="{D534DB0A-BA6C-58CC-2D68-F68A351D5314}"/>
              </a:ext>
            </a:extLst>
          </p:cNvPr>
          <p:cNvSpPr>
            <a:spLocks noGrp="1"/>
          </p:cNvSpPr>
          <p:nvPr>
            <p:ph type="title"/>
          </p:nvPr>
        </p:nvSpPr>
        <p:spPr>
          <a:xfrm>
            <a:off x="232610" y="467220"/>
            <a:ext cx="10058400" cy="1371600"/>
          </a:xfrm>
        </p:spPr>
        <p:txBody>
          <a:bodyPr/>
          <a:lstStyle/>
          <a:p>
            <a:r>
              <a:rPr lang="en-US" dirty="0">
                <a:latin typeface="Helvetica" pitchFamily="2" charset="0"/>
              </a:rPr>
              <a:t> </a:t>
            </a:r>
            <a:r>
              <a:rPr lang="en-US" i="1" dirty="0">
                <a:latin typeface="Helvetica" pitchFamily="2" charset="0"/>
              </a:rPr>
              <a:t>k</a:t>
            </a:r>
            <a:r>
              <a:rPr lang="en-US" dirty="0">
                <a:latin typeface="Helvetica" pitchFamily="2" charset="0"/>
              </a:rPr>
              <a:t>-Means Example</a:t>
            </a:r>
          </a:p>
        </p:txBody>
      </p:sp>
      <p:sp>
        <p:nvSpPr>
          <p:cNvPr id="32" name="TextBox 31">
            <a:extLst>
              <a:ext uri="{FF2B5EF4-FFF2-40B4-BE49-F238E27FC236}">
                <a16:creationId xmlns:a16="http://schemas.microsoft.com/office/drawing/2014/main" id="{40D07508-C481-A6FE-8325-E367BA12C42F}"/>
              </a:ext>
            </a:extLst>
          </p:cNvPr>
          <p:cNvSpPr txBox="1"/>
          <p:nvPr/>
        </p:nvSpPr>
        <p:spPr>
          <a:xfrm>
            <a:off x="3804281" y="276838"/>
            <a:ext cx="8416086" cy="1477328"/>
          </a:xfrm>
          <a:prstGeom prst="rect">
            <a:avLst/>
          </a:prstGeom>
          <a:noFill/>
        </p:spPr>
        <p:txBody>
          <a:bodyPr wrap="none" rtlCol="0">
            <a:spAutoFit/>
          </a:bodyPr>
          <a:lstStyle/>
          <a:p>
            <a:pPr marL="0" indent="0">
              <a:buNone/>
            </a:pPr>
            <a:r>
              <a:rPr lang="en-US" sz="1800" dirty="0">
                <a:latin typeface="Consolas" panose="020B0609020204030204" pitchFamily="49" charset="0"/>
                <a:cs typeface="Consolas" panose="020B0609020204030204" pitchFamily="49" charset="0"/>
              </a:rPr>
              <a:t>Randomly assign each example to a cluster.</a:t>
            </a:r>
          </a:p>
          <a:p>
            <a:pPr marL="0" indent="0">
              <a:buNone/>
            </a:pPr>
            <a:r>
              <a:rPr lang="en-US" sz="1800" dirty="0">
                <a:latin typeface="Consolas" panose="020B0609020204030204" pitchFamily="49" charset="0"/>
                <a:cs typeface="Consolas" panose="020B0609020204030204" pitchFamily="49" charset="0"/>
              </a:rPr>
              <a:t>Loop:</a:t>
            </a:r>
          </a:p>
          <a:p>
            <a:pPr marL="0" indent="0">
              <a:buNone/>
            </a:pPr>
            <a:r>
              <a:rPr lang="en-US" sz="1800" dirty="0">
                <a:latin typeface="Consolas" panose="020B0609020204030204" pitchFamily="49" charset="0"/>
                <a:cs typeface="Consolas" panose="020B0609020204030204" pitchFamily="49" charset="0"/>
              </a:rPr>
              <a:t>    Recalculate the centroids for each cluster.</a:t>
            </a:r>
          </a:p>
          <a:p>
            <a:pPr marL="0" indent="0">
              <a:buNone/>
            </a:pPr>
            <a:r>
              <a:rPr lang="en-US" sz="1800" dirty="0">
                <a:latin typeface="Consolas" panose="020B0609020204030204" pitchFamily="49" charset="0"/>
                <a:cs typeface="Consolas" panose="020B0609020204030204" pitchFamily="49" charset="0"/>
              </a:rPr>
              <a:t>    Reassign each point to the cluster whose centroid is nearest.</a:t>
            </a:r>
          </a:p>
          <a:p>
            <a:pPr marL="0" indent="0">
              <a:buNone/>
            </a:pPr>
            <a:r>
              <a:rPr lang="en-US" sz="1800" dirty="0">
                <a:latin typeface="Consolas" panose="020B0609020204030204" pitchFamily="49" charset="0"/>
                <a:cs typeface="Consolas" panose="020B0609020204030204" pitchFamily="49" charset="0"/>
              </a:rPr>
              <a:t>    </a:t>
            </a:r>
            <a:r>
              <a:rPr lang="en-US" sz="1800" dirty="0">
                <a:solidFill>
                  <a:srgbClr val="FF0000"/>
                </a:solidFill>
                <a:latin typeface="Consolas" panose="020B0609020204030204" pitchFamily="49" charset="0"/>
                <a:cs typeface="Consolas" panose="020B0609020204030204" pitchFamily="49" charset="0"/>
              </a:rPr>
              <a:t>If no points have changed clusters, stop.</a:t>
            </a:r>
          </a:p>
        </p:txBody>
      </p:sp>
    </p:spTree>
    <p:extLst>
      <p:ext uri="{BB962C8B-B14F-4D97-AF65-F5344CB8AC3E}">
        <p14:creationId xmlns:p14="http://schemas.microsoft.com/office/powerpoint/2010/main" val="379635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 </a:t>
            </a:r>
            <a:r>
              <a:rPr lang="en-US" i="1" dirty="0">
                <a:latin typeface="Helvetica" pitchFamily="2" charset="0"/>
              </a:rPr>
              <a:t>k</a:t>
            </a:r>
            <a:r>
              <a:rPr lang="en-US" dirty="0">
                <a:latin typeface="Helvetica" pitchFamily="2" charset="0"/>
              </a:rPr>
              <a:t>-Means Problems</a:t>
            </a:r>
          </a:p>
        </p:txBody>
      </p:sp>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Like KNN Classification, </a:t>
            </a:r>
            <a:r>
              <a:rPr lang="en-US" sz="2400" i="1" dirty="0">
                <a:latin typeface="Helvetica" pitchFamily="2" charset="0"/>
              </a:rPr>
              <a:t>k</a:t>
            </a:r>
            <a:r>
              <a:rPr lang="en-US" sz="2400" dirty="0">
                <a:latin typeface="Helvetica" pitchFamily="2" charset="0"/>
              </a:rPr>
              <a:t>-means is sensitive to noise and irrelevant attributes.</a:t>
            </a:r>
          </a:p>
          <a:p>
            <a:endParaRPr lang="en-US" sz="2400" dirty="0">
              <a:latin typeface="Helvetica" pitchFamily="2" charset="0"/>
            </a:endParaRPr>
          </a:p>
          <a:p>
            <a:r>
              <a:rPr lang="en-US" sz="2400" dirty="0">
                <a:latin typeface="Helvetica" pitchFamily="2" charset="0"/>
              </a:rPr>
              <a:t>There are also some kinds of patterns that </a:t>
            </a:r>
            <a:r>
              <a:rPr lang="en-US" sz="2400" i="1" dirty="0">
                <a:latin typeface="Helvetica" pitchFamily="2" charset="0"/>
              </a:rPr>
              <a:t>k</a:t>
            </a:r>
            <a:r>
              <a:rPr lang="en-US" sz="2400" dirty="0">
                <a:latin typeface="Helvetica" pitchFamily="2" charset="0"/>
              </a:rPr>
              <a:t>-means clusters poorly.</a:t>
            </a:r>
          </a:p>
        </p:txBody>
      </p:sp>
    </p:spTree>
    <p:extLst>
      <p:ext uri="{BB962C8B-B14F-4D97-AF65-F5344CB8AC3E}">
        <p14:creationId xmlns:p14="http://schemas.microsoft.com/office/powerpoint/2010/main" val="529850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 Noise in </a:t>
            </a:r>
            <a:r>
              <a:rPr lang="en-US" i="1" dirty="0">
                <a:latin typeface="Helvetica" pitchFamily="2" charset="0"/>
              </a:rPr>
              <a:t>k</a:t>
            </a:r>
            <a:r>
              <a:rPr lang="en-US" dirty="0">
                <a:latin typeface="Helvetica" pitchFamily="2" charset="0"/>
              </a:rPr>
              <a:t>-Means</a:t>
            </a:r>
          </a:p>
        </p:txBody>
      </p:sp>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To illustrate the issue of noisy data…</a:t>
            </a:r>
          </a:p>
        </p:txBody>
      </p:sp>
      <p:grpSp>
        <p:nvGrpSpPr>
          <p:cNvPr id="34" name="Group 33">
            <a:extLst>
              <a:ext uri="{FF2B5EF4-FFF2-40B4-BE49-F238E27FC236}">
                <a16:creationId xmlns:a16="http://schemas.microsoft.com/office/drawing/2014/main" id="{3FC94D09-156F-384B-8349-CE4E10CA1FB5}"/>
              </a:ext>
            </a:extLst>
          </p:cNvPr>
          <p:cNvGrpSpPr/>
          <p:nvPr/>
        </p:nvGrpSpPr>
        <p:grpSpPr>
          <a:xfrm>
            <a:off x="523571" y="2877575"/>
            <a:ext cx="3913518" cy="3657600"/>
            <a:chOff x="523571" y="2877575"/>
            <a:chExt cx="3913518" cy="3657600"/>
          </a:xfrm>
        </p:grpSpPr>
        <p:grpSp>
          <p:nvGrpSpPr>
            <p:cNvPr id="6" name="Group 5">
              <a:extLst>
                <a:ext uri="{FF2B5EF4-FFF2-40B4-BE49-F238E27FC236}">
                  <a16:creationId xmlns:a16="http://schemas.microsoft.com/office/drawing/2014/main" id="{5D89DFF1-22E2-B04A-A416-4CEFE322B777}"/>
                </a:ext>
              </a:extLst>
            </p:cNvPr>
            <p:cNvGrpSpPr/>
            <p:nvPr/>
          </p:nvGrpSpPr>
          <p:grpSpPr>
            <a:xfrm>
              <a:off x="523571" y="2877575"/>
              <a:ext cx="3913518" cy="3657600"/>
              <a:chOff x="281093" y="2065565"/>
              <a:chExt cx="4037818" cy="4045589"/>
            </a:xfrm>
          </p:grpSpPr>
          <p:cxnSp>
            <p:nvCxnSpPr>
              <p:cNvPr id="7" name="Straight Arrow Connector 6">
                <a:extLst>
                  <a:ext uri="{FF2B5EF4-FFF2-40B4-BE49-F238E27FC236}">
                    <a16:creationId xmlns:a16="http://schemas.microsoft.com/office/drawing/2014/main" id="{9DCA254B-5554-AB41-90F9-8CF252958C2A}"/>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29BA-CED0-4F4D-B412-216CDC6C9E0E}"/>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8076F39-A625-454E-8867-E74632189AED}"/>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580135-3E74-5945-92AF-1A930361853C}"/>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067FE8-F3F3-5E48-A46B-7386DE937D4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D56FAF-BC14-D140-8F4B-7454D85CF02D}"/>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03C1D-D5C1-7F4A-A5E0-E35892290C9E}"/>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B7F6F-30EB-BF49-995C-A55E0D166F12}"/>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A857E1-F651-8A4D-B9EE-D3E907FDB7B8}"/>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C088A6-A147-794B-9271-F2913DF89C7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6B0E8-7FCC-1848-B988-328589C8FDC2}"/>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43112-2078-3443-B871-74FDF55EAE3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CBF2D2-5777-814B-94B9-67F24F547342}"/>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F2606-AA61-2546-8B1C-FF890293EB77}"/>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383D74-0497-F541-A522-A7EC0BB5E29A}"/>
                  </a:ext>
                </a:extLst>
              </p:cNvPr>
              <p:cNvSpPr txBox="1"/>
              <p:nvPr/>
            </p:nvSpPr>
            <p:spPr>
              <a:xfrm>
                <a:off x="2000660" y="5649489"/>
                <a:ext cx="938077"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p:txBody>
          </p:sp>
          <p:sp>
            <p:nvSpPr>
              <p:cNvPr id="22" name="TextBox 21">
                <a:extLst>
                  <a:ext uri="{FF2B5EF4-FFF2-40B4-BE49-F238E27FC236}">
                    <a16:creationId xmlns:a16="http://schemas.microsoft.com/office/drawing/2014/main" id="{40971090-A899-5544-806D-95399EB0BCBB}"/>
                  </a:ext>
                </a:extLst>
              </p:cNvPr>
              <p:cNvSpPr txBox="1"/>
              <p:nvPr/>
            </p:nvSpPr>
            <p:spPr>
              <a:xfrm rot="16200000">
                <a:off x="127846" y="3716598"/>
                <a:ext cx="768159"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p:txBody>
          </p:sp>
        </p:grpSp>
        <p:sp>
          <p:nvSpPr>
            <p:cNvPr id="23" name="Oval 22">
              <a:extLst>
                <a:ext uri="{FF2B5EF4-FFF2-40B4-BE49-F238E27FC236}">
                  <a16:creationId xmlns:a16="http://schemas.microsoft.com/office/drawing/2014/main" id="{60855A64-ECCF-7745-9E6D-4A1932A4449F}"/>
                </a:ext>
              </a:extLst>
            </p:cNvPr>
            <p:cNvSpPr/>
            <p:nvPr/>
          </p:nvSpPr>
          <p:spPr>
            <a:xfrm>
              <a:off x="1386398" y="3353246"/>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A6390F6-7258-F744-9016-CCA7E8290DC3}"/>
                </a:ext>
              </a:extLst>
            </p:cNvPr>
            <p:cNvSpPr/>
            <p:nvPr/>
          </p:nvSpPr>
          <p:spPr>
            <a:xfrm>
              <a:off x="1389128" y="3848547"/>
              <a:ext cx="163286" cy="163286"/>
            </a:xfrm>
            <a:prstGeom prst="ellipse">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5EB3B9C-469C-584F-B0DD-595F1E5FBEA3}"/>
                </a:ext>
              </a:extLst>
            </p:cNvPr>
            <p:cNvSpPr/>
            <p:nvPr/>
          </p:nvSpPr>
          <p:spPr>
            <a:xfrm>
              <a:off x="1889863" y="385670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AA79A-5D86-AA46-8356-06BC3E135045}"/>
                </a:ext>
              </a:extLst>
            </p:cNvPr>
            <p:cNvSpPr/>
            <p:nvPr/>
          </p:nvSpPr>
          <p:spPr>
            <a:xfrm>
              <a:off x="2845059" y="475572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7F065-40B3-DD41-8FFA-60A5097F2708}"/>
                </a:ext>
              </a:extLst>
            </p:cNvPr>
            <p:cNvSpPr/>
            <p:nvPr/>
          </p:nvSpPr>
          <p:spPr>
            <a:xfrm>
              <a:off x="3804281" y="563213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5C6E4F4-AA63-3242-9805-60BBEA8611E0}"/>
                </a:ext>
              </a:extLst>
            </p:cNvPr>
            <p:cNvSpPr/>
            <p:nvPr/>
          </p:nvSpPr>
          <p:spPr>
            <a:xfrm>
              <a:off x="2845059" y="5154897"/>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D0A420-9ED0-A642-9BB4-488B873493C2}"/>
                </a:ext>
              </a:extLst>
            </p:cNvPr>
            <p:cNvSpPr/>
            <p:nvPr/>
          </p:nvSpPr>
          <p:spPr>
            <a:xfrm>
              <a:off x="3294022" y="561714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Flowchart: Decision 39">
            <a:extLst>
              <a:ext uri="{FF2B5EF4-FFF2-40B4-BE49-F238E27FC236}">
                <a16:creationId xmlns:a16="http://schemas.microsoft.com/office/drawing/2014/main" id="{2302B807-D870-8F44-9E92-B0B627DF0CBF}"/>
              </a:ext>
            </a:extLst>
          </p:cNvPr>
          <p:cNvSpPr/>
          <p:nvPr/>
        </p:nvSpPr>
        <p:spPr>
          <a:xfrm>
            <a:off x="1523627" y="3709595"/>
            <a:ext cx="168249" cy="165034"/>
          </a:xfrm>
          <a:prstGeom prst="flowChartDecision">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Decision 40">
            <a:extLst>
              <a:ext uri="{FF2B5EF4-FFF2-40B4-BE49-F238E27FC236}">
                <a16:creationId xmlns:a16="http://schemas.microsoft.com/office/drawing/2014/main" id="{71DAF317-CDCA-0045-84AE-B7C22E012C15}"/>
              </a:ext>
            </a:extLst>
          </p:cNvPr>
          <p:cNvSpPr/>
          <p:nvPr/>
        </p:nvSpPr>
        <p:spPr>
          <a:xfrm>
            <a:off x="3216430" y="5272374"/>
            <a:ext cx="168249" cy="165034"/>
          </a:xfrm>
          <a:prstGeom prst="flowChartDecisio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67BAFC2-DC3C-004D-91A5-B36AF892E19E}"/>
              </a:ext>
            </a:extLst>
          </p:cNvPr>
          <p:cNvSpPr txBox="1"/>
          <p:nvPr/>
        </p:nvSpPr>
        <p:spPr>
          <a:xfrm>
            <a:off x="5099621" y="3643211"/>
            <a:ext cx="6517505" cy="1785104"/>
          </a:xfrm>
          <a:prstGeom prst="rect">
            <a:avLst/>
          </a:prstGeom>
          <a:noFill/>
        </p:spPr>
        <p:txBody>
          <a:bodyPr wrap="square" rtlCol="0">
            <a:spAutoFit/>
          </a:bodyPr>
          <a:lstStyle/>
          <a:p>
            <a:r>
              <a:rPr lang="en-US" sz="2200" dirty="0">
                <a:latin typeface="Helvetica" pitchFamily="2" charset="0"/>
              </a:rPr>
              <a:t>Here’s a new example that isn’t really close to any centroid. </a:t>
            </a:r>
          </a:p>
          <a:p>
            <a:endParaRPr lang="en-US" sz="2200" dirty="0">
              <a:latin typeface="Helvetica" pitchFamily="2" charset="0"/>
            </a:endParaRPr>
          </a:p>
          <a:p>
            <a:r>
              <a:rPr lang="en-US" sz="2200" dirty="0">
                <a:latin typeface="Helvetica" pitchFamily="2" charset="0"/>
              </a:rPr>
              <a:t>But it has to go somewhere! It needs to belong in “some” cluster!</a:t>
            </a:r>
          </a:p>
        </p:txBody>
      </p:sp>
      <p:sp>
        <p:nvSpPr>
          <p:cNvPr id="32" name="Oval 31">
            <a:extLst>
              <a:ext uri="{FF2B5EF4-FFF2-40B4-BE49-F238E27FC236}">
                <a16:creationId xmlns:a16="http://schemas.microsoft.com/office/drawing/2014/main" id="{FF9AD518-C9A0-8548-BD11-79F39333C81F}"/>
              </a:ext>
            </a:extLst>
          </p:cNvPr>
          <p:cNvSpPr/>
          <p:nvPr/>
        </p:nvSpPr>
        <p:spPr>
          <a:xfrm>
            <a:off x="3315544" y="337733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B58CED53-D0C6-6C4A-BC1C-01BE311C9E79}"/>
              </a:ext>
            </a:extLst>
          </p:cNvPr>
          <p:cNvCxnSpPr>
            <a:cxnSpLocks/>
          </p:cNvCxnSpPr>
          <p:nvPr/>
        </p:nvCxnSpPr>
        <p:spPr>
          <a:xfrm flipH="1" flipV="1">
            <a:off x="3552929" y="3510802"/>
            <a:ext cx="1553547" cy="45149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140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 Noise in </a:t>
            </a:r>
            <a:r>
              <a:rPr lang="en-US" i="1" dirty="0">
                <a:latin typeface="Helvetica" pitchFamily="2" charset="0"/>
              </a:rPr>
              <a:t>k</a:t>
            </a:r>
            <a:r>
              <a:rPr lang="en-US" dirty="0">
                <a:latin typeface="Helvetica" pitchFamily="2" charset="0"/>
              </a:rPr>
              <a:t>-Means</a:t>
            </a:r>
          </a:p>
        </p:txBody>
      </p:sp>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To illustrate the issue of noisy data…</a:t>
            </a:r>
          </a:p>
        </p:txBody>
      </p:sp>
      <p:grpSp>
        <p:nvGrpSpPr>
          <p:cNvPr id="34" name="Group 33">
            <a:extLst>
              <a:ext uri="{FF2B5EF4-FFF2-40B4-BE49-F238E27FC236}">
                <a16:creationId xmlns:a16="http://schemas.microsoft.com/office/drawing/2014/main" id="{3FC94D09-156F-384B-8349-CE4E10CA1FB5}"/>
              </a:ext>
            </a:extLst>
          </p:cNvPr>
          <p:cNvGrpSpPr/>
          <p:nvPr/>
        </p:nvGrpSpPr>
        <p:grpSpPr>
          <a:xfrm>
            <a:off x="523571" y="2877575"/>
            <a:ext cx="3913518" cy="3657600"/>
            <a:chOff x="523571" y="2877575"/>
            <a:chExt cx="3913518" cy="3657600"/>
          </a:xfrm>
        </p:grpSpPr>
        <p:grpSp>
          <p:nvGrpSpPr>
            <p:cNvPr id="6" name="Group 5">
              <a:extLst>
                <a:ext uri="{FF2B5EF4-FFF2-40B4-BE49-F238E27FC236}">
                  <a16:creationId xmlns:a16="http://schemas.microsoft.com/office/drawing/2014/main" id="{5D89DFF1-22E2-B04A-A416-4CEFE322B777}"/>
                </a:ext>
              </a:extLst>
            </p:cNvPr>
            <p:cNvGrpSpPr/>
            <p:nvPr/>
          </p:nvGrpSpPr>
          <p:grpSpPr>
            <a:xfrm>
              <a:off x="523571" y="2877575"/>
              <a:ext cx="3913518" cy="3657600"/>
              <a:chOff x="281093" y="2065565"/>
              <a:chExt cx="4037818" cy="4045589"/>
            </a:xfrm>
          </p:grpSpPr>
          <p:cxnSp>
            <p:nvCxnSpPr>
              <p:cNvPr id="7" name="Straight Arrow Connector 6">
                <a:extLst>
                  <a:ext uri="{FF2B5EF4-FFF2-40B4-BE49-F238E27FC236}">
                    <a16:creationId xmlns:a16="http://schemas.microsoft.com/office/drawing/2014/main" id="{9DCA254B-5554-AB41-90F9-8CF252958C2A}"/>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29BA-CED0-4F4D-B412-216CDC6C9E0E}"/>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8076F39-A625-454E-8867-E74632189AED}"/>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580135-3E74-5945-92AF-1A930361853C}"/>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067FE8-F3F3-5E48-A46B-7386DE937D4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D56FAF-BC14-D140-8F4B-7454D85CF02D}"/>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03C1D-D5C1-7F4A-A5E0-E35892290C9E}"/>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B7F6F-30EB-BF49-995C-A55E0D166F12}"/>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A857E1-F651-8A4D-B9EE-D3E907FDB7B8}"/>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C088A6-A147-794B-9271-F2913DF89C7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6B0E8-7FCC-1848-B988-328589C8FDC2}"/>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43112-2078-3443-B871-74FDF55EAE3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CBF2D2-5777-814B-94B9-67F24F547342}"/>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F2606-AA61-2546-8B1C-FF890293EB77}"/>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383D74-0497-F541-A522-A7EC0BB5E29A}"/>
                  </a:ext>
                </a:extLst>
              </p:cNvPr>
              <p:cNvSpPr txBox="1"/>
              <p:nvPr/>
            </p:nvSpPr>
            <p:spPr>
              <a:xfrm>
                <a:off x="2000660" y="5649489"/>
                <a:ext cx="938077"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p:txBody>
          </p:sp>
          <p:sp>
            <p:nvSpPr>
              <p:cNvPr id="22" name="TextBox 21">
                <a:extLst>
                  <a:ext uri="{FF2B5EF4-FFF2-40B4-BE49-F238E27FC236}">
                    <a16:creationId xmlns:a16="http://schemas.microsoft.com/office/drawing/2014/main" id="{40971090-A899-5544-806D-95399EB0BCBB}"/>
                  </a:ext>
                </a:extLst>
              </p:cNvPr>
              <p:cNvSpPr txBox="1"/>
              <p:nvPr/>
            </p:nvSpPr>
            <p:spPr>
              <a:xfrm rot="16200000">
                <a:off x="127846" y="3716598"/>
                <a:ext cx="768159"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p:txBody>
          </p:sp>
        </p:grpSp>
        <p:sp>
          <p:nvSpPr>
            <p:cNvPr id="23" name="Oval 22">
              <a:extLst>
                <a:ext uri="{FF2B5EF4-FFF2-40B4-BE49-F238E27FC236}">
                  <a16:creationId xmlns:a16="http://schemas.microsoft.com/office/drawing/2014/main" id="{60855A64-ECCF-7745-9E6D-4A1932A4449F}"/>
                </a:ext>
              </a:extLst>
            </p:cNvPr>
            <p:cNvSpPr/>
            <p:nvPr/>
          </p:nvSpPr>
          <p:spPr>
            <a:xfrm>
              <a:off x="1386398" y="3353246"/>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A6390F6-7258-F744-9016-CCA7E8290DC3}"/>
                </a:ext>
              </a:extLst>
            </p:cNvPr>
            <p:cNvSpPr/>
            <p:nvPr/>
          </p:nvSpPr>
          <p:spPr>
            <a:xfrm>
              <a:off x="1389128" y="3848547"/>
              <a:ext cx="163286" cy="163286"/>
            </a:xfrm>
            <a:prstGeom prst="ellipse">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5EB3B9C-469C-584F-B0DD-595F1E5FBEA3}"/>
                </a:ext>
              </a:extLst>
            </p:cNvPr>
            <p:cNvSpPr/>
            <p:nvPr/>
          </p:nvSpPr>
          <p:spPr>
            <a:xfrm>
              <a:off x="1889863" y="385670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AA79A-5D86-AA46-8356-06BC3E135045}"/>
                </a:ext>
              </a:extLst>
            </p:cNvPr>
            <p:cNvSpPr/>
            <p:nvPr/>
          </p:nvSpPr>
          <p:spPr>
            <a:xfrm>
              <a:off x="2845059" y="475572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7F065-40B3-DD41-8FFA-60A5097F2708}"/>
                </a:ext>
              </a:extLst>
            </p:cNvPr>
            <p:cNvSpPr/>
            <p:nvPr/>
          </p:nvSpPr>
          <p:spPr>
            <a:xfrm>
              <a:off x="3804281" y="563213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5C6E4F4-AA63-3242-9805-60BBEA8611E0}"/>
                </a:ext>
              </a:extLst>
            </p:cNvPr>
            <p:cNvSpPr/>
            <p:nvPr/>
          </p:nvSpPr>
          <p:spPr>
            <a:xfrm>
              <a:off x="2845059" y="5154897"/>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D0A420-9ED0-A642-9BB4-488B873493C2}"/>
                </a:ext>
              </a:extLst>
            </p:cNvPr>
            <p:cNvSpPr/>
            <p:nvPr/>
          </p:nvSpPr>
          <p:spPr>
            <a:xfrm>
              <a:off x="3294022" y="561714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Flowchart: Decision 39">
            <a:extLst>
              <a:ext uri="{FF2B5EF4-FFF2-40B4-BE49-F238E27FC236}">
                <a16:creationId xmlns:a16="http://schemas.microsoft.com/office/drawing/2014/main" id="{2302B807-D870-8F44-9E92-B0B627DF0CBF}"/>
              </a:ext>
            </a:extLst>
          </p:cNvPr>
          <p:cNvSpPr/>
          <p:nvPr/>
        </p:nvSpPr>
        <p:spPr>
          <a:xfrm>
            <a:off x="1523627" y="3709595"/>
            <a:ext cx="168249" cy="165034"/>
          </a:xfrm>
          <a:prstGeom prst="flowChartDecision">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Decision 40">
            <a:extLst>
              <a:ext uri="{FF2B5EF4-FFF2-40B4-BE49-F238E27FC236}">
                <a16:creationId xmlns:a16="http://schemas.microsoft.com/office/drawing/2014/main" id="{71DAF317-CDCA-0045-84AE-B7C22E012C15}"/>
              </a:ext>
            </a:extLst>
          </p:cNvPr>
          <p:cNvSpPr/>
          <p:nvPr/>
        </p:nvSpPr>
        <p:spPr>
          <a:xfrm>
            <a:off x="3216430" y="5272374"/>
            <a:ext cx="168249" cy="165034"/>
          </a:xfrm>
          <a:prstGeom prst="flowChartDecisio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67BAFC2-DC3C-004D-91A5-B36AF892E19E}"/>
              </a:ext>
            </a:extLst>
          </p:cNvPr>
          <p:cNvSpPr txBox="1"/>
          <p:nvPr/>
        </p:nvSpPr>
        <p:spPr>
          <a:xfrm>
            <a:off x="5099621" y="3643211"/>
            <a:ext cx="6517505" cy="769441"/>
          </a:xfrm>
          <a:prstGeom prst="rect">
            <a:avLst/>
          </a:prstGeom>
          <a:noFill/>
        </p:spPr>
        <p:txBody>
          <a:bodyPr wrap="square" rtlCol="0">
            <a:spAutoFit/>
          </a:bodyPr>
          <a:lstStyle/>
          <a:p>
            <a:r>
              <a:rPr lang="en-US" sz="2200" dirty="0">
                <a:latin typeface="Helvetica" pitchFamily="2" charset="0"/>
              </a:rPr>
              <a:t>It’s slightly closer to the green centroid, so put it in team green.</a:t>
            </a:r>
          </a:p>
        </p:txBody>
      </p:sp>
      <p:sp>
        <p:nvSpPr>
          <p:cNvPr id="32" name="Oval 31">
            <a:extLst>
              <a:ext uri="{FF2B5EF4-FFF2-40B4-BE49-F238E27FC236}">
                <a16:creationId xmlns:a16="http://schemas.microsoft.com/office/drawing/2014/main" id="{FF9AD518-C9A0-8548-BD11-79F39333C81F}"/>
              </a:ext>
            </a:extLst>
          </p:cNvPr>
          <p:cNvSpPr/>
          <p:nvPr/>
        </p:nvSpPr>
        <p:spPr>
          <a:xfrm>
            <a:off x="3315544" y="337733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B58CED53-D0C6-6C4A-BC1C-01BE311C9E79}"/>
              </a:ext>
            </a:extLst>
          </p:cNvPr>
          <p:cNvCxnSpPr>
            <a:cxnSpLocks/>
          </p:cNvCxnSpPr>
          <p:nvPr/>
        </p:nvCxnSpPr>
        <p:spPr>
          <a:xfrm flipH="1" flipV="1">
            <a:off x="3552929" y="3510802"/>
            <a:ext cx="1553547" cy="45149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3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Unsupervised Learning</a:t>
            </a:r>
          </a:p>
        </p:txBody>
      </p:sp>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p:txBody>
          <a:bodyPr>
            <a:normAutofit lnSpcReduction="10000"/>
          </a:bodyPr>
          <a:lstStyle/>
          <a:p>
            <a:r>
              <a:rPr lang="en-US" sz="2400" dirty="0">
                <a:latin typeface="Helvetica" pitchFamily="2" charset="0"/>
              </a:rPr>
              <a:t>Sometimes in this situation, we don’t even know if labels exist!</a:t>
            </a:r>
          </a:p>
          <a:p>
            <a:pPr lvl="1"/>
            <a:r>
              <a:rPr lang="en-US" sz="2200" dirty="0">
                <a:latin typeface="Helvetica" pitchFamily="2" charset="0"/>
              </a:rPr>
              <a:t>E.g., we have 10,000 fruit examples, but we don’t know how many groupings there are </a:t>
            </a:r>
          </a:p>
          <a:p>
            <a:pPr lvl="2"/>
            <a:r>
              <a:rPr lang="en-US" sz="2100" dirty="0">
                <a:latin typeface="Helvetica" pitchFamily="2" charset="0"/>
              </a:rPr>
              <a:t>Melon? Citrus? Other sub-categories? We don’t necessarily know ahead of time!</a:t>
            </a:r>
          </a:p>
          <a:p>
            <a:pPr lvl="1"/>
            <a:endParaRPr lang="en-US" sz="2200" dirty="0">
              <a:latin typeface="Helvetica" pitchFamily="2" charset="0"/>
            </a:endParaRPr>
          </a:p>
          <a:p>
            <a:r>
              <a:rPr lang="en-US" sz="2400" dirty="0">
                <a:latin typeface="Helvetica" pitchFamily="2" charset="0"/>
              </a:rPr>
              <a:t>Sometimes we do know that labels exist, but we don’t know which examples have which labels.</a:t>
            </a:r>
          </a:p>
          <a:p>
            <a:pPr lvl="1"/>
            <a:r>
              <a:rPr lang="en-US" sz="2200" dirty="0">
                <a:latin typeface="Helvetica" pitchFamily="2" charset="0"/>
              </a:rPr>
              <a:t>E.g., we know we are working with “Melons” and “Citrus”, but we don’t know which label applies to which example.</a:t>
            </a:r>
          </a:p>
        </p:txBody>
      </p:sp>
    </p:spTree>
    <p:extLst>
      <p:ext uri="{BB962C8B-B14F-4D97-AF65-F5344CB8AC3E}">
        <p14:creationId xmlns:p14="http://schemas.microsoft.com/office/powerpoint/2010/main" val="888297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 Noise in </a:t>
            </a:r>
            <a:r>
              <a:rPr lang="en-US" i="1" dirty="0">
                <a:latin typeface="Helvetica" pitchFamily="2" charset="0"/>
              </a:rPr>
              <a:t>k</a:t>
            </a:r>
            <a:r>
              <a:rPr lang="en-US" dirty="0">
                <a:latin typeface="Helvetica" pitchFamily="2" charset="0"/>
              </a:rPr>
              <a:t>-Means</a:t>
            </a:r>
          </a:p>
        </p:txBody>
      </p:sp>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To illustrate the issue of noisy data…</a:t>
            </a:r>
          </a:p>
        </p:txBody>
      </p:sp>
      <p:grpSp>
        <p:nvGrpSpPr>
          <p:cNvPr id="34" name="Group 33">
            <a:extLst>
              <a:ext uri="{FF2B5EF4-FFF2-40B4-BE49-F238E27FC236}">
                <a16:creationId xmlns:a16="http://schemas.microsoft.com/office/drawing/2014/main" id="{3FC94D09-156F-384B-8349-CE4E10CA1FB5}"/>
              </a:ext>
            </a:extLst>
          </p:cNvPr>
          <p:cNvGrpSpPr/>
          <p:nvPr/>
        </p:nvGrpSpPr>
        <p:grpSpPr>
          <a:xfrm>
            <a:off x="523571" y="2877575"/>
            <a:ext cx="3913518" cy="3657600"/>
            <a:chOff x="523571" y="2877575"/>
            <a:chExt cx="3913518" cy="3657600"/>
          </a:xfrm>
        </p:grpSpPr>
        <p:grpSp>
          <p:nvGrpSpPr>
            <p:cNvPr id="6" name="Group 5">
              <a:extLst>
                <a:ext uri="{FF2B5EF4-FFF2-40B4-BE49-F238E27FC236}">
                  <a16:creationId xmlns:a16="http://schemas.microsoft.com/office/drawing/2014/main" id="{5D89DFF1-22E2-B04A-A416-4CEFE322B777}"/>
                </a:ext>
              </a:extLst>
            </p:cNvPr>
            <p:cNvGrpSpPr/>
            <p:nvPr/>
          </p:nvGrpSpPr>
          <p:grpSpPr>
            <a:xfrm>
              <a:off x="523571" y="2877575"/>
              <a:ext cx="3913518" cy="3657600"/>
              <a:chOff x="281093" y="2065565"/>
              <a:chExt cx="4037818" cy="4045589"/>
            </a:xfrm>
          </p:grpSpPr>
          <p:cxnSp>
            <p:nvCxnSpPr>
              <p:cNvPr id="7" name="Straight Arrow Connector 6">
                <a:extLst>
                  <a:ext uri="{FF2B5EF4-FFF2-40B4-BE49-F238E27FC236}">
                    <a16:creationId xmlns:a16="http://schemas.microsoft.com/office/drawing/2014/main" id="{9DCA254B-5554-AB41-90F9-8CF252958C2A}"/>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29BA-CED0-4F4D-B412-216CDC6C9E0E}"/>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8076F39-A625-454E-8867-E74632189AED}"/>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580135-3E74-5945-92AF-1A930361853C}"/>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067FE8-F3F3-5E48-A46B-7386DE937D4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D56FAF-BC14-D140-8F4B-7454D85CF02D}"/>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03C1D-D5C1-7F4A-A5E0-E35892290C9E}"/>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B7F6F-30EB-BF49-995C-A55E0D166F12}"/>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A857E1-F651-8A4D-B9EE-D3E907FDB7B8}"/>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C088A6-A147-794B-9271-F2913DF89C7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6B0E8-7FCC-1848-B988-328589C8FDC2}"/>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43112-2078-3443-B871-74FDF55EAE3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CBF2D2-5777-814B-94B9-67F24F547342}"/>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F2606-AA61-2546-8B1C-FF890293EB77}"/>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383D74-0497-F541-A522-A7EC0BB5E29A}"/>
                  </a:ext>
                </a:extLst>
              </p:cNvPr>
              <p:cNvSpPr txBox="1"/>
              <p:nvPr/>
            </p:nvSpPr>
            <p:spPr>
              <a:xfrm>
                <a:off x="2000660" y="5649489"/>
                <a:ext cx="938077"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p:txBody>
          </p:sp>
          <p:sp>
            <p:nvSpPr>
              <p:cNvPr id="22" name="TextBox 21">
                <a:extLst>
                  <a:ext uri="{FF2B5EF4-FFF2-40B4-BE49-F238E27FC236}">
                    <a16:creationId xmlns:a16="http://schemas.microsoft.com/office/drawing/2014/main" id="{40971090-A899-5544-806D-95399EB0BCBB}"/>
                  </a:ext>
                </a:extLst>
              </p:cNvPr>
              <p:cNvSpPr txBox="1"/>
              <p:nvPr/>
            </p:nvSpPr>
            <p:spPr>
              <a:xfrm rot="16200000">
                <a:off x="127846" y="3716598"/>
                <a:ext cx="768159"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p:txBody>
          </p:sp>
        </p:grpSp>
        <p:sp>
          <p:nvSpPr>
            <p:cNvPr id="23" name="Oval 22">
              <a:extLst>
                <a:ext uri="{FF2B5EF4-FFF2-40B4-BE49-F238E27FC236}">
                  <a16:creationId xmlns:a16="http://schemas.microsoft.com/office/drawing/2014/main" id="{60855A64-ECCF-7745-9E6D-4A1932A4449F}"/>
                </a:ext>
              </a:extLst>
            </p:cNvPr>
            <p:cNvSpPr/>
            <p:nvPr/>
          </p:nvSpPr>
          <p:spPr>
            <a:xfrm>
              <a:off x="1386398" y="3353246"/>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A6390F6-7258-F744-9016-CCA7E8290DC3}"/>
                </a:ext>
              </a:extLst>
            </p:cNvPr>
            <p:cNvSpPr/>
            <p:nvPr/>
          </p:nvSpPr>
          <p:spPr>
            <a:xfrm>
              <a:off x="1389128" y="3848547"/>
              <a:ext cx="163286" cy="163286"/>
            </a:xfrm>
            <a:prstGeom prst="ellipse">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5EB3B9C-469C-584F-B0DD-595F1E5FBEA3}"/>
                </a:ext>
              </a:extLst>
            </p:cNvPr>
            <p:cNvSpPr/>
            <p:nvPr/>
          </p:nvSpPr>
          <p:spPr>
            <a:xfrm>
              <a:off x="1889863" y="385670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AA79A-5D86-AA46-8356-06BC3E135045}"/>
                </a:ext>
              </a:extLst>
            </p:cNvPr>
            <p:cNvSpPr/>
            <p:nvPr/>
          </p:nvSpPr>
          <p:spPr>
            <a:xfrm>
              <a:off x="2845059" y="475572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7F065-40B3-DD41-8FFA-60A5097F2708}"/>
                </a:ext>
              </a:extLst>
            </p:cNvPr>
            <p:cNvSpPr/>
            <p:nvPr/>
          </p:nvSpPr>
          <p:spPr>
            <a:xfrm>
              <a:off x="3804281" y="563213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5C6E4F4-AA63-3242-9805-60BBEA8611E0}"/>
                </a:ext>
              </a:extLst>
            </p:cNvPr>
            <p:cNvSpPr/>
            <p:nvPr/>
          </p:nvSpPr>
          <p:spPr>
            <a:xfrm>
              <a:off x="2845059" y="5154897"/>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D0A420-9ED0-A642-9BB4-488B873493C2}"/>
                </a:ext>
              </a:extLst>
            </p:cNvPr>
            <p:cNvSpPr/>
            <p:nvPr/>
          </p:nvSpPr>
          <p:spPr>
            <a:xfrm>
              <a:off x="3294022" y="561714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Flowchart: Decision 39">
            <a:extLst>
              <a:ext uri="{FF2B5EF4-FFF2-40B4-BE49-F238E27FC236}">
                <a16:creationId xmlns:a16="http://schemas.microsoft.com/office/drawing/2014/main" id="{2302B807-D870-8F44-9E92-B0B627DF0CBF}"/>
              </a:ext>
            </a:extLst>
          </p:cNvPr>
          <p:cNvSpPr/>
          <p:nvPr/>
        </p:nvSpPr>
        <p:spPr>
          <a:xfrm>
            <a:off x="2004066" y="3558783"/>
            <a:ext cx="168249" cy="165034"/>
          </a:xfrm>
          <a:prstGeom prst="flowChartDecision">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Decision 40">
            <a:extLst>
              <a:ext uri="{FF2B5EF4-FFF2-40B4-BE49-F238E27FC236}">
                <a16:creationId xmlns:a16="http://schemas.microsoft.com/office/drawing/2014/main" id="{71DAF317-CDCA-0045-84AE-B7C22E012C15}"/>
              </a:ext>
            </a:extLst>
          </p:cNvPr>
          <p:cNvSpPr/>
          <p:nvPr/>
        </p:nvSpPr>
        <p:spPr>
          <a:xfrm>
            <a:off x="3216430" y="5272374"/>
            <a:ext cx="168249" cy="165034"/>
          </a:xfrm>
          <a:prstGeom prst="flowChartDecisio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67BAFC2-DC3C-004D-91A5-B36AF892E19E}"/>
              </a:ext>
            </a:extLst>
          </p:cNvPr>
          <p:cNvSpPr txBox="1"/>
          <p:nvPr/>
        </p:nvSpPr>
        <p:spPr>
          <a:xfrm>
            <a:off x="5099621" y="3643211"/>
            <a:ext cx="6517505" cy="1107996"/>
          </a:xfrm>
          <a:prstGeom prst="rect">
            <a:avLst/>
          </a:prstGeom>
          <a:noFill/>
        </p:spPr>
        <p:txBody>
          <a:bodyPr wrap="square" rtlCol="0">
            <a:spAutoFit/>
          </a:bodyPr>
          <a:lstStyle/>
          <a:p>
            <a:r>
              <a:rPr lang="en-US" sz="2200" dirty="0">
                <a:latin typeface="Helvetica" pitchFamily="2" charset="0"/>
              </a:rPr>
              <a:t>But note how that one outlier now moves the centroid! We could affect which cluster other examples get assigned to!</a:t>
            </a:r>
          </a:p>
        </p:txBody>
      </p:sp>
      <p:sp>
        <p:nvSpPr>
          <p:cNvPr id="32" name="Oval 31">
            <a:extLst>
              <a:ext uri="{FF2B5EF4-FFF2-40B4-BE49-F238E27FC236}">
                <a16:creationId xmlns:a16="http://schemas.microsoft.com/office/drawing/2014/main" id="{FF9AD518-C9A0-8548-BD11-79F39333C81F}"/>
              </a:ext>
            </a:extLst>
          </p:cNvPr>
          <p:cNvSpPr/>
          <p:nvPr/>
        </p:nvSpPr>
        <p:spPr>
          <a:xfrm>
            <a:off x="3315544" y="3377337"/>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B58CED53-D0C6-6C4A-BC1C-01BE311C9E79}"/>
              </a:ext>
            </a:extLst>
          </p:cNvPr>
          <p:cNvCxnSpPr>
            <a:cxnSpLocks/>
          </p:cNvCxnSpPr>
          <p:nvPr/>
        </p:nvCxnSpPr>
        <p:spPr>
          <a:xfrm flipH="1" flipV="1">
            <a:off x="2308485" y="3643211"/>
            <a:ext cx="2797992" cy="319083"/>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444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 Shapes in </a:t>
            </a:r>
            <a:r>
              <a:rPr lang="en-US" i="1" dirty="0">
                <a:latin typeface="Helvetica" pitchFamily="2" charset="0"/>
              </a:rPr>
              <a:t>k</a:t>
            </a:r>
            <a:r>
              <a:rPr lang="en-US" dirty="0">
                <a:latin typeface="Helvetica" pitchFamily="2" charset="0"/>
              </a:rPr>
              <a:t>-Means</a:t>
            </a:r>
          </a:p>
        </p:txBody>
      </p:sp>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To illustrate what we mean by shapes…</a:t>
            </a:r>
          </a:p>
        </p:txBody>
      </p:sp>
      <p:grpSp>
        <p:nvGrpSpPr>
          <p:cNvPr id="37" name="Group 36">
            <a:extLst>
              <a:ext uri="{FF2B5EF4-FFF2-40B4-BE49-F238E27FC236}">
                <a16:creationId xmlns:a16="http://schemas.microsoft.com/office/drawing/2014/main" id="{8559BBF1-C20A-134D-9D06-C8B02E06BEAF}"/>
              </a:ext>
            </a:extLst>
          </p:cNvPr>
          <p:cNvGrpSpPr/>
          <p:nvPr/>
        </p:nvGrpSpPr>
        <p:grpSpPr>
          <a:xfrm>
            <a:off x="479098" y="2524672"/>
            <a:ext cx="4037819" cy="4045589"/>
            <a:chOff x="281092" y="2065565"/>
            <a:chExt cx="4037819" cy="4045589"/>
          </a:xfrm>
        </p:grpSpPr>
        <p:cxnSp>
          <p:nvCxnSpPr>
            <p:cNvPr id="38" name="Straight Arrow Connector 37">
              <a:extLst>
                <a:ext uri="{FF2B5EF4-FFF2-40B4-BE49-F238E27FC236}">
                  <a16:creationId xmlns:a16="http://schemas.microsoft.com/office/drawing/2014/main" id="{87BA306A-E3D3-BE40-B3BF-153ACA3100A9}"/>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01F70C5-532F-2547-8AC5-ECDAE3FF8251}"/>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1F9AE19-7BBF-5E43-929C-D62191F0730A}"/>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EB995D-3D23-4140-ABC8-90D5A047875E}"/>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6AED033-1F26-8F45-9ABC-E38AD529E5B9}"/>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440BF6-5192-4940-ABAC-DD82EB8CA5E4}"/>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5804248-8896-8A46-89FE-B492F5A95197}"/>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B485ED1-90AE-144E-A7D1-EA3FDF71BBE7}"/>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248E737-45D4-8F49-9B9B-5D751E90B7D1}"/>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4599EFA-C7C5-434A-B08F-88E03A25975F}"/>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9A19C5B-7887-D248-93D5-2BA60C5AD3BA}"/>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918397E-6CFA-0E49-8958-2D16A1C92951}"/>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5D592F4-3FB2-134B-BA77-7A55DEB2C3CC}"/>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6FB1A1-848B-4849-8373-6C063B73F338}"/>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FA774E2-45A4-464B-9645-A271CC4FB43A}"/>
                </a:ext>
              </a:extLst>
            </p:cNvPr>
            <p:cNvSpPr txBox="1"/>
            <p:nvPr/>
          </p:nvSpPr>
          <p:spPr>
            <a:xfrm>
              <a:off x="2305066" y="5649489"/>
              <a:ext cx="335348"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x</a:t>
              </a:r>
            </a:p>
          </p:txBody>
        </p:sp>
        <p:sp>
          <p:nvSpPr>
            <p:cNvPr id="53" name="TextBox 52">
              <a:extLst>
                <a:ext uri="{FF2B5EF4-FFF2-40B4-BE49-F238E27FC236}">
                  <a16:creationId xmlns:a16="http://schemas.microsoft.com/office/drawing/2014/main" id="{3C3311E8-6F7D-974A-A9FC-46B199A256A4}"/>
                </a:ext>
              </a:extLst>
            </p:cNvPr>
            <p:cNvSpPr txBox="1"/>
            <p:nvPr/>
          </p:nvSpPr>
          <p:spPr>
            <a:xfrm rot="16200000">
              <a:off x="340243" y="3716598"/>
              <a:ext cx="343364"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y</a:t>
              </a:r>
            </a:p>
          </p:txBody>
        </p:sp>
      </p:grpSp>
      <p:sp>
        <p:nvSpPr>
          <p:cNvPr id="54" name="Oval 53">
            <a:extLst>
              <a:ext uri="{FF2B5EF4-FFF2-40B4-BE49-F238E27FC236}">
                <a16:creationId xmlns:a16="http://schemas.microsoft.com/office/drawing/2014/main" id="{6E8F7C45-FCD0-3941-B00E-AF83E99C1620}"/>
              </a:ext>
            </a:extLst>
          </p:cNvPr>
          <p:cNvSpPr/>
          <p:nvPr/>
        </p:nvSpPr>
        <p:spPr>
          <a:xfrm>
            <a:off x="1366864"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7B54382-FACD-074A-92F7-3D988973F964}"/>
              </a:ext>
            </a:extLst>
          </p:cNvPr>
          <p:cNvSpPr/>
          <p:nvPr/>
        </p:nvSpPr>
        <p:spPr>
          <a:xfrm>
            <a:off x="1866248"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DECD048-16DF-154D-8F48-5984154534B0}"/>
              </a:ext>
            </a:extLst>
          </p:cNvPr>
          <p:cNvSpPr/>
          <p:nvPr/>
        </p:nvSpPr>
        <p:spPr>
          <a:xfrm>
            <a:off x="1617772"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4E5C00E7-C8E9-B347-9D8E-946775E5CD9D}"/>
              </a:ext>
            </a:extLst>
          </p:cNvPr>
          <p:cNvSpPr/>
          <p:nvPr/>
        </p:nvSpPr>
        <p:spPr>
          <a:xfrm>
            <a:off x="2353390"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E9FFD1F-8854-344D-8CDE-BF842AEE6EC9}"/>
              </a:ext>
            </a:extLst>
          </p:cNvPr>
          <p:cNvSpPr/>
          <p:nvPr/>
        </p:nvSpPr>
        <p:spPr>
          <a:xfrm>
            <a:off x="2866377"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B19A0E0-DEB4-EA4C-9EF3-9F41C12729BB}"/>
              </a:ext>
            </a:extLst>
          </p:cNvPr>
          <p:cNvSpPr/>
          <p:nvPr/>
        </p:nvSpPr>
        <p:spPr>
          <a:xfrm>
            <a:off x="2103697"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B05E948-E112-8143-8437-E75D6AD769A7}"/>
              </a:ext>
            </a:extLst>
          </p:cNvPr>
          <p:cNvSpPr/>
          <p:nvPr/>
        </p:nvSpPr>
        <p:spPr>
          <a:xfrm>
            <a:off x="2607165"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2BE244D-4EED-BD4E-B965-4E4BEEFF42E4}"/>
              </a:ext>
            </a:extLst>
          </p:cNvPr>
          <p:cNvSpPr/>
          <p:nvPr/>
        </p:nvSpPr>
        <p:spPr>
          <a:xfrm>
            <a:off x="1362779" y="357720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70DCF03-11FA-774E-9FED-57DC1DDE5956}"/>
              </a:ext>
            </a:extLst>
          </p:cNvPr>
          <p:cNvSpPr/>
          <p:nvPr/>
        </p:nvSpPr>
        <p:spPr>
          <a:xfrm>
            <a:off x="1362779" y="331156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A55FDC6-3F51-A842-B1EA-1F8C4952A11C}"/>
              </a:ext>
            </a:extLst>
          </p:cNvPr>
          <p:cNvSpPr/>
          <p:nvPr/>
        </p:nvSpPr>
        <p:spPr>
          <a:xfrm>
            <a:off x="1366671" y="407863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CF717314-17DC-0740-B90C-DE8DEDF06667}"/>
              </a:ext>
            </a:extLst>
          </p:cNvPr>
          <p:cNvSpPr/>
          <p:nvPr/>
        </p:nvSpPr>
        <p:spPr>
          <a:xfrm>
            <a:off x="1366871" y="382902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3775F8B-9944-3742-8D90-F180D56AA8D4}"/>
              </a:ext>
            </a:extLst>
          </p:cNvPr>
          <p:cNvSpPr/>
          <p:nvPr/>
        </p:nvSpPr>
        <p:spPr>
          <a:xfrm>
            <a:off x="1362779" y="457866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2F33F66-C3AD-3540-802B-B9E3E3078228}"/>
              </a:ext>
            </a:extLst>
          </p:cNvPr>
          <p:cNvSpPr/>
          <p:nvPr/>
        </p:nvSpPr>
        <p:spPr>
          <a:xfrm>
            <a:off x="1369943" y="433240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39B3EEE2-FEBE-F041-BC2C-9E8F197EB455}"/>
              </a:ext>
            </a:extLst>
          </p:cNvPr>
          <p:cNvSpPr/>
          <p:nvPr/>
        </p:nvSpPr>
        <p:spPr>
          <a:xfrm>
            <a:off x="1866248"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BE72193-70FC-DF44-A9EC-7BD3A1F004E2}"/>
              </a:ext>
            </a:extLst>
          </p:cNvPr>
          <p:cNvSpPr/>
          <p:nvPr/>
        </p:nvSpPr>
        <p:spPr>
          <a:xfrm>
            <a:off x="1612471"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AB1E26A-6415-EF40-BA87-AB75C1F437BA}"/>
              </a:ext>
            </a:extLst>
          </p:cNvPr>
          <p:cNvSpPr/>
          <p:nvPr/>
        </p:nvSpPr>
        <p:spPr>
          <a:xfrm>
            <a:off x="2353390" y="457007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076CD2C-DE0C-7E47-940F-E9C2B6751001}"/>
              </a:ext>
            </a:extLst>
          </p:cNvPr>
          <p:cNvSpPr/>
          <p:nvPr/>
        </p:nvSpPr>
        <p:spPr>
          <a:xfrm>
            <a:off x="2105122"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3E9E2F5-4256-E847-9DE0-84DA09B02092}"/>
              </a:ext>
            </a:extLst>
          </p:cNvPr>
          <p:cNvSpPr/>
          <p:nvPr/>
        </p:nvSpPr>
        <p:spPr>
          <a:xfrm>
            <a:off x="2868275" y="457446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AC31C182-9122-5E4F-BC38-FBDD76A9BF87}"/>
              </a:ext>
            </a:extLst>
          </p:cNvPr>
          <p:cNvSpPr/>
          <p:nvPr/>
        </p:nvSpPr>
        <p:spPr>
          <a:xfrm>
            <a:off x="2610145" y="456867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6090FD8-0176-374A-A2F9-16E89CA5B843}"/>
              </a:ext>
            </a:extLst>
          </p:cNvPr>
          <p:cNvSpPr/>
          <p:nvPr/>
        </p:nvSpPr>
        <p:spPr>
          <a:xfrm>
            <a:off x="2354996" y="38312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297ABE5-7C26-9E4A-B5DA-A6E6102931FF}"/>
              </a:ext>
            </a:extLst>
          </p:cNvPr>
          <p:cNvSpPr/>
          <p:nvPr/>
        </p:nvSpPr>
        <p:spPr>
          <a:xfrm>
            <a:off x="2866377" y="382823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562ED63-46CB-C947-B375-ED7A097233B7}"/>
              </a:ext>
            </a:extLst>
          </p:cNvPr>
          <p:cNvSpPr/>
          <p:nvPr/>
        </p:nvSpPr>
        <p:spPr>
          <a:xfrm>
            <a:off x="3353036" y="382345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327475A-50E3-9841-8D54-FD0E7256D4FB}"/>
              </a:ext>
            </a:extLst>
          </p:cNvPr>
          <p:cNvSpPr/>
          <p:nvPr/>
        </p:nvSpPr>
        <p:spPr>
          <a:xfrm>
            <a:off x="3859697" y="382451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7F60427-71D6-1F4A-956C-4E303D0098AF}"/>
              </a:ext>
            </a:extLst>
          </p:cNvPr>
          <p:cNvSpPr/>
          <p:nvPr/>
        </p:nvSpPr>
        <p:spPr>
          <a:xfrm>
            <a:off x="3859697" y="457446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ADA4A59-4F6A-CC47-9B69-0ACC6CE11D45}"/>
              </a:ext>
            </a:extLst>
          </p:cNvPr>
          <p:cNvSpPr/>
          <p:nvPr/>
        </p:nvSpPr>
        <p:spPr>
          <a:xfrm>
            <a:off x="2354909" y="530171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70E59DB-5CD5-974A-99F2-40F11254BE9F}"/>
              </a:ext>
            </a:extLst>
          </p:cNvPr>
          <p:cNvSpPr/>
          <p:nvPr/>
        </p:nvSpPr>
        <p:spPr>
          <a:xfrm>
            <a:off x="3859697" y="529611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66B7E296-2BF0-F54E-91EC-D1E79AD801AE}"/>
              </a:ext>
            </a:extLst>
          </p:cNvPr>
          <p:cNvSpPr/>
          <p:nvPr/>
        </p:nvSpPr>
        <p:spPr>
          <a:xfrm>
            <a:off x="2866686" y="529864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F98E5C7-5E43-2F4E-B084-DB66AB9D280E}"/>
              </a:ext>
            </a:extLst>
          </p:cNvPr>
          <p:cNvSpPr/>
          <p:nvPr/>
        </p:nvSpPr>
        <p:spPr>
          <a:xfrm>
            <a:off x="3349438" y="529864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FE17AE6-E31B-D541-8A1F-CAC8135FBFB4}"/>
              </a:ext>
            </a:extLst>
          </p:cNvPr>
          <p:cNvSpPr/>
          <p:nvPr/>
        </p:nvSpPr>
        <p:spPr>
          <a:xfrm>
            <a:off x="2607165" y="38312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B4D4D7CB-A81D-1949-980A-4D6E71FE768A}"/>
              </a:ext>
            </a:extLst>
          </p:cNvPr>
          <p:cNvSpPr/>
          <p:nvPr/>
        </p:nvSpPr>
        <p:spPr>
          <a:xfrm>
            <a:off x="3102878" y="383418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4B27AAB-336A-9E40-BB29-7EA4361668A1}"/>
              </a:ext>
            </a:extLst>
          </p:cNvPr>
          <p:cNvSpPr/>
          <p:nvPr/>
        </p:nvSpPr>
        <p:spPr>
          <a:xfrm>
            <a:off x="3608165" y="382634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749ADBE-9B70-9649-A5B9-59493F007536}"/>
              </a:ext>
            </a:extLst>
          </p:cNvPr>
          <p:cNvSpPr/>
          <p:nvPr/>
        </p:nvSpPr>
        <p:spPr>
          <a:xfrm>
            <a:off x="3855429" y="406365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181F3D4E-01D3-4D47-846E-C743F05078C9}"/>
              </a:ext>
            </a:extLst>
          </p:cNvPr>
          <p:cNvSpPr/>
          <p:nvPr/>
        </p:nvSpPr>
        <p:spPr>
          <a:xfrm>
            <a:off x="3854196" y="433117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70ABADC-3CF7-5F44-8CA1-62895388F31F}"/>
              </a:ext>
            </a:extLst>
          </p:cNvPr>
          <p:cNvSpPr/>
          <p:nvPr/>
        </p:nvSpPr>
        <p:spPr>
          <a:xfrm>
            <a:off x="3854196" y="5055942"/>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A256E87-B4A5-1348-A91B-2F92C476D5A1}"/>
              </a:ext>
            </a:extLst>
          </p:cNvPr>
          <p:cNvSpPr/>
          <p:nvPr/>
        </p:nvSpPr>
        <p:spPr>
          <a:xfrm>
            <a:off x="3855911" y="48179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615037E-7D2A-4344-BAC7-B366D84EFE2E}"/>
              </a:ext>
            </a:extLst>
          </p:cNvPr>
          <p:cNvSpPr/>
          <p:nvPr/>
        </p:nvSpPr>
        <p:spPr>
          <a:xfrm>
            <a:off x="3599445" y="530276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D0A4C09E-1A55-0746-8C40-A379BB3910B1}"/>
              </a:ext>
            </a:extLst>
          </p:cNvPr>
          <p:cNvSpPr/>
          <p:nvPr/>
        </p:nvSpPr>
        <p:spPr>
          <a:xfrm>
            <a:off x="2618039" y="529611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D562C0D-1257-0E43-B64A-557722744D65}"/>
              </a:ext>
            </a:extLst>
          </p:cNvPr>
          <p:cNvSpPr/>
          <p:nvPr/>
        </p:nvSpPr>
        <p:spPr>
          <a:xfrm>
            <a:off x="3111150" y="530276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7917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 Shapes in </a:t>
            </a:r>
            <a:r>
              <a:rPr lang="en-US" i="1" dirty="0">
                <a:latin typeface="Helvetica" pitchFamily="2" charset="0"/>
              </a:rPr>
              <a:t>k</a:t>
            </a:r>
            <a:r>
              <a:rPr lang="en-US" dirty="0">
                <a:latin typeface="Helvetica" pitchFamily="2" charset="0"/>
              </a:rPr>
              <a:t>-Means</a:t>
            </a:r>
          </a:p>
        </p:txBody>
      </p:sp>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To illustrate what we mean by shapes…</a:t>
            </a:r>
          </a:p>
        </p:txBody>
      </p:sp>
      <p:grpSp>
        <p:nvGrpSpPr>
          <p:cNvPr id="37" name="Group 36">
            <a:extLst>
              <a:ext uri="{FF2B5EF4-FFF2-40B4-BE49-F238E27FC236}">
                <a16:creationId xmlns:a16="http://schemas.microsoft.com/office/drawing/2014/main" id="{8559BBF1-C20A-134D-9D06-C8B02E06BEAF}"/>
              </a:ext>
            </a:extLst>
          </p:cNvPr>
          <p:cNvGrpSpPr/>
          <p:nvPr/>
        </p:nvGrpSpPr>
        <p:grpSpPr>
          <a:xfrm>
            <a:off x="479098" y="2524672"/>
            <a:ext cx="4037819" cy="4045589"/>
            <a:chOff x="281092" y="2065565"/>
            <a:chExt cx="4037819" cy="4045589"/>
          </a:xfrm>
        </p:grpSpPr>
        <p:cxnSp>
          <p:nvCxnSpPr>
            <p:cNvPr id="38" name="Straight Arrow Connector 37">
              <a:extLst>
                <a:ext uri="{FF2B5EF4-FFF2-40B4-BE49-F238E27FC236}">
                  <a16:creationId xmlns:a16="http://schemas.microsoft.com/office/drawing/2014/main" id="{87BA306A-E3D3-BE40-B3BF-153ACA3100A9}"/>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01F70C5-532F-2547-8AC5-ECDAE3FF8251}"/>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1F9AE19-7BBF-5E43-929C-D62191F0730A}"/>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EB995D-3D23-4140-ABC8-90D5A047875E}"/>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6AED033-1F26-8F45-9ABC-E38AD529E5B9}"/>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440BF6-5192-4940-ABAC-DD82EB8CA5E4}"/>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5804248-8896-8A46-89FE-B492F5A95197}"/>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B485ED1-90AE-144E-A7D1-EA3FDF71BBE7}"/>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248E737-45D4-8F49-9B9B-5D751E90B7D1}"/>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4599EFA-C7C5-434A-B08F-88E03A25975F}"/>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9A19C5B-7887-D248-93D5-2BA60C5AD3BA}"/>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918397E-6CFA-0E49-8958-2D16A1C92951}"/>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5D592F4-3FB2-134B-BA77-7A55DEB2C3CC}"/>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6FB1A1-848B-4849-8373-6C063B73F338}"/>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FA774E2-45A4-464B-9645-A271CC4FB43A}"/>
                </a:ext>
              </a:extLst>
            </p:cNvPr>
            <p:cNvSpPr txBox="1"/>
            <p:nvPr/>
          </p:nvSpPr>
          <p:spPr>
            <a:xfrm>
              <a:off x="2305066" y="5649489"/>
              <a:ext cx="335348"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x</a:t>
              </a:r>
            </a:p>
          </p:txBody>
        </p:sp>
        <p:sp>
          <p:nvSpPr>
            <p:cNvPr id="53" name="TextBox 52">
              <a:extLst>
                <a:ext uri="{FF2B5EF4-FFF2-40B4-BE49-F238E27FC236}">
                  <a16:creationId xmlns:a16="http://schemas.microsoft.com/office/drawing/2014/main" id="{3C3311E8-6F7D-974A-A9FC-46B199A256A4}"/>
                </a:ext>
              </a:extLst>
            </p:cNvPr>
            <p:cNvSpPr txBox="1"/>
            <p:nvPr/>
          </p:nvSpPr>
          <p:spPr>
            <a:xfrm rot="16200000">
              <a:off x="340243" y="3716598"/>
              <a:ext cx="343364"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y</a:t>
              </a:r>
            </a:p>
          </p:txBody>
        </p:sp>
      </p:grpSp>
      <p:sp>
        <p:nvSpPr>
          <p:cNvPr id="54" name="Oval 53">
            <a:extLst>
              <a:ext uri="{FF2B5EF4-FFF2-40B4-BE49-F238E27FC236}">
                <a16:creationId xmlns:a16="http://schemas.microsoft.com/office/drawing/2014/main" id="{6E8F7C45-FCD0-3941-B00E-AF83E99C1620}"/>
              </a:ext>
            </a:extLst>
          </p:cNvPr>
          <p:cNvSpPr/>
          <p:nvPr/>
        </p:nvSpPr>
        <p:spPr>
          <a:xfrm>
            <a:off x="1366864"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7B54382-FACD-074A-92F7-3D988973F964}"/>
              </a:ext>
            </a:extLst>
          </p:cNvPr>
          <p:cNvSpPr/>
          <p:nvPr/>
        </p:nvSpPr>
        <p:spPr>
          <a:xfrm>
            <a:off x="1866248"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DECD048-16DF-154D-8F48-5984154534B0}"/>
              </a:ext>
            </a:extLst>
          </p:cNvPr>
          <p:cNvSpPr/>
          <p:nvPr/>
        </p:nvSpPr>
        <p:spPr>
          <a:xfrm>
            <a:off x="1617772"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4E5C00E7-C8E9-B347-9D8E-946775E5CD9D}"/>
              </a:ext>
            </a:extLst>
          </p:cNvPr>
          <p:cNvSpPr/>
          <p:nvPr/>
        </p:nvSpPr>
        <p:spPr>
          <a:xfrm>
            <a:off x="2353390"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E9FFD1F-8854-344D-8CDE-BF842AEE6EC9}"/>
              </a:ext>
            </a:extLst>
          </p:cNvPr>
          <p:cNvSpPr/>
          <p:nvPr/>
        </p:nvSpPr>
        <p:spPr>
          <a:xfrm>
            <a:off x="2866377"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B19A0E0-DEB4-EA4C-9EF3-9F41C12729BB}"/>
              </a:ext>
            </a:extLst>
          </p:cNvPr>
          <p:cNvSpPr/>
          <p:nvPr/>
        </p:nvSpPr>
        <p:spPr>
          <a:xfrm>
            <a:off x="2103697"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B05E948-E112-8143-8437-E75D6AD769A7}"/>
              </a:ext>
            </a:extLst>
          </p:cNvPr>
          <p:cNvSpPr/>
          <p:nvPr/>
        </p:nvSpPr>
        <p:spPr>
          <a:xfrm>
            <a:off x="2607165"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2BE244D-4EED-BD4E-B965-4E4BEEFF42E4}"/>
              </a:ext>
            </a:extLst>
          </p:cNvPr>
          <p:cNvSpPr/>
          <p:nvPr/>
        </p:nvSpPr>
        <p:spPr>
          <a:xfrm>
            <a:off x="1362779" y="357720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70DCF03-11FA-774E-9FED-57DC1DDE5956}"/>
              </a:ext>
            </a:extLst>
          </p:cNvPr>
          <p:cNvSpPr/>
          <p:nvPr/>
        </p:nvSpPr>
        <p:spPr>
          <a:xfrm>
            <a:off x="1362779" y="331156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A55FDC6-3F51-A842-B1EA-1F8C4952A11C}"/>
              </a:ext>
            </a:extLst>
          </p:cNvPr>
          <p:cNvSpPr/>
          <p:nvPr/>
        </p:nvSpPr>
        <p:spPr>
          <a:xfrm>
            <a:off x="1366671" y="407863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CF717314-17DC-0740-B90C-DE8DEDF06667}"/>
              </a:ext>
            </a:extLst>
          </p:cNvPr>
          <p:cNvSpPr/>
          <p:nvPr/>
        </p:nvSpPr>
        <p:spPr>
          <a:xfrm>
            <a:off x="1366871" y="382902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3775F8B-9944-3742-8D90-F180D56AA8D4}"/>
              </a:ext>
            </a:extLst>
          </p:cNvPr>
          <p:cNvSpPr/>
          <p:nvPr/>
        </p:nvSpPr>
        <p:spPr>
          <a:xfrm>
            <a:off x="1362779" y="457866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2F33F66-C3AD-3540-802B-B9E3E3078228}"/>
              </a:ext>
            </a:extLst>
          </p:cNvPr>
          <p:cNvSpPr/>
          <p:nvPr/>
        </p:nvSpPr>
        <p:spPr>
          <a:xfrm>
            <a:off x="1369943" y="433240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39B3EEE2-FEBE-F041-BC2C-9E8F197EB455}"/>
              </a:ext>
            </a:extLst>
          </p:cNvPr>
          <p:cNvSpPr/>
          <p:nvPr/>
        </p:nvSpPr>
        <p:spPr>
          <a:xfrm>
            <a:off x="1866248"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BE72193-70FC-DF44-A9EC-7BD3A1F004E2}"/>
              </a:ext>
            </a:extLst>
          </p:cNvPr>
          <p:cNvSpPr/>
          <p:nvPr/>
        </p:nvSpPr>
        <p:spPr>
          <a:xfrm>
            <a:off x="1612471"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AB1E26A-6415-EF40-BA87-AB75C1F437BA}"/>
              </a:ext>
            </a:extLst>
          </p:cNvPr>
          <p:cNvSpPr/>
          <p:nvPr/>
        </p:nvSpPr>
        <p:spPr>
          <a:xfrm>
            <a:off x="2353390" y="457007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076CD2C-DE0C-7E47-940F-E9C2B6751001}"/>
              </a:ext>
            </a:extLst>
          </p:cNvPr>
          <p:cNvSpPr/>
          <p:nvPr/>
        </p:nvSpPr>
        <p:spPr>
          <a:xfrm>
            <a:off x="2105122"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3E9E2F5-4256-E847-9DE0-84DA09B02092}"/>
              </a:ext>
            </a:extLst>
          </p:cNvPr>
          <p:cNvSpPr/>
          <p:nvPr/>
        </p:nvSpPr>
        <p:spPr>
          <a:xfrm>
            <a:off x="2868275" y="457446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AC31C182-9122-5E4F-BC38-FBDD76A9BF87}"/>
              </a:ext>
            </a:extLst>
          </p:cNvPr>
          <p:cNvSpPr/>
          <p:nvPr/>
        </p:nvSpPr>
        <p:spPr>
          <a:xfrm>
            <a:off x="2610145" y="456867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6090FD8-0176-374A-A2F9-16E89CA5B843}"/>
              </a:ext>
            </a:extLst>
          </p:cNvPr>
          <p:cNvSpPr/>
          <p:nvPr/>
        </p:nvSpPr>
        <p:spPr>
          <a:xfrm>
            <a:off x="2354996" y="38312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297ABE5-7C26-9E4A-B5DA-A6E6102931FF}"/>
              </a:ext>
            </a:extLst>
          </p:cNvPr>
          <p:cNvSpPr/>
          <p:nvPr/>
        </p:nvSpPr>
        <p:spPr>
          <a:xfrm>
            <a:off x="2866377" y="382823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562ED63-46CB-C947-B375-ED7A097233B7}"/>
              </a:ext>
            </a:extLst>
          </p:cNvPr>
          <p:cNvSpPr/>
          <p:nvPr/>
        </p:nvSpPr>
        <p:spPr>
          <a:xfrm>
            <a:off x="3353036" y="382345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327475A-50E3-9841-8D54-FD0E7256D4FB}"/>
              </a:ext>
            </a:extLst>
          </p:cNvPr>
          <p:cNvSpPr/>
          <p:nvPr/>
        </p:nvSpPr>
        <p:spPr>
          <a:xfrm>
            <a:off x="3859697" y="382451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7F60427-71D6-1F4A-956C-4E303D0098AF}"/>
              </a:ext>
            </a:extLst>
          </p:cNvPr>
          <p:cNvSpPr/>
          <p:nvPr/>
        </p:nvSpPr>
        <p:spPr>
          <a:xfrm>
            <a:off x="3859697" y="457446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ADA4A59-4F6A-CC47-9B69-0ACC6CE11D45}"/>
              </a:ext>
            </a:extLst>
          </p:cNvPr>
          <p:cNvSpPr/>
          <p:nvPr/>
        </p:nvSpPr>
        <p:spPr>
          <a:xfrm>
            <a:off x="2354909" y="530171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70E59DB-5CD5-974A-99F2-40F11254BE9F}"/>
              </a:ext>
            </a:extLst>
          </p:cNvPr>
          <p:cNvSpPr/>
          <p:nvPr/>
        </p:nvSpPr>
        <p:spPr>
          <a:xfrm>
            <a:off x="3859697" y="529611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66B7E296-2BF0-F54E-91EC-D1E79AD801AE}"/>
              </a:ext>
            </a:extLst>
          </p:cNvPr>
          <p:cNvSpPr/>
          <p:nvPr/>
        </p:nvSpPr>
        <p:spPr>
          <a:xfrm>
            <a:off x="2866686" y="529864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F98E5C7-5E43-2F4E-B084-DB66AB9D280E}"/>
              </a:ext>
            </a:extLst>
          </p:cNvPr>
          <p:cNvSpPr/>
          <p:nvPr/>
        </p:nvSpPr>
        <p:spPr>
          <a:xfrm>
            <a:off x="3349438" y="529864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FE17AE6-E31B-D541-8A1F-CAC8135FBFB4}"/>
              </a:ext>
            </a:extLst>
          </p:cNvPr>
          <p:cNvSpPr/>
          <p:nvPr/>
        </p:nvSpPr>
        <p:spPr>
          <a:xfrm>
            <a:off x="2607165" y="38312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B4D4D7CB-A81D-1949-980A-4D6E71FE768A}"/>
              </a:ext>
            </a:extLst>
          </p:cNvPr>
          <p:cNvSpPr/>
          <p:nvPr/>
        </p:nvSpPr>
        <p:spPr>
          <a:xfrm>
            <a:off x="3102878" y="383418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4B27AAB-336A-9E40-BB29-7EA4361668A1}"/>
              </a:ext>
            </a:extLst>
          </p:cNvPr>
          <p:cNvSpPr/>
          <p:nvPr/>
        </p:nvSpPr>
        <p:spPr>
          <a:xfrm>
            <a:off x="3608165" y="382634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749ADBE-9B70-9649-A5B9-59493F007536}"/>
              </a:ext>
            </a:extLst>
          </p:cNvPr>
          <p:cNvSpPr/>
          <p:nvPr/>
        </p:nvSpPr>
        <p:spPr>
          <a:xfrm>
            <a:off x="3855429" y="406365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181F3D4E-01D3-4D47-846E-C743F05078C9}"/>
              </a:ext>
            </a:extLst>
          </p:cNvPr>
          <p:cNvSpPr/>
          <p:nvPr/>
        </p:nvSpPr>
        <p:spPr>
          <a:xfrm>
            <a:off x="3854196" y="433117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70ABADC-3CF7-5F44-8CA1-62895388F31F}"/>
              </a:ext>
            </a:extLst>
          </p:cNvPr>
          <p:cNvSpPr/>
          <p:nvPr/>
        </p:nvSpPr>
        <p:spPr>
          <a:xfrm>
            <a:off x="3854196" y="5055942"/>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A256E87-B4A5-1348-A91B-2F92C476D5A1}"/>
              </a:ext>
            </a:extLst>
          </p:cNvPr>
          <p:cNvSpPr/>
          <p:nvPr/>
        </p:nvSpPr>
        <p:spPr>
          <a:xfrm>
            <a:off x="3855911" y="48179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615037E-7D2A-4344-BAC7-B366D84EFE2E}"/>
              </a:ext>
            </a:extLst>
          </p:cNvPr>
          <p:cNvSpPr/>
          <p:nvPr/>
        </p:nvSpPr>
        <p:spPr>
          <a:xfrm>
            <a:off x="3599445" y="530276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D0A4C09E-1A55-0746-8C40-A379BB3910B1}"/>
              </a:ext>
            </a:extLst>
          </p:cNvPr>
          <p:cNvSpPr/>
          <p:nvPr/>
        </p:nvSpPr>
        <p:spPr>
          <a:xfrm>
            <a:off x="2618039" y="529611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D562C0D-1257-0E43-B64A-557722744D65}"/>
              </a:ext>
            </a:extLst>
          </p:cNvPr>
          <p:cNvSpPr/>
          <p:nvPr/>
        </p:nvSpPr>
        <p:spPr>
          <a:xfrm>
            <a:off x="3111150" y="530276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7E7BCEF5-644C-A646-A481-A129A0AFD454}"/>
              </a:ext>
            </a:extLst>
          </p:cNvPr>
          <p:cNvSpPr txBox="1"/>
          <p:nvPr/>
        </p:nvSpPr>
        <p:spPr>
          <a:xfrm>
            <a:off x="5099621" y="3643211"/>
            <a:ext cx="6517505" cy="769441"/>
          </a:xfrm>
          <a:prstGeom prst="rect">
            <a:avLst/>
          </a:prstGeom>
          <a:noFill/>
        </p:spPr>
        <p:txBody>
          <a:bodyPr wrap="square" rtlCol="0">
            <a:spAutoFit/>
          </a:bodyPr>
          <a:lstStyle/>
          <a:p>
            <a:r>
              <a:rPr lang="en-US" sz="2200" dirty="0">
                <a:latin typeface="Helvetica" pitchFamily="2" charset="0"/>
              </a:rPr>
              <a:t>Your smart human eyes can see two ”groupings” here pretty easily, yeah?</a:t>
            </a:r>
          </a:p>
        </p:txBody>
      </p:sp>
    </p:spTree>
    <p:extLst>
      <p:ext uri="{BB962C8B-B14F-4D97-AF65-F5344CB8AC3E}">
        <p14:creationId xmlns:p14="http://schemas.microsoft.com/office/powerpoint/2010/main" val="624945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 Shapes in </a:t>
            </a:r>
            <a:r>
              <a:rPr lang="en-US" i="1" dirty="0">
                <a:latin typeface="Helvetica" pitchFamily="2" charset="0"/>
              </a:rPr>
              <a:t>k</a:t>
            </a:r>
            <a:r>
              <a:rPr lang="en-US" dirty="0">
                <a:latin typeface="Helvetica" pitchFamily="2" charset="0"/>
              </a:rPr>
              <a:t>-Means</a:t>
            </a:r>
          </a:p>
        </p:txBody>
      </p:sp>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To illustrate what we mean by shapes…</a:t>
            </a:r>
          </a:p>
        </p:txBody>
      </p:sp>
      <p:sp>
        <p:nvSpPr>
          <p:cNvPr id="92" name="TextBox 91">
            <a:extLst>
              <a:ext uri="{FF2B5EF4-FFF2-40B4-BE49-F238E27FC236}">
                <a16:creationId xmlns:a16="http://schemas.microsoft.com/office/drawing/2014/main" id="{7E7BCEF5-644C-A646-A481-A129A0AFD454}"/>
              </a:ext>
            </a:extLst>
          </p:cNvPr>
          <p:cNvSpPr txBox="1"/>
          <p:nvPr/>
        </p:nvSpPr>
        <p:spPr>
          <a:xfrm>
            <a:off x="5099621" y="3643211"/>
            <a:ext cx="6517505" cy="1107996"/>
          </a:xfrm>
          <a:prstGeom prst="rect">
            <a:avLst/>
          </a:prstGeom>
          <a:noFill/>
        </p:spPr>
        <p:txBody>
          <a:bodyPr wrap="square" rtlCol="0">
            <a:spAutoFit/>
          </a:bodyPr>
          <a:lstStyle/>
          <a:p>
            <a:r>
              <a:rPr lang="en-US" sz="2200" dirty="0">
                <a:latin typeface="Helvetica" pitchFamily="2" charset="0"/>
              </a:rPr>
              <a:t>Maybe something that looks like this?</a:t>
            </a:r>
          </a:p>
          <a:p>
            <a:endParaRPr lang="en-US" sz="2200" dirty="0">
              <a:latin typeface="Helvetica" pitchFamily="2" charset="0"/>
            </a:endParaRPr>
          </a:p>
          <a:p>
            <a:r>
              <a:rPr lang="en-US" sz="2200" dirty="0">
                <a:latin typeface="Helvetica" pitchFamily="2" charset="0"/>
              </a:rPr>
              <a:t>But note that these clusters aren’t spherical!</a:t>
            </a:r>
          </a:p>
        </p:txBody>
      </p:sp>
      <p:grpSp>
        <p:nvGrpSpPr>
          <p:cNvPr id="93" name="Group 92">
            <a:extLst>
              <a:ext uri="{FF2B5EF4-FFF2-40B4-BE49-F238E27FC236}">
                <a16:creationId xmlns:a16="http://schemas.microsoft.com/office/drawing/2014/main" id="{01D786CD-4C5F-7144-9A45-C6F3A28DD1DA}"/>
              </a:ext>
            </a:extLst>
          </p:cNvPr>
          <p:cNvGrpSpPr/>
          <p:nvPr/>
        </p:nvGrpSpPr>
        <p:grpSpPr>
          <a:xfrm>
            <a:off x="362068" y="2389857"/>
            <a:ext cx="4037819" cy="4045589"/>
            <a:chOff x="281092" y="2065565"/>
            <a:chExt cx="4037819" cy="4045589"/>
          </a:xfrm>
        </p:grpSpPr>
        <p:cxnSp>
          <p:nvCxnSpPr>
            <p:cNvPr id="94" name="Straight Arrow Connector 93">
              <a:extLst>
                <a:ext uri="{FF2B5EF4-FFF2-40B4-BE49-F238E27FC236}">
                  <a16:creationId xmlns:a16="http://schemas.microsoft.com/office/drawing/2014/main" id="{E75592C2-0A0D-EA47-B073-68302F98A065}"/>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96D7B24-519F-7B48-AC33-E544FFC47FFF}"/>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2379713-9896-4746-BF07-FEAABACACBD6}"/>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BE807593-AD60-4343-9218-C43BF2BF2000}"/>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1BC17F69-BFEB-DE47-A7BE-A129AAE0CC8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B55CAD5-98BB-804E-9EDA-D334FCBFA32B}"/>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9F1D07E-3D0A-2943-ADA3-7FF954003CAF}"/>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AC0C8164-5F21-6A4E-AAB4-EC637668ABB7}"/>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FFF51FC-3C4C-8949-B0F4-C520782F8CE7}"/>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AE015FF-83AD-1F43-9DAF-544EB233E75C}"/>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B916C99-0443-F146-A0DF-A6B8BEEDC704}"/>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A451454A-AECA-8640-B324-AA845F9DB2A5}"/>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F2B1F387-8694-174B-86E5-678742C560F0}"/>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34FD38E2-184A-A948-8062-8997A2BC12F2}"/>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D49640D5-CF49-E34E-855E-A7EBA662059D}"/>
                </a:ext>
              </a:extLst>
            </p:cNvPr>
            <p:cNvSpPr txBox="1"/>
            <p:nvPr/>
          </p:nvSpPr>
          <p:spPr>
            <a:xfrm>
              <a:off x="2305066" y="5649489"/>
              <a:ext cx="335348"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x</a:t>
              </a:r>
            </a:p>
          </p:txBody>
        </p:sp>
        <p:sp>
          <p:nvSpPr>
            <p:cNvPr id="109" name="TextBox 108">
              <a:extLst>
                <a:ext uri="{FF2B5EF4-FFF2-40B4-BE49-F238E27FC236}">
                  <a16:creationId xmlns:a16="http://schemas.microsoft.com/office/drawing/2014/main" id="{0FDC2268-83D2-F24E-924D-D30B2ABBC596}"/>
                </a:ext>
              </a:extLst>
            </p:cNvPr>
            <p:cNvSpPr txBox="1"/>
            <p:nvPr/>
          </p:nvSpPr>
          <p:spPr>
            <a:xfrm rot="16200000">
              <a:off x="340243" y="3716598"/>
              <a:ext cx="343364"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y</a:t>
              </a:r>
            </a:p>
          </p:txBody>
        </p:sp>
      </p:grpSp>
      <p:sp>
        <p:nvSpPr>
          <p:cNvPr id="110" name="Oval 109">
            <a:extLst>
              <a:ext uri="{FF2B5EF4-FFF2-40B4-BE49-F238E27FC236}">
                <a16:creationId xmlns:a16="http://schemas.microsoft.com/office/drawing/2014/main" id="{1F5A866F-BEB3-A14E-81D6-7A1465920FA1}"/>
              </a:ext>
            </a:extLst>
          </p:cNvPr>
          <p:cNvSpPr/>
          <p:nvPr/>
        </p:nvSpPr>
        <p:spPr>
          <a:xfrm>
            <a:off x="1249834" y="2945705"/>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88795F8F-9946-E147-B5D1-0738ADFE8180}"/>
              </a:ext>
            </a:extLst>
          </p:cNvPr>
          <p:cNvSpPr/>
          <p:nvPr/>
        </p:nvSpPr>
        <p:spPr>
          <a:xfrm>
            <a:off x="1749218" y="2945705"/>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34414B37-823A-074D-B612-E28A1A6CFA76}"/>
              </a:ext>
            </a:extLst>
          </p:cNvPr>
          <p:cNvSpPr/>
          <p:nvPr/>
        </p:nvSpPr>
        <p:spPr>
          <a:xfrm>
            <a:off x="1500742" y="2945705"/>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26473519-73A3-1347-820F-EBAE49600E1E}"/>
              </a:ext>
            </a:extLst>
          </p:cNvPr>
          <p:cNvSpPr/>
          <p:nvPr/>
        </p:nvSpPr>
        <p:spPr>
          <a:xfrm>
            <a:off x="2236360" y="2945705"/>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9111A24F-7DB0-C04D-968D-B6F1776006DB}"/>
              </a:ext>
            </a:extLst>
          </p:cNvPr>
          <p:cNvSpPr/>
          <p:nvPr/>
        </p:nvSpPr>
        <p:spPr>
          <a:xfrm>
            <a:off x="2749347" y="2945705"/>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62912060-2C71-634B-926C-829DC495F957}"/>
              </a:ext>
            </a:extLst>
          </p:cNvPr>
          <p:cNvSpPr/>
          <p:nvPr/>
        </p:nvSpPr>
        <p:spPr>
          <a:xfrm>
            <a:off x="1986667" y="2945705"/>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C86F3327-1B80-6A46-8200-C0572EDDC0F7}"/>
              </a:ext>
            </a:extLst>
          </p:cNvPr>
          <p:cNvSpPr/>
          <p:nvPr/>
        </p:nvSpPr>
        <p:spPr>
          <a:xfrm>
            <a:off x="2490135" y="2945705"/>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B0306578-DCD7-FB4D-BA52-110835109450}"/>
              </a:ext>
            </a:extLst>
          </p:cNvPr>
          <p:cNvSpPr/>
          <p:nvPr/>
        </p:nvSpPr>
        <p:spPr>
          <a:xfrm>
            <a:off x="1245749" y="3442385"/>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49F01249-C3C2-8B48-ADD4-1B67520AF898}"/>
              </a:ext>
            </a:extLst>
          </p:cNvPr>
          <p:cNvSpPr/>
          <p:nvPr/>
        </p:nvSpPr>
        <p:spPr>
          <a:xfrm>
            <a:off x="1245749" y="3176752"/>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B12F014D-9F82-5D49-8738-34A959B60390}"/>
              </a:ext>
            </a:extLst>
          </p:cNvPr>
          <p:cNvSpPr/>
          <p:nvPr/>
        </p:nvSpPr>
        <p:spPr>
          <a:xfrm>
            <a:off x="1249641" y="3943815"/>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C47810CA-6D2C-C743-8418-1B984888CEB4}"/>
              </a:ext>
            </a:extLst>
          </p:cNvPr>
          <p:cNvSpPr/>
          <p:nvPr/>
        </p:nvSpPr>
        <p:spPr>
          <a:xfrm>
            <a:off x="1249841" y="3694210"/>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A3E803CA-4C24-D748-A34F-9131B83425BE}"/>
              </a:ext>
            </a:extLst>
          </p:cNvPr>
          <p:cNvSpPr/>
          <p:nvPr/>
        </p:nvSpPr>
        <p:spPr>
          <a:xfrm>
            <a:off x="1245749" y="4443846"/>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B5D28351-7399-0F48-B4FE-650914348841}"/>
              </a:ext>
            </a:extLst>
          </p:cNvPr>
          <p:cNvSpPr/>
          <p:nvPr/>
        </p:nvSpPr>
        <p:spPr>
          <a:xfrm>
            <a:off x="1252913" y="4197590"/>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5BBD10AE-7811-3849-B68B-2D5CE9ED4AE7}"/>
              </a:ext>
            </a:extLst>
          </p:cNvPr>
          <p:cNvSpPr/>
          <p:nvPr/>
        </p:nvSpPr>
        <p:spPr>
          <a:xfrm>
            <a:off x="1749218" y="4441138"/>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11DCBADC-85C4-5241-BF7C-554065C8B9EA}"/>
              </a:ext>
            </a:extLst>
          </p:cNvPr>
          <p:cNvSpPr/>
          <p:nvPr/>
        </p:nvSpPr>
        <p:spPr>
          <a:xfrm>
            <a:off x="1495441" y="4441138"/>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1F6FACAF-A91A-4A47-884E-2AD4F3EADDA1}"/>
              </a:ext>
            </a:extLst>
          </p:cNvPr>
          <p:cNvSpPr/>
          <p:nvPr/>
        </p:nvSpPr>
        <p:spPr>
          <a:xfrm>
            <a:off x="2236360" y="4435261"/>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D58E1B85-73B4-F443-B951-855346668CA1}"/>
              </a:ext>
            </a:extLst>
          </p:cNvPr>
          <p:cNvSpPr/>
          <p:nvPr/>
        </p:nvSpPr>
        <p:spPr>
          <a:xfrm>
            <a:off x="1988092" y="4441138"/>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071B9400-7095-4441-AC24-B1A54B52E78F}"/>
              </a:ext>
            </a:extLst>
          </p:cNvPr>
          <p:cNvSpPr/>
          <p:nvPr/>
        </p:nvSpPr>
        <p:spPr>
          <a:xfrm>
            <a:off x="2751245" y="4439651"/>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7971AC52-F1D6-6045-AE2F-516AF30C6AD1}"/>
              </a:ext>
            </a:extLst>
          </p:cNvPr>
          <p:cNvSpPr/>
          <p:nvPr/>
        </p:nvSpPr>
        <p:spPr>
          <a:xfrm>
            <a:off x="2493115" y="4433864"/>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03F50190-054F-6C47-A879-5ECDE46A0E62}"/>
              </a:ext>
            </a:extLst>
          </p:cNvPr>
          <p:cNvSpPr/>
          <p:nvPr/>
        </p:nvSpPr>
        <p:spPr>
          <a:xfrm>
            <a:off x="2237966" y="369648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2E732B7F-59CA-C847-ADA3-F0B5E17F8230}"/>
              </a:ext>
            </a:extLst>
          </p:cNvPr>
          <p:cNvSpPr/>
          <p:nvPr/>
        </p:nvSpPr>
        <p:spPr>
          <a:xfrm>
            <a:off x="2749347" y="3693421"/>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FBF90CA6-D002-A845-A74B-0BA31F10BBD9}"/>
              </a:ext>
            </a:extLst>
          </p:cNvPr>
          <p:cNvSpPr/>
          <p:nvPr/>
        </p:nvSpPr>
        <p:spPr>
          <a:xfrm>
            <a:off x="3236006" y="368863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530EB38A-7163-7E42-82AD-1FFC74B654BE}"/>
              </a:ext>
            </a:extLst>
          </p:cNvPr>
          <p:cNvSpPr/>
          <p:nvPr/>
        </p:nvSpPr>
        <p:spPr>
          <a:xfrm>
            <a:off x="3742667" y="3689696"/>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77D325DA-229F-A84E-A195-66065C4D3A1C}"/>
              </a:ext>
            </a:extLst>
          </p:cNvPr>
          <p:cNvSpPr/>
          <p:nvPr/>
        </p:nvSpPr>
        <p:spPr>
          <a:xfrm>
            <a:off x="3742667" y="4439651"/>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E9B2D906-4C15-6F49-9860-775925BE99D4}"/>
              </a:ext>
            </a:extLst>
          </p:cNvPr>
          <p:cNvSpPr/>
          <p:nvPr/>
        </p:nvSpPr>
        <p:spPr>
          <a:xfrm>
            <a:off x="2237879" y="5166896"/>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988047E7-2F0E-D640-B912-18A5C379CBA8}"/>
              </a:ext>
            </a:extLst>
          </p:cNvPr>
          <p:cNvSpPr/>
          <p:nvPr/>
        </p:nvSpPr>
        <p:spPr>
          <a:xfrm>
            <a:off x="3742667" y="5161302"/>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63B425B4-2B94-7241-A860-27B9ECACFF6A}"/>
              </a:ext>
            </a:extLst>
          </p:cNvPr>
          <p:cNvSpPr/>
          <p:nvPr/>
        </p:nvSpPr>
        <p:spPr>
          <a:xfrm>
            <a:off x="2749656" y="5163833"/>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AF0EC516-A3C4-234E-B0C4-31539288989E}"/>
              </a:ext>
            </a:extLst>
          </p:cNvPr>
          <p:cNvSpPr/>
          <p:nvPr/>
        </p:nvSpPr>
        <p:spPr>
          <a:xfrm>
            <a:off x="3232408" y="5163833"/>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C7B2037-5036-1642-A115-42939B06AB1D}"/>
              </a:ext>
            </a:extLst>
          </p:cNvPr>
          <p:cNvSpPr/>
          <p:nvPr/>
        </p:nvSpPr>
        <p:spPr>
          <a:xfrm>
            <a:off x="2490135" y="369648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1807A060-4F84-7842-A0D2-58C31B59DA21}"/>
              </a:ext>
            </a:extLst>
          </p:cNvPr>
          <p:cNvSpPr/>
          <p:nvPr/>
        </p:nvSpPr>
        <p:spPr>
          <a:xfrm>
            <a:off x="2985848" y="3699370"/>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E2D5722A-0D5C-2546-A2D1-6EBAEB6CDC3A}"/>
              </a:ext>
            </a:extLst>
          </p:cNvPr>
          <p:cNvSpPr/>
          <p:nvPr/>
        </p:nvSpPr>
        <p:spPr>
          <a:xfrm>
            <a:off x="3491135" y="3691525"/>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141CEDC9-995B-8A4D-ACC8-6DD0A45949DE}"/>
              </a:ext>
            </a:extLst>
          </p:cNvPr>
          <p:cNvSpPr/>
          <p:nvPr/>
        </p:nvSpPr>
        <p:spPr>
          <a:xfrm>
            <a:off x="3738399" y="3928835"/>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756F648B-B2FB-9F49-97F4-C0A914FB1294}"/>
              </a:ext>
            </a:extLst>
          </p:cNvPr>
          <p:cNvSpPr/>
          <p:nvPr/>
        </p:nvSpPr>
        <p:spPr>
          <a:xfrm>
            <a:off x="3737166" y="4196361"/>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7FDE15DB-32DB-6749-8B69-ADB57349FD95}"/>
              </a:ext>
            </a:extLst>
          </p:cNvPr>
          <p:cNvSpPr/>
          <p:nvPr/>
        </p:nvSpPr>
        <p:spPr>
          <a:xfrm>
            <a:off x="3737166" y="4921127"/>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A1683280-30DA-6D48-ADDC-B95653A7D741}"/>
              </a:ext>
            </a:extLst>
          </p:cNvPr>
          <p:cNvSpPr/>
          <p:nvPr/>
        </p:nvSpPr>
        <p:spPr>
          <a:xfrm>
            <a:off x="3738881" y="468318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C8513755-C54F-3B40-92D5-6A9207A3B362}"/>
              </a:ext>
            </a:extLst>
          </p:cNvPr>
          <p:cNvSpPr/>
          <p:nvPr/>
        </p:nvSpPr>
        <p:spPr>
          <a:xfrm>
            <a:off x="3482415" y="5167953"/>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5E6931D7-A709-CD48-9561-7F579064D698}"/>
              </a:ext>
            </a:extLst>
          </p:cNvPr>
          <p:cNvSpPr/>
          <p:nvPr/>
        </p:nvSpPr>
        <p:spPr>
          <a:xfrm>
            <a:off x="2501009" y="5161302"/>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13749C3F-3F2E-C14B-827A-5CC020B7BE07}"/>
              </a:ext>
            </a:extLst>
          </p:cNvPr>
          <p:cNvSpPr/>
          <p:nvPr/>
        </p:nvSpPr>
        <p:spPr>
          <a:xfrm>
            <a:off x="2994120" y="5167953"/>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3113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 Shapes in </a:t>
            </a:r>
            <a:r>
              <a:rPr lang="en-US" i="1" dirty="0">
                <a:latin typeface="Helvetica" pitchFamily="2" charset="0"/>
              </a:rPr>
              <a:t>k</a:t>
            </a:r>
            <a:r>
              <a:rPr lang="en-US" dirty="0">
                <a:latin typeface="Helvetica" pitchFamily="2" charset="0"/>
              </a:rPr>
              <a:t>-Means</a:t>
            </a:r>
          </a:p>
        </p:txBody>
      </p:sp>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To illustrate what we mean by shapes…</a:t>
            </a:r>
          </a:p>
        </p:txBody>
      </p:sp>
      <p:sp>
        <p:nvSpPr>
          <p:cNvPr id="92" name="TextBox 91">
            <a:extLst>
              <a:ext uri="{FF2B5EF4-FFF2-40B4-BE49-F238E27FC236}">
                <a16:creationId xmlns:a16="http://schemas.microsoft.com/office/drawing/2014/main" id="{7E7BCEF5-644C-A646-A481-A129A0AFD454}"/>
              </a:ext>
            </a:extLst>
          </p:cNvPr>
          <p:cNvSpPr txBox="1"/>
          <p:nvPr/>
        </p:nvSpPr>
        <p:spPr>
          <a:xfrm>
            <a:off x="5099621" y="3643211"/>
            <a:ext cx="6517505" cy="2123658"/>
          </a:xfrm>
          <a:prstGeom prst="rect">
            <a:avLst/>
          </a:prstGeom>
          <a:noFill/>
        </p:spPr>
        <p:txBody>
          <a:bodyPr wrap="square" rtlCol="0">
            <a:spAutoFit/>
          </a:bodyPr>
          <a:lstStyle/>
          <a:p>
            <a:r>
              <a:rPr lang="en-US" sz="2200" dirty="0">
                <a:latin typeface="Helvetica" pitchFamily="2" charset="0"/>
              </a:rPr>
              <a:t>k-means clustering defaults to spherical clusters.</a:t>
            </a:r>
          </a:p>
          <a:p>
            <a:endParaRPr lang="en-US" sz="2200" dirty="0">
              <a:latin typeface="Helvetica" pitchFamily="2" charset="0"/>
            </a:endParaRPr>
          </a:p>
          <a:p>
            <a:r>
              <a:rPr lang="en-US" sz="2200" dirty="0">
                <a:latin typeface="Helvetica" pitchFamily="2" charset="0"/>
              </a:rPr>
              <a:t>But if we do that here, we don’t get this nice grouping. Some things in the “left” shape will jump to team red, and some things in the “right” shape will jump to team green.</a:t>
            </a:r>
          </a:p>
        </p:txBody>
      </p:sp>
      <p:grpSp>
        <p:nvGrpSpPr>
          <p:cNvPr id="93" name="Group 92">
            <a:extLst>
              <a:ext uri="{FF2B5EF4-FFF2-40B4-BE49-F238E27FC236}">
                <a16:creationId xmlns:a16="http://schemas.microsoft.com/office/drawing/2014/main" id="{01D786CD-4C5F-7144-9A45-C6F3A28DD1DA}"/>
              </a:ext>
            </a:extLst>
          </p:cNvPr>
          <p:cNvGrpSpPr/>
          <p:nvPr/>
        </p:nvGrpSpPr>
        <p:grpSpPr>
          <a:xfrm>
            <a:off x="362068" y="2389857"/>
            <a:ext cx="4037819" cy="4045589"/>
            <a:chOff x="281092" y="2065565"/>
            <a:chExt cx="4037819" cy="4045589"/>
          </a:xfrm>
        </p:grpSpPr>
        <p:cxnSp>
          <p:nvCxnSpPr>
            <p:cNvPr id="94" name="Straight Arrow Connector 93">
              <a:extLst>
                <a:ext uri="{FF2B5EF4-FFF2-40B4-BE49-F238E27FC236}">
                  <a16:creationId xmlns:a16="http://schemas.microsoft.com/office/drawing/2014/main" id="{E75592C2-0A0D-EA47-B073-68302F98A065}"/>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96D7B24-519F-7B48-AC33-E544FFC47FFF}"/>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2379713-9896-4746-BF07-FEAABACACBD6}"/>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BE807593-AD60-4343-9218-C43BF2BF2000}"/>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1BC17F69-BFEB-DE47-A7BE-A129AAE0CC8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B55CAD5-98BB-804E-9EDA-D334FCBFA32B}"/>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9F1D07E-3D0A-2943-ADA3-7FF954003CAF}"/>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AC0C8164-5F21-6A4E-AAB4-EC637668ABB7}"/>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FFF51FC-3C4C-8949-B0F4-C520782F8CE7}"/>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AE015FF-83AD-1F43-9DAF-544EB233E75C}"/>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B916C99-0443-F146-A0DF-A6B8BEEDC704}"/>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A451454A-AECA-8640-B324-AA845F9DB2A5}"/>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F2B1F387-8694-174B-86E5-678742C560F0}"/>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34FD38E2-184A-A948-8062-8997A2BC12F2}"/>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D49640D5-CF49-E34E-855E-A7EBA662059D}"/>
                </a:ext>
              </a:extLst>
            </p:cNvPr>
            <p:cNvSpPr txBox="1"/>
            <p:nvPr/>
          </p:nvSpPr>
          <p:spPr>
            <a:xfrm>
              <a:off x="2305066" y="5649489"/>
              <a:ext cx="335348"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x</a:t>
              </a:r>
            </a:p>
          </p:txBody>
        </p:sp>
        <p:sp>
          <p:nvSpPr>
            <p:cNvPr id="109" name="TextBox 108">
              <a:extLst>
                <a:ext uri="{FF2B5EF4-FFF2-40B4-BE49-F238E27FC236}">
                  <a16:creationId xmlns:a16="http://schemas.microsoft.com/office/drawing/2014/main" id="{0FDC2268-83D2-F24E-924D-D30B2ABBC596}"/>
                </a:ext>
              </a:extLst>
            </p:cNvPr>
            <p:cNvSpPr txBox="1"/>
            <p:nvPr/>
          </p:nvSpPr>
          <p:spPr>
            <a:xfrm rot="16200000">
              <a:off x="340243" y="3716598"/>
              <a:ext cx="343364"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y</a:t>
              </a:r>
            </a:p>
          </p:txBody>
        </p:sp>
      </p:grpSp>
      <p:sp>
        <p:nvSpPr>
          <p:cNvPr id="110" name="Oval 109">
            <a:extLst>
              <a:ext uri="{FF2B5EF4-FFF2-40B4-BE49-F238E27FC236}">
                <a16:creationId xmlns:a16="http://schemas.microsoft.com/office/drawing/2014/main" id="{1F5A866F-BEB3-A14E-81D6-7A1465920FA1}"/>
              </a:ext>
            </a:extLst>
          </p:cNvPr>
          <p:cNvSpPr/>
          <p:nvPr/>
        </p:nvSpPr>
        <p:spPr>
          <a:xfrm>
            <a:off x="1249834" y="2945705"/>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88795F8F-9946-E147-B5D1-0738ADFE8180}"/>
              </a:ext>
            </a:extLst>
          </p:cNvPr>
          <p:cNvSpPr/>
          <p:nvPr/>
        </p:nvSpPr>
        <p:spPr>
          <a:xfrm>
            <a:off x="1749218" y="2945705"/>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34414B37-823A-074D-B612-E28A1A6CFA76}"/>
              </a:ext>
            </a:extLst>
          </p:cNvPr>
          <p:cNvSpPr/>
          <p:nvPr/>
        </p:nvSpPr>
        <p:spPr>
          <a:xfrm>
            <a:off x="1500742" y="2945705"/>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26473519-73A3-1347-820F-EBAE49600E1E}"/>
              </a:ext>
            </a:extLst>
          </p:cNvPr>
          <p:cNvSpPr/>
          <p:nvPr/>
        </p:nvSpPr>
        <p:spPr>
          <a:xfrm>
            <a:off x="2236360" y="2945705"/>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9111A24F-7DB0-C04D-968D-B6F1776006DB}"/>
              </a:ext>
            </a:extLst>
          </p:cNvPr>
          <p:cNvSpPr/>
          <p:nvPr/>
        </p:nvSpPr>
        <p:spPr>
          <a:xfrm>
            <a:off x="2749347" y="2945705"/>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62912060-2C71-634B-926C-829DC495F957}"/>
              </a:ext>
            </a:extLst>
          </p:cNvPr>
          <p:cNvSpPr/>
          <p:nvPr/>
        </p:nvSpPr>
        <p:spPr>
          <a:xfrm>
            <a:off x="1986667" y="2945705"/>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C86F3327-1B80-6A46-8200-C0572EDDC0F7}"/>
              </a:ext>
            </a:extLst>
          </p:cNvPr>
          <p:cNvSpPr/>
          <p:nvPr/>
        </p:nvSpPr>
        <p:spPr>
          <a:xfrm>
            <a:off x="2490135" y="2945705"/>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B0306578-DCD7-FB4D-BA52-110835109450}"/>
              </a:ext>
            </a:extLst>
          </p:cNvPr>
          <p:cNvSpPr/>
          <p:nvPr/>
        </p:nvSpPr>
        <p:spPr>
          <a:xfrm>
            <a:off x="1245749" y="3442385"/>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49F01249-C3C2-8B48-ADD4-1B67520AF898}"/>
              </a:ext>
            </a:extLst>
          </p:cNvPr>
          <p:cNvSpPr/>
          <p:nvPr/>
        </p:nvSpPr>
        <p:spPr>
          <a:xfrm>
            <a:off x="1245749" y="3176752"/>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B12F014D-9F82-5D49-8738-34A959B60390}"/>
              </a:ext>
            </a:extLst>
          </p:cNvPr>
          <p:cNvSpPr/>
          <p:nvPr/>
        </p:nvSpPr>
        <p:spPr>
          <a:xfrm>
            <a:off x="1249641" y="3943815"/>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C47810CA-6D2C-C743-8418-1B984888CEB4}"/>
              </a:ext>
            </a:extLst>
          </p:cNvPr>
          <p:cNvSpPr/>
          <p:nvPr/>
        </p:nvSpPr>
        <p:spPr>
          <a:xfrm>
            <a:off x="1249841" y="3694210"/>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A3E803CA-4C24-D748-A34F-9131B83425BE}"/>
              </a:ext>
            </a:extLst>
          </p:cNvPr>
          <p:cNvSpPr/>
          <p:nvPr/>
        </p:nvSpPr>
        <p:spPr>
          <a:xfrm>
            <a:off x="1245749" y="4443846"/>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B5D28351-7399-0F48-B4FE-650914348841}"/>
              </a:ext>
            </a:extLst>
          </p:cNvPr>
          <p:cNvSpPr/>
          <p:nvPr/>
        </p:nvSpPr>
        <p:spPr>
          <a:xfrm>
            <a:off x="1252913" y="4197590"/>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5BBD10AE-7811-3849-B68B-2D5CE9ED4AE7}"/>
              </a:ext>
            </a:extLst>
          </p:cNvPr>
          <p:cNvSpPr/>
          <p:nvPr/>
        </p:nvSpPr>
        <p:spPr>
          <a:xfrm>
            <a:off x="1749218" y="4441138"/>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11DCBADC-85C4-5241-BF7C-554065C8B9EA}"/>
              </a:ext>
            </a:extLst>
          </p:cNvPr>
          <p:cNvSpPr/>
          <p:nvPr/>
        </p:nvSpPr>
        <p:spPr>
          <a:xfrm>
            <a:off x="1495441" y="4441138"/>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1F6FACAF-A91A-4A47-884E-2AD4F3EADDA1}"/>
              </a:ext>
            </a:extLst>
          </p:cNvPr>
          <p:cNvSpPr/>
          <p:nvPr/>
        </p:nvSpPr>
        <p:spPr>
          <a:xfrm>
            <a:off x="2236360" y="4435261"/>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D58E1B85-73B4-F443-B951-855346668CA1}"/>
              </a:ext>
            </a:extLst>
          </p:cNvPr>
          <p:cNvSpPr/>
          <p:nvPr/>
        </p:nvSpPr>
        <p:spPr>
          <a:xfrm>
            <a:off x="1988092" y="4441138"/>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071B9400-7095-4441-AC24-B1A54B52E78F}"/>
              </a:ext>
            </a:extLst>
          </p:cNvPr>
          <p:cNvSpPr/>
          <p:nvPr/>
        </p:nvSpPr>
        <p:spPr>
          <a:xfrm>
            <a:off x="2751245" y="4439651"/>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7971AC52-F1D6-6045-AE2F-516AF30C6AD1}"/>
              </a:ext>
            </a:extLst>
          </p:cNvPr>
          <p:cNvSpPr/>
          <p:nvPr/>
        </p:nvSpPr>
        <p:spPr>
          <a:xfrm>
            <a:off x="2493115" y="4433864"/>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03F50190-054F-6C47-A879-5ECDE46A0E62}"/>
              </a:ext>
            </a:extLst>
          </p:cNvPr>
          <p:cNvSpPr/>
          <p:nvPr/>
        </p:nvSpPr>
        <p:spPr>
          <a:xfrm>
            <a:off x="2237966" y="369648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2E732B7F-59CA-C847-ADA3-F0B5E17F8230}"/>
              </a:ext>
            </a:extLst>
          </p:cNvPr>
          <p:cNvSpPr/>
          <p:nvPr/>
        </p:nvSpPr>
        <p:spPr>
          <a:xfrm>
            <a:off x="2749347" y="3693421"/>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FBF90CA6-D002-A845-A74B-0BA31F10BBD9}"/>
              </a:ext>
            </a:extLst>
          </p:cNvPr>
          <p:cNvSpPr/>
          <p:nvPr/>
        </p:nvSpPr>
        <p:spPr>
          <a:xfrm>
            <a:off x="3236006" y="368863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530EB38A-7163-7E42-82AD-1FFC74B654BE}"/>
              </a:ext>
            </a:extLst>
          </p:cNvPr>
          <p:cNvSpPr/>
          <p:nvPr/>
        </p:nvSpPr>
        <p:spPr>
          <a:xfrm>
            <a:off x="3742667" y="3689696"/>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77D325DA-229F-A84E-A195-66065C4D3A1C}"/>
              </a:ext>
            </a:extLst>
          </p:cNvPr>
          <p:cNvSpPr/>
          <p:nvPr/>
        </p:nvSpPr>
        <p:spPr>
          <a:xfrm>
            <a:off x="3742667" y="4439651"/>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E9B2D906-4C15-6F49-9860-775925BE99D4}"/>
              </a:ext>
            </a:extLst>
          </p:cNvPr>
          <p:cNvSpPr/>
          <p:nvPr/>
        </p:nvSpPr>
        <p:spPr>
          <a:xfrm>
            <a:off x="2237879" y="5166896"/>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988047E7-2F0E-D640-B912-18A5C379CBA8}"/>
              </a:ext>
            </a:extLst>
          </p:cNvPr>
          <p:cNvSpPr/>
          <p:nvPr/>
        </p:nvSpPr>
        <p:spPr>
          <a:xfrm>
            <a:off x="3742667" y="5161302"/>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63B425B4-2B94-7241-A860-27B9ECACFF6A}"/>
              </a:ext>
            </a:extLst>
          </p:cNvPr>
          <p:cNvSpPr/>
          <p:nvPr/>
        </p:nvSpPr>
        <p:spPr>
          <a:xfrm>
            <a:off x="2749656" y="5163833"/>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AF0EC516-A3C4-234E-B0C4-31539288989E}"/>
              </a:ext>
            </a:extLst>
          </p:cNvPr>
          <p:cNvSpPr/>
          <p:nvPr/>
        </p:nvSpPr>
        <p:spPr>
          <a:xfrm>
            <a:off x="3232408" y="5163833"/>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C7B2037-5036-1642-A115-42939B06AB1D}"/>
              </a:ext>
            </a:extLst>
          </p:cNvPr>
          <p:cNvSpPr/>
          <p:nvPr/>
        </p:nvSpPr>
        <p:spPr>
          <a:xfrm>
            <a:off x="2490135" y="369648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1807A060-4F84-7842-A0D2-58C31B59DA21}"/>
              </a:ext>
            </a:extLst>
          </p:cNvPr>
          <p:cNvSpPr/>
          <p:nvPr/>
        </p:nvSpPr>
        <p:spPr>
          <a:xfrm>
            <a:off x="2985848" y="3699370"/>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E2D5722A-0D5C-2546-A2D1-6EBAEB6CDC3A}"/>
              </a:ext>
            </a:extLst>
          </p:cNvPr>
          <p:cNvSpPr/>
          <p:nvPr/>
        </p:nvSpPr>
        <p:spPr>
          <a:xfrm>
            <a:off x="3491135" y="3691525"/>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141CEDC9-995B-8A4D-ACC8-6DD0A45949DE}"/>
              </a:ext>
            </a:extLst>
          </p:cNvPr>
          <p:cNvSpPr/>
          <p:nvPr/>
        </p:nvSpPr>
        <p:spPr>
          <a:xfrm>
            <a:off x="3738399" y="3928835"/>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756F648B-B2FB-9F49-97F4-C0A914FB1294}"/>
              </a:ext>
            </a:extLst>
          </p:cNvPr>
          <p:cNvSpPr/>
          <p:nvPr/>
        </p:nvSpPr>
        <p:spPr>
          <a:xfrm>
            <a:off x="3737166" y="4196361"/>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7FDE15DB-32DB-6749-8B69-ADB57349FD95}"/>
              </a:ext>
            </a:extLst>
          </p:cNvPr>
          <p:cNvSpPr/>
          <p:nvPr/>
        </p:nvSpPr>
        <p:spPr>
          <a:xfrm>
            <a:off x="3737166" y="4921127"/>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A1683280-30DA-6D48-ADDC-B95653A7D741}"/>
              </a:ext>
            </a:extLst>
          </p:cNvPr>
          <p:cNvSpPr/>
          <p:nvPr/>
        </p:nvSpPr>
        <p:spPr>
          <a:xfrm>
            <a:off x="3738881" y="468318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C8513755-C54F-3B40-92D5-6A9207A3B362}"/>
              </a:ext>
            </a:extLst>
          </p:cNvPr>
          <p:cNvSpPr/>
          <p:nvPr/>
        </p:nvSpPr>
        <p:spPr>
          <a:xfrm>
            <a:off x="3482415" y="5167953"/>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5E6931D7-A709-CD48-9561-7F579064D698}"/>
              </a:ext>
            </a:extLst>
          </p:cNvPr>
          <p:cNvSpPr/>
          <p:nvPr/>
        </p:nvSpPr>
        <p:spPr>
          <a:xfrm>
            <a:off x="2501009" y="5161302"/>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13749C3F-3F2E-C14B-827A-5CC020B7BE07}"/>
              </a:ext>
            </a:extLst>
          </p:cNvPr>
          <p:cNvSpPr/>
          <p:nvPr/>
        </p:nvSpPr>
        <p:spPr>
          <a:xfrm>
            <a:off x="2994120" y="5167953"/>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359B2307-1F54-3C4B-AF86-3E78A740763A}"/>
              </a:ext>
            </a:extLst>
          </p:cNvPr>
          <p:cNvSpPr/>
          <p:nvPr/>
        </p:nvSpPr>
        <p:spPr>
          <a:xfrm>
            <a:off x="805734" y="2553139"/>
            <a:ext cx="2361357" cy="2257614"/>
          </a:xfrm>
          <a:prstGeom prst="ellipse">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AF5EF589-3C37-F74D-8B40-D4D6AF2B3CBE}"/>
              </a:ext>
            </a:extLst>
          </p:cNvPr>
          <p:cNvSpPr/>
          <p:nvPr/>
        </p:nvSpPr>
        <p:spPr>
          <a:xfrm>
            <a:off x="1886812" y="3453576"/>
            <a:ext cx="2361357" cy="2257614"/>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946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Density-Based Clustering.</a:t>
            </a:r>
          </a:p>
        </p:txBody>
      </p:sp>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lnSpcReduction="10000"/>
          </a:bodyPr>
          <a:lstStyle/>
          <a:p>
            <a:r>
              <a:rPr lang="en-US" sz="2400" dirty="0">
                <a:latin typeface="Helvetica" pitchFamily="2" charset="0"/>
              </a:rPr>
              <a:t>As an alternative to </a:t>
            </a:r>
            <a:r>
              <a:rPr lang="en-US" sz="2400" i="1" dirty="0">
                <a:latin typeface="Helvetica" pitchFamily="2" charset="0"/>
              </a:rPr>
              <a:t>k</a:t>
            </a:r>
            <a:r>
              <a:rPr lang="en-US" sz="2400" dirty="0">
                <a:latin typeface="Helvetica" pitchFamily="2" charset="0"/>
              </a:rPr>
              <a:t>-means clustering, you could use </a:t>
            </a:r>
            <a:r>
              <a:rPr lang="en-US" sz="2400" b="1" dirty="0">
                <a:latin typeface="Helvetica" pitchFamily="2" charset="0"/>
              </a:rPr>
              <a:t>Density-Based Clustering</a:t>
            </a:r>
            <a:r>
              <a:rPr lang="en-US" sz="2400" dirty="0">
                <a:latin typeface="Helvetica" pitchFamily="2" charset="0"/>
              </a:rPr>
              <a:t>.</a:t>
            </a:r>
          </a:p>
          <a:p>
            <a:endParaRPr lang="en-US" sz="2400" dirty="0">
              <a:latin typeface="Helvetica" pitchFamily="2" charset="0"/>
            </a:endParaRPr>
          </a:p>
          <a:p>
            <a:r>
              <a:rPr lang="en-US" sz="2400" dirty="0">
                <a:latin typeface="Helvetica" pitchFamily="2" charset="0"/>
              </a:rPr>
              <a:t>In density-based clustering, a cluster is a group of points who are all closer together to one another than other points.</a:t>
            </a:r>
          </a:p>
          <a:p>
            <a:endParaRPr lang="en-US" sz="2400" dirty="0">
              <a:latin typeface="Helvetica" pitchFamily="2" charset="0"/>
            </a:endParaRPr>
          </a:p>
          <a:p>
            <a:r>
              <a:rPr lang="en-US" sz="2400" dirty="0">
                <a:latin typeface="Helvetica" pitchFamily="2" charset="0"/>
              </a:rPr>
              <a:t>The </a:t>
            </a:r>
            <a:r>
              <a:rPr lang="en-US" sz="2400" b="1" dirty="0">
                <a:latin typeface="Helvetica" pitchFamily="2" charset="0"/>
              </a:rPr>
              <a:t>DBSCAN</a:t>
            </a:r>
            <a:r>
              <a:rPr lang="en-US" sz="2400" dirty="0">
                <a:latin typeface="Helvetica" pitchFamily="2" charset="0"/>
              </a:rPr>
              <a:t> (Density-Based Spatial Clustering of Applications with Noise) algorithm groups based on density and is resilient to noise!</a:t>
            </a:r>
          </a:p>
        </p:txBody>
      </p:sp>
    </p:spTree>
    <p:extLst>
      <p:ext uri="{BB962C8B-B14F-4D97-AF65-F5344CB8AC3E}">
        <p14:creationId xmlns:p14="http://schemas.microsoft.com/office/powerpoint/2010/main" val="2972951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DBSCAN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DBSCAN needs two parameters:</a:t>
                </a:r>
              </a:p>
              <a:p>
                <a:pPr lvl="1"/>
                <a14:m>
                  <m:oMath xmlns:m="http://schemas.openxmlformats.org/officeDocument/2006/math">
                    <m:r>
                      <a:rPr lang="en-US" sz="2400" b="1" i="1" dirty="0">
                        <a:latin typeface="Cambria Math" panose="02040503050406030204" pitchFamily="18" charset="0"/>
                      </a:rPr>
                      <m:t>𝜺</m:t>
                    </m:r>
                  </m:oMath>
                </a14:m>
                <a:r>
                  <a:rPr lang="en-US" sz="2200" dirty="0">
                    <a:latin typeface="Helvetica" pitchFamily="2" charset="0"/>
                  </a:rPr>
                  <a:t>, the radius around a point (where a point is an example).</a:t>
                </a:r>
              </a:p>
              <a:p>
                <a:pPr lvl="1"/>
                <a14:m>
                  <m:oMath xmlns:m="http://schemas.openxmlformats.org/officeDocument/2006/math">
                    <m:r>
                      <a:rPr lang="en-US" sz="2400" b="1" i="1" dirty="0">
                        <a:latin typeface="Cambria Math" panose="02040503050406030204" pitchFamily="18" charset="0"/>
                      </a:rPr>
                      <m:t>𝒎</m:t>
                    </m:r>
                  </m:oMath>
                </a14:m>
                <a:r>
                  <a:rPr lang="en-US" sz="2200" dirty="0">
                    <a:latin typeface="Helvetica" pitchFamily="2" charset="0"/>
                  </a:rPr>
                  <a:t>, the minimum number of points (examples) nearby.</a:t>
                </a:r>
              </a:p>
              <a:p>
                <a:r>
                  <a:rPr lang="en-US" sz="2400" dirty="0">
                    <a:latin typeface="Helvetica" pitchFamily="2" charset="0"/>
                  </a:rPr>
                  <a:t>It divides every point into one of three categories:</a:t>
                </a:r>
              </a:p>
              <a:p>
                <a:pPr lvl="1"/>
                <a:r>
                  <a:rPr lang="en-US" sz="2200" b="1" dirty="0">
                    <a:latin typeface="Helvetica" pitchFamily="2" charset="0"/>
                  </a:rPr>
                  <a:t>Core points </a:t>
                </a:r>
                <a:r>
                  <a:rPr lang="en-US" sz="2200" dirty="0">
                    <a:latin typeface="Helvetica" pitchFamily="2" charset="0"/>
                  </a:rPr>
                  <a:t>have </a:t>
                </a:r>
                <a:r>
                  <a:rPr lang="en-US" sz="2200" i="1" dirty="0">
                    <a:latin typeface="Helvetica" pitchFamily="2" charset="0"/>
                  </a:rPr>
                  <a:t>m</a:t>
                </a:r>
                <a:r>
                  <a:rPr lang="en-US" sz="2200" dirty="0">
                    <a:latin typeface="Helvetica" pitchFamily="2" charset="0"/>
                  </a:rPr>
                  <a:t> points within </a:t>
                </a:r>
                <a14:m>
                  <m:oMath xmlns:m="http://schemas.openxmlformats.org/officeDocument/2006/math">
                    <m:r>
                      <a:rPr lang="en-US" sz="2000" b="0" i="1" dirty="0">
                        <a:latin typeface="Cambria Math" panose="02040503050406030204" pitchFamily="18" charset="0"/>
                      </a:rPr>
                      <m:t>𝜀</m:t>
                    </m:r>
                  </m:oMath>
                </a14:m>
                <a:r>
                  <a:rPr lang="en-US" sz="2200" dirty="0">
                    <a:latin typeface="Helvetica" pitchFamily="2" charset="0"/>
                  </a:rPr>
                  <a:t> distance.</a:t>
                </a:r>
              </a:p>
              <a:p>
                <a:pPr lvl="1"/>
                <a:r>
                  <a:rPr lang="en-US" sz="2200" b="1" dirty="0">
                    <a:latin typeface="Helvetica" pitchFamily="2" charset="0"/>
                  </a:rPr>
                  <a:t>Reachable points </a:t>
                </a:r>
                <a:r>
                  <a:rPr lang="en-US" sz="2200" dirty="0">
                    <a:latin typeface="Helvetica" pitchFamily="2" charset="0"/>
                  </a:rPr>
                  <a:t>are non-core but near a core.</a:t>
                </a:r>
              </a:p>
              <a:p>
                <a:pPr lvl="1"/>
                <a:r>
                  <a:rPr lang="en-US" sz="2200" b="1" dirty="0">
                    <a:latin typeface="Helvetica" pitchFamily="2" charset="0"/>
                  </a:rPr>
                  <a:t>Outliers</a:t>
                </a:r>
                <a:r>
                  <a:rPr lang="en-US" sz="2200" dirty="0">
                    <a:latin typeface="Helvetica" pitchFamily="2" charset="0"/>
                  </a:rPr>
                  <a:t> are non-core and not near a core.</a:t>
                </a:r>
              </a:p>
              <a:p>
                <a:r>
                  <a:rPr lang="en-US" sz="2400" dirty="0">
                    <a:latin typeface="Helvetica" pitchFamily="2" charset="0"/>
                  </a:rPr>
                  <a:t>All points that are are mutually reachable form a cluster.</a:t>
                </a:r>
              </a:p>
            </p:txBody>
          </p:sp>
        </mc:Choice>
        <mc:Fallback>
          <p:sp>
            <p:nvSpPr>
              <p:cNvPr id="3" name="Content Placeholder 2">
                <a:extLst>
                  <a:ext uri="{FF2B5EF4-FFF2-40B4-BE49-F238E27FC236}">
                    <a16:creationId xmlns:a16="http://schemas.microsoft.com/office/drawing/2014/main" id="{EA0A034E-28F8-AA4F-920F-EAD2DD597D90}"/>
                  </a:ext>
                </a:extLst>
              </p:cNvPr>
              <p:cNvSpPr>
                <a:spLocks noGrp="1" noRot="1" noChangeAspect="1" noMove="1" noResize="1" noEditPoints="1" noAdjustHandles="1" noChangeArrowheads="1" noChangeShapeType="1" noTextEdit="1"/>
              </p:cNvSpPr>
              <p:nvPr>
                <p:ph idx="1"/>
              </p:nvPr>
            </p:nvSpPr>
            <p:spPr>
              <a:xfrm>
                <a:off x="971024" y="2103120"/>
                <a:ext cx="10154176" cy="3849624"/>
              </a:xfrm>
              <a:blipFill>
                <a:blip r:embed="rId3"/>
                <a:stretch>
                  <a:fillRect l="-749"/>
                </a:stretch>
              </a:blipFill>
            </p:spPr>
            <p:txBody>
              <a:bodyPr/>
              <a:lstStyle/>
              <a:p>
                <a:r>
                  <a:rPr lang="en-US">
                    <a:noFill/>
                  </a:rPr>
                  <a:t> </a:t>
                </a:r>
              </a:p>
            </p:txBody>
          </p:sp>
        </mc:Fallback>
      </mc:AlternateContent>
    </p:spTree>
    <p:extLst>
      <p:ext uri="{BB962C8B-B14F-4D97-AF65-F5344CB8AC3E}">
        <p14:creationId xmlns:p14="http://schemas.microsoft.com/office/powerpoint/2010/main" val="2286419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DBSCAN Example</a:t>
            </a:r>
          </a:p>
        </p:txBody>
      </p:sp>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a:bodyPr>
          <a:lstStyle/>
          <a:p>
            <a:r>
              <a:rPr lang="en-US" sz="2400" dirty="0">
                <a:latin typeface="Helvetica" pitchFamily="2" charset="0"/>
              </a:rPr>
              <a:t>Let’s see how DBSCAN handles this challenge!</a:t>
            </a:r>
          </a:p>
        </p:txBody>
      </p:sp>
      <p:grpSp>
        <p:nvGrpSpPr>
          <p:cNvPr id="37" name="Group 36">
            <a:extLst>
              <a:ext uri="{FF2B5EF4-FFF2-40B4-BE49-F238E27FC236}">
                <a16:creationId xmlns:a16="http://schemas.microsoft.com/office/drawing/2014/main" id="{8559BBF1-C20A-134D-9D06-C8B02E06BEAF}"/>
              </a:ext>
            </a:extLst>
          </p:cNvPr>
          <p:cNvGrpSpPr/>
          <p:nvPr/>
        </p:nvGrpSpPr>
        <p:grpSpPr>
          <a:xfrm>
            <a:off x="479098" y="2524672"/>
            <a:ext cx="4037819" cy="4045589"/>
            <a:chOff x="281092" y="2065565"/>
            <a:chExt cx="4037819" cy="4045589"/>
          </a:xfrm>
        </p:grpSpPr>
        <p:cxnSp>
          <p:nvCxnSpPr>
            <p:cNvPr id="38" name="Straight Arrow Connector 37">
              <a:extLst>
                <a:ext uri="{FF2B5EF4-FFF2-40B4-BE49-F238E27FC236}">
                  <a16:creationId xmlns:a16="http://schemas.microsoft.com/office/drawing/2014/main" id="{87BA306A-E3D3-BE40-B3BF-153ACA3100A9}"/>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01F70C5-532F-2547-8AC5-ECDAE3FF8251}"/>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1F9AE19-7BBF-5E43-929C-D62191F0730A}"/>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EB995D-3D23-4140-ABC8-90D5A047875E}"/>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6AED033-1F26-8F45-9ABC-E38AD529E5B9}"/>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440BF6-5192-4940-ABAC-DD82EB8CA5E4}"/>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5804248-8896-8A46-89FE-B492F5A95197}"/>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B485ED1-90AE-144E-A7D1-EA3FDF71BBE7}"/>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248E737-45D4-8F49-9B9B-5D751E90B7D1}"/>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4599EFA-C7C5-434A-B08F-88E03A25975F}"/>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9A19C5B-7887-D248-93D5-2BA60C5AD3BA}"/>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918397E-6CFA-0E49-8958-2D16A1C92951}"/>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5D592F4-3FB2-134B-BA77-7A55DEB2C3CC}"/>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6FB1A1-848B-4849-8373-6C063B73F338}"/>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FA774E2-45A4-464B-9645-A271CC4FB43A}"/>
                </a:ext>
              </a:extLst>
            </p:cNvPr>
            <p:cNvSpPr txBox="1"/>
            <p:nvPr/>
          </p:nvSpPr>
          <p:spPr>
            <a:xfrm>
              <a:off x="2305066" y="5649489"/>
              <a:ext cx="335348"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x</a:t>
              </a:r>
            </a:p>
          </p:txBody>
        </p:sp>
        <p:sp>
          <p:nvSpPr>
            <p:cNvPr id="53" name="TextBox 52">
              <a:extLst>
                <a:ext uri="{FF2B5EF4-FFF2-40B4-BE49-F238E27FC236}">
                  <a16:creationId xmlns:a16="http://schemas.microsoft.com/office/drawing/2014/main" id="{3C3311E8-6F7D-974A-A9FC-46B199A256A4}"/>
                </a:ext>
              </a:extLst>
            </p:cNvPr>
            <p:cNvSpPr txBox="1"/>
            <p:nvPr/>
          </p:nvSpPr>
          <p:spPr>
            <a:xfrm rot="16200000">
              <a:off x="340243" y="3716598"/>
              <a:ext cx="343364"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y</a:t>
              </a:r>
            </a:p>
          </p:txBody>
        </p:sp>
      </p:grpSp>
      <p:sp>
        <p:nvSpPr>
          <p:cNvPr id="54" name="Oval 53">
            <a:extLst>
              <a:ext uri="{FF2B5EF4-FFF2-40B4-BE49-F238E27FC236}">
                <a16:creationId xmlns:a16="http://schemas.microsoft.com/office/drawing/2014/main" id="{6E8F7C45-FCD0-3941-B00E-AF83E99C1620}"/>
              </a:ext>
            </a:extLst>
          </p:cNvPr>
          <p:cNvSpPr/>
          <p:nvPr/>
        </p:nvSpPr>
        <p:spPr>
          <a:xfrm>
            <a:off x="1366864"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7B54382-FACD-074A-92F7-3D988973F964}"/>
              </a:ext>
            </a:extLst>
          </p:cNvPr>
          <p:cNvSpPr/>
          <p:nvPr/>
        </p:nvSpPr>
        <p:spPr>
          <a:xfrm>
            <a:off x="1866248"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DECD048-16DF-154D-8F48-5984154534B0}"/>
              </a:ext>
            </a:extLst>
          </p:cNvPr>
          <p:cNvSpPr/>
          <p:nvPr/>
        </p:nvSpPr>
        <p:spPr>
          <a:xfrm>
            <a:off x="1617772"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4E5C00E7-C8E9-B347-9D8E-946775E5CD9D}"/>
              </a:ext>
            </a:extLst>
          </p:cNvPr>
          <p:cNvSpPr/>
          <p:nvPr/>
        </p:nvSpPr>
        <p:spPr>
          <a:xfrm>
            <a:off x="2353390"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E9FFD1F-8854-344D-8CDE-BF842AEE6EC9}"/>
              </a:ext>
            </a:extLst>
          </p:cNvPr>
          <p:cNvSpPr/>
          <p:nvPr/>
        </p:nvSpPr>
        <p:spPr>
          <a:xfrm>
            <a:off x="2866377"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B19A0E0-DEB4-EA4C-9EF3-9F41C12729BB}"/>
              </a:ext>
            </a:extLst>
          </p:cNvPr>
          <p:cNvSpPr/>
          <p:nvPr/>
        </p:nvSpPr>
        <p:spPr>
          <a:xfrm>
            <a:off x="2103697"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B05E948-E112-8143-8437-E75D6AD769A7}"/>
              </a:ext>
            </a:extLst>
          </p:cNvPr>
          <p:cNvSpPr/>
          <p:nvPr/>
        </p:nvSpPr>
        <p:spPr>
          <a:xfrm>
            <a:off x="2607165"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2BE244D-4EED-BD4E-B965-4E4BEEFF42E4}"/>
              </a:ext>
            </a:extLst>
          </p:cNvPr>
          <p:cNvSpPr/>
          <p:nvPr/>
        </p:nvSpPr>
        <p:spPr>
          <a:xfrm>
            <a:off x="1362779" y="357720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70DCF03-11FA-774E-9FED-57DC1DDE5956}"/>
              </a:ext>
            </a:extLst>
          </p:cNvPr>
          <p:cNvSpPr/>
          <p:nvPr/>
        </p:nvSpPr>
        <p:spPr>
          <a:xfrm>
            <a:off x="1362779" y="331156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A55FDC6-3F51-A842-B1EA-1F8C4952A11C}"/>
              </a:ext>
            </a:extLst>
          </p:cNvPr>
          <p:cNvSpPr/>
          <p:nvPr/>
        </p:nvSpPr>
        <p:spPr>
          <a:xfrm>
            <a:off x="1366671" y="407863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CF717314-17DC-0740-B90C-DE8DEDF06667}"/>
              </a:ext>
            </a:extLst>
          </p:cNvPr>
          <p:cNvSpPr/>
          <p:nvPr/>
        </p:nvSpPr>
        <p:spPr>
          <a:xfrm>
            <a:off x="1366871" y="382902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3775F8B-9944-3742-8D90-F180D56AA8D4}"/>
              </a:ext>
            </a:extLst>
          </p:cNvPr>
          <p:cNvSpPr/>
          <p:nvPr/>
        </p:nvSpPr>
        <p:spPr>
          <a:xfrm>
            <a:off x="1362779" y="457866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2F33F66-C3AD-3540-802B-B9E3E3078228}"/>
              </a:ext>
            </a:extLst>
          </p:cNvPr>
          <p:cNvSpPr/>
          <p:nvPr/>
        </p:nvSpPr>
        <p:spPr>
          <a:xfrm>
            <a:off x="1369943" y="433240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39B3EEE2-FEBE-F041-BC2C-9E8F197EB455}"/>
              </a:ext>
            </a:extLst>
          </p:cNvPr>
          <p:cNvSpPr/>
          <p:nvPr/>
        </p:nvSpPr>
        <p:spPr>
          <a:xfrm>
            <a:off x="1866248"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BE72193-70FC-DF44-A9EC-7BD3A1F004E2}"/>
              </a:ext>
            </a:extLst>
          </p:cNvPr>
          <p:cNvSpPr/>
          <p:nvPr/>
        </p:nvSpPr>
        <p:spPr>
          <a:xfrm>
            <a:off x="1612471"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AB1E26A-6415-EF40-BA87-AB75C1F437BA}"/>
              </a:ext>
            </a:extLst>
          </p:cNvPr>
          <p:cNvSpPr/>
          <p:nvPr/>
        </p:nvSpPr>
        <p:spPr>
          <a:xfrm>
            <a:off x="2353390" y="457007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076CD2C-DE0C-7E47-940F-E9C2B6751001}"/>
              </a:ext>
            </a:extLst>
          </p:cNvPr>
          <p:cNvSpPr/>
          <p:nvPr/>
        </p:nvSpPr>
        <p:spPr>
          <a:xfrm>
            <a:off x="2105122"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3E9E2F5-4256-E847-9DE0-84DA09B02092}"/>
              </a:ext>
            </a:extLst>
          </p:cNvPr>
          <p:cNvSpPr/>
          <p:nvPr/>
        </p:nvSpPr>
        <p:spPr>
          <a:xfrm>
            <a:off x="2868275" y="457446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AC31C182-9122-5E4F-BC38-FBDD76A9BF87}"/>
              </a:ext>
            </a:extLst>
          </p:cNvPr>
          <p:cNvSpPr/>
          <p:nvPr/>
        </p:nvSpPr>
        <p:spPr>
          <a:xfrm>
            <a:off x="2610145" y="456867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6090FD8-0176-374A-A2F9-16E89CA5B843}"/>
              </a:ext>
            </a:extLst>
          </p:cNvPr>
          <p:cNvSpPr/>
          <p:nvPr/>
        </p:nvSpPr>
        <p:spPr>
          <a:xfrm>
            <a:off x="2354996" y="38312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297ABE5-7C26-9E4A-B5DA-A6E6102931FF}"/>
              </a:ext>
            </a:extLst>
          </p:cNvPr>
          <p:cNvSpPr/>
          <p:nvPr/>
        </p:nvSpPr>
        <p:spPr>
          <a:xfrm>
            <a:off x="2866377" y="382823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562ED63-46CB-C947-B375-ED7A097233B7}"/>
              </a:ext>
            </a:extLst>
          </p:cNvPr>
          <p:cNvSpPr/>
          <p:nvPr/>
        </p:nvSpPr>
        <p:spPr>
          <a:xfrm>
            <a:off x="3353036" y="382345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327475A-50E3-9841-8D54-FD0E7256D4FB}"/>
              </a:ext>
            </a:extLst>
          </p:cNvPr>
          <p:cNvSpPr/>
          <p:nvPr/>
        </p:nvSpPr>
        <p:spPr>
          <a:xfrm>
            <a:off x="3859697" y="382451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7F60427-71D6-1F4A-956C-4E303D0098AF}"/>
              </a:ext>
            </a:extLst>
          </p:cNvPr>
          <p:cNvSpPr/>
          <p:nvPr/>
        </p:nvSpPr>
        <p:spPr>
          <a:xfrm>
            <a:off x="3859697" y="457446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ADA4A59-4F6A-CC47-9B69-0ACC6CE11D45}"/>
              </a:ext>
            </a:extLst>
          </p:cNvPr>
          <p:cNvSpPr/>
          <p:nvPr/>
        </p:nvSpPr>
        <p:spPr>
          <a:xfrm>
            <a:off x="2354909" y="530171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70E59DB-5CD5-974A-99F2-40F11254BE9F}"/>
              </a:ext>
            </a:extLst>
          </p:cNvPr>
          <p:cNvSpPr/>
          <p:nvPr/>
        </p:nvSpPr>
        <p:spPr>
          <a:xfrm>
            <a:off x="3859697" y="529611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66B7E296-2BF0-F54E-91EC-D1E79AD801AE}"/>
              </a:ext>
            </a:extLst>
          </p:cNvPr>
          <p:cNvSpPr/>
          <p:nvPr/>
        </p:nvSpPr>
        <p:spPr>
          <a:xfrm>
            <a:off x="2866686" y="529864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F98E5C7-5E43-2F4E-B084-DB66AB9D280E}"/>
              </a:ext>
            </a:extLst>
          </p:cNvPr>
          <p:cNvSpPr/>
          <p:nvPr/>
        </p:nvSpPr>
        <p:spPr>
          <a:xfrm>
            <a:off x="3349438" y="529864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FE17AE6-E31B-D541-8A1F-CAC8135FBFB4}"/>
              </a:ext>
            </a:extLst>
          </p:cNvPr>
          <p:cNvSpPr/>
          <p:nvPr/>
        </p:nvSpPr>
        <p:spPr>
          <a:xfrm>
            <a:off x="2607165" y="38312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B4D4D7CB-A81D-1949-980A-4D6E71FE768A}"/>
              </a:ext>
            </a:extLst>
          </p:cNvPr>
          <p:cNvSpPr/>
          <p:nvPr/>
        </p:nvSpPr>
        <p:spPr>
          <a:xfrm>
            <a:off x="3102878" y="383418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4B27AAB-336A-9E40-BB29-7EA4361668A1}"/>
              </a:ext>
            </a:extLst>
          </p:cNvPr>
          <p:cNvSpPr/>
          <p:nvPr/>
        </p:nvSpPr>
        <p:spPr>
          <a:xfrm>
            <a:off x="3608165" y="382634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749ADBE-9B70-9649-A5B9-59493F007536}"/>
              </a:ext>
            </a:extLst>
          </p:cNvPr>
          <p:cNvSpPr/>
          <p:nvPr/>
        </p:nvSpPr>
        <p:spPr>
          <a:xfrm>
            <a:off x="3855429" y="406365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181F3D4E-01D3-4D47-846E-C743F05078C9}"/>
              </a:ext>
            </a:extLst>
          </p:cNvPr>
          <p:cNvSpPr/>
          <p:nvPr/>
        </p:nvSpPr>
        <p:spPr>
          <a:xfrm>
            <a:off x="3854196" y="433117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70ABADC-3CF7-5F44-8CA1-62895388F31F}"/>
              </a:ext>
            </a:extLst>
          </p:cNvPr>
          <p:cNvSpPr/>
          <p:nvPr/>
        </p:nvSpPr>
        <p:spPr>
          <a:xfrm>
            <a:off x="3854196" y="5055942"/>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A256E87-B4A5-1348-A91B-2F92C476D5A1}"/>
              </a:ext>
            </a:extLst>
          </p:cNvPr>
          <p:cNvSpPr/>
          <p:nvPr/>
        </p:nvSpPr>
        <p:spPr>
          <a:xfrm>
            <a:off x="3855911" y="48179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615037E-7D2A-4344-BAC7-B366D84EFE2E}"/>
              </a:ext>
            </a:extLst>
          </p:cNvPr>
          <p:cNvSpPr/>
          <p:nvPr/>
        </p:nvSpPr>
        <p:spPr>
          <a:xfrm>
            <a:off x="3599445" y="530276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D0A4C09E-1A55-0746-8C40-A379BB3910B1}"/>
              </a:ext>
            </a:extLst>
          </p:cNvPr>
          <p:cNvSpPr/>
          <p:nvPr/>
        </p:nvSpPr>
        <p:spPr>
          <a:xfrm>
            <a:off x="2618039" y="529611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D562C0D-1257-0E43-B64A-557722744D65}"/>
              </a:ext>
            </a:extLst>
          </p:cNvPr>
          <p:cNvSpPr/>
          <p:nvPr/>
        </p:nvSpPr>
        <p:spPr>
          <a:xfrm>
            <a:off x="3111150" y="530276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CB1C5749-01C6-044F-BAA3-503B37EC3C78}"/>
              </a:ext>
            </a:extLst>
          </p:cNvPr>
          <p:cNvSpPr/>
          <p:nvPr/>
        </p:nvSpPr>
        <p:spPr>
          <a:xfrm>
            <a:off x="3869100" y="308156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1546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DBSCAN Example</a:t>
            </a:r>
          </a:p>
        </p:txBody>
      </p:sp>
      <p:grpSp>
        <p:nvGrpSpPr>
          <p:cNvPr id="37" name="Group 36">
            <a:extLst>
              <a:ext uri="{FF2B5EF4-FFF2-40B4-BE49-F238E27FC236}">
                <a16:creationId xmlns:a16="http://schemas.microsoft.com/office/drawing/2014/main" id="{8559BBF1-C20A-134D-9D06-C8B02E06BEAF}"/>
              </a:ext>
            </a:extLst>
          </p:cNvPr>
          <p:cNvGrpSpPr/>
          <p:nvPr/>
        </p:nvGrpSpPr>
        <p:grpSpPr>
          <a:xfrm>
            <a:off x="479098" y="2524672"/>
            <a:ext cx="4037819" cy="4045589"/>
            <a:chOff x="281092" y="2065565"/>
            <a:chExt cx="4037819" cy="4045589"/>
          </a:xfrm>
        </p:grpSpPr>
        <p:cxnSp>
          <p:nvCxnSpPr>
            <p:cNvPr id="38" name="Straight Arrow Connector 37">
              <a:extLst>
                <a:ext uri="{FF2B5EF4-FFF2-40B4-BE49-F238E27FC236}">
                  <a16:creationId xmlns:a16="http://schemas.microsoft.com/office/drawing/2014/main" id="{87BA306A-E3D3-BE40-B3BF-153ACA3100A9}"/>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01F70C5-532F-2547-8AC5-ECDAE3FF8251}"/>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1F9AE19-7BBF-5E43-929C-D62191F0730A}"/>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EB995D-3D23-4140-ABC8-90D5A047875E}"/>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6AED033-1F26-8F45-9ABC-E38AD529E5B9}"/>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440BF6-5192-4940-ABAC-DD82EB8CA5E4}"/>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5804248-8896-8A46-89FE-B492F5A95197}"/>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B485ED1-90AE-144E-A7D1-EA3FDF71BBE7}"/>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248E737-45D4-8F49-9B9B-5D751E90B7D1}"/>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4599EFA-C7C5-434A-B08F-88E03A25975F}"/>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9A19C5B-7887-D248-93D5-2BA60C5AD3BA}"/>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918397E-6CFA-0E49-8958-2D16A1C92951}"/>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5D592F4-3FB2-134B-BA77-7A55DEB2C3CC}"/>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6FB1A1-848B-4849-8373-6C063B73F338}"/>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FA774E2-45A4-464B-9645-A271CC4FB43A}"/>
                </a:ext>
              </a:extLst>
            </p:cNvPr>
            <p:cNvSpPr txBox="1"/>
            <p:nvPr/>
          </p:nvSpPr>
          <p:spPr>
            <a:xfrm>
              <a:off x="2305066" y="5649489"/>
              <a:ext cx="335348"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x</a:t>
              </a:r>
            </a:p>
          </p:txBody>
        </p:sp>
        <p:sp>
          <p:nvSpPr>
            <p:cNvPr id="53" name="TextBox 52">
              <a:extLst>
                <a:ext uri="{FF2B5EF4-FFF2-40B4-BE49-F238E27FC236}">
                  <a16:creationId xmlns:a16="http://schemas.microsoft.com/office/drawing/2014/main" id="{3C3311E8-6F7D-974A-A9FC-46B199A256A4}"/>
                </a:ext>
              </a:extLst>
            </p:cNvPr>
            <p:cNvSpPr txBox="1"/>
            <p:nvPr/>
          </p:nvSpPr>
          <p:spPr>
            <a:xfrm rot="16200000">
              <a:off x="340243" y="3716598"/>
              <a:ext cx="343364"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y</a:t>
              </a:r>
            </a:p>
          </p:txBody>
        </p:sp>
      </p:grpSp>
      <p:sp>
        <p:nvSpPr>
          <p:cNvPr id="54" name="Oval 53">
            <a:extLst>
              <a:ext uri="{FF2B5EF4-FFF2-40B4-BE49-F238E27FC236}">
                <a16:creationId xmlns:a16="http://schemas.microsoft.com/office/drawing/2014/main" id="{6E8F7C45-FCD0-3941-B00E-AF83E99C1620}"/>
              </a:ext>
            </a:extLst>
          </p:cNvPr>
          <p:cNvSpPr/>
          <p:nvPr/>
        </p:nvSpPr>
        <p:spPr>
          <a:xfrm>
            <a:off x="1366864"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7B54382-FACD-074A-92F7-3D988973F964}"/>
              </a:ext>
            </a:extLst>
          </p:cNvPr>
          <p:cNvSpPr/>
          <p:nvPr/>
        </p:nvSpPr>
        <p:spPr>
          <a:xfrm>
            <a:off x="1866248"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DECD048-16DF-154D-8F48-5984154534B0}"/>
              </a:ext>
            </a:extLst>
          </p:cNvPr>
          <p:cNvSpPr/>
          <p:nvPr/>
        </p:nvSpPr>
        <p:spPr>
          <a:xfrm>
            <a:off x="1617772"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4E5C00E7-C8E9-B347-9D8E-946775E5CD9D}"/>
              </a:ext>
            </a:extLst>
          </p:cNvPr>
          <p:cNvSpPr/>
          <p:nvPr/>
        </p:nvSpPr>
        <p:spPr>
          <a:xfrm>
            <a:off x="2353390"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E9FFD1F-8854-344D-8CDE-BF842AEE6EC9}"/>
              </a:ext>
            </a:extLst>
          </p:cNvPr>
          <p:cNvSpPr/>
          <p:nvPr/>
        </p:nvSpPr>
        <p:spPr>
          <a:xfrm>
            <a:off x="2866377"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B19A0E0-DEB4-EA4C-9EF3-9F41C12729BB}"/>
              </a:ext>
            </a:extLst>
          </p:cNvPr>
          <p:cNvSpPr/>
          <p:nvPr/>
        </p:nvSpPr>
        <p:spPr>
          <a:xfrm>
            <a:off x="2103697"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B05E948-E112-8143-8437-E75D6AD769A7}"/>
              </a:ext>
            </a:extLst>
          </p:cNvPr>
          <p:cNvSpPr/>
          <p:nvPr/>
        </p:nvSpPr>
        <p:spPr>
          <a:xfrm>
            <a:off x="2607165"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2BE244D-4EED-BD4E-B965-4E4BEEFF42E4}"/>
              </a:ext>
            </a:extLst>
          </p:cNvPr>
          <p:cNvSpPr/>
          <p:nvPr/>
        </p:nvSpPr>
        <p:spPr>
          <a:xfrm>
            <a:off x="1362779" y="357720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70DCF03-11FA-774E-9FED-57DC1DDE5956}"/>
              </a:ext>
            </a:extLst>
          </p:cNvPr>
          <p:cNvSpPr/>
          <p:nvPr/>
        </p:nvSpPr>
        <p:spPr>
          <a:xfrm>
            <a:off x="1362779" y="331156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A55FDC6-3F51-A842-B1EA-1F8C4952A11C}"/>
              </a:ext>
            </a:extLst>
          </p:cNvPr>
          <p:cNvSpPr/>
          <p:nvPr/>
        </p:nvSpPr>
        <p:spPr>
          <a:xfrm>
            <a:off x="1366671" y="407863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CF717314-17DC-0740-B90C-DE8DEDF06667}"/>
              </a:ext>
            </a:extLst>
          </p:cNvPr>
          <p:cNvSpPr/>
          <p:nvPr/>
        </p:nvSpPr>
        <p:spPr>
          <a:xfrm>
            <a:off x="1366871" y="382902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3775F8B-9944-3742-8D90-F180D56AA8D4}"/>
              </a:ext>
            </a:extLst>
          </p:cNvPr>
          <p:cNvSpPr/>
          <p:nvPr/>
        </p:nvSpPr>
        <p:spPr>
          <a:xfrm>
            <a:off x="1362779" y="457866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2F33F66-C3AD-3540-802B-B9E3E3078228}"/>
              </a:ext>
            </a:extLst>
          </p:cNvPr>
          <p:cNvSpPr/>
          <p:nvPr/>
        </p:nvSpPr>
        <p:spPr>
          <a:xfrm>
            <a:off x="1369943" y="433240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39B3EEE2-FEBE-F041-BC2C-9E8F197EB455}"/>
              </a:ext>
            </a:extLst>
          </p:cNvPr>
          <p:cNvSpPr/>
          <p:nvPr/>
        </p:nvSpPr>
        <p:spPr>
          <a:xfrm>
            <a:off x="1866248"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BE72193-70FC-DF44-A9EC-7BD3A1F004E2}"/>
              </a:ext>
            </a:extLst>
          </p:cNvPr>
          <p:cNvSpPr/>
          <p:nvPr/>
        </p:nvSpPr>
        <p:spPr>
          <a:xfrm>
            <a:off x="1612471"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AB1E26A-6415-EF40-BA87-AB75C1F437BA}"/>
              </a:ext>
            </a:extLst>
          </p:cNvPr>
          <p:cNvSpPr/>
          <p:nvPr/>
        </p:nvSpPr>
        <p:spPr>
          <a:xfrm>
            <a:off x="2353390" y="457007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076CD2C-DE0C-7E47-940F-E9C2B6751001}"/>
              </a:ext>
            </a:extLst>
          </p:cNvPr>
          <p:cNvSpPr/>
          <p:nvPr/>
        </p:nvSpPr>
        <p:spPr>
          <a:xfrm>
            <a:off x="2105122"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3E9E2F5-4256-E847-9DE0-84DA09B02092}"/>
              </a:ext>
            </a:extLst>
          </p:cNvPr>
          <p:cNvSpPr/>
          <p:nvPr/>
        </p:nvSpPr>
        <p:spPr>
          <a:xfrm>
            <a:off x="2868275" y="457446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AC31C182-9122-5E4F-BC38-FBDD76A9BF87}"/>
              </a:ext>
            </a:extLst>
          </p:cNvPr>
          <p:cNvSpPr/>
          <p:nvPr/>
        </p:nvSpPr>
        <p:spPr>
          <a:xfrm>
            <a:off x="2610145" y="456867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6090FD8-0176-374A-A2F9-16E89CA5B843}"/>
              </a:ext>
            </a:extLst>
          </p:cNvPr>
          <p:cNvSpPr/>
          <p:nvPr/>
        </p:nvSpPr>
        <p:spPr>
          <a:xfrm>
            <a:off x="2354996" y="38312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297ABE5-7C26-9E4A-B5DA-A6E6102931FF}"/>
              </a:ext>
            </a:extLst>
          </p:cNvPr>
          <p:cNvSpPr/>
          <p:nvPr/>
        </p:nvSpPr>
        <p:spPr>
          <a:xfrm>
            <a:off x="2866377" y="382823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562ED63-46CB-C947-B375-ED7A097233B7}"/>
              </a:ext>
            </a:extLst>
          </p:cNvPr>
          <p:cNvSpPr/>
          <p:nvPr/>
        </p:nvSpPr>
        <p:spPr>
          <a:xfrm>
            <a:off x="3353036" y="382345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327475A-50E3-9841-8D54-FD0E7256D4FB}"/>
              </a:ext>
            </a:extLst>
          </p:cNvPr>
          <p:cNvSpPr/>
          <p:nvPr/>
        </p:nvSpPr>
        <p:spPr>
          <a:xfrm>
            <a:off x="3859697" y="382451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7F60427-71D6-1F4A-956C-4E303D0098AF}"/>
              </a:ext>
            </a:extLst>
          </p:cNvPr>
          <p:cNvSpPr/>
          <p:nvPr/>
        </p:nvSpPr>
        <p:spPr>
          <a:xfrm>
            <a:off x="3859697" y="457446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ADA4A59-4F6A-CC47-9B69-0ACC6CE11D45}"/>
              </a:ext>
            </a:extLst>
          </p:cNvPr>
          <p:cNvSpPr/>
          <p:nvPr/>
        </p:nvSpPr>
        <p:spPr>
          <a:xfrm>
            <a:off x="2354909" y="530171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70E59DB-5CD5-974A-99F2-40F11254BE9F}"/>
              </a:ext>
            </a:extLst>
          </p:cNvPr>
          <p:cNvSpPr/>
          <p:nvPr/>
        </p:nvSpPr>
        <p:spPr>
          <a:xfrm>
            <a:off x="3859697" y="529611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66B7E296-2BF0-F54E-91EC-D1E79AD801AE}"/>
              </a:ext>
            </a:extLst>
          </p:cNvPr>
          <p:cNvSpPr/>
          <p:nvPr/>
        </p:nvSpPr>
        <p:spPr>
          <a:xfrm>
            <a:off x="2866686" y="529864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F98E5C7-5E43-2F4E-B084-DB66AB9D280E}"/>
              </a:ext>
            </a:extLst>
          </p:cNvPr>
          <p:cNvSpPr/>
          <p:nvPr/>
        </p:nvSpPr>
        <p:spPr>
          <a:xfrm>
            <a:off x="3349438" y="529864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FE17AE6-E31B-D541-8A1F-CAC8135FBFB4}"/>
              </a:ext>
            </a:extLst>
          </p:cNvPr>
          <p:cNvSpPr/>
          <p:nvPr/>
        </p:nvSpPr>
        <p:spPr>
          <a:xfrm>
            <a:off x="2607165" y="38312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B4D4D7CB-A81D-1949-980A-4D6E71FE768A}"/>
              </a:ext>
            </a:extLst>
          </p:cNvPr>
          <p:cNvSpPr/>
          <p:nvPr/>
        </p:nvSpPr>
        <p:spPr>
          <a:xfrm>
            <a:off x="3102878" y="383418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4B27AAB-336A-9E40-BB29-7EA4361668A1}"/>
              </a:ext>
            </a:extLst>
          </p:cNvPr>
          <p:cNvSpPr/>
          <p:nvPr/>
        </p:nvSpPr>
        <p:spPr>
          <a:xfrm>
            <a:off x="3608165" y="382634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749ADBE-9B70-9649-A5B9-59493F007536}"/>
              </a:ext>
            </a:extLst>
          </p:cNvPr>
          <p:cNvSpPr/>
          <p:nvPr/>
        </p:nvSpPr>
        <p:spPr>
          <a:xfrm>
            <a:off x="3855429" y="406365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181F3D4E-01D3-4D47-846E-C743F05078C9}"/>
              </a:ext>
            </a:extLst>
          </p:cNvPr>
          <p:cNvSpPr/>
          <p:nvPr/>
        </p:nvSpPr>
        <p:spPr>
          <a:xfrm>
            <a:off x="3854196" y="433117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70ABADC-3CF7-5F44-8CA1-62895388F31F}"/>
              </a:ext>
            </a:extLst>
          </p:cNvPr>
          <p:cNvSpPr/>
          <p:nvPr/>
        </p:nvSpPr>
        <p:spPr>
          <a:xfrm>
            <a:off x="3854196" y="5055942"/>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A256E87-B4A5-1348-A91B-2F92C476D5A1}"/>
              </a:ext>
            </a:extLst>
          </p:cNvPr>
          <p:cNvSpPr/>
          <p:nvPr/>
        </p:nvSpPr>
        <p:spPr>
          <a:xfrm>
            <a:off x="3855911" y="48179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615037E-7D2A-4344-BAC7-B366D84EFE2E}"/>
              </a:ext>
            </a:extLst>
          </p:cNvPr>
          <p:cNvSpPr/>
          <p:nvPr/>
        </p:nvSpPr>
        <p:spPr>
          <a:xfrm>
            <a:off x="3599445" y="530276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D0A4C09E-1A55-0746-8C40-A379BB3910B1}"/>
              </a:ext>
            </a:extLst>
          </p:cNvPr>
          <p:cNvSpPr/>
          <p:nvPr/>
        </p:nvSpPr>
        <p:spPr>
          <a:xfrm>
            <a:off x="2618039" y="529611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D562C0D-1257-0E43-B64A-557722744D65}"/>
              </a:ext>
            </a:extLst>
          </p:cNvPr>
          <p:cNvSpPr/>
          <p:nvPr/>
        </p:nvSpPr>
        <p:spPr>
          <a:xfrm>
            <a:off x="3111150" y="530276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CB1C5749-01C6-044F-BAA3-503B37EC3C78}"/>
              </a:ext>
            </a:extLst>
          </p:cNvPr>
          <p:cNvSpPr/>
          <p:nvPr/>
        </p:nvSpPr>
        <p:spPr>
          <a:xfrm>
            <a:off x="3869100" y="308156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43A2E7D8-39F8-E14C-B80B-6E88E3702FE1}"/>
                  </a:ext>
                </a:extLst>
              </p:cNvPr>
              <p:cNvSpPr txBox="1"/>
              <p:nvPr/>
            </p:nvSpPr>
            <p:spPr>
              <a:xfrm>
                <a:off x="5073030" y="3429000"/>
                <a:ext cx="6517505" cy="15081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𝜀</m:t>
                      </m:r>
                      <m:r>
                        <a:rPr lang="en-US" sz="2400" i="1">
                          <a:latin typeface="Cambria Math" panose="02040503050406030204" pitchFamily="18" charset="0"/>
                          <a:ea typeface="Cambria Math" panose="02040503050406030204" pitchFamily="18" charset="0"/>
                        </a:rPr>
                        <m:t>=0.5</m:t>
                      </m:r>
                      <m:r>
                        <a:rPr lang="en-US" sz="2400">
                          <a:latin typeface="Cambria Math" panose="02040503050406030204" pitchFamily="18" charset="0"/>
                          <a:ea typeface="Cambria Math" panose="02040503050406030204" pitchFamily="18" charset="0"/>
                        </a:rPr>
                        <m:t>   </m:t>
                      </m:r>
                    </m:oMath>
                  </m:oMathPara>
                </a14:m>
                <a:endParaRPr lang="en-US" sz="240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𝑚</m:t>
                      </m:r>
                      <m:r>
                        <a:rPr lang="en-US" sz="2400" i="1">
                          <a:latin typeface="Cambria Math" panose="02040503050406030204" pitchFamily="18" charset="0"/>
                        </a:rPr>
                        <m:t>=2</m:t>
                      </m:r>
                    </m:oMath>
                  </m:oMathPara>
                </a14:m>
                <a:endParaRPr lang="en-US" sz="2200" dirty="0">
                  <a:latin typeface="Helvetica" pitchFamily="2" charset="0"/>
                </a:endParaRPr>
              </a:p>
              <a:p>
                <a:endParaRPr lang="en-US" sz="2200" dirty="0">
                  <a:latin typeface="Helvetica" pitchFamily="2" charset="0"/>
                </a:endParaRPr>
              </a:p>
              <a:p>
                <a:r>
                  <a:rPr lang="en-US" sz="2200" dirty="0">
                    <a:latin typeface="Helvetica" pitchFamily="2" charset="0"/>
                  </a:rPr>
                  <a:t>Then we go through and categorize every point!</a:t>
                </a:r>
              </a:p>
            </p:txBody>
          </p:sp>
        </mc:Choice>
        <mc:Fallback xmlns="">
          <p:sp>
            <p:nvSpPr>
              <p:cNvPr id="93" name="TextBox 92">
                <a:extLst>
                  <a:ext uri="{FF2B5EF4-FFF2-40B4-BE49-F238E27FC236}">
                    <a16:creationId xmlns:a16="http://schemas.microsoft.com/office/drawing/2014/main" id="{43A2E7D8-39F8-E14C-B80B-6E88E3702FE1}"/>
                  </a:ext>
                </a:extLst>
              </p:cNvPr>
              <p:cNvSpPr txBox="1">
                <a:spLocks noRot="1" noChangeAspect="1" noMove="1" noResize="1" noEditPoints="1" noAdjustHandles="1" noChangeArrowheads="1" noChangeShapeType="1" noTextEdit="1"/>
              </p:cNvSpPr>
              <p:nvPr/>
            </p:nvSpPr>
            <p:spPr>
              <a:xfrm>
                <a:off x="5073030" y="3429000"/>
                <a:ext cx="6517505" cy="1508105"/>
              </a:xfrm>
              <a:prstGeom prst="rect">
                <a:avLst/>
              </a:prstGeom>
              <a:blipFill>
                <a:blip r:embed="rId3"/>
                <a:stretch>
                  <a:fillRect l="-971" b="-583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F7D934E-27B8-545C-040D-3760E45484C0}"/>
              </a:ext>
            </a:extLst>
          </p:cNvPr>
          <p:cNvSpPr txBox="1"/>
          <p:nvPr/>
        </p:nvSpPr>
        <p:spPr>
          <a:xfrm>
            <a:off x="5665483" y="2498379"/>
            <a:ext cx="4954690" cy="923330"/>
          </a:xfrm>
          <a:prstGeom prst="rect">
            <a:avLst/>
          </a:prstGeom>
          <a:noFill/>
        </p:spPr>
        <p:txBody>
          <a:bodyPr wrap="none" rtlCol="0">
            <a:spAutoFit/>
          </a:bodyPr>
          <a:lstStyle/>
          <a:p>
            <a:r>
              <a:rPr lang="en-US" dirty="0"/>
              <a:t>First we specify values for our parameters…</a:t>
            </a:r>
          </a:p>
          <a:p>
            <a:endParaRPr lang="en-US" dirty="0"/>
          </a:p>
          <a:p>
            <a:r>
              <a:rPr lang="en-US" dirty="0"/>
              <a:t>Such as…</a:t>
            </a:r>
          </a:p>
        </p:txBody>
      </p:sp>
    </p:spTree>
    <p:extLst>
      <p:ext uri="{BB962C8B-B14F-4D97-AF65-F5344CB8AC3E}">
        <p14:creationId xmlns:p14="http://schemas.microsoft.com/office/powerpoint/2010/main" val="1279325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DBSCAN Example</a:t>
            </a:r>
          </a:p>
        </p:txBody>
      </p:sp>
      <p:grpSp>
        <p:nvGrpSpPr>
          <p:cNvPr id="37" name="Group 36">
            <a:extLst>
              <a:ext uri="{FF2B5EF4-FFF2-40B4-BE49-F238E27FC236}">
                <a16:creationId xmlns:a16="http://schemas.microsoft.com/office/drawing/2014/main" id="{8559BBF1-C20A-134D-9D06-C8B02E06BEAF}"/>
              </a:ext>
            </a:extLst>
          </p:cNvPr>
          <p:cNvGrpSpPr/>
          <p:nvPr/>
        </p:nvGrpSpPr>
        <p:grpSpPr>
          <a:xfrm>
            <a:off x="479098" y="2524672"/>
            <a:ext cx="4037819" cy="4045589"/>
            <a:chOff x="281092" y="2065565"/>
            <a:chExt cx="4037819" cy="4045589"/>
          </a:xfrm>
        </p:grpSpPr>
        <p:cxnSp>
          <p:nvCxnSpPr>
            <p:cNvPr id="38" name="Straight Arrow Connector 37">
              <a:extLst>
                <a:ext uri="{FF2B5EF4-FFF2-40B4-BE49-F238E27FC236}">
                  <a16:creationId xmlns:a16="http://schemas.microsoft.com/office/drawing/2014/main" id="{87BA306A-E3D3-BE40-B3BF-153ACA3100A9}"/>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01F70C5-532F-2547-8AC5-ECDAE3FF8251}"/>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1F9AE19-7BBF-5E43-929C-D62191F0730A}"/>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EB995D-3D23-4140-ABC8-90D5A047875E}"/>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6AED033-1F26-8F45-9ABC-E38AD529E5B9}"/>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440BF6-5192-4940-ABAC-DD82EB8CA5E4}"/>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5804248-8896-8A46-89FE-B492F5A95197}"/>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B485ED1-90AE-144E-A7D1-EA3FDF71BBE7}"/>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248E737-45D4-8F49-9B9B-5D751E90B7D1}"/>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4599EFA-C7C5-434A-B08F-88E03A25975F}"/>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9A19C5B-7887-D248-93D5-2BA60C5AD3BA}"/>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918397E-6CFA-0E49-8958-2D16A1C92951}"/>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5D592F4-3FB2-134B-BA77-7A55DEB2C3CC}"/>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6FB1A1-848B-4849-8373-6C063B73F338}"/>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FA774E2-45A4-464B-9645-A271CC4FB43A}"/>
                </a:ext>
              </a:extLst>
            </p:cNvPr>
            <p:cNvSpPr txBox="1"/>
            <p:nvPr/>
          </p:nvSpPr>
          <p:spPr>
            <a:xfrm>
              <a:off x="2305066" y="5649489"/>
              <a:ext cx="335348"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x</a:t>
              </a:r>
            </a:p>
          </p:txBody>
        </p:sp>
        <p:sp>
          <p:nvSpPr>
            <p:cNvPr id="53" name="TextBox 52">
              <a:extLst>
                <a:ext uri="{FF2B5EF4-FFF2-40B4-BE49-F238E27FC236}">
                  <a16:creationId xmlns:a16="http://schemas.microsoft.com/office/drawing/2014/main" id="{3C3311E8-6F7D-974A-A9FC-46B199A256A4}"/>
                </a:ext>
              </a:extLst>
            </p:cNvPr>
            <p:cNvSpPr txBox="1"/>
            <p:nvPr/>
          </p:nvSpPr>
          <p:spPr>
            <a:xfrm rot="16200000">
              <a:off x="340243" y="3716598"/>
              <a:ext cx="343364"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y</a:t>
              </a:r>
            </a:p>
          </p:txBody>
        </p:sp>
      </p:grpSp>
      <p:sp>
        <p:nvSpPr>
          <p:cNvPr id="54" name="Oval 53">
            <a:extLst>
              <a:ext uri="{FF2B5EF4-FFF2-40B4-BE49-F238E27FC236}">
                <a16:creationId xmlns:a16="http://schemas.microsoft.com/office/drawing/2014/main" id="{6E8F7C45-FCD0-3941-B00E-AF83E99C1620}"/>
              </a:ext>
            </a:extLst>
          </p:cNvPr>
          <p:cNvSpPr/>
          <p:nvPr/>
        </p:nvSpPr>
        <p:spPr>
          <a:xfrm>
            <a:off x="1366864"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7B54382-FACD-074A-92F7-3D988973F964}"/>
              </a:ext>
            </a:extLst>
          </p:cNvPr>
          <p:cNvSpPr/>
          <p:nvPr/>
        </p:nvSpPr>
        <p:spPr>
          <a:xfrm>
            <a:off x="1866248"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DECD048-16DF-154D-8F48-5984154534B0}"/>
              </a:ext>
            </a:extLst>
          </p:cNvPr>
          <p:cNvSpPr/>
          <p:nvPr/>
        </p:nvSpPr>
        <p:spPr>
          <a:xfrm>
            <a:off x="1617772"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4E5C00E7-C8E9-B347-9D8E-946775E5CD9D}"/>
              </a:ext>
            </a:extLst>
          </p:cNvPr>
          <p:cNvSpPr/>
          <p:nvPr/>
        </p:nvSpPr>
        <p:spPr>
          <a:xfrm>
            <a:off x="2353390"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E9FFD1F-8854-344D-8CDE-BF842AEE6EC9}"/>
              </a:ext>
            </a:extLst>
          </p:cNvPr>
          <p:cNvSpPr/>
          <p:nvPr/>
        </p:nvSpPr>
        <p:spPr>
          <a:xfrm>
            <a:off x="2866377"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B19A0E0-DEB4-EA4C-9EF3-9F41C12729BB}"/>
              </a:ext>
            </a:extLst>
          </p:cNvPr>
          <p:cNvSpPr/>
          <p:nvPr/>
        </p:nvSpPr>
        <p:spPr>
          <a:xfrm>
            <a:off x="2103697"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B05E948-E112-8143-8437-E75D6AD769A7}"/>
              </a:ext>
            </a:extLst>
          </p:cNvPr>
          <p:cNvSpPr/>
          <p:nvPr/>
        </p:nvSpPr>
        <p:spPr>
          <a:xfrm>
            <a:off x="2607165" y="3080520"/>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2BE244D-4EED-BD4E-B965-4E4BEEFF42E4}"/>
              </a:ext>
            </a:extLst>
          </p:cNvPr>
          <p:cNvSpPr/>
          <p:nvPr/>
        </p:nvSpPr>
        <p:spPr>
          <a:xfrm>
            <a:off x="1362779" y="357720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70DCF03-11FA-774E-9FED-57DC1DDE5956}"/>
              </a:ext>
            </a:extLst>
          </p:cNvPr>
          <p:cNvSpPr/>
          <p:nvPr/>
        </p:nvSpPr>
        <p:spPr>
          <a:xfrm>
            <a:off x="1362779" y="331156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A55FDC6-3F51-A842-B1EA-1F8C4952A11C}"/>
              </a:ext>
            </a:extLst>
          </p:cNvPr>
          <p:cNvSpPr/>
          <p:nvPr/>
        </p:nvSpPr>
        <p:spPr>
          <a:xfrm>
            <a:off x="1366671" y="407863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CF717314-17DC-0740-B90C-DE8DEDF06667}"/>
              </a:ext>
            </a:extLst>
          </p:cNvPr>
          <p:cNvSpPr/>
          <p:nvPr/>
        </p:nvSpPr>
        <p:spPr>
          <a:xfrm>
            <a:off x="1366871" y="382902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3775F8B-9944-3742-8D90-F180D56AA8D4}"/>
              </a:ext>
            </a:extLst>
          </p:cNvPr>
          <p:cNvSpPr/>
          <p:nvPr/>
        </p:nvSpPr>
        <p:spPr>
          <a:xfrm>
            <a:off x="1362779" y="457866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2F33F66-C3AD-3540-802B-B9E3E3078228}"/>
              </a:ext>
            </a:extLst>
          </p:cNvPr>
          <p:cNvSpPr/>
          <p:nvPr/>
        </p:nvSpPr>
        <p:spPr>
          <a:xfrm>
            <a:off x="1369943" y="433240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39B3EEE2-FEBE-F041-BC2C-9E8F197EB455}"/>
              </a:ext>
            </a:extLst>
          </p:cNvPr>
          <p:cNvSpPr/>
          <p:nvPr/>
        </p:nvSpPr>
        <p:spPr>
          <a:xfrm>
            <a:off x="1866248"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BE72193-70FC-DF44-A9EC-7BD3A1F004E2}"/>
              </a:ext>
            </a:extLst>
          </p:cNvPr>
          <p:cNvSpPr/>
          <p:nvPr/>
        </p:nvSpPr>
        <p:spPr>
          <a:xfrm>
            <a:off x="1612471"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AB1E26A-6415-EF40-BA87-AB75C1F437BA}"/>
              </a:ext>
            </a:extLst>
          </p:cNvPr>
          <p:cNvSpPr/>
          <p:nvPr/>
        </p:nvSpPr>
        <p:spPr>
          <a:xfrm>
            <a:off x="2353390" y="457007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076CD2C-DE0C-7E47-940F-E9C2B6751001}"/>
              </a:ext>
            </a:extLst>
          </p:cNvPr>
          <p:cNvSpPr/>
          <p:nvPr/>
        </p:nvSpPr>
        <p:spPr>
          <a:xfrm>
            <a:off x="2105122"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3E9E2F5-4256-E847-9DE0-84DA09B02092}"/>
              </a:ext>
            </a:extLst>
          </p:cNvPr>
          <p:cNvSpPr/>
          <p:nvPr/>
        </p:nvSpPr>
        <p:spPr>
          <a:xfrm>
            <a:off x="2868275" y="457446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AC31C182-9122-5E4F-BC38-FBDD76A9BF87}"/>
              </a:ext>
            </a:extLst>
          </p:cNvPr>
          <p:cNvSpPr/>
          <p:nvPr/>
        </p:nvSpPr>
        <p:spPr>
          <a:xfrm>
            <a:off x="2610145" y="456867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6090FD8-0176-374A-A2F9-16E89CA5B843}"/>
              </a:ext>
            </a:extLst>
          </p:cNvPr>
          <p:cNvSpPr/>
          <p:nvPr/>
        </p:nvSpPr>
        <p:spPr>
          <a:xfrm>
            <a:off x="2354996" y="38312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297ABE5-7C26-9E4A-B5DA-A6E6102931FF}"/>
              </a:ext>
            </a:extLst>
          </p:cNvPr>
          <p:cNvSpPr/>
          <p:nvPr/>
        </p:nvSpPr>
        <p:spPr>
          <a:xfrm>
            <a:off x="2866377" y="382823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562ED63-46CB-C947-B375-ED7A097233B7}"/>
              </a:ext>
            </a:extLst>
          </p:cNvPr>
          <p:cNvSpPr/>
          <p:nvPr/>
        </p:nvSpPr>
        <p:spPr>
          <a:xfrm>
            <a:off x="3353036" y="382345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327475A-50E3-9841-8D54-FD0E7256D4FB}"/>
              </a:ext>
            </a:extLst>
          </p:cNvPr>
          <p:cNvSpPr/>
          <p:nvPr/>
        </p:nvSpPr>
        <p:spPr>
          <a:xfrm>
            <a:off x="3859697" y="382451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7F60427-71D6-1F4A-956C-4E303D0098AF}"/>
              </a:ext>
            </a:extLst>
          </p:cNvPr>
          <p:cNvSpPr/>
          <p:nvPr/>
        </p:nvSpPr>
        <p:spPr>
          <a:xfrm>
            <a:off x="3859697" y="457446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ADA4A59-4F6A-CC47-9B69-0ACC6CE11D45}"/>
              </a:ext>
            </a:extLst>
          </p:cNvPr>
          <p:cNvSpPr/>
          <p:nvPr/>
        </p:nvSpPr>
        <p:spPr>
          <a:xfrm>
            <a:off x="2354909" y="530171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70E59DB-5CD5-974A-99F2-40F11254BE9F}"/>
              </a:ext>
            </a:extLst>
          </p:cNvPr>
          <p:cNvSpPr/>
          <p:nvPr/>
        </p:nvSpPr>
        <p:spPr>
          <a:xfrm>
            <a:off x="3859697" y="529611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66B7E296-2BF0-F54E-91EC-D1E79AD801AE}"/>
              </a:ext>
            </a:extLst>
          </p:cNvPr>
          <p:cNvSpPr/>
          <p:nvPr/>
        </p:nvSpPr>
        <p:spPr>
          <a:xfrm>
            <a:off x="2866686" y="529864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F98E5C7-5E43-2F4E-B084-DB66AB9D280E}"/>
              </a:ext>
            </a:extLst>
          </p:cNvPr>
          <p:cNvSpPr/>
          <p:nvPr/>
        </p:nvSpPr>
        <p:spPr>
          <a:xfrm>
            <a:off x="3349438" y="529864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FE17AE6-E31B-D541-8A1F-CAC8135FBFB4}"/>
              </a:ext>
            </a:extLst>
          </p:cNvPr>
          <p:cNvSpPr/>
          <p:nvPr/>
        </p:nvSpPr>
        <p:spPr>
          <a:xfrm>
            <a:off x="2607165" y="38312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B4D4D7CB-A81D-1949-980A-4D6E71FE768A}"/>
              </a:ext>
            </a:extLst>
          </p:cNvPr>
          <p:cNvSpPr/>
          <p:nvPr/>
        </p:nvSpPr>
        <p:spPr>
          <a:xfrm>
            <a:off x="3102878" y="383418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4B27AAB-336A-9E40-BB29-7EA4361668A1}"/>
              </a:ext>
            </a:extLst>
          </p:cNvPr>
          <p:cNvSpPr/>
          <p:nvPr/>
        </p:nvSpPr>
        <p:spPr>
          <a:xfrm>
            <a:off x="3608165" y="382634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749ADBE-9B70-9649-A5B9-59493F007536}"/>
              </a:ext>
            </a:extLst>
          </p:cNvPr>
          <p:cNvSpPr/>
          <p:nvPr/>
        </p:nvSpPr>
        <p:spPr>
          <a:xfrm>
            <a:off x="3855429" y="406365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181F3D4E-01D3-4D47-846E-C743F05078C9}"/>
              </a:ext>
            </a:extLst>
          </p:cNvPr>
          <p:cNvSpPr/>
          <p:nvPr/>
        </p:nvSpPr>
        <p:spPr>
          <a:xfrm>
            <a:off x="3854196" y="433117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70ABADC-3CF7-5F44-8CA1-62895388F31F}"/>
              </a:ext>
            </a:extLst>
          </p:cNvPr>
          <p:cNvSpPr/>
          <p:nvPr/>
        </p:nvSpPr>
        <p:spPr>
          <a:xfrm>
            <a:off x="3854196" y="5055942"/>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A256E87-B4A5-1348-A91B-2F92C476D5A1}"/>
              </a:ext>
            </a:extLst>
          </p:cNvPr>
          <p:cNvSpPr/>
          <p:nvPr/>
        </p:nvSpPr>
        <p:spPr>
          <a:xfrm>
            <a:off x="3855911" y="48179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615037E-7D2A-4344-BAC7-B366D84EFE2E}"/>
              </a:ext>
            </a:extLst>
          </p:cNvPr>
          <p:cNvSpPr/>
          <p:nvPr/>
        </p:nvSpPr>
        <p:spPr>
          <a:xfrm>
            <a:off x="3599445" y="530276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D0A4C09E-1A55-0746-8C40-A379BB3910B1}"/>
              </a:ext>
            </a:extLst>
          </p:cNvPr>
          <p:cNvSpPr/>
          <p:nvPr/>
        </p:nvSpPr>
        <p:spPr>
          <a:xfrm>
            <a:off x="2618039" y="529611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D562C0D-1257-0E43-B64A-557722744D65}"/>
              </a:ext>
            </a:extLst>
          </p:cNvPr>
          <p:cNvSpPr/>
          <p:nvPr/>
        </p:nvSpPr>
        <p:spPr>
          <a:xfrm>
            <a:off x="3111150" y="530276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CB1C5749-01C6-044F-BAA3-503B37EC3C78}"/>
              </a:ext>
            </a:extLst>
          </p:cNvPr>
          <p:cNvSpPr/>
          <p:nvPr/>
        </p:nvSpPr>
        <p:spPr>
          <a:xfrm>
            <a:off x="3869100" y="308156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43A2E7D8-39F8-E14C-B80B-6E88E3702FE1}"/>
                  </a:ext>
                </a:extLst>
              </p:cNvPr>
              <p:cNvSpPr txBox="1"/>
              <p:nvPr/>
            </p:nvSpPr>
            <p:spPr>
              <a:xfrm>
                <a:off x="5073030" y="3429000"/>
                <a:ext cx="6517505" cy="1169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𝜀</m:t>
                      </m:r>
                      <m:r>
                        <a:rPr lang="en-US" sz="2400" i="1">
                          <a:latin typeface="Cambria Math" panose="02040503050406030204" pitchFamily="18" charset="0"/>
                          <a:ea typeface="Cambria Math" panose="02040503050406030204" pitchFamily="18" charset="0"/>
                        </a:rPr>
                        <m:t>=0.5</m:t>
                      </m:r>
                      <m:r>
                        <a:rPr lang="en-US" sz="2400">
                          <a:latin typeface="Cambria Math" panose="02040503050406030204" pitchFamily="18" charset="0"/>
                          <a:ea typeface="Cambria Math" panose="02040503050406030204" pitchFamily="18" charset="0"/>
                        </a:rPr>
                        <m:t>   </m:t>
                      </m:r>
                    </m:oMath>
                  </m:oMathPara>
                </a14:m>
                <a:endParaRPr lang="en-US" sz="240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𝑚</m:t>
                      </m:r>
                      <m:r>
                        <a:rPr lang="en-US" sz="2400" i="1">
                          <a:latin typeface="Cambria Math" panose="02040503050406030204" pitchFamily="18" charset="0"/>
                        </a:rPr>
                        <m:t>=2</m:t>
                      </m:r>
                    </m:oMath>
                  </m:oMathPara>
                </a14:m>
                <a:endParaRPr lang="en-US" sz="2200" dirty="0">
                  <a:latin typeface="Helvetica" pitchFamily="2" charset="0"/>
                </a:endParaRPr>
              </a:p>
              <a:p>
                <a:endParaRPr lang="en-US" sz="2200" dirty="0">
                  <a:latin typeface="Helvetica" pitchFamily="2" charset="0"/>
                </a:endParaRPr>
              </a:p>
            </p:txBody>
          </p:sp>
        </mc:Choice>
        <mc:Fallback xmlns="">
          <p:sp>
            <p:nvSpPr>
              <p:cNvPr id="93" name="TextBox 92">
                <a:extLst>
                  <a:ext uri="{FF2B5EF4-FFF2-40B4-BE49-F238E27FC236}">
                    <a16:creationId xmlns:a16="http://schemas.microsoft.com/office/drawing/2014/main" id="{43A2E7D8-39F8-E14C-B80B-6E88E3702FE1}"/>
                  </a:ext>
                </a:extLst>
              </p:cNvPr>
              <p:cNvSpPr txBox="1">
                <a:spLocks noRot="1" noChangeAspect="1" noMove="1" noResize="1" noEditPoints="1" noAdjustHandles="1" noChangeArrowheads="1" noChangeShapeType="1" noTextEdit="1"/>
              </p:cNvSpPr>
              <p:nvPr/>
            </p:nvSpPr>
            <p:spPr>
              <a:xfrm>
                <a:off x="5073030" y="3429000"/>
                <a:ext cx="6517505" cy="1169551"/>
              </a:xfrm>
              <a:prstGeom prst="rect">
                <a:avLst/>
              </a:prstGeom>
              <a:blipFill>
                <a:blip r:embed="rId3"/>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19C36BEA-1EA9-6646-815D-F6126A6FF54D}"/>
              </a:ext>
            </a:extLst>
          </p:cNvPr>
          <p:cNvSpPr txBox="1"/>
          <p:nvPr/>
        </p:nvSpPr>
        <p:spPr>
          <a:xfrm>
            <a:off x="1996145" y="1842069"/>
            <a:ext cx="1903750" cy="646331"/>
          </a:xfrm>
          <a:prstGeom prst="rect">
            <a:avLst/>
          </a:prstGeom>
          <a:noFill/>
        </p:spPr>
        <p:txBody>
          <a:bodyPr wrap="square" rtlCol="0">
            <a:spAutoFit/>
          </a:bodyPr>
          <a:lstStyle/>
          <a:p>
            <a:r>
              <a:rPr lang="en-US" dirty="0">
                <a:latin typeface="Helvetica" pitchFamily="2" charset="0"/>
              </a:rPr>
              <a:t>Let’s start with this point!</a:t>
            </a:r>
          </a:p>
        </p:txBody>
      </p:sp>
    </p:spTree>
    <p:extLst>
      <p:ext uri="{BB962C8B-B14F-4D97-AF65-F5344CB8AC3E}">
        <p14:creationId xmlns:p14="http://schemas.microsoft.com/office/powerpoint/2010/main" val="229372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Clustering</a:t>
            </a:r>
          </a:p>
        </p:txBody>
      </p:sp>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p:txBody>
          <a:bodyPr>
            <a:normAutofit fontScale="85000" lnSpcReduction="10000"/>
          </a:bodyPr>
          <a:lstStyle/>
          <a:p>
            <a:r>
              <a:rPr lang="en-US" sz="2400" b="1" dirty="0">
                <a:latin typeface="Helvetica" pitchFamily="2" charset="0"/>
              </a:rPr>
              <a:t>Clustering</a:t>
            </a:r>
            <a:r>
              <a:rPr lang="en-US" sz="2400" dirty="0">
                <a:latin typeface="Helvetica" pitchFamily="2" charset="0"/>
              </a:rPr>
              <a:t> is an </a:t>
            </a:r>
            <a:r>
              <a:rPr lang="en-US" sz="2400" b="1" dirty="0">
                <a:latin typeface="Helvetica" pitchFamily="2" charset="0"/>
              </a:rPr>
              <a:t>unsupervised learning </a:t>
            </a:r>
            <a:r>
              <a:rPr lang="en-US" sz="2400" dirty="0">
                <a:latin typeface="Helvetica" pitchFamily="2" charset="0"/>
              </a:rPr>
              <a:t>technique which gathers similar examples into groups (or clusters).</a:t>
            </a:r>
          </a:p>
          <a:p>
            <a:endParaRPr lang="en-US" sz="2400" dirty="0">
              <a:latin typeface="Helvetica" pitchFamily="2" charset="0"/>
            </a:endParaRPr>
          </a:p>
          <a:p>
            <a:r>
              <a:rPr lang="en-US" sz="2400" dirty="0">
                <a:latin typeface="Helvetica" pitchFamily="2" charset="0"/>
              </a:rPr>
              <a:t>These groups can then just be used directly, or analyzed after they’ve been made to determine their significance.</a:t>
            </a:r>
          </a:p>
          <a:p>
            <a:endParaRPr lang="en-US" sz="2400" dirty="0">
              <a:latin typeface="Helvetica" pitchFamily="2" charset="0"/>
            </a:endParaRPr>
          </a:p>
          <a:p>
            <a:r>
              <a:rPr lang="en-US" sz="2400" dirty="0">
                <a:latin typeface="Helvetica" pitchFamily="2" charset="0"/>
              </a:rPr>
              <a:t>We’ll consider the simple </a:t>
            </a:r>
            <a:r>
              <a:rPr lang="en-US" sz="2400" b="1" i="1" dirty="0">
                <a:latin typeface="Helvetica" pitchFamily="2" charset="0"/>
              </a:rPr>
              <a:t>k</a:t>
            </a:r>
            <a:r>
              <a:rPr lang="en-US" sz="2400" b="1" dirty="0">
                <a:latin typeface="Helvetica" pitchFamily="2" charset="0"/>
              </a:rPr>
              <a:t>-means clustering </a:t>
            </a:r>
            <a:r>
              <a:rPr lang="en-US" sz="2400" dirty="0">
                <a:latin typeface="Helvetica" pitchFamily="2" charset="0"/>
              </a:rPr>
              <a:t>technique, which automatically discovers </a:t>
            </a:r>
            <a:r>
              <a:rPr lang="en-US" sz="2400" i="1" dirty="0">
                <a:latin typeface="Helvetica" pitchFamily="2" charset="0"/>
              </a:rPr>
              <a:t>k</a:t>
            </a:r>
            <a:r>
              <a:rPr lang="en-US" sz="2400" dirty="0">
                <a:latin typeface="Helvetica" pitchFamily="2" charset="0"/>
              </a:rPr>
              <a:t> clusters. As with KNN, the value of </a:t>
            </a:r>
            <a:r>
              <a:rPr lang="en-US" sz="2400" i="1" dirty="0">
                <a:latin typeface="Helvetica" pitchFamily="2" charset="0"/>
              </a:rPr>
              <a:t>k </a:t>
            </a:r>
            <a:r>
              <a:rPr lang="en-US" sz="2400" dirty="0">
                <a:latin typeface="Helvetica" pitchFamily="2" charset="0"/>
              </a:rPr>
              <a:t>here is arbitrary. The technique is often repeated with multiple values of </a:t>
            </a:r>
            <a:r>
              <a:rPr lang="en-US" sz="2400" i="1" dirty="0">
                <a:latin typeface="Helvetica" pitchFamily="2" charset="0"/>
              </a:rPr>
              <a:t>k</a:t>
            </a:r>
            <a:r>
              <a:rPr lang="en-US" sz="2400" dirty="0">
                <a:latin typeface="Helvetica" pitchFamily="2" charset="0"/>
              </a:rPr>
              <a:t> until satisfactory results are found.</a:t>
            </a:r>
            <a:endParaRPr lang="en-US" sz="2200" dirty="0">
              <a:latin typeface="Helvetica" pitchFamily="2" charset="0"/>
            </a:endParaRPr>
          </a:p>
        </p:txBody>
      </p:sp>
    </p:spTree>
    <p:extLst>
      <p:ext uri="{BB962C8B-B14F-4D97-AF65-F5344CB8AC3E}">
        <p14:creationId xmlns:p14="http://schemas.microsoft.com/office/powerpoint/2010/main" val="12488892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DBSCAN Example</a:t>
            </a:r>
          </a:p>
        </p:txBody>
      </p:sp>
      <p:grpSp>
        <p:nvGrpSpPr>
          <p:cNvPr id="37" name="Group 36">
            <a:extLst>
              <a:ext uri="{FF2B5EF4-FFF2-40B4-BE49-F238E27FC236}">
                <a16:creationId xmlns:a16="http://schemas.microsoft.com/office/drawing/2014/main" id="{8559BBF1-C20A-134D-9D06-C8B02E06BEAF}"/>
              </a:ext>
            </a:extLst>
          </p:cNvPr>
          <p:cNvGrpSpPr/>
          <p:nvPr/>
        </p:nvGrpSpPr>
        <p:grpSpPr>
          <a:xfrm>
            <a:off x="479098" y="2524672"/>
            <a:ext cx="4037819" cy="4045589"/>
            <a:chOff x="281092" y="2065565"/>
            <a:chExt cx="4037819" cy="4045589"/>
          </a:xfrm>
        </p:grpSpPr>
        <p:cxnSp>
          <p:nvCxnSpPr>
            <p:cNvPr id="38" name="Straight Arrow Connector 37">
              <a:extLst>
                <a:ext uri="{FF2B5EF4-FFF2-40B4-BE49-F238E27FC236}">
                  <a16:creationId xmlns:a16="http://schemas.microsoft.com/office/drawing/2014/main" id="{87BA306A-E3D3-BE40-B3BF-153ACA3100A9}"/>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01F70C5-532F-2547-8AC5-ECDAE3FF8251}"/>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1F9AE19-7BBF-5E43-929C-D62191F0730A}"/>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EB995D-3D23-4140-ABC8-90D5A047875E}"/>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6AED033-1F26-8F45-9ABC-E38AD529E5B9}"/>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440BF6-5192-4940-ABAC-DD82EB8CA5E4}"/>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5804248-8896-8A46-89FE-B492F5A95197}"/>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B485ED1-90AE-144E-A7D1-EA3FDF71BBE7}"/>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248E737-45D4-8F49-9B9B-5D751E90B7D1}"/>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4599EFA-C7C5-434A-B08F-88E03A25975F}"/>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9A19C5B-7887-D248-93D5-2BA60C5AD3BA}"/>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918397E-6CFA-0E49-8958-2D16A1C92951}"/>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5D592F4-3FB2-134B-BA77-7A55DEB2C3CC}"/>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6FB1A1-848B-4849-8373-6C063B73F338}"/>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FA774E2-45A4-464B-9645-A271CC4FB43A}"/>
                </a:ext>
              </a:extLst>
            </p:cNvPr>
            <p:cNvSpPr txBox="1"/>
            <p:nvPr/>
          </p:nvSpPr>
          <p:spPr>
            <a:xfrm>
              <a:off x="2305066" y="5649489"/>
              <a:ext cx="335348"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x</a:t>
              </a:r>
            </a:p>
          </p:txBody>
        </p:sp>
        <p:sp>
          <p:nvSpPr>
            <p:cNvPr id="53" name="TextBox 52">
              <a:extLst>
                <a:ext uri="{FF2B5EF4-FFF2-40B4-BE49-F238E27FC236}">
                  <a16:creationId xmlns:a16="http://schemas.microsoft.com/office/drawing/2014/main" id="{3C3311E8-6F7D-974A-A9FC-46B199A256A4}"/>
                </a:ext>
              </a:extLst>
            </p:cNvPr>
            <p:cNvSpPr txBox="1"/>
            <p:nvPr/>
          </p:nvSpPr>
          <p:spPr>
            <a:xfrm rot="16200000">
              <a:off x="340243" y="3716598"/>
              <a:ext cx="343364"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y</a:t>
              </a:r>
            </a:p>
          </p:txBody>
        </p:sp>
      </p:grpSp>
      <p:sp>
        <p:nvSpPr>
          <p:cNvPr id="54" name="Oval 53">
            <a:extLst>
              <a:ext uri="{FF2B5EF4-FFF2-40B4-BE49-F238E27FC236}">
                <a16:creationId xmlns:a16="http://schemas.microsoft.com/office/drawing/2014/main" id="{6E8F7C45-FCD0-3941-B00E-AF83E99C1620}"/>
              </a:ext>
            </a:extLst>
          </p:cNvPr>
          <p:cNvSpPr/>
          <p:nvPr/>
        </p:nvSpPr>
        <p:spPr>
          <a:xfrm>
            <a:off x="1366864"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7B54382-FACD-074A-92F7-3D988973F964}"/>
              </a:ext>
            </a:extLst>
          </p:cNvPr>
          <p:cNvSpPr/>
          <p:nvPr/>
        </p:nvSpPr>
        <p:spPr>
          <a:xfrm>
            <a:off x="1866248"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DECD048-16DF-154D-8F48-5984154534B0}"/>
              </a:ext>
            </a:extLst>
          </p:cNvPr>
          <p:cNvSpPr/>
          <p:nvPr/>
        </p:nvSpPr>
        <p:spPr>
          <a:xfrm>
            <a:off x="1617772"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4E5C00E7-C8E9-B347-9D8E-946775E5CD9D}"/>
              </a:ext>
            </a:extLst>
          </p:cNvPr>
          <p:cNvSpPr/>
          <p:nvPr/>
        </p:nvSpPr>
        <p:spPr>
          <a:xfrm>
            <a:off x="2353390"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E9FFD1F-8854-344D-8CDE-BF842AEE6EC9}"/>
              </a:ext>
            </a:extLst>
          </p:cNvPr>
          <p:cNvSpPr/>
          <p:nvPr/>
        </p:nvSpPr>
        <p:spPr>
          <a:xfrm>
            <a:off x="2866377"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B19A0E0-DEB4-EA4C-9EF3-9F41C12729BB}"/>
              </a:ext>
            </a:extLst>
          </p:cNvPr>
          <p:cNvSpPr/>
          <p:nvPr/>
        </p:nvSpPr>
        <p:spPr>
          <a:xfrm>
            <a:off x="2103697"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B05E948-E112-8143-8437-E75D6AD769A7}"/>
              </a:ext>
            </a:extLst>
          </p:cNvPr>
          <p:cNvSpPr/>
          <p:nvPr/>
        </p:nvSpPr>
        <p:spPr>
          <a:xfrm>
            <a:off x="2607165" y="3080520"/>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2BE244D-4EED-BD4E-B965-4E4BEEFF42E4}"/>
              </a:ext>
            </a:extLst>
          </p:cNvPr>
          <p:cNvSpPr/>
          <p:nvPr/>
        </p:nvSpPr>
        <p:spPr>
          <a:xfrm>
            <a:off x="1362779" y="357720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70DCF03-11FA-774E-9FED-57DC1DDE5956}"/>
              </a:ext>
            </a:extLst>
          </p:cNvPr>
          <p:cNvSpPr/>
          <p:nvPr/>
        </p:nvSpPr>
        <p:spPr>
          <a:xfrm>
            <a:off x="1362779" y="331156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A55FDC6-3F51-A842-B1EA-1F8C4952A11C}"/>
              </a:ext>
            </a:extLst>
          </p:cNvPr>
          <p:cNvSpPr/>
          <p:nvPr/>
        </p:nvSpPr>
        <p:spPr>
          <a:xfrm>
            <a:off x="1366671" y="407863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CF717314-17DC-0740-B90C-DE8DEDF06667}"/>
              </a:ext>
            </a:extLst>
          </p:cNvPr>
          <p:cNvSpPr/>
          <p:nvPr/>
        </p:nvSpPr>
        <p:spPr>
          <a:xfrm>
            <a:off x="1366871" y="382902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3775F8B-9944-3742-8D90-F180D56AA8D4}"/>
              </a:ext>
            </a:extLst>
          </p:cNvPr>
          <p:cNvSpPr/>
          <p:nvPr/>
        </p:nvSpPr>
        <p:spPr>
          <a:xfrm>
            <a:off x="1362779" y="457866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2F33F66-C3AD-3540-802B-B9E3E3078228}"/>
              </a:ext>
            </a:extLst>
          </p:cNvPr>
          <p:cNvSpPr/>
          <p:nvPr/>
        </p:nvSpPr>
        <p:spPr>
          <a:xfrm>
            <a:off x="1369943" y="433240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39B3EEE2-FEBE-F041-BC2C-9E8F197EB455}"/>
              </a:ext>
            </a:extLst>
          </p:cNvPr>
          <p:cNvSpPr/>
          <p:nvPr/>
        </p:nvSpPr>
        <p:spPr>
          <a:xfrm>
            <a:off x="1866248"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BE72193-70FC-DF44-A9EC-7BD3A1F004E2}"/>
              </a:ext>
            </a:extLst>
          </p:cNvPr>
          <p:cNvSpPr/>
          <p:nvPr/>
        </p:nvSpPr>
        <p:spPr>
          <a:xfrm>
            <a:off x="1612471"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AB1E26A-6415-EF40-BA87-AB75C1F437BA}"/>
              </a:ext>
            </a:extLst>
          </p:cNvPr>
          <p:cNvSpPr/>
          <p:nvPr/>
        </p:nvSpPr>
        <p:spPr>
          <a:xfrm>
            <a:off x="2353390" y="457007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076CD2C-DE0C-7E47-940F-E9C2B6751001}"/>
              </a:ext>
            </a:extLst>
          </p:cNvPr>
          <p:cNvSpPr/>
          <p:nvPr/>
        </p:nvSpPr>
        <p:spPr>
          <a:xfrm>
            <a:off x="2105122"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3E9E2F5-4256-E847-9DE0-84DA09B02092}"/>
              </a:ext>
            </a:extLst>
          </p:cNvPr>
          <p:cNvSpPr/>
          <p:nvPr/>
        </p:nvSpPr>
        <p:spPr>
          <a:xfrm>
            <a:off x="2868275" y="457446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AC31C182-9122-5E4F-BC38-FBDD76A9BF87}"/>
              </a:ext>
            </a:extLst>
          </p:cNvPr>
          <p:cNvSpPr/>
          <p:nvPr/>
        </p:nvSpPr>
        <p:spPr>
          <a:xfrm>
            <a:off x="2610145" y="456867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6090FD8-0176-374A-A2F9-16E89CA5B843}"/>
              </a:ext>
            </a:extLst>
          </p:cNvPr>
          <p:cNvSpPr/>
          <p:nvPr/>
        </p:nvSpPr>
        <p:spPr>
          <a:xfrm>
            <a:off x="2354996" y="38312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297ABE5-7C26-9E4A-B5DA-A6E6102931FF}"/>
              </a:ext>
            </a:extLst>
          </p:cNvPr>
          <p:cNvSpPr/>
          <p:nvPr/>
        </p:nvSpPr>
        <p:spPr>
          <a:xfrm>
            <a:off x="2866377" y="382823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562ED63-46CB-C947-B375-ED7A097233B7}"/>
              </a:ext>
            </a:extLst>
          </p:cNvPr>
          <p:cNvSpPr/>
          <p:nvPr/>
        </p:nvSpPr>
        <p:spPr>
          <a:xfrm>
            <a:off x="3353036" y="382345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327475A-50E3-9841-8D54-FD0E7256D4FB}"/>
              </a:ext>
            </a:extLst>
          </p:cNvPr>
          <p:cNvSpPr/>
          <p:nvPr/>
        </p:nvSpPr>
        <p:spPr>
          <a:xfrm>
            <a:off x="3859697" y="382451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7F60427-71D6-1F4A-956C-4E303D0098AF}"/>
              </a:ext>
            </a:extLst>
          </p:cNvPr>
          <p:cNvSpPr/>
          <p:nvPr/>
        </p:nvSpPr>
        <p:spPr>
          <a:xfrm>
            <a:off x="3859697" y="457446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ADA4A59-4F6A-CC47-9B69-0ACC6CE11D45}"/>
              </a:ext>
            </a:extLst>
          </p:cNvPr>
          <p:cNvSpPr/>
          <p:nvPr/>
        </p:nvSpPr>
        <p:spPr>
          <a:xfrm>
            <a:off x="2354909" y="530171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70E59DB-5CD5-974A-99F2-40F11254BE9F}"/>
              </a:ext>
            </a:extLst>
          </p:cNvPr>
          <p:cNvSpPr/>
          <p:nvPr/>
        </p:nvSpPr>
        <p:spPr>
          <a:xfrm>
            <a:off x="3859697" y="529611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66B7E296-2BF0-F54E-91EC-D1E79AD801AE}"/>
              </a:ext>
            </a:extLst>
          </p:cNvPr>
          <p:cNvSpPr/>
          <p:nvPr/>
        </p:nvSpPr>
        <p:spPr>
          <a:xfrm>
            <a:off x="2866686" y="529864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F98E5C7-5E43-2F4E-B084-DB66AB9D280E}"/>
              </a:ext>
            </a:extLst>
          </p:cNvPr>
          <p:cNvSpPr/>
          <p:nvPr/>
        </p:nvSpPr>
        <p:spPr>
          <a:xfrm>
            <a:off x="3349438" y="529864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FE17AE6-E31B-D541-8A1F-CAC8135FBFB4}"/>
              </a:ext>
            </a:extLst>
          </p:cNvPr>
          <p:cNvSpPr/>
          <p:nvPr/>
        </p:nvSpPr>
        <p:spPr>
          <a:xfrm>
            <a:off x="2607165" y="38312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B4D4D7CB-A81D-1949-980A-4D6E71FE768A}"/>
              </a:ext>
            </a:extLst>
          </p:cNvPr>
          <p:cNvSpPr/>
          <p:nvPr/>
        </p:nvSpPr>
        <p:spPr>
          <a:xfrm>
            <a:off x="3102878" y="383418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4B27AAB-336A-9E40-BB29-7EA4361668A1}"/>
              </a:ext>
            </a:extLst>
          </p:cNvPr>
          <p:cNvSpPr/>
          <p:nvPr/>
        </p:nvSpPr>
        <p:spPr>
          <a:xfrm>
            <a:off x="3608165" y="382634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749ADBE-9B70-9649-A5B9-59493F007536}"/>
              </a:ext>
            </a:extLst>
          </p:cNvPr>
          <p:cNvSpPr/>
          <p:nvPr/>
        </p:nvSpPr>
        <p:spPr>
          <a:xfrm>
            <a:off x="3855429" y="406365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181F3D4E-01D3-4D47-846E-C743F05078C9}"/>
              </a:ext>
            </a:extLst>
          </p:cNvPr>
          <p:cNvSpPr/>
          <p:nvPr/>
        </p:nvSpPr>
        <p:spPr>
          <a:xfrm>
            <a:off x="3854196" y="433117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70ABADC-3CF7-5F44-8CA1-62895388F31F}"/>
              </a:ext>
            </a:extLst>
          </p:cNvPr>
          <p:cNvSpPr/>
          <p:nvPr/>
        </p:nvSpPr>
        <p:spPr>
          <a:xfrm>
            <a:off x="3854196" y="5055942"/>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A256E87-B4A5-1348-A91B-2F92C476D5A1}"/>
              </a:ext>
            </a:extLst>
          </p:cNvPr>
          <p:cNvSpPr/>
          <p:nvPr/>
        </p:nvSpPr>
        <p:spPr>
          <a:xfrm>
            <a:off x="3855911" y="48179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615037E-7D2A-4344-BAC7-B366D84EFE2E}"/>
              </a:ext>
            </a:extLst>
          </p:cNvPr>
          <p:cNvSpPr/>
          <p:nvPr/>
        </p:nvSpPr>
        <p:spPr>
          <a:xfrm>
            <a:off x="3599445" y="530276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D0A4C09E-1A55-0746-8C40-A379BB3910B1}"/>
              </a:ext>
            </a:extLst>
          </p:cNvPr>
          <p:cNvSpPr/>
          <p:nvPr/>
        </p:nvSpPr>
        <p:spPr>
          <a:xfrm>
            <a:off x="2618039" y="529611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D562C0D-1257-0E43-B64A-557722744D65}"/>
              </a:ext>
            </a:extLst>
          </p:cNvPr>
          <p:cNvSpPr/>
          <p:nvPr/>
        </p:nvSpPr>
        <p:spPr>
          <a:xfrm>
            <a:off x="3111150" y="530276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CB1C5749-01C6-044F-BAA3-503B37EC3C78}"/>
              </a:ext>
            </a:extLst>
          </p:cNvPr>
          <p:cNvSpPr/>
          <p:nvPr/>
        </p:nvSpPr>
        <p:spPr>
          <a:xfrm>
            <a:off x="3869100" y="308156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43A2E7D8-39F8-E14C-B80B-6E88E3702FE1}"/>
                  </a:ext>
                </a:extLst>
              </p:cNvPr>
              <p:cNvSpPr txBox="1"/>
              <p:nvPr/>
            </p:nvSpPr>
            <p:spPr>
              <a:xfrm>
                <a:off x="5073030" y="3429000"/>
                <a:ext cx="6517505" cy="21852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𝜀</m:t>
                      </m:r>
                      <m:r>
                        <a:rPr lang="en-US" sz="2400" i="1" smtClean="0">
                          <a:latin typeface="Cambria Math" panose="02040503050406030204" pitchFamily="18" charset="0"/>
                          <a:ea typeface="Cambria Math" panose="02040503050406030204" pitchFamily="18" charset="0"/>
                        </a:rPr>
                        <m:t>=0.5</m:t>
                      </m:r>
                      <m:r>
                        <a:rPr lang="en-US" sz="2400">
                          <a:latin typeface="Cambria Math" panose="02040503050406030204" pitchFamily="18" charset="0"/>
                          <a:ea typeface="Cambria Math" panose="02040503050406030204" pitchFamily="18" charset="0"/>
                        </a:rPr>
                        <m:t>   </m:t>
                      </m:r>
                    </m:oMath>
                  </m:oMathPara>
                </a14:m>
                <a:endParaRPr lang="en-US" sz="240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𝑚</m:t>
                      </m:r>
                      <m:r>
                        <a:rPr lang="en-US" sz="2400" i="1">
                          <a:latin typeface="Cambria Math" panose="02040503050406030204" pitchFamily="18" charset="0"/>
                        </a:rPr>
                        <m:t>=2</m:t>
                      </m:r>
                    </m:oMath>
                  </m:oMathPara>
                </a14:m>
                <a:endParaRPr lang="en-US" sz="2400" dirty="0">
                  <a:latin typeface="Helvetica" pitchFamily="2" charset="0"/>
                </a:endParaRPr>
              </a:p>
              <a:p>
                <a:endParaRPr lang="en-US" sz="2200" dirty="0">
                  <a:latin typeface="Helvetica" pitchFamily="2" charset="0"/>
                </a:endParaRPr>
              </a:p>
              <a:p>
                <a14:m>
                  <m:oMath xmlns:m="http://schemas.openxmlformats.org/officeDocument/2006/math">
                    <m:r>
                      <a:rPr lang="en-US" sz="2000" i="1">
                        <a:latin typeface="Cambria Math" panose="02040503050406030204" pitchFamily="18" charset="0"/>
                        <a:ea typeface="Cambria Math" panose="02040503050406030204" pitchFamily="18" charset="0"/>
                      </a:rPr>
                      <m:t>𝜀</m:t>
                    </m:r>
                  </m:oMath>
                </a14:m>
                <a:r>
                  <a:rPr lang="en-US" sz="2200" dirty="0">
                    <a:latin typeface="Helvetica" pitchFamily="2" charset="0"/>
                  </a:rPr>
                  <a:t> is 0.5, so that is the radius we are looking out from.</a:t>
                </a:r>
              </a:p>
              <a:p>
                <a:endParaRPr lang="en-US" sz="2200" dirty="0">
                  <a:latin typeface="Helvetica" pitchFamily="2" charset="0"/>
                </a:endParaRPr>
              </a:p>
            </p:txBody>
          </p:sp>
        </mc:Choice>
        <mc:Fallback xmlns="">
          <p:sp>
            <p:nvSpPr>
              <p:cNvPr id="93" name="TextBox 92">
                <a:extLst>
                  <a:ext uri="{FF2B5EF4-FFF2-40B4-BE49-F238E27FC236}">
                    <a16:creationId xmlns:a16="http://schemas.microsoft.com/office/drawing/2014/main" id="{43A2E7D8-39F8-E14C-B80B-6E88E3702FE1}"/>
                  </a:ext>
                </a:extLst>
              </p:cNvPr>
              <p:cNvSpPr txBox="1">
                <a:spLocks noRot="1" noChangeAspect="1" noMove="1" noResize="1" noEditPoints="1" noAdjustHandles="1" noChangeArrowheads="1" noChangeShapeType="1" noTextEdit="1"/>
              </p:cNvSpPr>
              <p:nvPr/>
            </p:nvSpPr>
            <p:spPr>
              <a:xfrm>
                <a:off x="5073030" y="3429000"/>
                <a:ext cx="6517505" cy="2185214"/>
              </a:xfrm>
              <a:prstGeom prst="rect">
                <a:avLst/>
              </a:prstGeom>
              <a:blipFill>
                <a:blip r:embed="rId3"/>
                <a:stretch>
                  <a:fillRect l="-97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19C36BEA-1EA9-6646-815D-F6126A6FF54D}"/>
              </a:ext>
            </a:extLst>
          </p:cNvPr>
          <p:cNvSpPr txBox="1"/>
          <p:nvPr/>
        </p:nvSpPr>
        <p:spPr>
          <a:xfrm>
            <a:off x="1996145" y="1842069"/>
            <a:ext cx="1903750" cy="646331"/>
          </a:xfrm>
          <a:prstGeom prst="rect">
            <a:avLst/>
          </a:prstGeom>
          <a:noFill/>
        </p:spPr>
        <p:txBody>
          <a:bodyPr wrap="square" rtlCol="0">
            <a:spAutoFit/>
          </a:bodyPr>
          <a:lstStyle/>
          <a:p>
            <a:r>
              <a:rPr lang="en-US" dirty="0">
                <a:latin typeface="Helvetica" pitchFamily="2" charset="0"/>
              </a:rPr>
              <a:t>Let’s start with this point!</a:t>
            </a:r>
          </a:p>
        </p:txBody>
      </p:sp>
      <p:sp>
        <p:nvSpPr>
          <p:cNvPr id="94" name="Oval 93">
            <a:extLst>
              <a:ext uri="{FF2B5EF4-FFF2-40B4-BE49-F238E27FC236}">
                <a16:creationId xmlns:a16="http://schemas.microsoft.com/office/drawing/2014/main" id="{2DC4435C-5DF2-9D4A-9FD1-F3D3FA89BB5B}"/>
              </a:ext>
            </a:extLst>
          </p:cNvPr>
          <p:cNvSpPr/>
          <p:nvPr/>
        </p:nvSpPr>
        <p:spPr>
          <a:xfrm>
            <a:off x="2421429" y="2895695"/>
            <a:ext cx="510258" cy="501405"/>
          </a:xfrm>
          <a:prstGeom prst="ellips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2184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DBSCAN Example</a:t>
            </a:r>
          </a:p>
        </p:txBody>
      </p:sp>
      <p:grpSp>
        <p:nvGrpSpPr>
          <p:cNvPr id="37" name="Group 36">
            <a:extLst>
              <a:ext uri="{FF2B5EF4-FFF2-40B4-BE49-F238E27FC236}">
                <a16:creationId xmlns:a16="http://schemas.microsoft.com/office/drawing/2014/main" id="{8559BBF1-C20A-134D-9D06-C8B02E06BEAF}"/>
              </a:ext>
            </a:extLst>
          </p:cNvPr>
          <p:cNvGrpSpPr/>
          <p:nvPr/>
        </p:nvGrpSpPr>
        <p:grpSpPr>
          <a:xfrm>
            <a:off x="479098" y="2524672"/>
            <a:ext cx="4037819" cy="4045589"/>
            <a:chOff x="281092" y="2065565"/>
            <a:chExt cx="4037819" cy="4045589"/>
          </a:xfrm>
        </p:grpSpPr>
        <p:cxnSp>
          <p:nvCxnSpPr>
            <p:cNvPr id="38" name="Straight Arrow Connector 37">
              <a:extLst>
                <a:ext uri="{FF2B5EF4-FFF2-40B4-BE49-F238E27FC236}">
                  <a16:creationId xmlns:a16="http://schemas.microsoft.com/office/drawing/2014/main" id="{87BA306A-E3D3-BE40-B3BF-153ACA3100A9}"/>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01F70C5-532F-2547-8AC5-ECDAE3FF8251}"/>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1F9AE19-7BBF-5E43-929C-D62191F0730A}"/>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EB995D-3D23-4140-ABC8-90D5A047875E}"/>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6AED033-1F26-8F45-9ABC-E38AD529E5B9}"/>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440BF6-5192-4940-ABAC-DD82EB8CA5E4}"/>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5804248-8896-8A46-89FE-B492F5A95197}"/>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B485ED1-90AE-144E-A7D1-EA3FDF71BBE7}"/>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248E737-45D4-8F49-9B9B-5D751E90B7D1}"/>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4599EFA-C7C5-434A-B08F-88E03A25975F}"/>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9A19C5B-7887-D248-93D5-2BA60C5AD3BA}"/>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918397E-6CFA-0E49-8958-2D16A1C92951}"/>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5D592F4-3FB2-134B-BA77-7A55DEB2C3CC}"/>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6FB1A1-848B-4849-8373-6C063B73F338}"/>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FA774E2-45A4-464B-9645-A271CC4FB43A}"/>
                </a:ext>
              </a:extLst>
            </p:cNvPr>
            <p:cNvSpPr txBox="1"/>
            <p:nvPr/>
          </p:nvSpPr>
          <p:spPr>
            <a:xfrm>
              <a:off x="2305066" y="5649489"/>
              <a:ext cx="335348"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x</a:t>
              </a:r>
            </a:p>
          </p:txBody>
        </p:sp>
        <p:sp>
          <p:nvSpPr>
            <p:cNvPr id="53" name="TextBox 52">
              <a:extLst>
                <a:ext uri="{FF2B5EF4-FFF2-40B4-BE49-F238E27FC236}">
                  <a16:creationId xmlns:a16="http://schemas.microsoft.com/office/drawing/2014/main" id="{3C3311E8-6F7D-974A-A9FC-46B199A256A4}"/>
                </a:ext>
              </a:extLst>
            </p:cNvPr>
            <p:cNvSpPr txBox="1"/>
            <p:nvPr/>
          </p:nvSpPr>
          <p:spPr>
            <a:xfrm rot="16200000">
              <a:off x="340243" y="3716598"/>
              <a:ext cx="343364"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y</a:t>
              </a:r>
            </a:p>
          </p:txBody>
        </p:sp>
      </p:grpSp>
      <p:sp>
        <p:nvSpPr>
          <p:cNvPr id="54" name="Oval 53">
            <a:extLst>
              <a:ext uri="{FF2B5EF4-FFF2-40B4-BE49-F238E27FC236}">
                <a16:creationId xmlns:a16="http://schemas.microsoft.com/office/drawing/2014/main" id="{6E8F7C45-FCD0-3941-B00E-AF83E99C1620}"/>
              </a:ext>
            </a:extLst>
          </p:cNvPr>
          <p:cNvSpPr/>
          <p:nvPr/>
        </p:nvSpPr>
        <p:spPr>
          <a:xfrm>
            <a:off x="1366864"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7B54382-FACD-074A-92F7-3D988973F964}"/>
              </a:ext>
            </a:extLst>
          </p:cNvPr>
          <p:cNvSpPr/>
          <p:nvPr/>
        </p:nvSpPr>
        <p:spPr>
          <a:xfrm>
            <a:off x="1866248"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DECD048-16DF-154D-8F48-5984154534B0}"/>
              </a:ext>
            </a:extLst>
          </p:cNvPr>
          <p:cNvSpPr/>
          <p:nvPr/>
        </p:nvSpPr>
        <p:spPr>
          <a:xfrm>
            <a:off x="1617772"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4E5C00E7-C8E9-B347-9D8E-946775E5CD9D}"/>
              </a:ext>
            </a:extLst>
          </p:cNvPr>
          <p:cNvSpPr/>
          <p:nvPr/>
        </p:nvSpPr>
        <p:spPr>
          <a:xfrm>
            <a:off x="2353390"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E9FFD1F-8854-344D-8CDE-BF842AEE6EC9}"/>
              </a:ext>
            </a:extLst>
          </p:cNvPr>
          <p:cNvSpPr/>
          <p:nvPr/>
        </p:nvSpPr>
        <p:spPr>
          <a:xfrm>
            <a:off x="2866377"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B19A0E0-DEB4-EA4C-9EF3-9F41C12729BB}"/>
              </a:ext>
            </a:extLst>
          </p:cNvPr>
          <p:cNvSpPr/>
          <p:nvPr/>
        </p:nvSpPr>
        <p:spPr>
          <a:xfrm>
            <a:off x="2103697"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B05E948-E112-8143-8437-E75D6AD769A7}"/>
              </a:ext>
            </a:extLst>
          </p:cNvPr>
          <p:cNvSpPr/>
          <p:nvPr/>
        </p:nvSpPr>
        <p:spPr>
          <a:xfrm>
            <a:off x="2607165" y="3080520"/>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2BE244D-4EED-BD4E-B965-4E4BEEFF42E4}"/>
              </a:ext>
            </a:extLst>
          </p:cNvPr>
          <p:cNvSpPr/>
          <p:nvPr/>
        </p:nvSpPr>
        <p:spPr>
          <a:xfrm>
            <a:off x="1362779" y="357720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70DCF03-11FA-774E-9FED-57DC1DDE5956}"/>
              </a:ext>
            </a:extLst>
          </p:cNvPr>
          <p:cNvSpPr/>
          <p:nvPr/>
        </p:nvSpPr>
        <p:spPr>
          <a:xfrm>
            <a:off x="1362779" y="331156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A55FDC6-3F51-A842-B1EA-1F8C4952A11C}"/>
              </a:ext>
            </a:extLst>
          </p:cNvPr>
          <p:cNvSpPr/>
          <p:nvPr/>
        </p:nvSpPr>
        <p:spPr>
          <a:xfrm>
            <a:off x="1366671" y="407863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CF717314-17DC-0740-B90C-DE8DEDF06667}"/>
              </a:ext>
            </a:extLst>
          </p:cNvPr>
          <p:cNvSpPr/>
          <p:nvPr/>
        </p:nvSpPr>
        <p:spPr>
          <a:xfrm>
            <a:off x="1366871" y="382902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3775F8B-9944-3742-8D90-F180D56AA8D4}"/>
              </a:ext>
            </a:extLst>
          </p:cNvPr>
          <p:cNvSpPr/>
          <p:nvPr/>
        </p:nvSpPr>
        <p:spPr>
          <a:xfrm>
            <a:off x="1362779" y="457866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2F33F66-C3AD-3540-802B-B9E3E3078228}"/>
              </a:ext>
            </a:extLst>
          </p:cNvPr>
          <p:cNvSpPr/>
          <p:nvPr/>
        </p:nvSpPr>
        <p:spPr>
          <a:xfrm>
            <a:off x="1369943" y="433240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39B3EEE2-FEBE-F041-BC2C-9E8F197EB455}"/>
              </a:ext>
            </a:extLst>
          </p:cNvPr>
          <p:cNvSpPr/>
          <p:nvPr/>
        </p:nvSpPr>
        <p:spPr>
          <a:xfrm>
            <a:off x="1866248"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BE72193-70FC-DF44-A9EC-7BD3A1F004E2}"/>
              </a:ext>
            </a:extLst>
          </p:cNvPr>
          <p:cNvSpPr/>
          <p:nvPr/>
        </p:nvSpPr>
        <p:spPr>
          <a:xfrm>
            <a:off x="1612471"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AB1E26A-6415-EF40-BA87-AB75C1F437BA}"/>
              </a:ext>
            </a:extLst>
          </p:cNvPr>
          <p:cNvSpPr/>
          <p:nvPr/>
        </p:nvSpPr>
        <p:spPr>
          <a:xfrm>
            <a:off x="2353390" y="457007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076CD2C-DE0C-7E47-940F-E9C2B6751001}"/>
              </a:ext>
            </a:extLst>
          </p:cNvPr>
          <p:cNvSpPr/>
          <p:nvPr/>
        </p:nvSpPr>
        <p:spPr>
          <a:xfrm>
            <a:off x="2105122"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3E9E2F5-4256-E847-9DE0-84DA09B02092}"/>
              </a:ext>
            </a:extLst>
          </p:cNvPr>
          <p:cNvSpPr/>
          <p:nvPr/>
        </p:nvSpPr>
        <p:spPr>
          <a:xfrm>
            <a:off x="2868275" y="457446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AC31C182-9122-5E4F-BC38-FBDD76A9BF87}"/>
              </a:ext>
            </a:extLst>
          </p:cNvPr>
          <p:cNvSpPr/>
          <p:nvPr/>
        </p:nvSpPr>
        <p:spPr>
          <a:xfrm>
            <a:off x="2610145" y="456867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6090FD8-0176-374A-A2F9-16E89CA5B843}"/>
              </a:ext>
            </a:extLst>
          </p:cNvPr>
          <p:cNvSpPr/>
          <p:nvPr/>
        </p:nvSpPr>
        <p:spPr>
          <a:xfrm>
            <a:off x="2354996" y="38312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297ABE5-7C26-9E4A-B5DA-A6E6102931FF}"/>
              </a:ext>
            </a:extLst>
          </p:cNvPr>
          <p:cNvSpPr/>
          <p:nvPr/>
        </p:nvSpPr>
        <p:spPr>
          <a:xfrm>
            <a:off x="2866377" y="382823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562ED63-46CB-C947-B375-ED7A097233B7}"/>
              </a:ext>
            </a:extLst>
          </p:cNvPr>
          <p:cNvSpPr/>
          <p:nvPr/>
        </p:nvSpPr>
        <p:spPr>
          <a:xfrm>
            <a:off x="3353036" y="382345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327475A-50E3-9841-8D54-FD0E7256D4FB}"/>
              </a:ext>
            </a:extLst>
          </p:cNvPr>
          <p:cNvSpPr/>
          <p:nvPr/>
        </p:nvSpPr>
        <p:spPr>
          <a:xfrm>
            <a:off x="3859697" y="382451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7F60427-71D6-1F4A-956C-4E303D0098AF}"/>
              </a:ext>
            </a:extLst>
          </p:cNvPr>
          <p:cNvSpPr/>
          <p:nvPr/>
        </p:nvSpPr>
        <p:spPr>
          <a:xfrm>
            <a:off x="3859697" y="457446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ADA4A59-4F6A-CC47-9B69-0ACC6CE11D45}"/>
              </a:ext>
            </a:extLst>
          </p:cNvPr>
          <p:cNvSpPr/>
          <p:nvPr/>
        </p:nvSpPr>
        <p:spPr>
          <a:xfrm>
            <a:off x="2354909" y="530171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70E59DB-5CD5-974A-99F2-40F11254BE9F}"/>
              </a:ext>
            </a:extLst>
          </p:cNvPr>
          <p:cNvSpPr/>
          <p:nvPr/>
        </p:nvSpPr>
        <p:spPr>
          <a:xfrm>
            <a:off x="3859697" y="529611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66B7E296-2BF0-F54E-91EC-D1E79AD801AE}"/>
              </a:ext>
            </a:extLst>
          </p:cNvPr>
          <p:cNvSpPr/>
          <p:nvPr/>
        </p:nvSpPr>
        <p:spPr>
          <a:xfrm>
            <a:off x="2866686" y="529864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F98E5C7-5E43-2F4E-B084-DB66AB9D280E}"/>
              </a:ext>
            </a:extLst>
          </p:cNvPr>
          <p:cNvSpPr/>
          <p:nvPr/>
        </p:nvSpPr>
        <p:spPr>
          <a:xfrm>
            <a:off x="3349438" y="529864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FE17AE6-E31B-D541-8A1F-CAC8135FBFB4}"/>
              </a:ext>
            </a:extLst>
          </p:cNvPr>
          <p:cNvSpPr/>
          <p:nvPr/>
        </p:nvSpPr>
        <p:spPr>
          <a:xfrm>
            <a:off x="2607165" y="38312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B4D4D7CB-A81D-1949-980A-4D6E71FE768A}"/>
              </a:ext>
            </a:extLst>
          </p:cNvPr>
          <p:cNvSpPr/>
          <p:nvPr/>
        </p:nvSpPr>
        <p:spPr>
          <a:xfrm>
            <a:off x="3102878" y="383418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4B27AAB-336A-9E40-BB29-7EA4361668A1}"/>
              </a:ext>
            </a:extLst>
          </p:cNvPr>
          <p:cNvSpPr/>
          <p:nvPr/>
        </p:nvSpPr>
        <p:spPr>
          <a:xfrm>
            <a:off x="3608165" y="382634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749ADBE-9B70-9649-A5B9-59493F007536}"/>
              </a:ext>
            </a:extLst>
          </p:cNvPr>
          <p:cNvSpPr/>
          <p:nvPr/>
        </p:nvSpPr>
        <p:spPr>
          <a:xfrm>
            <a:off x="3855429" y="406365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181F3D4E-01D3-4D47-846E-C743F05078C9}"/>
              </a:ext>
            </a:extLst>
          </p:cNvPr>
          <p:cNvSpPr/>
          <p:nvPr/>
        </p:nvSpPr>
        <p:spPr>
          <a:xfrm>
            <a:off x="3854196" y="433117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70ABADC-3CF7-5F44-8CA1-62895388F31F}"/>
              </a:ext>
            </a:extLst>
          </p:cNvPr>
          <p:cNvSpPr/>
          <p:nvPr/>
        </p:nvSpPr>
        <p:spPr>
          <a:xfrm>
            <a:off x="3854196" y="5055942"/>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A256E87-B4A5-1348-A91B-2F92C476D5A1}"/>
              </a:ext>
            </a:extLst>
          </p:cNvPr>
          <p:cNvSpPr/>
          <p:nvPr/>
        </p:nvSpPr>
        <p:spPr>
          <a:xfrm>
            <a:off x="3855911" y="48179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615037E-7D2A-4344-BAC7-B366D84EFE2E}"/>
              </a:ext>
            </a:extLst>
          </p:cNvPr>
          <p:cNvSpPr/>
          <p:nvPr/>
        </p:nvSpPr>
        <p:spPr>
          <a:xfrm>
            <a:off x="3599445" y="530276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D0A4C09E-1A55-0746-8C40-A379BB3910B1}"/>
              </a:ext>
            </a:extLst>
          </p:cNvPr>
          <p:cNvSpPr/>
          <p:nvPr/>
        </p:nvSpPr>
        <p:spPr>
          <a:xfrm>
            <a:off x="2618039" y="529611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D562C0D-1257-0E43-B64A-557722744D65}"/>
              </a:ext>
            </a:extLst>
          </p:cNvPr>
          <p:cNvSpPr/>
          <p:nvPr/>
        </p:nvSpPr>
        <p:spPr>
          <a:xfrm>
            <a:off x="3111150" y="530276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CB1C5749-01C6-044F-BAA3-503B37EC3C78}"/>
              </a:ext>
            </a:extLst>
          </p:cNvPr>
          <p:cNvSpPr/>
          <p:nvPr/>
        </p:nvSpPr>
        <p:spPr>
          <a:xfrm>
            <a:off x="3869100" y="308156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43A2E7D8-39F8-E14C-B80B-6E88E3702FE1}"/>
                  </a:ext>
                </a:extLst>
              </p:cNvPr>
              <p:cNvSpPr txBox="1"/>
              <p:nvPr/>
            </p:nvSpPr>
            <p:spPr>
              <a:xfrm>
                <a:off x="5073030" y="3429000"/>
                <a:ext cx="6517505" cy="25237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𝜀</m:t>
                      </m:r>
                      <m:r>
                        <a:rPr lang="en-US" sz="2400" i="1">
                          <a:latin typeface="Cambria Math" panose="02040503050406030204" pitchFamily="18" charset="0"/>
                          <a:ea typeface="Cambria Math" panose="02040503050406030204" pitchFamily="18" charset="0"/>
                        </a:rPr>
                        <m:t>=0.5</m:t>
                      </m:r>
                      <m:r>
                        <a:rPr lang="en-US" sz="2400">
                          <a:latin typeface="Cambria Math" panose="02040503050406030204" pitchFamily="18" charset="0"/>
                          <a:ea typeface="Cambria Math" panose="02040503050406030204" pitchFamily="18" charset="0"/>
                        </a:rPr>
                        <m:t>   </m:t>
                      </m:r>
                    </m:oMath>
                  </m:oMathPara>
                </a14:m>
                <a:endParaRPr lang="en-US" sz="240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𝑚</m:t>
                      </m:r>
                      <m:r>
                        <a:rPr lang="en-US" sz="2400" i="1">
                          <a:latin typeface="Cambria Math" panose="02040503050406030204" pitchFamily="18" charset="0"/>
                        </a:rPr>
                        <m:t>=2</m:t>
                      </m:r>
                    </m:oMath>
                  </m:oMathPara>
                </a14:m>
                <a:endParaRPr lang="en-US" sz="2200" dirty="0">
                  <a:latin typeface="Helvetica" pitchFamily="2" charset="0"/>
                </a:endParaRPr>
              </a:p>
              <a:p>
                <a:endParaRPr lang="en-US" sz="2200" dirty="0">
                  <a:latin typeface="Helvetica" pitchFamily="2" charset="0"/>
                </a:endParaRPr>
              </a:p>
              <a:p>
                <a:r>
                  <a:rPr lang="en-US" sz="2200" dirty="0">
                    <a:latin typeface="Helvetica" pitchFamily="2" charset="0"/>
                  </a:rPr>
                  <a:t>There are two other points within the radius!</a:t>
                </a:r>
              </a:p>
              <a:p>
                <a:endParaRPr lang="en-US" sz="2200" dirty="0">
                  <a:latin typeface="Helvetica" pitchFamily="2" charset="0"/>
                </a:endParaRPr>
              </a:p>
              <a:p>
                <a:r>
                  <a:rPr lang="en-US" sz="2200" dirty="0">
                    <a:latin typeface="Helvetica" pitchFamily="2" charset="0"/>
                  </a:rPr>
                  <a:t>2 &gt;= </a:t>
                </a:r>
                <a:r>
                  <a:rPr lang="en-US" sz="2200" i="1" dirty="0">
                    <a:latin typeface="Helvetica" pitchFamily="2" charset="0"/>
                  </a:rPr>
                  <a:t>m</a:t>
                </a:r>
                <a:r>
                  <a:rPr lang="en-US" sz="2200" dirty="0">
                    <a:latin typeface="Helvetica" pitchFamily="2" charset="0"/>
                  </a:rPr>
                  <a:t>, so this point we are looking at is considered a ’core’ point.</a:t>
                </a:r>
              </a:p>
            </p:txBody>
          </p:sp>
        </mc:Choice>
        <mc:Fallback xmlns="">
          <p:sp>
            <p:nvSpPr>
              <p:cNvPr id="93" name="TextBox 92">
                <a:extLst>
                  <a:ext uri="{FF2B5EF4-FFF2-40B4-BE49-F238E27FC236}">
                    <a16:creationId xmlns:a16="http://schemas.microsoft.com/office/drawing/2014/main" id="{43A2E7D8-39F8-E14C-B80B-6E88E3702FE1}"/>
                  </a:ext>
                </a:extLst>
              </p:cNvPr>
              <p:cNvSpPr txBox="1">
                <a:spLocks noRot="1" noChangeAspect="1" noMove="1" noResize="1" noEditPoints="1" noAdjustHandles="1" noChangeArrowheads="1" noChangeShapeType="1" noTextEdit="1"/>
              </p:cNvSpPr>
              <p:nvPr/>
            </p:nvSpPr>
            <p:spPr>
              <a:xfrm>
                <a:off x="5073030" y="3429000"/>
                <a:ext cx="6517505" cy="2523768"/>
              </a:xfrm>
              <a:prstGeom prst="rect">
                <a:avLst/>
              </a:prstGeom>
              <a:blipFill>
                <a:blip r:embed="rId3"/>
                <a:stretch>
                  <a:fillRect l="-971" b="-3500"/>
                </a:stretch>
              </a:blipFill>
            </p:spPr>
            <p:txBody>
              <a:bodyPr/>
              <a:lstStyle/>
              <a:p>
                <a:r>
                  <a:rPr lang="en-US">
                    <a:noFill/>
                  </a:rPr>
                  <a:t> </a:t>
                </a:r>
              </a:p>
            </p:txBody>
          </p:sp>
        </mc:Fallback>
      </mc:AlternateContent>
      <p:sp>
        <p:nvSpPr>
          <p:cNvPr id="94" name="Oval 93">
            <a:extLst>
              <a:ext uri="{FF2B5EF4-FFF2-40B4-BE49-F238E27FC236}">
                <a16:creationId xmlns:a16="http://schemas.microsoft.com/office/drawing/2014/main" id="{B0EA6AD5-735E-A440-922D-34B6152F3692}"/>
              </a:ext>
            </a:extLst>
          </p:cNvPr>
          <p:cNvSpPr/>
          <p:nvPr/>
        </p:nvSpPr>
        <p:spPr>
          <a:xfrm>
            <a:off x="2421293" y="2911261"/>
            <a:ext cx="510258" cy="501405"/>
          </a:xfrm>
          <a:prstGeom prst="ellips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a:extLst>
              <a:ext uri="{FF2B5EF4-FFF2-40B4-BE49-F238E27FC236}">
                <a16:creationId xmlns:a16="http://schemas.microsoft.com/office/drawing/2014/main" id="{A429AAD6-D738-6A48-A3FB-91ADE413F23A}"/>
              </a:ext>
            </a:extLst>
          </p:cNvPr>
          <p:cNvCxnSpPr/>
          <p:nvPr/>
        </p:nvCxnSpPr>
        <p:spPr>
          <a:xfrm>
            <a:off x="2961531" y="2464521"/>
            <a:ext cx="226" cy="522112"/>
          </a:xfrm>
          <a:prstGeom prst="straightConnector1">
            <a:avLst/>
          </a:prstGeom>
          <a:ln w="635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B9616D1-CF76-2E48-87EB-83A8173B60C4}"/>
              </a:ext>
            </a:extLst>
          </p:cNvPr>
          <p:cNvCxnSpPr/>
          <p:nvPr/>
        </p:nvCxnSpPr>
        <p:spPr>
          <a:xfrm>
            <a:off x="2460108" y="2465576"/>
            <a:ext cx="226" cy="522112"/>
          </a:xfrm>
          <a:prstGeom prst="straightConnector1">
            <a:avLst/>
          </a:prstGeom>
          <a:ln w="635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008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DBSCAN Example</a:t>
            </a:r>
          </a:p>
        </p:txBody>
      </p:sp>
      <p:grpSp>
        <p:nvGrpSpPr>
          <p:cNvPr id="37" name="Group 36">
            <a:extLst>
              <a:ext uri="{FF2B5EF4-FFF2-40B4-BE49-F238E27FC236}">
                <a16:creationId xmlns:a16="http://schemas.microsoft.com/office/drawing/2014/main" id="{8559BBF1-C20A-134D-9D06-C8B02E06BEAF}"/>
              </a:ext>
            </a:extLst>
          </p:cNvPr>
          <p:cNvGrpSpPr/>
          <p:nvPr/>
        </p:nvGrpSpPr>
        <p:grpSpPr>
          <a:xfrm>
            <a:off x="479098" y="2524672"/>
            <a:ext cx="4037819" cy="4045589"/>
            <a:chOff x="281092" y="2065565"/>
            <a:chExt cx="4037819" cy="4045589"/>
          </a:xfrm>
        </p:grpSpPr>
        <p:cxnSp>
          <p:nvCxnSpPr>
            <p:cNvPr id="38" name="Straight Arrow Connector 37">
              <a:extLst>
                <a:ext uri="{FF2B5EF4-FFF2-40B4-BE49-F238E27FC236}">
                  <a16:creationId xmlns:a16="http://schemas.microsoft.com/office/drawing/2014/main" id="{87BA306A-E3D3-BE40-B3BF-153ACA3100A9}"/>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01F70C5-532F-2547-8AC5-ECDAE3FF8251}"/>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1F9AE19-7BBF-5E43-929C-D62191F0730A}"/>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EB995D-3D23-4140-ABC8-90D5A047875E}"/>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6AED033-1F26-8F45-9ABC-E38AD529E5B9}"/>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440BF6-5192-4940-ABAC-DD82EB8CA5E4}"/>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5804248-8896-8A46-89FE-B492F5A95197}"/>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B485ED1-90AE-144E-A7D1-EA3FDF71BBE7}"/>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248E737-45D4-8F49-9B9B-5D751E90B7D1}"/>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4599EFA-C7C5-434A-B08F-88E03A25975F}"/>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9A19C5B-7887-D248-93D5-2BA60C5AD3BA}"/>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918397E-6CFA-0E49-8958-2D16A1C92951}"/>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5D592F4-3FB2-134B-BA77-7A55DEB2C3CC}"/>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6FB1A1-848B-4849-8373-6C063B73F338}"/>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FA774E2-45A4-464B-9645-A271CC4FB43A}"/>
                </a:ext>
              </a:extLst>
            </p:cNvPr>
            <p:cNvSpPr txBox="1"/>
            <p:nvPr/>
          </p:nvSpPr>
          <p:spPr>
            <a:xfrm>
              <a:off x="2305066" y="5649489"/>
              <a:ext cx="335348"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x</a:t>
              </a:r>
            </a:p>
          </p:txBody>
        </p:sp>
        <p:sp>
          <p:nvSpPr>
            <p:cNvPr id="53" name="TextBox 52">
              <a:extLst>
                <a:ext uri="{FF2B5EF4-FFF2-40B4-BE49-F238E27FC236}">
                  <a16:creationId xmlns:a16="http://schemas.microsoft.com/office/drawing/2014/main" id="{3C3311E8-6F7D-974A-A9FC-46B199A256A4}"/>
                </a:ext>
              </a:extLst>
            </p:cNvPr>
            <p:cNvSpPr txBox="1"/>
            <p:nvPr/>
          </p:nvSpPr>
          <p:spPr>
            <a:xfrm rot="16200000">
              <a:off x="340243" y="3716598"/>
              <a:ext cx="343364"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y</a:t>
              </a:r>
            </a:p>
          </p:txBody>
        </p:sp>
      </p:grpSp>
      <p:sp>
        <p:nvSpPr>
          <p:cNvPr id="54" name="Oval 53">
            <a:extLst>
              <a:ext uri="{FF2B5EF4-FFF2-40B4-BE49-F238E27FC236}">
                <a16:creationId xmlns:a16="http://schemas.microsoft.com/office/drawing/2014/main" id="{6E8F7C45-FCD0-3941-B00E-AF83E99C1620}"/>
              </a:ext>
            </a:extLst>
          </p:cNvPr>
          <p:cNvSpPr/>
          <p:nvPr/>
        </p:nvSpPr>
        <p:spPr>
          <a:xfrm>
            <a:off x="1366864"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7B54382-FACD-074A-92F7-3D988973F964}"/>
              </a:ext>
            </a:extLst>
          </p:cNvPr>
          <p:cNvSpPr/>
          <p:nvPr/>
        </p:nvSpPr>
        <p:spPr>
          <a:xfrm>
            <a:off x="1866248"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DECD048-16DF-154D-8F48-5984154534B0}"/>
              </a:ext>
            </a:extLst>
          </p:cNvPr>
          <p:cNvSpPr/>
          <p:nvPr/>
        </p:nvSpPr>
        <p:spPr>
          <a:xfrm>
            <a:off x="1617772"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4E5C00E7-C8E9-B347-9D8E-946775E5CD9D}"/>
              </a:ext>
            </a:extLst>
          </p:cNvPr>
          <p:cNvSpPr/>
          <p:nvPr/>
        </p:nvSpPr>
        <p:spPr>
          <a:xfrm>
            <a:off x="2353390"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E9FFD1F-8854-344D-8CDE-BF842AEE6EC9}"/>
              </a:ext>
            </a:extLst>
          </p:cNvPr>
          <p:cNvSpPr/>
          <p:nvPr/>
        </p:nvSpPr>
        <p:spPr>
          <a:xfrm>
            <a:off x="2866377" y="3080520"/>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B19A0E0-DEB4-EA4C-9EF3-9F41C12729BB}"/>
              </a:ext>
            </a:extLst>
          </p:cNvPr>
          <p:cNvSpPr/>
          <p:nvPr/>
        </p:nvSpPr>
        <p:spPr>
          <a:xfrm>
            <a:off x="2103697"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B05E948-E112-8143-8437-E75D6AD769A7}"/>
              </a:ext>
            </a:extLst>
          </p:cNvPr>
          <p:cNvSpPr/>
          <p:nvPr/>
        </p:nvSpPr>
        <p:spPr>
          <a:xfrm>
            <a:off x="2607165" y="3080520"/>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2BE244D-4EED-BD4E-B965-4E4BEEFF42E4}"/>
              </a:ext>
            </a:extLst>
          </p:cNvPr>
          <p:cNvSpPr/>
          <p:nvPr/>
        </p:nvSpPr>
        <p:spPr>
          <a:xfrm>
            <a:off x="1362779" y="357720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70DCF03-11FA-774E-9FED-57DC1DDE5956}"/>
              </a:ext>
            </a:extLst>
          </p:cNvPr>
          <p:cNvSpPr/>
          <p:nvPr/>
        </p:nvSpPr>
        <p:spPr>
          <a:xfrm>
            <a:off x="1362779" y="331156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A55FDC6-3F51-A842-B1EA-1F8C4952A11C}"/>
              </a:ext>
            </a:extLst>
          </p:cNvPr>
          <p:cNvSpPr/>
          <p:nvPr/>
        </p:nvSpPr>
        <p:spPr>
          <a:xfrm>
            <a:off x="1366671" y="407863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CF717314-17DC-0740-B90C-DE8DEDF06667}"/>
              </a:ext>
            </a:extLst>
          </p:cNvPr>
          <p:cNvSpPr/>
          <p:nvPr/>
        </p:nvSpPr>
        <p:spPr>
          <a:xfrm>
            <a:off x="1366871" y="382902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3775F8B-9944-3742-8D90-F180D56AA8D4}"/>
              </a:ext>
            </a:extLst>
          </p:cNvPr>
          <p:cNvSpPr/>
          <p:nvPr/>
        </p:nvSpPr>
        <p:spPr>
          <a:xfrm>
            <a:off x="1362779" y="457866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2F33F66-C3AD-3540-802B-B9E3E3078228}"/>
              </a:ext>
            </a:extLst>
          </p:cNvPr>
          <p:cNvSpPr/>
          <p:nvPr/>
        </p:nvSpPr>
        <p:spPr>
          <a:xfrm>
            <a:off x="1369943" y="433240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39B3EEE2-FEBE-F041-BC2C-9E8F197EB455}"/>
              </a:ext>
            </a:extLst>
          </p:cNvPr>
          <p:cNvSpPr/>
          <p:nvPr/>
        </p:nvSpPr>
        <p:spPr>
          <a:xfrm>
            <a:off x="1866248"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BE72193-70FC-DF44-A9EC-7BD3A1F004E2}"/>
              </a:ext>
            </a:extLst>
          </p:cNvPr>
          <p:cNvSpPr/>
          <p:nvPr/>
        </p:nvSpPr>
        <p:spPr>
          <a:xfrm>
            <a:off x="1612471"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AB1E26A-6415-EF40-BA87-AB75C1F437BA}"/>
              </a:ext>
            </a:extLst>
          </p:cNvPr>
          <p:cNvSpPr/>
          <p:nvPr/>
        </p:nvSpPr>
        <p:spPr>
          <a:xfrm>
            <a:off x="2353390" y="457007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076CD2C-DE0C-7E47-940F-E9C2B6751001}"/>
              </a:ext>
            </a:extLst>
          </p:cNvPr>
          <p:cNvSpPr/>
          <p:nvPr/>
        </p:nvSpPr>
        <p:spPr>
          <a:xfrm>
            <a:off x="2105122"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3E9E2F5-4256-E847-9DE0-84DA09B02092}"/>
              </a:ext>
            </a:extLst>
          </p:cNvPr>
          <p:cNvSpPr/>
          <p:nvPr/>
        </p:nvSpPr>
        <p:spPr>
          <a:xfrm>
            <a:off x="2868275" y="457446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AC31C182-9122-5E4F-BC38-FBDD76A9BF87}"/>
              </a:ext>
            </a:extLst>
          </p:cNvPr>
          <p:cNvSpPr/>
          <p:nvPr/>
        </p:nvSpPr>
        <p:spPr>
          <a:xfrm>
            <a:off x="2610145" y="456867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6090FD8-0176-374A-A2F9-16E89CA5B843}"/>
              </a:ext>
            </a:extLst>
          </p:cNvPr>
          <p:cNvSpPr/>
          <p:nvPr/>
        </p:nvSpPr>
        <p:spPr>
          <a:xfrm>
            <a:off x="2354996" y="38312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297ABE5-7C26-9E4A-B5DA-A6E6102931FF}"/>
              </a:ext>
            </a:extLst>
          </p:cNvPr>
          <p:cNvSpPr/>
          <p:nvPr/>
        </p:nvSpPr>
        <p:spPr>
          <a:xfrm>
            <a:off x="2866377" y="382823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562ED63-46CB-C947-B375-ED7A097233B7}"/>
              </a:ext>
            </a:extLst>
          </p:cNvPr>
          <p:cNvSpPr/>
          <p:nvPr/>
        </p:nvSpPr>
        <p:spPr>
          <a:xfrm>
            <a:off x="3353036" y="382345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327475A-50E3-9841-8D54-FD0E7256D4FB}"/>
              </a:ext>
            </a:extLst>
          </p:cNvPr>
          <p:cNvSpPr/>
          <p:nvPr/>
        </p:nvSpPr>
        <p:spPr>
          <a:xfrm>
            <a:off x="3859697" y="382451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7F60427-71D6-1F4A-956C-4E303D0098AF}"/>
              </a:ext>
            </a:extLst>
          </p:cNvPr>
          <p:cNvSpPr/>
          <p:nvPr/>
        </p:nvSpPr>
        <p:spPr>
          <a:xfrm>
            <a:off x="3859697" y="457446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ADA4A59-4F6A-CC47-9B69-0ACC6CE11D45}"/>
              </a:ext>
            </a:extLst>
          </p:cNvPr>
          <p:cNvSpPr/>
          <p:nvPr/>
        </p:nvSpPr>
        <p:spPr>
          <a:xfrm>
            <a:off x="2354909" y="530171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70E59DB-5CD5-974A-99F2-40F11254BE9F}"/>
              </a:ext>
            </a:extLst>
          </p:cNvPr>
          <p:cNvSpPr/>
          <p:nvPr/>
        </p:nvSpPr>
        <p:spPr>
          <a:xfrm>
            <a:off x="3859697" y="529611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66B7E296-2BF0-F54E-91EC-D1E79AD801AE}"/>
              </a:ext>
            </a:extLst>
          </p:cNvPr>
          <p:cNvSpPr/>
          <p:nvPr/>
        </p:nvSpPr>
        <p:spPr>
          <a:xfrm>
            <a:off x="2866686" y="529864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F98E5C7-5E43-2F4E-B084-DB66AB9D280E}"/>
              </a:ext>
            </a:extLst>
          </p:cNvPr>
          <p:cNvSpPr/>
          <p:nvPr/>
        </p:nvSpPr>
        <p:spPr>
          <a:xfrm>
            <a:off x="3349438" y="529864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FE17AE6-E31B-D541-8A1F-CAC8135FBFB4}"/>
              </a:ext>
            </a:extLst>
          </p:cNvPr>
          <p:cNvSpPr/>
          <p:nvPr/>
        </p:nvSpPr>
        <p:spPr>
          <a:xfrm>
            <a:off x="2607165" y="38312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B4D4D7CB-A81D-1949-980A-4D6E71FE768A}"/>
              </a:ext>
            </a:extLst>
          </p:cNvPr>
          <p:cNvSpPr/>
          <p:nvPr/>
        </p:nvSpPr>
        <p:spPr>
          <a:xfrm>
            <a:off x="3102878" y="383418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4B27AAB-336A-9E40-BB29-7EA4361668A1}"/>
              </a:ext>
            </a:extLst>
          </p:cNvPr>
          <p:cNvSpPr/>
          <p:nvPr/>
        </p:nvSpPr>
        <p:spPr>
          <a:xfrm>
            <a:off x="3608165" y="382634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749ADBE-9B70-9649-A5B9-59493F007536}"/>
              </a:ext>
            </a:extLst>
          </p:cNvPr>
          <p:cNvSpPr/>
          <p:nvPr/>
        </p:nvSpPr>
        <p:spPr>
          <a:xfrm>
            <a:off x="3855429" y="406365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181F3D4E-01D3-4D47-846E-C743F05078C9}"/>
              </a:ext>
            </a:extLst>
          </p:cNvPr>
          <p:cNvSpPr/>
          <p:nvPr/>
        </p:nvSpPr>
        <p:spPr>
          <a:xfrm>
            <a:off x="3854196" y="433117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70ABADC-3CF7-5F44-8CA1-62895388F31F}"/>
              </a:ext>
            </a:extLst>
          </p:cNvPr>
          <p:cNvSpPr/>
          <p:nvPr/>
        </p:nvSpPr>
        <p:spPr>
          <a:xfrm>
            <a:off x="3854196" y="5055942"/>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A256E87-B4A5-1348-A91B-2F92C476D5A1}"/>
              </a:ext>
            </a:extLst>
          </p:cNvPr>
          <p:cNvSpPr/>
          <p:nvPr/>
        </p:nvSpPr>
        <p:spPr>
          <a:xfrm>
            <a:off x="3855911" y="48179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615037E-7D2A-4344-BAC7-B366D84EFE2E}"/>
              </a:ext>
            </a:extLst>
          </p:cNvPr>
          <p:cNvSpPr/>
          <p:nvPr/>
        </p:nvSpPr>
        <p:spPr>
          <a:xfrm>
            <a:off x="3599445" y="530276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D0A4C09E-1A55-0746-8C40-A379BB3910B1}"/>
              </a:ext>
            </a:extLst>
          </p:cNvPr>
          <p:cNvSpPr/>
          <p:nvPr/>
        </p:nvSpPr>
        <p:spPr>
          <a:xfrm>
            <a:off x="2618039" y="529611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D562C0D-1257-0E43-B64A-557722744D65}"/>
              </a:ext>
            </a:extLst>
          </p:cNvPr>
          <p:cNvSpPr/>
          <p:nvPr/>
        </p:nvSpPr>
        <p:spPr>
          <a:xfrm>
            <a:off x="3111150" y="530276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CB1C5749-01C6-044F-BAA3-503B37EC3C78}"/>
              </a:ext>
            </a:extLst>
          </p:cNvPr>
          <p:cNvSpPr/>
          <p:nvPr/>
        </p:nvSpPr>
        <p:spPr>
          <a:xfrm>
            <a:off x="3869100" y="308156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43A2E7D8-39F8-E14C-B80B-6E88E3702FE1}"/>
                  </a:ext>
                </a:extLst>
              </p:cNvPr>
              <p:cNvSpPr txBox="1"/>
              <p:nvPr/>
            </p:nvSpPr>
            <p:spPr>
              <a:xfrm>
                <a:off x="5073030" y="3429000"/>
                <a:ext cx="6517505" cy="1169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𝜀</m:t>
                      </m:r>
                      <m:r>
                        <a:rPr lang="en-US" sz="2400" i="1">
                          <a:latin typeface="Cambria Math" panose="02040503050406030204" pitchFamily="18" charset="0"/>
                          <a:ea typeface="Cambria Math" panose="02040503050406030204" pitchFamily="18" charset="0"/>
                        </a:rPr>
                        <m:t>=0.5</m:t>
                      </m:r>
                      <m:r>
                        <a:rPr lang="en-US" sz="2400">
                          <a:latin typeface="Cambria Math" panose="02040503050406030204" pitchFamily="18" charset="0"/>
                          <a:ea typeface="Cambria Math" panose="02040503050406030204" pitchFamily="18" charset="0"/>
                        </a:rPr>
                        <m:t>   </m:t>
                      </m:r>
                    </m:oMath>
                  </m:oMathPara>
                </a14:m>
                <a:endParaRPr lang="en-US" sz="240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𝑚</m:t>
                      </m:r>
                      <m:r>
                        <a:rPr lang="en-US" sz="2400" i="1">
                          <a:latin typeface="Cambria Math" panose="02040503050406030204" pitchFamily="18" charset="0"/>
                        </a:rPr>
                        <m:t>=2</m:t>
                      </m:r>
                    </m:oMath>
                  </m:oMathPara>
                </a14:m>
                <a:endParaRPr lang="en-US" sz="2200" dirty="0">
                  <a:latin typeface="Helvetica" pitchFamily="2" charset="0"/>
                </a:endParaRPr>
              </a:p>
              <a:p>
                <a:endParaRPr lang="en-US" sz="2200" dirty="0">
                  <a:latin typeface="Helvetica" pitchFamily="2" charset="0"/>
                </a:endParaRPr>
              </a:p>
            </p:txBody>
          </p:sp>
        </mc:Choice>
        <mc:Fallback xmlns="">
          <p:sp>
            <p:nvSpPr>
              <p:cNvPr id="93" name="TextBox 92">
                <a:extLst>
                  <a:ext uri="{FF2B5EF4-FFF2-40B4-BE49-F238E27FC236}">
                    <a16:creationId xmlns:a16="http://schemas.microsoft.com/office/drawing/2014/main" id="{43A2E7D8-39F8-E14C-B80B-6E88E3702FE1}"/>
                  </a:ext>
                </a:extLst>
              </p:cNvPr>
              <p:cNvSpPr txBox="1">
                <a:spLocks noRot="1" noChangeAspect="1" noMove="1" noResize="1" noEditPoints="1" noAdjustHandles="1" noChangeArrowheads="1" noChangeShapeType="1" noTextEdit="1"/>
              </p:cNvSpPr>
              <p:nvPr/>
            </p:nvSpPr>
            <p:spPr>
              <a:xfrm>
                <a:off x="5073030" y="3429000"/>
                <a:ext cx="6517505" cy="1169551"/>
              </a:xfrm>
              <a:prstGeom prst="rect">
                <a:avLst/>
              </a:prstGeom>
              <a:blipFill>
                <a:blip r:embed="rId3"/>
                <a:stretch>
                  <a:fillRect/>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49990C59-224C-6D47-B092-49819C2B643B}"/>
              </a:ext>
            </a:extLst>
          </p:cNvPr>
          <p:cNvSpPr txBox="1"/>
          <p:nvPr/>
        </p:nvSpPr>
        <p:spPr>
          <a:xfrm>
            <a:off x="2353390" y="1856903"/>
            <a:ext cx="1903750" cy="646331"/>
          </a:xfrm>
          <a:prstGeom prst="rect">
            <a:avLst/>
          </a:prstGeom>
          <a:noFill/>
        </p:spPr>
        <p:txBody>
          <a:bodyPr wrap="square" rtlCol="0">
            <a:spAutoFit/>
          </a:bodyPr>
          <a:lstStyle/>
          <a:p>
            <a:r>
              <a:rPr lang="en-US" dirty="0">
                <a:latin typeface="Helvetica" pitchFamily="2" charset="0"/>
              </a:rPr>
              <a:t>Let’s look at this point now</a:t>
            </a:r>
          </a:p>
        </p:txBody>
      </p:sp>
      <p:cxnSp>
        <p:nvCxnSpPr>
          <p:cNvPr id="95" name="Straight Arrow Connector 94">
            <a:extLst>
              <a:ext uri="{FF2B5EF4-FFF2-40B4-BE49-F238E27FC236}">
                <a16:creationId xmlns:a16="http://schemas.microsoft.com/office/drawing/2014/main" id="{0D87625A-87C1-4125-B5C5-902E804A0353}"/>
              </a:ext>
            </a:extLst>
          </p:cNvPr>
          <p:cNvCxnSpPr/>
          <p:nvPr/>
        </p:nvCxnSpPr>
        <p:spPr>
          <a:xfrm>
            <a:off x="2961531" y="2464521"/>
            <a:ext cx="226" cy="522112"/>
          </a:xfrm>
          <a:prstGeom prst="straightConnector1">
            <a:avLst/>
          </a:prstGeom>
          <a:ln w="635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868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DBSCAN Example</a:t>
            </a:r>
          </a:p>
        </p:txBody>
      </p:sp>
      <p:grpSp>
        <p:nvGrpSpPr>
          <p:cNvPr id="37" name="Group 36">
            <a:extLst>
              <a:ext uri="{FF2B5EF4-FFF2-40B4-BE49-F238E27FC236}">
                <a16:creationId xmlns:a16="http://schemas.microsoft.com/office/drawing/2014/main" id="{8559BBF1-C20A-134D-9D06-C8B02E06BEAF}"/>
              </a:ext>
            </a:extLst>
          </p:cNvPr>
          <p:cNvGrpSpPr/>
          <p:nvPr/>
        </p:nvGrpSpPr>
        <p:grpSpPr>
          <a:xfrm>
            <a:off x="479098" y="2524672"/>
            <a:ext cx="4037819" cy="4045589"/>
            <a:chOff x="281092" y="2065565"/>
            <a:chExt cx="4037819" cy="4045589"/>
          </a:xfrm>
        </p:grpSpPr>
        <p:cxnSp>
          <p:nvCxnSpPr>
            <p:cNvPr id="38" name="Straight Arrow Connector 37">
              <a:extLst>
                <a:ext uri="{FF2B5EF4-FFF2-40B4-BE49-F238E27FC236}">
                  <a16:creationId xmlns:a16="http://schemas.microsoft.com/office/drawing/2014/main" id="{87BA306A-E3D3-BE40-B3BF-153ACA3100A9}"/>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01F70C5-532F-2547-8AC5-ECDAE3FF8251}"/>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1F9AE19-7BBF-5E43-929C-D62191F0730A}"/>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EB995D-3D23-4140-ABC8-90D5A047875E}"/>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6AED033-1F26-8F45-9ABC-E38AD529E5B9}"/>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440BF6-5192-4940-ABAC-DD82EB8CA5E4}"/>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5804248-8896-8A46-89FE-B492F5A95197}"/>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B485ED1-90AE-144E-A7D1-EA3FDF71BBE7}"/>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248E737-45D4-8F49-9B9B-5D751E90B7D1}"/>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4599EFA-C7C5-434A-B08F-88E03A25975F}"/>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9A19C5B-7887-D248-93D5-2BA60C5AD3BA}"/>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918397E-6CFA-0E49-8958-2D16A1C92951}"/>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5D592F4-3FB2-134B-BA77-7A55DEB2C3CC}"/>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6FB1A1-848B-4849-8373-6C063B73F338}"/>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FA774E2-45A4-464B-9645-A271CC4FB43A}"/>
                </a:ext>
              </a:extLst>
            </p:cNvPr>
            <p:cNvSpPr txBox="1"/>
            <p:nvPr/>
          </p:nvSpPr>
          <p:spPr>
            <a:xfrm>
              <a:off x="2305066" y="5649489"/>
              <a:ext cx="335348"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x</a:t>
              </a:r>
            </a:p>
          </p:txBody>
        </p:sp>
        <p:sp>
          <p:nvSpPr>
            <p:cNvPr id="53" name="TextBox 52">
              <a:extLst>
                <a:ext uri="{FF2B5EF4-FFF2-40B4-BE49-F238E27FC236}">
                  <a16:creationId xmlns:a16="http://schemas.microsoft.com/office/drawing/2014/main" id="{3C3311E8-6F7D-974A-A9FC-46B199A256A4}"/>
                </a:ext>
              </a:extLst>
            </p:cNvPr>
            <p:cNvSpPr txBox="1"/>
            <p:nvPr/>
          </p:nvSpPr>
          <p:spPr>
            <a:xfrm rot="16200000">
              <a:off x="340243" y="3716598"/>
              <a:ext cx="343364"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y</a:t>
              </a:r>
            </a:p>
          </p:txBody>
        </p:sp>
      </p:grpSp>
      <p:sp>
        <p:nvSpPr>
          <p:cNvPr id="54" name="Oval 53">
            <a:extLst>
              <a:ext uri="{FF2B5EF4-FFF2-40B4-BE49-F238E27FC236}">
                <a16:creationId xmlns:a16="http://schemas.microsoft.com/office/drawing/2014/main" id="{6E8F7C45-FCD0-3941-B00E-AF83E99C1620}"/>
              </a:ext>
            </a:extLst>
          </p:cNvPr>
          <p:cNvSpPr/>
          <p:nvPr/>
        </p:nvSpPr>
        <p:spPr>
          <a:xfrm>
            <a:off x="1366864"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7B54382-FACD-074A-92F7-3D988973F964}"/>
              </a:ext>
            </a:extLst>
          </p:cNvPr>
          <p:cNvSpPr/>
          <p:nvPr/>
        </p:nvSpPr>
        <p:spPr>
          <a:xfrm>
            <a:off x="1866248"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DECD048-16DF-154D-8F48-5984154534B0}"/>
              </a:ext>
            </a:extLst>
          </p:cNvPr>
          <p:cNvSpPr/>
          <p:nvPr/>
        </p:nvSpPr>
        <p:spPr>
          <a:xfrm>
            <a:off x="1617772"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4E5C00E7-C8E9-B347-9D8E-946775E5CD9D}"/>
              </a:ext>
            </a:extLst>
          </p:cNvPr>
          <p:cNvSpPr/>
          <p:nvPr/>
        </p:nvSpPr>
        <p:spPr>
          <a:xfrm>
            <a:off x="2353390"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E9FFD1F-8854-344D-8CDE-BF842AEE6EC9}"/>
              </a:ext>
            </a:extLst>
          </p:cNvPr>
          <p:cNvSpPr/>
          <p:nvPr/>
        </p:nvSpPr>
        <p:spPr>
          <a:xfrm>
            <a:off x="2866377" y="3080520"/>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B19A0E0-DEB4-EA4C-9EF3-9F41C12729BB}"/>
              </a:ext>
            </a:extLst>
          </p:cNvPr>
          <p:cNvSpPr/>
          <p:nvPr/>
        </p:nvSpPr>
        <p:spPr>
          <a:xfrm>
            <a:off x="2103697"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B05E948-E112-8143-8437-E75D6AD769A7}"/>
              </a:ext>
            </a:extLst>
          </p:cNvPr>
          <p:cNvSpPr/>
          <p:nvPr/>
        </p:nvSpPr>
        <p:spPr>
          <a:xfrm>
            <a:off x="2607165" y="3080520"/>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2BE244D-4EED-BD4E-B965-4E4BEEFF42E4}"/>
              </a:ext>
            </a:extLst>
          </p:cNvPr>
          <p:cNvSpPr/>
          <p:nvPr/>
        </p:nvSpPr>
        <p:spPr>
          <a:xfrm>
            <a:off x="1362779" y="357720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70DCF03-11FA-774E-9FED-57DC1DDE5956}"/>
              </a:ext>
            </a:extLst>
          </p:cNvPr>
          <p:cNvSpPr/>
          <p:nvPr/>
        </p:nvSpPr>
        <p:spPr>
          <a:xfrm>
            <a:off x="1362779" y="331156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A55FDC6-3F51-A842-B1EA-1F8C4952A11C}"/>
              </a:ext>
            </a:extLst>
          </p:cNvPr>
          <p:cNvSpPr/>
          <p:nvPr/>
        </p:nvSpPr>
        <p:spPr>
          <a:xfrm>
            <a:off x="1366671" y="407863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CF717314-17DC-0740-B90C-DE8DEDF06667}"/>
              </a:ext>
            </a:extLst>
          </p:cNvPr>
          <p:cNvSpPr/>
          <p:nvPr/>
        </p:nvSpPr>
        <p:spPr>
          <a:xfrm>
            <a:off x="1366871" y="382902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3775F8B-9944-3742-8D90-F180D56AA8D4}"/>
              </a:ext>
            </a:extLst>
          </p:cNvPr>
          <p:cNvSpPr/>
          <p:nvPr/>
        </p:nvSpPr>
        <p:spPr>
          <a:xfrm>
            <a:off x="1362779" y="457866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2F33F66-C3AD-3540-802B-B9E3E3078228}"/>
              </a:ext>
            </a:extLst>
          </p:cNvPr>
          <p:cNvSpPr/>
          <p:nvPr/>
        </p:nvSpPr>
        <p:spPr>
          <a:xfrm>
            <a:off x="1369943" y="433240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39B3EEE2-FEBE-F041-BC2C-9E8F197EB455}"/>
              </a:ext>
            </a:extLst>
          </p:cNvPr>
          <p:cNvSpPr/>
          <p:nvPr/>
        </p:nvSpPr>
        <p:spPr>
          <a:xfrm>
            <a:off x="1866248"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BE72193-70FC-DF44-A9EC-7BD3A1F004E2}"/>
              </a:ext>
            </a:extLst>
          </p:cNvPr>
          <p:cNvSpPr/>
          <p:nvPr/>
        </p:nvSpPr>
        <p:spPr>
          <a:xfrm>
            <a:off x="1612471"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AB1E26A-6415-EF40-BA87-AB75C1F437BA}"/>
              </a:ext>
            </a:extLst>
          </p:cNvPr>
          <p:cNvSpPr/>
          <p:nvPr/>
        </p:nvSpPr>
        <p:spPr>
          <a:xfrm>
            <a:off x="2353390" y="457007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076CD2C-DE0C-7E47-940F-E9C2B6751001}"/>
              </a:ext>
            </a:extLst>
          </p:cNvPr>
          <p:cNvSpPr/>
          <p:nvPr/>
        </p:nvSpPr>
        <p:spPr>
          <a:xfrm>
            <a:off x="2105122"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3E9E2F5-4256-E847-9DE0-84DA09B02092}"/>
              </a:ext>
            </a:extLst>
          </p:cNvPr>
          <p:cNvSpPr/>
          <p:nvPr/>
        </p:nvSpPr>
        <p:spPr>
          <a:xfrm>
            <a:off x="2868275" y="457446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AC31C182-9122-5E4F-BC38-FBDD76A9BF87}"/>
              </a:ext>
            </a:extLst>
          </p:cNvPr>
          <p:cNvSpPr/>
          <p:nvPr/>
        </p:nvSpPr>
        <p:spPr>
          <a:xfrm>
            <a:off x="2610145" y="456867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6090FD8-0176-374A-A2F9-16E89CA5B843}"/>
              </a:ext>
            </a:extLst>
          </p:cNvPr>
          <p:cNvSpPr/>
          <p:nvPr/>
        </p:nvSpPr>
        <p:spPr>
          <a:xfrm>
            <a:off x="2354996" y="38312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297ABE5-7C26-9E4A-B5DA-A6E6102931FF}"/>
              </a:ext>
            </a:extLst>
          </p:cNvPr>
          <p:cNvSpPr/>
          <p:nvPr/>
        </p:nvSpPr>
        <p:spPr>
          <a:xfrm>
            <a:off x="2866377" y="382823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562ED63-46CB-C947-B375-ED7A097233B7}"/>
              </a:ext>
            </a:extLst>
          </p:cNvPr>
          <p:cNvSpPr/>
          <p:nvPr/>
        </p:nvSpPr>
        <p:spPr>
          <a:xfrm>
            <a:off x="3353036" y="382345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327475A-50E3-9841-8D54-FD0E7256D4FB}"/>
              </a:ext>
            </a:extLst>
          </p:cNvPr>
          <p:cNvSpPr/>
          <p:nvPr/>
        </p:nvSpPr>
        <p:spPr>
          <a:xfrm>
            <a:off x="3859697" y="382451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7F60427-71D6-1F4A-956C-4E303D0098AF}"/>
              </a:ext>
            </a:extLst>
          </p:cNvPr>
          <p:cNvSpPr/>
          <p:nvPr/>
        </p:nvSpPr>
        <p:spPr>
          <a:xfrm>
            <a:off x="3859697" y="457446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ADA4A59-4F6A-CC47-9B69-0ACC6CE11D45}"/>
              </a:ext>
            </a:extLst>
          </p:cNvPr>
          <p:cNvSpPr/>
          <p:nvPr/>
        </p:nvSpPr>
        <p:spPr>
          <a:xfrm>
            <a:off x="2354909" y="530171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70E59DB-5CD5-974A-99F2-40F11254BE9F}"/>
              </a:ext>
            </a:extLst>
          </p:cNvPr>
          <p:cNvSpPr/>
          <p:nvPr/>
        </p:nvSpPr>
        <p:spPr>
          <a:xfrm>
            <a:off x="3859697" y="529611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66B7E296-2BF0-F54E-91EC-D1E79AD801AE}"/>
              </a:ext>
            </a:extLst>
          </p:cNvPr>
          <p:cNvSpPr/>
          <p:nvPr/>
        </p:nvSpPr>
        <p:spPr>
          <a:xfrm>
            <a:off x="2866686" y="529864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F98E5C7-5E43-2F4E-B084-DB66AB9D280E}"/>
              </a:ext>
            </a:extLst>
          </p:cNvPr>
          <p:cNvSpPr/>
          <p:nvPr/>
        </p:nvSpPr>
        <p:spPr>
          <a:xfrm>
            <a:off x="3349438" y="529864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FE17AE6-E31B-D541-8A1F-CAC8135FBFB4}"/>
              </a:ext>
            </a:extLst>
          </p:cNvPr>
          <p:cNvSpPr/>
          <p:nvPr/>
        </p:nvSpPr>
        <p:spPr>
          <a:xfrm>
            <a:off x="2607165" y="38312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B4D4D7CB-A81D-1949-980A-4D6E71FE768A}"/>
              </a:ext>
            </a:extLst>
          </p:cNvPr>
          <p:cNvSpPr/>
          <p:nvPr/>
        </p:nvSpPr>
        <p:spPr>
          <a:xfrm>
            <a:off x="3102878" y="383418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4B27AAB-336A-9E40-BB29-7EA4361668A1}"/>
              </a:ext>
            </a:extLst>
          </p:cNvPr>
          <p:cNvSpPr/>
          <p:nvPr/>
        </p:nvSpPr>
        <p:spPr>
          <a:xfrm>
            <a:off x="3608165" y="382634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749ADBE-9B70-9649-A5B9-59493F007536}"/>
              </a:ext>
            </a:extLst>
          </p:cNvPr>
          <p:cNvSpPr/>
          <p:nvPr/>
        </p:nvSpPr>
        <p:spPr>
          <a:xfrm>
            <a:off x="3855429" y="406365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181F3D4E-01D3-4D47-846E-C743F05078C9}"/>
              </a:ext>
            </a:extLst>
          </p:cNvPr>
          <p:cNvSpPr/>
          <p:nvPr/>
        </p:nvSpPr>
        <p:spPr>
          <a:xfrm>
            <a:off x="3854196" y="433117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70ABADC-3CF7-5F44-8CA1-62895388F31F}"/>
              </a:ext>
            </a:extLst>
          </p:cNvPr>
          <p:cNvSpPr/>
          <p:nvPr/>
        </p:nvSpPr>
        <p:spPr>
          <a:xfrm>
            <a:off x="3854196" y="5055942"/>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A256E87-B4A5-1348-A91B-2F92C476D5A1}"/>
              </a:ext>
            </a:extLst>
          </p:cNvPr>
          <p:cNvSpPr/>
          <p:nvPr/>
        </p:nvSpPr>
        <p:spPr>
          <a:xfrm>
            <a:off x="3855911" y="48179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615037E-7D2A-4344-BAC7-B366D84EFE2E}"/>
              </a:ext>
            </a:extLst>
          </p:cNvPr>
          <p:cNvSpPr/>
          <p:nvPr/>
        </p:nvSpPr>
        <p:spPr>
          <a:xfrm>
            <a:off x="3599445" y="530276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D0A4C09E-1A55-0746-8C40-A379BB3910B1}"/>
              </a:ext>
            </a:extLst>
          </p:cNvPr>
          <p:cNvSpPr/>
          <p:nvPr/>
        </p:nvSpPr>
        <p:spPr>
          <a:xfrm>
            <a:off x="2618039" y="529611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D562C0D-1257-0E43-B64A-557722744D65}"/>
              </a:ext>
            </a:extLst>
          </p:cNvPr>
          <p:cNvSpPr/>
          <p:nvPr/>
        </p:nvSpPr>
        <p:spPr>
          <a:xfrm>
            <a:off x="3111150" y="530276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CB1C5749-01C6-044F-BAA3-503B37EC3C78}"/>
              </a:ext>
            </a:extLst>
          </p:cNvPr>
          <p:cNvSpPr/>
          <p:nvPr/>
        </p:nvSpPr>
        <p:spPr>
          <a:xfrm>
            <a:off x="3869100" y="308156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43A2E7D8-39F8-E14C-B80B-6E88E3702FE1}"/>
                  </a:ext>
                </a:extLst>
              </p:cNvPr>
              <p:cNvSpPr txBox="1"/>
              <p:nvPr/>
            </p:nvSpPr>
            <p:spPr>
              <a:xfrm>
                <a:off x="5073030" y="3429000"/>
                <a:ext cx="6517505" cy="18466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𝜀</m:t>
                      </m:r>
                      <m:r>
                        <a:rPr lang="en-US" sz="2400" i="1">
                          <a:latin typeface="Cambria Math" panose="02040503050406030204" pitchFamily="18" charset="0"/>
                          <a:ea typeface="Cambria Math" panose="02040503050406030204" pitchFamily="18" charset="0"/>
                        </a:rPr>
                        <m:t>=0.5</m:t>
                      </m:r>
                      <m:r>
                        <a:rPr lang="en-US" sz="2400">
                          <a:latin typeface="Cambria Math" panose="02040503050406030204" pitchFamily="18" charset="0"/>
                          <a:ea typeface="Cambria Math" panose="02040503050406030204" pitchFamily="18" charset="0"/>
                        </a:rPr>
                        <m:t>   </m:t>
                      </m:r>
                    </m:oMath>
                  </m:oMathPara>
                </a14:m>
                <a:endParaRPr lang="en-US" sz="240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𝑚</m:t>
                      </m:r>
                      <m:r>
                        <a:rPr lang="en-US" sz="2400" i="1">
                          <a:latin typeface="Cambria Math" panose="02040503050406030204" pitchFamily="18" charset="0"/>
                        </a:rPr>
                        <m:t>=2</m:t>
                      </m:r>
                    </m:oMath>
                  </m:oMathPara>
                </a14:m>
                <a:endParaRPr lang="en-US" sz="2200" dirty="0">
                  <a:latin typeface="Helvetica" pitchFamily="2" charset="0"/>
                </a:endParaRPr>
              </a:p>
              <a:p>
                <a:endParaRPr lang="en-US" sz="2200" dirty="0">
                  <a:latin typeface="Helvetica" pitchFamily="2" charset="0"/>
                </a:endParaRPr>
              </a:p>
              <a:p>
                <a:r>
                  <a:rPr lang="en-US" sz="2200" dirty="0">
                    <a:latin typeface="Helvetica" pitchFamily="2" charset="0"/>
                  </a:rPr>
                  <a:t>We examine its radius…</a:t>
                </a:r>
              </a:p>
              <a:p>
                <a:endParaRPr lang="en-US" sz="2200" dirty="0">
                  <a:latin typeface="Helvetica" pitchFamily="2" charset="0"/>
                </a:endParaRPr>
              </a:p>
            </p:txBody>
          </p:sp>
        </mc:Choice>
        <mc:Fallback xmlns="">
          <p:sp>
            <p:nvSpPr>
              <p:cNvPr id="93" name="TextBox 92">
                <a:extLst>
                  <a:ext uri="{FF2B5EF4-FFF2-40B4-BE49-F238E27FC236}">
                    <a16:creationId xmlns:a16="http://schemas.microsoft.com/office/drawing/2014/main" id="{43A2E7D8-39F8-E14C-B80B-6E88E3702FE1}"/>
                  </a:ext>
                </a:extLst>
              </p:cNvPr>
              <p:cNvSpPr txBox="1">
                <a:spLocks noRot="1" noChangeAspect="1" noMove="1" noResize="1" noEditPoints="1" noAdjustHandles="1" noChangeArrowheads="1" noChangeShapeType="1" noTextEdit="1"/>
              </p:cNvSpPr>
              <p:nvPr/>
            </p:nvSpPr>
            <p:spPr>
              <a:xfrm>
                <a:off x="5073030" y="3429000"/>
                <a:ext cx="6517505" cy="1846659"/>
              </a:xfrm>
              <a:prstGeom prst="rect">
                <a:avLst/>
              </a:prstGeom>
              <a:blipFill>
                <a:blip r:embed="rId3"/>
                <a:stretch>
                  <a:fillRect l="-971"/>
                </a:stretch>
              </a:blipFill>
            </p:spPr>
            <p:txBody>
              <a:bodyPr/>
              <a:lstStyle/>
              <a:p>
                <a:r>
                  <a:rPr lang="en-US">
                    <a:noFill/>
                  </a:rPr>
                  <a:t> </a:t>
                </a:r>
              </a:p>
            </p:txBody>
          </p:sp>
        </mc:Fallback>
      </mc:AlternateContent>
      <p:sp>
        <p:nvSpPr>
          <p:cNvPr id="94" name="Oval 93">
            <a:extLst>
              <a:ext uri="{FF2B5EF4-FFF2-40B4-BE49-F238E27FC236}">
                <a16:creationId xmlns:a16="http://schemas.microsoft.com/office/drawing/2014/main" id="{FE40E786-23EC-6A4A-AFFE-0C90AE02D3B9}"/>
              </a:ext>
            </a:extLst>
          </p:cNvPr>
          <p:cNvSpPr/>
          <p:nvPr/>
        </p:nvSpPr>
        <p:spPr>
          <a:xfrm>
            <a:off x="2706515" y="2911804"/>
            <a:ext cx="510258" cy="501405"/>
          </a:xfrm>
          <a:prstGeom prst="ellips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1412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DBSCAN Example</a:t>
            </a:r>
          </a:p>
        </p:txBody>
      </p:sp>
      <p:grpSp>
        <p:nvGrpSpPr>
          <p:cNvPr id="37" name="Group 36">
            <a:extLst>
              <a:ext uri="{FF2B5EF4-FFF2-40B4-BE49-F238E27FC236}">
                <a16:creationId xmlns:a16="http://schemas.microsoft.com/office/drawing/2014/main" id="{8559BBF1-C20A-134D-9D06-C8B02E06BEAF}"/>
              </a:ext>
            </a:extLst>
          </p:cNvPr>
          <p:cNvGrpSpPr/>
          <p:nvPr/>
        </p:nvGrpSpPr>
        <p:grpSpPr>
          <a:xfrm>
            <a:off x="479098" y="2524672"/>
            <a:ext cx="4037819" cy="4045589"/>
            <a:chOff x="281092" y="2065565"/>
            <a:chExt cx="4037819" cy="4045589"/>
          </a:xfrm>
        </p:grpSpPr>
        <p:cxnSp>
          <p:nvCxnSpPr>
            <p:cNvPr id="38" name="Straight Arrow Connector 37">
              <a:extLst>
                <a:ext uri="{FF2B5EF4-FFF2-40B4-BE49-F238E27FC236}">
                  <a16:creationId xmlns:a16="http://schemas.microsoft.com/office/drawing/2014/main" id="{87BA306A-E3D3-BE40-B3BF-153ACA3100A9}"/>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01F70C5-532F-2547-8AC5-ECDAE3FF8251}"/>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1F9AE19-7BBF-5E43-929C-D62191F0730A}"/>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EB995D-3D23-4140-ABC8-90D5A047875E}"/>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6AED033-1F26-8F45-9ABC-E38AD529E5B9}"/>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440BF6-5192-4940-ABAC-DD82EB8CA5E4}"/>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5804248-8896-8A46-89FE-B492F5A95197}"/>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B485ED1-90AE-144E-A7D1-EA3FDF71BBE7}"/>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248E737-45D4-8F49-9B9B-5D751E90B7D1}"/>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4599EFA-C7C5-434A-B08F-88E03A25975F}"/>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9A19C5B-7887-D248-93D5-2BA60C5AD3BA}"/>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918397E-6CFA-0E49-8958-2D16A1C92951}"/>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5D592F4-3FB2-134B-BA77-7A55DEB2C3CC}"/>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6FB1A1-848B-4849-8373-6C063B73F338}"/>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FA774E2-45A4-464B-9645-A271CC4FB43A}"/>
                </a:ext>
              </a:extLst>
            </p:cNvPr>
            <p:cNvSpPr txBox="1"/>
            <p:nvPr/>
          </p:nvSpPr>
          <p:spPr>
            <a:xfrm>
              <a:off x="2305066" y="5649489"/>
              <a:ext cx="335348"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x</a:t>
              </a:r>
            </a:p>
          </p:txBody>
        </p:sp>
        <p:sp>
          <p:nvSpPr>
            <p:cNvPr id="53" name="TextBox 52">
              <a:extLst>
                <a:ext uri="{FF2B5EF4-FFF2-40B4-BE49-F238E27FC236}">
                  <a16:creationId xmlns:a16="http://schemas.microsoft.com/office/drawing/2014/main" id="{3C3311E8-6F7D-974A-A9FC-46B199A256A4}"/>
                </a:ext>
              </a:extLst>
            </p:cNvPr>
            <p:cNvSpPr txBox="1"/>
            <p:nvPr/>
          </p:nvSpPr>
          <p:spPr>
            <a:xfrm rot="16200000">
              <a:off x="340243" y="3716598"/>
              <a:ext cx="343364"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y</a:t>
              </a:r>
            </a:p>
          </p:txBody>
        </p:sp>
      </p:grpSp>
      <p:sp>
        <p:nvSpPr>
          <p:cNvPr id="54" name="Oval 53">
            <a:extLst>
              <a:ext uri="{FF2B5EF4-FFF2-40B4-BE49-F238E27FC236}">
                <a16:creationId xmlns:a16="http://schemas.microsoft.com/office/drawing/2014/main" id="{6E8F7C45-FCD0-3941-B00E-AF83E99C1620}"/>
              </a:ext>
            </a:extLst>
          </p:cNvPr>
          <p:cNvSpPr/>
          <p:nvPr/>
        </p:nvSpPr>
        <p:spPr>
          <a:xfrm>
            <a:off x="1366864"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7B54382-FACD-074A-92F7-3D988973F964}"/>
              </a:ext>
            </a:extLst>
          </p:cNvPr>
          <p:cNvSpPr/>
          <p:nvPr/>
        </p:nvSpPr>
        <p:spPr>
          <a:xfrm>
            <a:off x="1866248"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DECD048-16DF-154D-8F48-5984154534B0}"/>
              </a:ext>
            </a:extLst>
          </p:cNvPr>
          <p:cNvSpPr/>
          <p:nvPr/>
        </p:nvSpPr>
        <p:spPr>
          <a:xfrm>
            <a:off x="1617772"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4E5C00E7-C8E9-B347-9D8E-946775E5CD9D}"/>
              </a:ext>
            </a:extLst>
          </p:cNvPr>
          <p:cNvSpPr/>
          <p:nvPr/>
        </p:nvSpPr>
        <p:spPr>
          <a:xfrm>
            <a:off x="2353390"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E9FFD1F-8854-344D-8CDE-BF842AEE6EC9}"/>
              </a:ext>
            </a:extLst>
          </p:cNvPr>
          <p:cNvSpPr/>
          <p:nvPr/>
        </p:nvSpPr>
        <p:spPr>
          <a:xfrm>
            <a:off x="2866377" y="3080520"/>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B19A0E0-DEB4-EA4C-9EF3-9F41C12729BB}"/>
              </a:ext>
            </a:extLst>
          </p:cNvPr>
          <p:cNvSpPr/>
          <p:nvPr/>
        </p:nvSpPr>
        <p:spPr>
          <a:xfrm>
            <a:off x="2103697"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B05E948-E112-8143-8437-E75D6AD769A7}"/>
              </a:ext>
            </a:extLst>
          </p:cNvPr>
          <p:cNvSpPr/>
          <p:nvPr/>
        </p:nvSpPr>
        <p:spPr>
          <a:xfrm>
            <a:off x="2607165" y="3080520"/>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2BE244D-4EED-BD4E-B965-4E4BEEFF42E4}"/>
              </a:ext>
            </a:extLst>
          </p:cNvPr>
          <p:cNvSpPr/>
          <p:nvPr/>
        </p:nvSpPr>
        <p:spPr>
          <a:xfrm>
            <a:off x="1362779" y="357720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70DCF03-11FA-774E-9FED-57DC1DDE5956}"/>
              </a:ext>
            </a:extLst>
          </p:cNvPr>
          <p:cNvSpPr/>
          <p:nvPr/>
        </p:nvSpPr>
        <p:spPr>
          <a:xfrm>
            <a:off x="1362779" y="331156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A55FDC6-3F51-A842-B1EA-1F8C4952A11C}"/>
              </a:ext>
            </a:extLst>
          </p:cNvPr>
          <p:cNvSpPr/>
          <p:nvPr/>
        </p:nvSpPr>
        <p:spPr>
          <a:xfrm>
            <a:off x="1366671" y="407863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CF717314-17DC-0740-B90C-DE8DEDF06667}"/>
              </a:ext>
            </a:extLst>
          </p:cNvPr>
          <p:cNvSpPr/>
          <p:nvPr/>
        </p:nvSpPr>
        <p:spPr>
          <a:xfrm>
            <a:off x="1366871" y="382902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3775F8B-9944-3742-8D90-F180D56AA8D4}"/>
              </a:ext>
            </a:extLst>
          </p:cNvPr>
          <p:cNvSpPr/>
          <p:nvPr/>
        </p:nvSpPr>
        <p:spPr>
          <a:xfrm>
            <a:off x="1362779" y="457866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2F33F66-C3AD-3540-802B-B9E3E3078228}"/>
              </a:ext>
            </a:extLst>
          </p:cNvPr>
          <p:cNvSpPr/>
          <p:nvPr/>
        </p:nvSpPr>
        <p:spPr>
          <a:xfrm>
            <a:off x="1369943" y="433240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39B3EEE2-FEBE-F041-BC2C-9E8F197EB455}"/>
              </a:ext>
            </a:extLst>
          </p:cNvPr>
          <p:cNvSpPr/>
          <p:nvPr/>
        </p:nvSpPr>
        <p:spPr>
          <a:xfrm>
            <a:off x="1866248"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BE72193-70FC-DF44-A9EC-7BD3A1F004E2}"/>
              </a:ext>
            </a:extLst>
          </p:cNvPr>
          <p:cNvSpPr/>
          <p:nvPr/>
        </p:nvSpPr>
        <p:spPr>
          <a:xfrm>
            <a:off x="1612471"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AB1E26A-6415-EF40-BA87-AB75C1F437BA}"/>
              </a:ext>
            </a:extLst>
          </p:cNvPr>
          <p:cNvSpPr/>
          <p:nvPr/>
        </p:nvSpPr>
        <p:spPr>
          <a:xfrm>
            <a:off x="2353390" y="457007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076CD2C-DE0C-7E47-940F-E9C2B6751001}"/>
              </a:ext>
            </a:extLst>
          </p:cNvPr>
          <p:cNvSpPr/>
          <p:nvPr/>
        </p:nvSpPr>
        <p:spPr>
          <a:xfrm>
            <a:off x="2105122"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3E9E2F5-4256-E847-9DE0-84DA09B02092}"/>
              </a:ext>
            </a:extLst>
          </p:cNvPr>
          <p:cNvSpPr/>
          <p:nvPr/>
        </p:nvSpPr>
        <p:spPr>
          <a:xfrm>
            <a:off x="2868275" y="457446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AC31C182-9122-5E4F-BC38-FBDD76A9BF87}"/>
              </a:ext>
            </a:extLst>
          </p:cNvPr>
          <p:cNvSpPr/>
          <p:nvPr/>
        </p:nvSpPr>
        <p:spPr>
          <a:xfrm>
            <a:off x="2610145" y="456867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6090FD8-0176-374A-A2F9-16E89CA5B843}"/>
              </a:ext>
            </a:extLst>
          </p:cNvPr>
          <p:cNvSpPr/>
          <p:nvPr/>
        </p:nvSpPr>
        <p:spPr>
          <a:xfrm>
            <a:off x="2354996" y="38312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297ABE5-7C26-9E4A-B5DA-A6E6102931FF}"/>
              </a:ext>
            </a:extLst>
          </p:cNvPr>
          <p:cNvSpPr/>
          <p:nvPr/>
        </p:nvSpPr>
        <p:spPr>
          <a:xfrm>
            <a:off x="2866377" y="382823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562ED63-46CB-C947-B375-ED7A097233B7}"/>
              </a:ext>
            </a:extLst>
          </p:cNvPr>
          <p:cNvSpPr/>
          <p:nvPr/>
        </p:nvSpPr>
        <p:spPr>
          <a:xfrm>
            <a:off x="3353036" y="382345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327475A-50E3-9841-8D54-FD0E7256D4FB}"/>
              </a:ext>
            </a:extLst>
          </p:cNvPr>
          <p:cNvSpPr/>
          <p:nvPr/>
        </p:nvSpPr>
        <p:spPr>
          <a:xfrm>
            <a:off x="3859697" y="382451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7F60427-71D6-1F4A-956C-4E303D0098AF}"/>
              </a:ext>
            </a:extLst>
          </p:cNvPr>
          <p:cNvSpPr/>
          <p:nvPr/>
        </p:nvSpPr>
        <p:spPr>
          <a:xfrm>
            <a:off x="3859697" y="457446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ADA4A59-4F6A-CC47-9B69-0ACC6CE11D45}"/>
              </a:ext>
            </a:extLst>
          </p:cNvPr>
          <p:cNvSpPr/>
          <p:nvPr/>
        </p:nvSpPr>
        <p:spPr>
          <a:xfrm>
            <a:off x="2354909" y="530171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70E59DB-5CD5-974A-99F2-40F11254BE9F}"/>
              </a:ext>
            </a:extLst>
          </p:cNvPr>
          <p:cNvSpPr/>
          <p:nvPr/>
        </p:nvSpPr>
        <p:spPr>
          <a:xfrm>
            <a:off x="3859697" y="529611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66B7E296-2BF0-F54E-91EC-D1E79AD801AE}"/>
              </a:ext>
            </a:extLst>
          </p:cNvPr>
          <p:cNvSpPr/>
          <p:nvPr/>
        </p:nvSpPr>
        <p:spPr>
          <a:xfrm>
            <a:off x="2866686" y="529864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F98E5C7-5E43-2F4E-B084-DB66AB9D280E}"/>
              </a:ext>
            </a:extLst>
          </p:cNvPr>
          <p:cNvSpPr/>
          <p:nvPr/>
        </p:nvSpPr>
        <p:spPr>
          <a:xfrm>
            <a:off x="3349438" y="529864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FE17AE6-E31B-D541-8A1F-CAC8135FBFB4}"/>
              </a:ext>
            </a:extLst>
          </p:cNvPr>
          <p:cNvSpPr/>
          <p:nvPr/>
        </p:nvSpPr>
        <p:spPr>
          <a:xfrm>
            <a:off x="2607165" y="38312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B4D4D7CB-A81D-1949-980A-4D6E71FE768A}"/>
              </a:ext>
            </a:extLst>
          </p:cNvPr>
          <p:cNvSpPr/>
          <p:nvPr/>
        </p:nvSpPr>
        <p:spPr>
          <a:xfrm>
            <a:off x="3102878" y="383418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4B27AAB-336A-9E40-BB29-7EA4361668A1}"/>
              </a:ext>
            </a:extLst>
          </p:cNvPr>
          <p:cNvSpPr/>
          <p:nvPr/>
        </p:nvSpPr>
        <p:spPr>
          <a:xfrm>
            <a:off x="3608165" y="382634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749ADBE-9B70-9649-A5B9-59493F007536}"/>
              </a:ext>
            </a:extLst>
          </p:cNvPr>
          <p:cNvSpPr/>
          <p:nvPr/>
        </p:nvSpPr>
        <p:spPr>
          <a:xfrm>
            <a:off x="3855429" y="406365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181F3D4E-01D3-4D47-846E-C743F05078C9}"/>
              </a:ext>
            </a:extLst>
          </p:cNvPr>
          <p:cNvSpPr/>
          <p:nvPr/>
        </p:nvSpPr>
        <p:spPr>
          <a:xfrm>
            <a:off x="3854196" y="433117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70ABADC-3CF7-5F44-8CA1-62895388F31F}"/>
              </a:ext>
            </a:extLst>
          </p:cNvPr>
          <p:cNvSpPr/>
          <p:nvPr/>
        </p:nvSpPr>
        <p:spPr>
          <a:xfrm>
            <a:off x="3854196" y="5055942"/>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A256E87-B4A5-1348-A91B-2F92C476D5A1}"/>
              </a:ext>
            </a:extLst>
          </p:cNvPr>
          <p:cNvSpPr/>
          <p:nvPr/>
        </p:nvSpPr>
        <p:spPr>
          <a:xfrm>
            <a:off x="3855911" y="48179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615037E-7D2A-4344-BAC7-B366D84EFE2E}"/>
              </a:ext>
            </a:extLst>
          </p:cNvPr>
          <p:cNvSpPr/>
          <p:nvPr/>
        </p:nvSpPr>
        <p:spPr>
          <a:xfrm>
            <a:off x="3599445" y="530276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D0A4C09E-1A55-0746-8C40-A379BB3910B1}"/>
              </a:ext>
            </a:extLst>
          </p:cNvPr>
          <p:cNvSpPr/>
          <p:nvPr/>
        </p:nvSpPr>
        <p:spPr>
          <a:xfrm>
            <a:off x="2618039" y="529611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D562C0D-1257-0E43-B64A-557722744D65}"/>
              </a:ext>
            </a:extLst>
          </p:cNvPr>
          <p:cNvSpPr/>
          <p:nvPr/>
        </p:nvSpPr>
        <p:spPr>
          <a:xfrm>
            <a:off x="3111150" y="530276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CB1C5749-01C6-044F-BAA3-503B37EC3C78}"/>
              </a:ext>
            </a:extLst>
          </p:cNvPr>
          <p:cNvSpPr/>
          <p:nvPr/>
        </p:nvSpPr>
        <p:spPr>
          <a:xfrm>
            <a:off x="3869100" y="308156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43A2E7D8-39F8-E14C-B80B-6E88E3702FE1}"/>
                  </a:ext>
                </a:extLst>
              </p:cNvPr>
              <p:cNvSpPr txBox="1"/>
              <p:nvPr/>
            </p:nvSpPr>
            <p:spPr>
              <a:xfrm>
                <a:off x="5073030" y="3429000"/>
                <a:ext cx="6517505" cy="32008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𝜀</m:t>
                      </m:r>
                      <m:r>
                        <a:rPr lang="en-US" sz="2400" i="1">
                          <a:latin typeface="Cambria Math" panose="02040503050406030204" pitchFamily="18" charset="0"/>
                          <a:ea typeface="Cambria Math" panose="02040503050406030204" pitchFamily="18" charset="0"/>
                        </a:rPr>
                        <m:t>=0.5</m:t>
                      </m:r>
                      <m:r>
                        <a:rPr lang="en-US" sz="2400">
                          <a:latin typeface="Cambria Math" panose="02040503050406030204" pitchFamily="18" charset="0"/>
                          <a:ea typeface="Cambria Math" panose="02040503050406030204" pitchFamily="18" charset="0"/>
                        </a:rPr>
                        <m:t>   </m:t>
                      </m:r>
                    </m:oMath>
                  </m:oMathPara>
                </a14:m>
                <a:endParaRPr lang="en-US" sz="240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𝑚</m:t>
                      </m:r>
                      <m:r>
                        <a:rPr lang="en-US" sz="2400" i="1">
                          <a:latin typeface="Cambria Math" panose="02040503050406030204" pitchFamily="18" charset="0"/>
                        </a:rPr>
                        <m:t>=2</m:t>
                      </m:r>
                    </m:oMath>
                  </m:oMathPara>
                </a14:m>
                <a:endParaRPr lang="en-US" sz="2200" dirty="0">
                  <a:latin typeface="Helvetica" pitchFamily="2" charset="0"/>
                </a:endParaRPr>
              </a:p>
              <a:p>
                <a:endParaRPr lang="en-US" sz="2200" dirty="0">
                  <a:latin typeface="Helvetica" pitchFamily="2" charset="0"/>
                </a:endParaRPr>
              </a:p>
              <a:p>
                <a:r>
                  <a:rPr lang="en-US" sz="2200" dirty="0">
                    <a:latin typeface="Helvetica" pitchFamily="2" charset="0"/>
                  </a:rPr>
                  <a:t>There is one point “close” to it. Because it is close to only one point, it isn’t a “core point”</a:t>
                </a:r>
              </a:p>
              <a:p>
                <a:endParaRPr lang="en-US" sz="2200" dirty="0">
                  <a:latin typeface="Helvetica" pitchFamily="2" charset="0"/>
                </a:endParaRPr>
              </a:p>
              <a:p>
                <a:r>
                  <a:rPr lang="en-US" sz="2200" dirty="0">
                    <a:latin typeface="Helvetica" pitchFamily="2" charset="0"/>
                  </a:rPr>
                  <a:t>BUT, the point it is close to IS a core point, so that means this new point is a “</a:t>
                </a:r>
                <a:r>
                  <a:rPr lang="en-US" sz="2200" b="1" dirty="0">
                    <a:latin typeface="Helvetica" pitchFamily="2" charset="0"/>
                  </a:rPr>
                  <a:t>reachable</a:t>
                </a:r>
                <a:r>
                  <a:rPr lang="en-US" sz="2200" dirty="0">
                    <a:latin typeface="Helvetica" pitchFamily="2" charset="0"/>
                  </a:rPr>
                  <a:t>” point.</a:t>
                </a:r>
              </a:p>
              <a:p>
                <a:endParaRPr lang="en-US" sz="2200" dirty="0">
                  <a:latin typeface="Helvetica" pitchFamily="2" charset="0"/>
                </a:endParaRPr>
              </a:p>
            </p:txBody>
          </p:sp>
        </mc:Choice>
        <mc:Fallback xmlns="">
          <p:sp>
            <p:nvSpPr>
              <p:cNvPr id="93" name="TextBox 92">
                <a:extLst>
                  <a:ext uri="{FF2B5EF4-FFF2-40B4-BE49-F238E27FC236}">
                    <a16:creationId xmlns:a16="http://schemas.microsoft.com/office/drawing/2014/main" id="{43A2E7D8-39F8-E14C-B80B-6E88E3702FE1}"/>
                  </a:ext>
                </a:extLst>
              </p:cNvPr>
              <p:cNvSpPr txBox="1">
                <a:spLocks noRot="1" noChangeAspect="1" noMove="1" noResize="1" noEditPoints="1" noAdjustHandles="1" noChangeArrowheads="1" noChangeShapeType="1" noTextEdit="1"/>
              </p:cNvSpPr>
              <p:nvPr/>
            </p:nvSpPr>
            <p:spPr>
              <a:xfrm>
                <a:off x="5073030" y="3429000"/>
                <a:ext cx="6517505" cy="3200876"/>
              </a:xfrm>
              <a:prstGeom prst="rect">
                <a:avLst/>
              </a:prstGeom>
              <a:blipFill>
                <a:blip r:embed="rId3"/>
                <a:stretch>
                  <a:fillRect l="-971"/>
                </a:stretch>
              </a:blipFill>
            </p:spPr>
            <p:txBody>
              <a:bodyPr/>
              <a:lstStyle/>
              <a:p>
                <a:r>
                  <a:rPr lang="en-US">
                    <a:noFill/>
                  </a:rPr>
                  <a:t> </a:t>
                </a:r>
              </a:p>
            </p:txBody>
          </p:sp>
        </mc:Fallback>
      </mc:AlternateContent>
      <p:sp>
        <p:nvSpPr>
          <p:cNvPr id="94" name="Oval 93">
            <a:extLst>
              <a:ext uri="{FF2B5EF4-FFF2-40B4-BE49-F238E27FC236}">
                <a16:creationId xmlns:a16="http://schemas.microsoft.com/office/drawing/2014/main" id="{FE40E786-23EC-6A4A-AFFE-0C90AE02D3B9}"/>
              </a:ext>
            </a:extLst>
          </p:cNvPr>
          <p:cNvSpPr/>
          <p:nvPr/>
        </p:nvSpPr>
        <p:spPr>
          <a:xfrm>
            <a:off x="2706515" y="2911804"/>
            <a:ext cx="510258" cy="501405"/>
          </a:xfrm>
          <a:prstGeom prst="ellips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a:extLst>
              <a:ext uri="{FF2B5EF4-FFF2-40B4-BE49-F238E27FC236}">
                <a16:creationId xmlns:a16="http://schemas.microsoft.com/office/drawing/2014/main" id="{90F0E652-393A-D346-9782-360AAD249462}"/>
              </a:ext>
            </a:extLst>
          </p:cNvPr>
          <p:cNvCxnSpPr/>
          <p:nvPr/>
        </p:nvCxnSpPr>
        <p:spPr>
          <a:xfrm>
            <a:off x="2706377" y="2522701"/>
            <a:ext cx="226" cy="522112"/>
          </a:xfrm>
          <a:prstGeom prst="straightConnector1">
            <a:avLst/>
          </a:prstGeom>
          <a:ln w="635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4968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DBSCAN Example</a:t>
            </a:r>
          </a:p>
        </p:txBody>
      </p:sp>
      <p:grpSp>
        <p:nvGrpSpPr>
          <p:cNvPr id="37" name="Group 36">
            <a:extLst>
              <a:ext uri="{FF2B5EF4-FFF2-40B4-BE49-F238E27FC236}">
                <a16:creationId xmlns:a16="http://schemas.microsoft.com/office/drawing/2014/main" id="{8559BBF1-C20A-134D-9D06-C8B02E06BEAF}"/>
              </a:ext>
            </a:extLst>
          </p:cNvPr>
          <p:cNvGrpSpPr/>
          <p:nvPr/>
        </p:nvGrpSpPr>
        <p:grpSpPr>
          <a:xfrm>
            <a:off x="479098" y="2524672"/>
            <a:ext cx="4037819" cy="4045589"/>
            <a:chOff x="281092" y="2065565"/>
            <a:chExt cx="4037819" cy="4045589"/>
          </a:xfrm>
        </p:grpSpPr>
        <p:cxnSp>
          <p:nvCxnSpPr>
            <p:cNvPr id="38" name="Straight Arrow Connector 37">
              <a:extLst>
                <a:ext uri="{FF2B5EF4-FFF2-40B4-BE49-F238E27FC236}">
                  <a16:creationId xmlns:a16="http://schemas.microsoft.com/office/drawing/2014/main" id="{87BA306A-E3D3-BE40-B3BF-153ACA3100A9}"/>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01F70C5-532F-2547-8AC5-ECDAE3FF8251}"/>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1F9AE19-7BBF-5E43-929C-D62191F0730A}"/>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EB995D-3D23-4140-ABC8-90D5A047875E}"/>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6AED033-1F26-8F45-9ABC-E38AD529E5B9}"/>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440BF6-5192-4940-ABAC-DD82EB8CA5E4}"/>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5804248-8896-8A46-89FE-B492F5A95197}"/>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B485ED1-90AE-144E-A7D1-EA3FDF71BBE7}"/>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248E737-45D4-8F49-9B9B-5D751E90B7D1}"/>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4599EFA-C7C5-434A-B08F-88E03A25975F}"/>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9A19C5B-7887-D248-93D5-2BA60C5AD3BA}"/>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918397E-6CFA-0E49-8958-2D16A1C92951}"/>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5D592F4-3FB2-134B-BA77-7A55DEB2C3CC}"/>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6FB1A1-848B-4849-8373-6C063B73F338}"/>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FA774E2-45A4-464B-9645-A271CC4FB43A}"/>
                </a:ext>
              </a:extLst>
            </p:cNvPr>
            <p:cNvSpPr txBox="1"/>
            <p:nvPr/>
          </p:nvSpPr>
          <p:spPr>
            <a:xfrm>
              <a:off x="2305066" y="5649489"/>
              <a:ext cx="335348"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x</a:t>
              </a:r>
            </a:p>
          </p:txBody>
        </p:sp>
        <p:sp>
          <p:nvSpPr>
            <p:cNvPr id="53" name="TextBox 52">
              <a:extLst>
                <a:ext uri="{FF2B5EF4-FFF2-40B4-BE49-F238E27FC236}">
                  <a16:creationId xmlns:a16="http://schemas.microsoft.com/office/drawing/2014/main" id="{3C3311E8-6F7D-974A-A9FC-46B199A256A4}"/>
                </a:ext>
              </a:extLst>
            </p:cNvPr>
            <p:cNvSpPr txBox="1"/>
            <p:nvPr/>
          </p:nvSpPr>
          <p:spPr>
            <a:xfrm rot="16200000">
              <a:off x="340243" y="3716598"/>
              <a:ext cx="343364"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y</a:t>
              </a:r>
            </a:p>
          </p:txBody>
        </p:sp>
      </p:grpSp>
      <p:sp>
        <p:nvSpPr>
          <p:cNvPr id="54" name="Oval 53">
            <a:extLst>
              <a:ext uri="{FF2B5EF4-FFF2-40B4-BE49-F238E27FC236}">
                <a16:creationId xmlns:a16="http://schemas.microsoft.com/office/drawing/2014/main" id="{6E8F7C45-FCD0-3941-B00E-AF83E99C1620}"/>
              </a:ext>
            </a:extLst>
          </p:cNvPr>
          <p:cNvSpPr/>
          <p:nvPr/>
        </p:nvSpPr>
        <p:spPr>
          <a:xfrm>
            <a:off x="1366864"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7B54382-FACD-074A-92F7-3D988973F964}"/>
              </a:ext>
            </a:extLst>
          </p:cNvPr>
          <p:cNvSpPr/>
          <p:nvPr/>
        </p:nvSpPr>
        <p:spPr>
          <a:xfrm>
            <a:off x="1866248"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DECD048-16DF-154D-8F48-5984154534B0}"/>
              </a:ext>
            </a:extLst>
          </p:cNvPr>
          <p:cNvSpPr/>
          <p:nvPr/>
        </p:nvSpPr>
        <p:spPr>
          <a:xfrm>
            <a:off x="1617772"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4E5C00E7-C8E9-B347-9D8E-946775E5CD9D}"/>
              </a:ext>
            </a:extLst>
          </p:cNvPr>
          <p:cNvSpPr/>
          <p:nvPr/>
        </p:nvSpPr>
        <p:spPr>
          <a:xfrm>
            <a:off x="2353390"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E9FFD1F-8854-344D-8CDE-BF842AEE6EC9}"/>
              </a:ext>
            </a:extLst>
          </p:cNvPr>
          <p:cNvSpPr/>
          <p:nvPr/>
        </p:nvSpPr>
        <p:spPr>
          <a:xfrm>
            <a:off x="2866377" y="3080520"/>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B19A0E0-DEB4-EA4C-9EF3-9F41C12729BB}"/>
              </a:ext>
            </a:extLst>
          </p:cNvPr>
          <p:cNvSpPr/>
          <p:nvPr/>
        </p:nvSpPr>
        <p:spPr>
          <a:xfrm>
            <a:off x="2103697" y="308052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B05E948-E112-8143-8437-E75D6AD769A7}"/>
              </a:ext>
            </a:extLst>
          </p:cNvPr>
          <p:cNvSpPr/>
          <p:nvPr/>
        </p:nvSpPr>
        <p:spPr>
          <a:xfrm>
            <a:off x="2607165" y="3080520"/>
            <a:ext cx="163286" cy="163286"/>
          </a:xfrm>
          <a:prstGeom prst="ellipse">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2BE244D-4EED-BD4E-B965-4E4BEEFF42E4}"/>
              </a:ext>
            </a:extLst>
          </p:cNvPr>
          <p:cNvSpPr/>
          <p:nvPr/>
        </p:nvSpPr>
        <p:spPr>
          <a:xfrm>
            <a:off x="1362779" y="357720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70DCF03-11FA-774E-9FED-57DC1DDE5956}"/>
              </a:ext>
            </a:extLst>
          </p:cNvPr>
          <p:cNvSpPr/>
          <p:nvPr/>
        </p:nvSpPr>
        <p:spPr>
          <a:xfrm>
            <a:off x="1362779" y="331156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A55FDC6-3F51-A842-B1EA-1F8C4952A11C}"/>
              </a:ext>
            </a:extLst>
          </p:cNvPr>
          <p:cNvSpPr/>
          <p:nvPr/>
        </p:nvSpPr>
        <p:spPr>
          <a:xfrm>
            <a:off x="1366671" y="407863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CF717314-17DC-0740-B90C-DE8DEDF06667}"/>
              </a:ext>
            </a:extLst>
          </p:cNvPr>
          <p:cNvSpPr/>
          <p:nvPr/>
        </p:nvSpPr>
        <p:spPr>
          <a:xfrm>
            <a:off x="1366871" y="382902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3775F8B-9944-3742-8D90-F180D56AA8D4}"/>
              </a:ext>
            </a:extLst>
          </p:cNvPr>
          <p:cNvSpPr/>
          <p:nvPr/>
        </p:nvSpPr>
        <p:spPr>
          <a:xfrm>
            <a:off x="1362779" y="457866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2F33F66-C3AD-3540-802B-B9E3E3078228}"/>
              </a:ext>
            </a:extLst>
          </p:cNvPr>
          <p:cNvSpPr/>
          <p:nvPr/>
        </p:nvSpPr>
        <p:spPr>
          <a:xfrm>
            <a:off x="1369943" y="433240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39B3EEE2-FEBE-F041-BC2C-9E8F197EB455}"/>
              </a:ext>
            </a:extLst>
          </p:cNvPr>
          <p:cNvSpPr/>
          <p:nvPr/>
        </p:nvSpPr>
        <p:spPr>
          <a:xfrm>
            <a:off x="1866248"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BE72193-70FC-DF44-A9EC-7BD3A1F004E2}"/>
              </a:ext>
            </a:extLst>
          </p:cNvPr>
          <p:cNvSpPr/>
          <p:nvPr/>
        </p:nvSpPr>
        <p:spPr>
          <a:xfrm>
            <a:off x="1612471"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AB1E26A-6415-EF40-BA87-AB75C1F437BA}"/>
              </a:ext>
            </a:extLst>
          </p:cNvPr>
          <p:cNvSpPr/>
          <p:nvPr/>
        </p:nvSpPr>
        <p:spPr>
          <a:xfrm>
            <a:off x="2353390" y="457007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076CD2C-DE0C-7E47-940F-E9C2B6751001}"/>
              </a:ext>
            </a:extLst>
          </p:cNvPr>
          <p:cNvSpPr/>
          <p:nvPr/>
        </p:nvSpPr>
        <p:spPr>
          <a:xfrm>
            <a:off x="2105122" y="457595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3E9E2F5-4256-E847-9DE0-84DA09B02092}"/>
              </a:ext>
            </a:extLst>
          </p:cNvPr>
          <p:cNvSpPr/>
          <p:nvPr/>
        </p:nvSpPr>
        <p:spPr>
          <a:xfrm>
            <a:off x="2868275" y="457446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AC31C182-9122-5E4F-BC38-FBDD76A9BF87}"/>
              </a:ext>
            </a:extLst>
          </p:cNvPr>
          <p:cNvSpPr/>
          <p:nvPr/>
        </p:nvSpPr>
        <p:spPr>
          <a:xfrm>
            <a:off x="2610145" y="456867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6090FD8-0176-374A-A2F9-16E89CA5B843}"/>
              </a:ext>
            </a:extLst>
          </p:cNvPr>
          <p:cNvSpPr/>
          <p:nvPr/>
        </p:nvSpPr>
        <p:spPr>
          <a:xfrm>
            <a:off x="2354996" y="38312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297ABE5-7C26-9E4A-B5DA-A6E6102931FF}"/>
              </a:ext>
            </a:extLst>
          </p:cNvPr>
          <p:cNvSpPr/>
          <p:nvPr/>
        </p:nvSpPr>
        <p:spPr>
          <a:xfrm>
            <a:off x="2866377" y="382823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562ED63-46CB-C947-B375-ED7A097233B7}"/>
              </a:ext>
            </a:extLst>
          </p:cNvPr>
          <p:cNvSpPr/>
          <p:nvPr/>
        </p:nvSpPr>
        <p:spPr>
          <a:xfrm>
            <a:off x="3353036" y="382345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327475A-50E3-9841-8D54-FD0E7256D4FB}"/>
              </a:ext>
            </a:extLst>
          </p:cNvPr>
          <p:cNvSpPr/>
          <p:nvPr/>
        </p:nvSpPr>
        <p:spPr>
          <a:xfrm>
            <a:off x="3859697" y="382451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7F60427-71D6-1F4A-956C-4E303D0098AF}"/>
              </a:ext>
            </a:extLst>
          </p:cNvPr>
          <p:cNvSpPr/>
          <p:nvPr/>
        </p:nvSpPr>
        <p:spPr>
          <a:xfrm>
            <a:off x="3859697" y="457446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ADA4A59-4F6A-CC47-9B69-0ACC6CE11D45}"/>
              </a:ext>
            </a:extLst>
          </p:cNvPr>
          <p:cNvSpPr/>
          <p:nvPr/>
        </p:nvSpPr>
        <p:spPr>
          <a:xfrm>
            <a:off x="2354909" y="5301711"/>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70E59DB-5CD5-974A-99F2-40F11254BE9F}"/>
              </a:ext>
            </a:extLst>
          </p:cNvPr>
          <p:cNvSpPr/>
          <p:nvPr/>
        </p:nvSpPr>
        <p:spPr>
          <a:xfrm>
            <a:off x="3859697" y="529611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66B7E296-2BF0-F54E-91EC-D1E79AD801AE}"/>
              </a:ext>
            </a:extLst>
          </p:cNvPr>
          <p:cNvSpPr/>
          <p:nvPr/>
        </p:nvSpPr>
        <p:spPr>
          <a:xfrm>
            <a:off x="2866686" y="529864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F98E5C7-5E43-2F4E-B084-DB66AB9D280E}"/>
              </a:ext>
            </a:extLst>
          </p:cNvPr>
          <p:cNvSpPr/>
          <p:nvPr/>
        </p:nvSpPr>
        <p:spPr>
          <a:xfrm>
            <a:off x="3349438" y="529864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FE17AE6-E31B-D541-8A1F-CAC8135FBFB4}"/>
              </a:ext>
            </a:extLst>
          </p:cNvPr>
          <p:cNvSpPr/>
          <p:nvPr/>
        </p:nvSpPr>
        <p:spPr>
          <a:xfrm>
            <a:off x="2607165" y="38312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B4D4D7CB-A81D-1949-980A-4D6E71FE768A}"/>
              </a:ext>
            </a:extLst>
          </p:cNvPr>
          <p:cNvSpPr/>
          <p:nvPr/>
        </p:nvSpPr>
        <p:spPr>
          <a:xfrm>
            <a:off x="3102878" y="3834185"/>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4B27AAB-336A-9E40-BB29-7EA4361668A1}"/>
              </a:ext>
            </a:extLst>
          </p:cNvPr>
          <p:cNvSpPr/>
          <p:nvPr/>
        </p:nvSpPr>
        <p:spPr>
          <a:xfrm>
            <a:off x="3608165" y="382634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749ADBE-9B70-9649-A5B9-59493F007536}"/>
              </a:ext>
            </a:extLst>
          </p:cNvPr>
          <p:cNvSpPr/>
          <p:nvPr/>
        </p:nvSpPr>
        <p:spPr>
          <a:xfrm>
            <a:off x="3855429" y="4063650"/>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181F3D4E-01D3-4D47-846E-C743F05078C9}"/>
              </a:ext>
            </a:extLst>
          </p:cNvPr>
          <p:cNvSpPr/>
          <p:nvPr/>
        </p:nvSpPr>
        <p:spPr>
          <a:xfrm>
            <a:off x="3854196" y="433117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70ABADC-3CF7-5F44-8CA1-62895388F31F}"/>
              </a:ext>
            </a:extLst>
          </p:cNvPr>
          <p:cNvSpPr/>
          <p:nvPr/>
        </p:nvSpPr>
        <p:spPr>
          <a:xfrm>
            <a:off x="3854196" y="5055942"/>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A256E87-B4A5-1348-A91B-2F92C476D5A1}"/>
              </a:ext>
            </a:extLst>
          </p:cNvPr>
          <p:cNvSpPr/>
          <p:nvPr/>
        </p:nvSpPr>
        <p:spPr>
          <a:xfrm>
            <a:off x="3855911" y="481799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615037E-7D2A-4344-BAC7-B366D84EFE2E}"/>
              </a:ext>
            </a:extLst>
          </p:cNvPr>
          <p:cNvSpPr/>
          <p:nvPr/>
        </p:nvSpPr>
        <p:spPr>
          <a:xfrm>
            <a:off x="3599445" y="530276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D0A4C09E-1A55-0746-8C40-A379BB3910B1}"/>
              </a:ext>
            </a:extLst>
          </p:cNvPr>
          <p:cNvSpPr/>
          <p:nvPr/>
        </p:nvSpPr>
        <p:spPr>
          <a:xfrm>
            <a:off x="2618039" y="529611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D562C0D-1257-0E43-B64A-557722744D65}"/>
              </a:ext>
            </a:extLst>
          </p:cNvPr>
          <p:cNvSpPr/>
          <p:nvPr/>
        </p:nvSpPr>
        <p:spPr>
          <a:xfrm>
            <a:off x="3111150" y="5302768"/>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CB1C5749-01C6-044F-BAA3-503B37EC3C78}"/>
              </a:ext>
            </a:extLst>
          </p:cNvPr>
          <p:cNvSpPr/>
          <p:nvPr/>
        </p:nvSpPr>
        <p:spPr>
          <a:xfrm>
            <a:off x="3869100" y="308156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43A2E7D8-39F8-E14C-B80B-6E88E3702FE1}"/>
                  </a:ext>
                </a:extLst>
              </p:cNvPr>
              <p:cNvSpPr txBox="1"/>
              <p:nvPr/>
            </p:nvSpPr>
            <p:spPr>
              <a:xfrm>
                <a:off x="5073030" y="3429000"/>
                <a:ext cx="6517505" cy="28623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𝜀</m:t>
                      </m:r>
                      <m:r>
                        <a:rPr lang="en-US" sz="2400" i="1">
                          <a:latin typeface="Cambria Math" panose="02040503050406030204" pitchFamily="18" charset="0"/>
                          <a:ea typeface="Cambria Math" panose="02040503050406030204" pitchFamily="18" charset="0"/>
                        </a:rPr>
                        <m:t>=0.5</m:t>
                      </m:r>
                      <m:r>
                        <a:rPr lang="en-US" sz="2400">
                          <a:latin typeface="Cambria Math" panose="02040503050406030204" pitchFamily="18" charset="0"/>
                          <a:ea typeface="Cambria Math" panose="02040503050406030204" pitchFamily="18" charset="0"/>
                        </a:rPr>
                        <m:t>   </m:t>
                      </m:r>
                    </m:oMath>
                  </m:oMathPara>
                </a14:m>
                <a:endParaRPr lang="en-US" sz="240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𝑚</m:t>
                      </m:r>
                      <m:r>
                        <a:rPr lang="en-US" sz="2400" i="1">
                          <a:latin typeface="Cambria Math" panose="02040503050406030204" pitchFamily="18" charset="0"/>
                        </a:rPr>
                        <m:t>=2</m:t>
                      </m:r>
                    </m:oMath>
                  </m:oMathPara>
                </a14:m>
                <a:endParaRPr lang="en-US" sz="2200" dirty="0">
                  <a:latin typeface="Helvetica" pitchFamily="2" charset="0"/>
                </a:endParaRPr>
              </a:p>
              <a:p>
                <a:endParaRPr lang="en-US" sz="2200" dirty="0">
                  <a:latin typeface="Helvetica" pitchFamily="2" charset="0"/>
                </a:endParaRPr>
              </a:p>
              <a:p>
                <a:r>
                  <a:rPr lang="en-US" sz="2200" dirty="0">
                    <a:latin typeface="Helvetica" pitchFamily="2" charset="0"/>
                  </a:rPr>
                  <a:t>If we move on to this guy, we see it is not a core point, nor is it a reachable point.</a:t>
                </a:r>
              </a:p>
              <a:p>
                <a:endParaRPr lang="en-US" sz="2200" dirty="0">
                  <a:latin typeface="Helvetica" pitchFamily="2" charset="0"/>
                </a:endParaRPr>
              </a:p>
              <a:p>
                <a:r>
                  <a:rPr lang="en-US" sz="2200" dirty="0">
                    <a:latin typeface="Helvetica" pitchFamily="2" charset="0"/>
                  </a:rPr>
                  <a:t>That means it is an outlier. </a:t>
                </a:r>
              </a:p>
              <a:p>
                <a:endParaRPr lang="en-US" sz="2200" dirty="0">
                  <a:latin typeface="Helvetica" pitchFamily="2" charset="0"/>
                </a:endParaRPr>
              </a:p>
            </p:txBody>
          </p:sp>
        </mc:Choice>
        <mc:Fallback xmlns="">
          <p:sp>
            <p:nvSpPr>
              <p:cNvPr id="93" name="TextBox 92">
                <a:extLst>
                  <a:ext uri="{FF2B5EF4-FFF2-40B4-BE49-F238E27FC236}">
                    <a16:creationId xmlns:a16="http://schemas.microsoft.com/office/drawing/2014/main" id="{43A2E7D8-39F8-E14C-B80B-6E88E3702FE1}"/>
                  </a:ext>
                </a:extLst>
              </p:cNvPr>
              <p:cNvSpPr txBox="1">
                <a:spLocks noRot="1" noChangeAspect="1" noMove="1" noResize="1" noEditPoints="1" noAdjustHandles="1" noChangeArrowheads="1" noChangeShapeType="1" noTextEdit="1"/>
              </p:cNvSpPr>
              <p:nvPr/>
            </p:nvSpPr>
            <p:spPr>
              <a:xfrm>
                <a:off x="5073030" y="3429000"/>
                <a:ext cx="6517505" cy="2862322"/>
              </a:xfrm>
              <a:prstGeom prst="rect">
                <a:avLst/>
              </a:prstGeom>
              <a:blipFill>
                <a:blip r:embed="rId3"/>
                <a:stretch>
                  <a:fillRect l="-971"/>
                </a:stretch>
              </a:blipFill>
            </p:spPr>
            <p:txBody>
              <a:bodyPr/>
              <a:lstStyle/>
              <a:p>
                <a:r>
                  <a:rPr lang="en-US">
                    <a:noFill/>
                  </a:rPr>
                  <a:t> </a:t>
                </a:r>
              </a:p>
            </p:txBody>
          </p:sp>
        </mc:Fallback>
      </mc:AlternateContent>
      <p:sp>
        <p:nvSpPr>
          <p:cNvPr id="94" name="Oval 93">
            <a:extLst>
              <a:ext uri="{FF2B5EF4-FFF2-40B4-BE49-F238E27FC236}">
                <a16:creationId xmlns:a16="http://schemas.microsoft.com/office/drawing/2014/main" id="{FE40E786-23EC-6A4A-AFFE-0C90AE02D3B9}"/>
              </a:ext>
            </a:extLst>
          </p:cNvPr>
          <p:cNvSpPr/>
          <p:nvPr/>
        </p:nvSpPr>
        <p:spPr>
          <a:xfrm>
            <a:off x="3695614" y="2926590"/>
            <a:ext cx="510258" cy="501405"/>
          </a:xfrm>
          <a:prstGeom prst="ellips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5854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DBSCAN Example</a:t>
            </a:r>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43A2E7D8-39F8-E14C-B80B-6E88E3702FE1}"/>
                  </a:ext>
                </a:extLst>
              </p:cNvPr>
              <p:cNvSpPr txBox="1"/>
              <p:nvPr/>
            </p:nvSpPr>
            <p:spPr>
              <a:xfrm>
                <a:off x="5073030" y="3429000"/>
                <a:ext cx="6517505" cy="28623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𝜀</m:t>
                      </m:r>
                      <m:r>
                        <a:rPr lang="en-US" sz="2400" i="1">
                          <a:latin typeface="Cambria Math" panose="02040503050406030204" pitchFamily="18" charset="0"/>
                          <a:ea typeface="Cambria Math" panose="02040503050406030204" pitchFamily="18" charset="0"/>
                        </a:rPr>
                        <m:t>=0.5</m:t>
                      </m:r>
                      <m:r>
                        <a:rPr lang="en-US" sz="2400">
                          <a:latin typeface="Cambria Math" panose="02040503050406030204" pitchFamily="18" charset="0"/>
                          <a:ea typeface="Cambria Math" panose="02040503050406030204" pitchFamily="18" charset="0"/>
                        </a:rPr>
                        <m:t>   </m:t>
                      </m:r>
                    </m:oMath>
                  </m:oMathPara>
                </a14:m>
                <a:endParaRPr lang="en-US" sz="240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𝑚</m:t>
                      </m:r>
                      <m:r>
                        <a:rPr lang="en-US" sz="2400" i="1">
                          <a:latin typeface="Cambria Math" panose="02040503050406030204" pitchFamily="18" charset="0"/>
                        </a:rPr>
                        <m:t>=2</m:t>
                      </m:r>
                    </m:oMath>
                  </m:oMathPara>
                </a14:m>
                <a:endParaRPr lang="en-US" sz="2200" dirty="0">
                  <a:latin typeface="Helvetica" pitchFamily="2" charset="0"/>
                </a:endParaRPr>
              </a:p>
              <a:p>
                <a:endParaRPr lang="en-US" sz="2200" dirty="0">
                  <a:latin typeface="Helvetica" pitchFamily="2" charset="0"/>
                </a:endParaRPr>
              </a:p>
              <a:p>
                <a:r>
                  <a:rPr lang="en-US" sz="2200" dirty="0">
                    <a:latin typeface="Helvetica" pitchFamily="2" charset="0"/>
                  </a:rPr>
                  <a:t>All of the mutually reachable points form a cluster!</a:t>
                </a:r>
              </a:p>
              <a:p>
                <a:endParaRPr lang="en-US" sz="2200" dirty="0">
                  <a:latin typeface="Helvetica" pitchFamily="2" charset="0"/>
                </a:endParaRPr>
              </a:p>
              <a:p>
                <a:r>
                  <a:rPr lang="en-US" sz="2200" dirty="0">
                    <a:latin typeface="Helvetica" pitchFamily="2" charset="0"/>
                  </a:rPr>
                  <a:t>Here we get two clusters! And it nicely captured the cool non-spherical shapes!</a:t>
                </a:r>
              </a:p>
              <a:p>
                <a:endParaRPr lang="en-US" sz="2200" dirty="0">
                  <a:latin typeface="Helvetica" pitchFamily="2" charset="0"/>
                </a:endParaRPr>
              </a:p>
            </p:txBody>
          </p:sp>
        </mc:Choice>
        <mc:Fallback xmlns="">
          <p:sp>
            <p:nvSpPr>
              <p:cNvPr id="93" name="TextBox 92">
                <a:extLst>
                  <a:ext uri="{FF2B5EF4-FFF2-40B4-BE49-F238E27FC236}">
                    <a16:creationId xmlns:a16="http://schemas.microsoft.com/office/drawing/2014/main" id="{43A2E7D8-39F8-E14C-B80B-6E88E3702FE1}"/>
                  </a:ext>
                </a:extLst>
              </p:cNvPr>
              <p:cNvSpPr txBox="1">
                <a:spLocks noRot="1" noChangeAspect="1" noMove="1" noResize="1" noEditPoints="1" noAdjustHandles="1" noChangeArrowheads="1" noChangeShapeType="1" noTextEdit="1"/>
              </p:cNvSpPr>
              <p:nvPr/>
            </p:nvSpPr>
            <p:spPr>
              <a:xfrm>
                <a:off x="5073030" y="3429000"/>
                <a:ext cx="6517505" cy="2862322"/>
              </a:xfrm>
              <a:prstGeom prst="rect">
                <a:avLst/>
              </a:prstGeom>
              <a:blipFill>
                <a:blip r:embed="rId3"/>
                <a:stretch>
                  <a:fillRect l="-971"/>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2039AD9D-17CA-8A4F-A0A7-F3AFC5A080EE}"/>
              </a:ext>
            </a:extLst>
          </p:cNvPr>
          <p:cNvGrpSpPr/>
          <p:nvPr/>
        </p:nvGrpSpPr>
        <p:grpSpPr>
          <a:xfrm>
            <a:off x="467000" y="2509681"/>
            <a:ext cx="4037819" cy="4045589"/>
            <a:chOff x="272127" y="1940055"/>
            <a:chExt cx="4037819" cy="4045589"/>
          </a:xfrm>
        </p:grpSpPr>
        <p:grpSp>
          <p:nvGrpSpPr>
            <p:cNvPr id="95" name="Group 94">
              <a:extLst>
                <a:ext uri="{FF2B5EF4-FFF2-40B4-BE49-F238E27FC236}">
                  <a16:creationId xmlns:a16="http://schemas.microsoft.com/office/drawing/2014/main" id="{025AF904-439E-224B-B4A1-5D5313C64BBE}"/>
                </a:ext>
              </a:extLst>
            </p:cNvPr>
            <p:cNvGrpSpPr/>
            <p:nvPr/>
          </p:nvGrpSpPr>
          <p:grpSpPr>
            <a:xfrm>
              <a:off x="272127" y="1940055"/>
              <a:ext cx="4037819" cy="4045589"/>
              <a:chOff x="281092" y="2065565"/>
              <a:chExt cx="4037819" cy="4045589"/>
            </a:xfrm>
          </p:grpSpPr>
          <p:cxnSp>
            <p:nvCxnSpPr>
              <p:cNvPr id="96" name="Straight Arrow Connector 95">
                <a:extLst>
                  <a:ext uri="{FF2B5EF4-FFF2-40B4-BE49-F238E27FC236}">
                    <a16:creationId xmlns:a16="http://schemas.microsoft.com/office/drawing/2014/main" id="{84B8D4BD-5E1F-DC49-B2C3-4E82C48BB475}"/>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8C47853-13B8-844C-8708-D12B1FC5BB8C}"/>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98D0C906-08E0-9E4D-A2C2-BA4031C3865C}"/>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47E7C39F-8A2C-2344-A829-1F3AB47310E1}"/>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DCFD3C4D-DC5A-EB44-8573-CB730D203CAD}"/>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E1E62C2-D8A1-8B49-8C1B-2997C60FE45B}"/>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8A8A3C1A-1D41-0241-B055-D649DC1279D3}"/>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6EACB5E-D93A-4C42-B8F1-DE1924628169}"/>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219A283D-630A-6A46-8C4D-110908EB95FF}"/>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1BCE4B80-39BD-1949-80A5-F21AE1A8EF5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F9C0CC6B-1EC3-8842-9869-95E1894CE997}"/>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92CCDE9-BD30-7243-B0CB-684B64452E5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6573ED20-DC1E-4B4D-9386-637818E8E88E}"/>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F3DD1FB4-8187-F846-B426-59122A9695E6}"/>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CFEB6B12-1D97-9E4A-BC9C-9034512F0604}"/>
                  </a:ext>
                </a:extLst>
              </p:cNvPr>
              <p:cNvSpPr txBox="1"/>
              <p:nvPr/>
            </p:nvSpPr>
            <p:spPr>
              <a:xfrm>
                <a:off x="2305066" y="5649489"/>
                <a:ext cx="335348"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x</a:t>
                </a:r>
              </a:p>
            </p:txBody>
          </p:sp>
          <p:sp>
            <p:nvSpPr>
              <p:cNvPr id="111" name="TextBox 110">
                <a:extLst>
                  <a:ext uri="{FF2B5EF4-FFF2-40B4-BE49-F238E27FC236}">
                    <a16:creationId xmlns:a16="http://schemas.microsoft.com/office/drawing/2014/main" id="{3D983993-156F-8B40-8D51-3552C5985A1D}"/>
                  </a:ext>
                </a:extLst>
              </p:cNvPr>
              <p:cNvSpPr txBox="1"/>
              <p:nvPr/>
            </p:nvSpPr>
            <p:spPr>
              <a:xfrm rot="16200000">
                <a:off x="340243" y="3716598"/>
                <a:ext cx="343364" cy="461665"/>
              </a:xfrm>
              <a:prstGeom prst="rect">
                <a:avLst/>
              </a:prstGeom>
              <a:noFill/>
            </p:spPr>
            <p:txBody>
              <a:bodyPr wrap="none" rtlCol="0">
                <a:spAutoFit/>
              </a:bodyPr>
              <a:lstStyle/>
              <a:p>
                <a:r>
                  <a:rPr lang="en-US" sz="2400" i="1" dirty="0">
                    <a:latin typeface="Linux Libertine" panose="02000503000000000000" pitchFamily="2" charset="0"/>
                    <a:ea typeface="Linux Libertine" panose="02000503000000000000" pitchFamily="2" charset="0"/>
                    <a:cs typeface="Linux Libertine" panose="02000503000000000000" pitchFamily="2" charset="0"/>
                  </a:rPr>
                  <a:t>y</a:t>
                </a:r>
              </a:p>
            </p:txBody>
          </p:sp>
        </p:grpSp>
        <p:sp>
          <p:nvSpPr>
            <p:cNvPr id="112" name="Oval 111">
              <a:extLst>
                <a:ext uri="{FF2B5EF4-FFF2-40B4-BE49-F238E27FC236}">
                  <a16:creationId xmlns:a16="http://schemas.microsoft.com/office/drawing/2014/main" id="{154F3F92-13C5-E445-BB82-C5ED1F916731}"/>
                </a:ext>
              </a:extLst>
            </p:cNvPr>
            <p:cNvSpPr/>
            <p:nvPr/>
          </p:nvSpPr>
          <p:spPr>
            <a:xfrm>
              <a:off x="1159893" y="2495903"/>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D61527F9-6D8B-9047-A939-3A57989FE288}"/>
                </a:ext>
              </a:extLst>
            </p:cNvPr>
            <p:cNvSpPr/>
            <p:nvPr/>
          </p:nvSpPr>
          <p:spPr>
            <a:xfrm>
              <a:off x="1659277" y="2495903"/>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E756C6BB-1F3B-9649-95B7-50595498847F}"/>
                </a:ext>
              </a:extLst>
            </p:cNvPr>
            <p:cNvSpPr/>
            <p:nvPr/>
          </p:nvSpPr>
          <p:spPr>
            <a:xfrm>
              <a:off x="1410801" y="2495903"/>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66851F8C-84AF-434F-90FB-2B0955C190DA}"/>
                </a:ext>
              </a:extLst>
            </p:cNvPr>
            <p:cNvSpPr/>
            <p:nvPr/>
          </p:nvSpPr>
          <p:spPr>
            <a:xfrm>
              <a:off x="2146419" y="2495903"/>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20DD9B69-041E-9A49-80C3-97324C1DEB37}"/>
                </a:ext>
              </a:extLst>
            </p:cNvPr>
            <p:cNvSpPr/>
            <p:nvPr/>
          </p:nvSpPr>
          <p:spPr>
            <a:xfrm>
              <a:off x="2659406" y="2495903"/>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7CAECA-D85C-584F-A378-9A81354BF735}"/>
                </a:ext>
              </a:extLst>
            </p:cNvPr>
            <p:cNvSpPr/>
            <p:nvPr/>
          </p:nvSpPr>
          <p:spPr>
            <a:xfrm>
              <a:off x="1896726" y="2495903"/>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90509507-B3A2-A84A-A0B3-E43330365200}"/>
                </a:ext>
              </a:extLst>
            </p:cNvPr>
            <p:cNvSpPr/>
            <p:nvPr/>
          </p:nvSpPr>
          <p:spPr>
            <a:xfrm>
              <a:off x="2400194" y="2495903"/>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E4F82BC3-45AA-1343-9C07-4AEF5812F784}"/>
                </a:ext>
              </a:extLst>
            </p:cNvPr>
            <p:cNvSpPr/>
            <p:nvPr/>
          </p:nvSpPr>
          <p:spPr>
            <a:xfrm>
              <a:off x="1155808" y="2992583"/>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775BE221-FD9A-8146-8B5E-F572BF514125}"/>
                </a:ext>
              </a:extLst>
            </p:cNvPr>
            <p:cNvSpPr/>
            <p:nvPr/>
          </p:nvSpPr>
          <p:spPr>
            <a:xfrm>
              <a:off x="1155808" y="2726950"/>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4532B168-1BDB-6648-B722-31CCA9AE1E3F}"/>
                </a:ext>
              </a:extLst>
            </p:cNvPr>
            <p:cNvSpPr/>
            <p:nvPr/>
          </p:nvSpPr>
          <p:spPr>
            <a:xfrm>
              <a:off x="1159700" y="3494013"/>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9BFC0C5E-5ED8-0B40-BF47-3C6DCBCCD035}"/>
                </a:ext>
              </a:extLst>
            </p:cNvPr>
            <p:cNvSpPr/>
            <p:nvPr/>
          </p:nvSpPr>
          <p:spPr>
            <a:xfrm>
              <a:off x="1159900" y="3244408"/>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1A16A073-4233-064A-A51A-36D00C95B278}"/>
                </a:ext>
              </a:extLst>
            </p:cNvPr>
            <p:cNvSpPr/>
            <p:nvPr/>
          </p:nvSpPr>
          <p:spPr>
            <a:xfrm>
              <a:off x="1155808" y="3994044"/>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6F23D584-D85A-2D4F-AF5A-7083835DD43F}"/>
                </a:ext>
              </a:extLst>
            </p:cNvPr>
            <p:cNvSpPr/>
            <p:nvPr/>
          </p:nvSpPr>
          <p:spPr>
            <a:xfrm>
              <a:off x="1162972" y="3747788"/>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C601DD86-59B3-574B-81B7-9E75D8585826}"/>
                </a:ext>
              </a:extLst>
            </p:cNvPr>
            <p:cNvSpPr/>
            <p:nvPr/>
          </p:nvSpPr>
          <p:spPr>
            <a:xfrm>
              <a:off x="1659277" y="3991336"/>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9A88471C-A73D-234C-A3CA-269F85C5194D}"/>
                </a:ext>
              </a:extLst>
            </p:cNvPr>
            <p:cNvSpPr/>
            <p:nvPr/>
          </p:nvSpPr>
          <p:spPr>
            <a:xfrm>
              <a:off x="1405500" y="3991336"/>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21CF7BBB-B860-1047-B873-10C9544551BE}"/>
                </a:ext>
              </a:extLst>
            </p:cNvPr>
            <p:cNvSpPr/>
            <p:nvPr/>
          </p:nvSpPr>
          <p:spPr>
            <a:xfrm>
              <a:off x="2146419" y="3985459"/>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624506B9-8D38-B043-992C-67ADBB3C2035}"/>
                </a:ext>
              </a:extLst>
            </p:cNvPr>
            <p:cNvSpPr/>
            <p:nvPr/>
          </p:nvSpPr>
          <p:spPr>
            <a:xfrm>
              <a:off x="1898151" y="3991336"/>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6CB64A56-1980-8942-9A6C-7BD3EDDD85C4}"/>
                </a:ext>
              </a:extLst>
            </p:cNvPr>
            <p:cNvSpPr/>
            <p:nvPr/>
          </p:nvSpPr>
          <p:spPr>
            <a:xfrm>
              <a:off x="2661304" y="3989849"/>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1030DDA0-5930-8047-8488-D3B238BD7A37}"/>
                </a:ext>
              </a:extLst>
            </p:cNvPr>
            <p:cNvSpPr/>
            <p:nvPr/>
          </p:nvSpPr>
          <p:spPr>
            <a:xfrm>
              <a:off x="2403174" y="3984062"/>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0E4BBD02-001F-7543-A82C-DC3EECB903D2}"/>
                </a:ext>
              </a:extLst>
            </p:cNvPr>
            <p:cNvSpPr/>
            <p:nvPr/>
          </p:nvSpPr>
          <p:spPr>
            <a:xfrm>
              <a:off x="2148025" y="3246682"/>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B2ED2DB-2EAF-4243-AEF1-8D755C551255}"/>
                </a:ext>
              </a:extLst>
            </p:cNvPr>
            <p:cNvSpPr/>
            <p:nvPr/>
          </p:nvSpPr>
          <p:spPr>
            <a:xfrm>
              <a:off x="2659406" y="324361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A363F1F4-DAF1-1144-879D-DE0D000A863C}"/>
                </a:ext>
              </a:extLst>
            </p:cNvPr>
            <p:cNvSpPr/>
            <p:nvPr/>
          </p:nvSpPr>
          <p:spPr>
            <a:xfrm>
              <a:off x="3146065" y="3238837"/>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3B61F4DE-6E39-9748-AD09-898D440CBA32}"/>
                </a:ext>
              </a:extLst>
            </p:cNvPr>
            <p:cNvSpPr/>
            <p:nvPr/>
          </p:nvSpPr>
          <p:spPr>
            <a:xfrm>
              <a:off x="3652726" y="323989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877D1C87-FD2D-984D-B2F9-C12B938135CB}"/>
                </a:ext>
              </a:extLst>
            </p:cNvPr>
            <p:cNvSpPr/>
            <p:nvPr/>
          </p:nvSpPr>
          <p:spPr>
            <a:xfrm>
              <a:off x="3652726" y="398984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E25CFDC8-EC45-E646-9C9D-23C670523F09}"/>
                </a:ext>
              </a:extLst>
            </p:cNvPr>
            <p:cNvSpPr/>
            <p:nvPr/>
          </p:nvSpPr>
          <p:spPr>
            <a:xfrm>
              <a:off x="2147938" y="471709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08E41B5C-DA80-264A-AB90-6619F4F47BE3}"/>
                </a:ext>
              </a:extLst>
            </p:cNvPr>
            <p:cNvSpPr/>
            <p:nvPr/>
          </p:nvSpPr>
          <p:spPr>
            <a:xfrm>
              <a:off x="3652726" y="4711500"/>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C2834359-4361-E04F-AFAF-191E3218C617}"/>
                </a:ext>
              </a:extLst>
            </p:cNvPr>
            <p:cNvSpPr/>
            <p:nvPr/>
          </p:nvSpPr>
          <p:spPr>
            <a:xfrm>
              <a:off x="2659715" y="4714031"/>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EE3E09B9-7C80-CC46-BE4E-3DFD509434B1}"/>
                </a:ext>
              </a:extLst>
            </p:cNvPr>
            <p:cNvSpPr/>
            <p:nvPr/>
          </p:nvSpPr>
          <p:spPr>
            <a:xfrm>
              <a:off x="3142467" y="4714031"/>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BAA58469-61CD-B544-8D36-E6109E806AB8}"/>
                </a:ext>
              </a:extLst>
            </p:cNvPr>
            <p:cNvSpPr/>
            <p:nvPr/>
          </p:nvSpPr>
          <p:spPr>
            <a:xfrm>
              <a:off x="2400194" y="3246682"/>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C39201F-14BD-3940-B691-2AF2462A4266}"/>
                </a:ext>
              </a:extLst>
            </p:cNvPr>
            <p:cNvSpPr/>
            <p:nvPr/>
          </p:nvSpPr>
          <p:spPr>
            <a:xfrm>
              <a:off x="2895907" y="3249568"/>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713AC2E6-14B6-CF41-BB68-81CC10A53399}"/>
                </a:ext>
              </a:extLst>
            </p:cNvPr>
            <p:cNvSpPr/>
            <p:nvPr/>
          </p:nvSpPr>
          <p:spPr>
            <a:xfrm>
              <a:off x="3401194" y="3241723"/>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AE2C0F34-DC90-7C4F-B6C6-15C44AF6411C}"/>
                </a:ext>
              </a:extLst>
            </p:cNvPr>
            <p:cNvSpPr/>
            <p:nvPr/>
          </p:nvSpPr>
          <p:spPr>
            <a:xfrm>
              <a:off x="3648458" y="3479033"/>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0D9595EB-6AE4-7549-AB08-3B75A38C082B}"/>
                </a:ext>
              </a:extLst>
            </p:cNvPr>
            <p:cNvSpPr/>
            <p:nvPr/>
          </p:nvSpPr>
          <p:spPr>
            <a:xfrm>
              <a:off x="3647225" y="374655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796C770C-3F98-BB4D-A597-05D7791A1A2A}"/>
                </a:ext>
              </a:extLst>
            </p:cNvPr>
            <p:cNvSpPr/>
            <p:nvPr/>
          </p:nvSpPr>
          <p:spPr>
            <a:xfrm>
              <a:off x="3647225" y="4471325"/>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E57EA69D-D24B-BE4F-AFD8-6B6BB407E48E}"/>
                </a:ext>
              </a:extLst>
            </p:cNvPr>
            <p:cNvSpPr/>
            <p:nvPr/>
          </p:nvSpPr>
          <p:spPr>
            <a:xfrm>
              <a:off x="3648940" y="4233382"/>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89B2FA2D-73AD-A747-8ACA-37146F69E101}"/>
                </a:ext>
              </a:extLst>
            </p:cNvPr>
            <p:cNvSpPr/>
            <p:nvPr/>
          </p:nvSpPr>
          <p:spPr>
            <a:xfrm>
              <a:off x="3392474" y="4718151"/>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9938E586-4BAA-8048-B249-50ED6F74AD73}"/>
                </a:ext>
              </a:extLst>
            </p:cNvPr>
            <p:cNvSpPr/>
            <p:nvPr/>
          </p:nvSpPr>
          <p:spPr>
            <a:xfrm>
              <a:off x="2411068" y="4711500"/>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BD5B2C1E-1C7D-1D43-80A2-10E75F8414F2}"/>
                </a:ext>
              </a:extLst>
            </p:cNvPr>
            <p:cNvSpPr/>
            <p:nvPr/>
          </p:nvSpPr>
          <p:spPr>
            <a:xfrm>
              <a:off x="2904179" y="4718151"/>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391F8344-78AC-9046-9066-C653F0ABB287}"/>
                </a:ext>
              </a:extLst>
            </p:cNvPr>
            <p:cNvSpPr/>
            <p:nvPr/>
          </p:nvSpPr>
          <p:spPr>
            <a:xfrm>
              <a:off x="3647225" y="2495903"/>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266276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DBSCAN vs </a:t>
            </a:r>
            <a:r>
              <a:rPr lang="en-US" i="1" dirty="0">
                <a:latin typeface="Helvetica" pitchFamily="2" charset="0"/>
              </a:rPr>
              <a:t>k</a:t>
            </a:r>
            <a:r>
              <a:rPr lang="en-US" dirty="0">
                <a:latin typeface="Helvetica" pitchFamily="2" charset="0"/>
              </a:rPr>
              <a:t>-Means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971024" y="2103120"/>
                <a:ext cx="10154176" cy="3849624"/>
              </a:xfrm>
            </p:spPr>
            <p:txBody>
              <a:bodyPr>
                <a:normAutofit lnSpcReduction="10000"/>
              </a:bodyPr>
              <a:lstStyle/>
              <a:p>
                <a:r>
                  <a:rPr lang="en-US" sz="2400" dirty="0">
                    <a:latin typeface="Helvetica" pitchFamily="2" charset="0"/>
                  </a:rPr>
                  <a:t>DBSCAN is more deterministic (same input gives same output).</a:t>
                </a:r>
              </a:p>
              <a:p>
                <a:r>
                  <a:rPr lang="en-US" sz="2400" dirty="0">
                    <a:latin typeface="Helvetica" pitchFamily="2" charset="0"/>
                  </a:rPr>
                  <a:t>DBSCAN can find non-spherical clusters.</a:t>
                </a:r>
              </a:p>
              <a:p>
                <a:r>
                  <a:rPr lang="en-US" sz="2400" dirty="0">
                    <a:latin typeface="Helvetica" pitchFamily="2" charset="0"/>
                  </a:rPr>
                  <a:t>DBSCAN has built-in noise detection (outliers won’t ‘mess up’ actual clusters).</a:t>
                </a:r>
              </a:p>
              <a:p>
                <a:r>
                  <a:rPr lang="en-US" sz="2400" dirty="0">
                    <a:latin typeface="Helvetica" pitchFamily="2" charset="0"/>
                  </a:rPr>
                  <a:t>DBSCAN determines how many clusters there are, instead of us having to specify how many clusters ahead of time (the ‘</a:t>
                </a:r>
                <a:r>
                  <a:rPr lang="en-US" sz="2400" i="1" dirty="0">
                    <a:latin typeface="Helvetica" pitchFamily="2" charset="0"/>
                  </a:rPr>
                  <a:t>k</a:t>
                </a:r>
                <a:r>
                  <a:rPr lang="en-US" sz="2400" dirty="0">
                    <a:latin typeface="Helvetica" pitchFamily="2" charset="0"/>
                  </a:rPr>
                  <a:t>’ in </a:t>
                </a:r>
                <a:r>
                  <a:rPr lang="en-US" sz="2400" i="1" dirty="0">
                    <a:latin typeface="Helvetica" pitchFamily="2" charset="0"/>
                  </a:rPr>
                  <a:t>k</a:t>
                </a:r>
                <a:r>
                  <a:rPr lang="en-US" sz="2400" dirty="0">
                    <a:latin typeface="Helvetica" pitchFamily="2" charset="0"/>
                  </a:rPr>
                  <a:t>-Means).</a:t>
                </a:r>
              </a:p>
              <a:p>
                <a:r>
                  <a:rPr lang="en-US" sz="2400" dirty="0">
                    <a:latin typeface="Helvetica" pitchFamily="2" charset="0"/>
                  </a:rPr>
                  <a:t>DBSCAN requires us to specify </a:t>
                </a:r>
                <a14:m>
                  <m:oMath xmlns:m="http://schemas.openxmlformats.org/officeDocument/2006/math">
                    <m:r>
                      <a:rPr lang="en-US" sz="2400" i="1">
                        <a:latin typeface="Cambria Math" panose="02040503050406030204" pitchFamily="18" charset="0"/>
                        <a:ea typeface="Cambria Math" panose="02040503050406030204" pitchFamily="18" charset="0"/>
                      </a:rPr>
                      <m:t>𝜀</m:t>
                    </m:r>
                  </m:oMath>
                </a14:m>
                <a:r>
                  <a:rPr lang="en-US" sz="2400" dirty="0">
                    <a:latin typeface="Helvetica" pitchFamily="2" charset="0"/>
                  </a:rPr>
                  <a:t> and m, which could significantly determine how well it clusters. So there is </a:t>
                </a:r>
                <a:r>
                  <a:rPr lang="en-US" sz="2400">
                    <a:latin typeface="Helvetica" pitchFamily="2" charset="0"/>
                  </a:rPr>
                  <a:t>some tradeoff.</a:t>
                </a:r>
                <a:endParaRPr lang="en-US" sz="2400" dirty="0">
                  <a:latin typeface="Helvetica" pitchFamily="2" charset="0"/>
                </a:endParaRPr>
              </a:p>
            </p:txBody>
          </p:sp>
        </mc:Choice>
        <mc:Fallback xmlns="">
          <p:sp>
            <p:nvSpPr>
              <p:cNvPr id="3" name="Content Placeholder 2">
                <a:extLst>
                  <a:ext uri="{FF2B5EF4-FFF2-40B4-BE49-F238E27FC236}">
                    <a16:creationId xmlns:a16="http://schemas.microsoft.com/office/drawing/2014/main" id="{EA0A034E-28F8-AA4F-920F-EAD2DD597D90}"/>
                  </a:ext>
                </a:extLst>
              </p:cNvPr>
              <p:cNvSpPr>
                <a:spLocks noGrp="1" noRot="1" noChangeAspect="1" noMove="1" noResize="1" noEditPoints="1" noAdjustHandles="1" noChangeArrowheads="1" noChangeShapeType="1" noTextEdit="1"/>
              </p:cNvSpPr>
              <p:nvPr>
                <p:ph idx="1"/>
              </p:nvPr>
            </p:nvSpPr>
            <p:spPr>
              <a:xfrm>
                <a:off x="971024" y="2103120"/>
                <a:ext cx="10154176" cy="3849624"/>
              </a:xfrm>
              <a:blipFill>
                <a:blip r:embed="rId3"/>
                <a:stretch>
                  <a:fillRect l="-624" t="-658" r="-499" b="-987"/>
                </a:stretch>
              </a:blipFill>
            </p:spPr>
            <p:txBody>
              <a:bodyPr/>
              <a:lstStyle/>
              <a:p>
                <a:r>
                  <a:rPr lang="en-US">
                    <a:noFill/>
                  </a:rPr>
                  <a:t> </a:t>
                </a:r>
              </a:p>
            </p:txBody>
          </p:sp>
        </mc:Fallback>
      </mc:AlternateContent>
    </p:spTree>
    <p:extLst>
      <p:ext uri="{BB962C8B-B14F-4D97-AF65-F5344CB8AC3E}">
        <p14:creationId xmlns:p14="http://schemas.microsoft.com/office/powerpoint/2010/main" val="419368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Fruit Data Set</a:t>
            </a:r>
          </a:p>
        </p:txBody>
      </p:sp>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p:txBody>
          <a:bodyPr>
            <a:normAutofit/>
          </a:bodyPr>
          <a:lstStyle/>
          <a:p>
            <a:r>
              <a:rPr lang="en-US" sz="2400" dirty="0">
                <a:latin typeface="Helvetica" pitchFamily="2" charset="0"/>
              </a:rPr>
              <a:t>Let’s continue working with fruits! But it’s a little different this time…</a:t>
            </a:r>
          </a:p>
        </p:txBody>
      </p:sp>
      <p:grpSp>
        <p:nvGrpSpPr>
          <p:cNvPr id="34" name="Group 33">
            <a:extLst>
              <a:ext uri="{FF2B5EF4-FFF2-40B4-BE49-F238E27FC236}">
                <a16:creationId xmlns:a16="http://schemas.microsoft.com/office/drawing/2014/main" id="{3FC94D09-156F-384B-8349-CE4E10CA1FB5}"/>
              </a:ext>
            </a:extLst>
          </p:cNvPr>
          <p:cNvGrpSpPr/>
          <p:nvPr/>
        </p:nvGrpSpPr>
        <p:grpSpPr>
          <a:xfrm>
            <a:off x="523571" y="2877575"/>
            <a:ext cx="3913518" cy="3657600"/>
            <a:chOff x="523571" y="2877575"/>
            <a:chExt cx="3913518" cy="3657600"/>
          </a:xfrm>
        </p:grpSpPr>
        <p:grpSp>
          <p:nvGrpSpPr>
            <p:cNvPr id="6" name="Group 5">
              <a:extLst>
                <a:ext uri="{FF2B5EF4-FFF2-40B4-BE49-F238E27FC236}">
                  <a16:creationId xmlns:a16="http://schemas.microsoft.com/office/drawing/2014/main" id="{5D89DFF1-22E2-B04A-A416-4CEFE322B777}"/>
                </a:ext>
              </a:extLst>
            </p:cNvPr>
            <p:cNvGrpSpPr/>
            <p:nvPr/>
          </p:nvGrpSpPr>
          <p:grpSpPr>
            <a:xfrm>
              <a:off x="523571" y="2877575"/>
              <a:ext cx="3913518" cy="3657600"/>
              <a:chOff x="281093" y="2065565"/>
              <a:chExt cx="4037818" cy="4045589"/>
            </a:xfrm>
          </p:grpSpPr>
          <p:cxnSp>
            <p:nvCxnSpPr>
              <p:cNvPr id="7" name="Straight Arrow Connector 6">
                <a:extLst>
                  <a:ext uri="{FF2B5EF4-FFF2-40B4-BE49-F238E27FC236}">
                    <a16:creationId xmlns:a16="http://schemas.microsoft.com/office/drawing/2014/main" id="{9DCA254B-5554-AB41-90F9-8CF252958C2A}"/>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29BA-CED0-4F4D-B412-216CDC6C9E0E}"/>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8076F39-A625-454E-8867-E74632189AED}"/>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580135-3E74-5945-92AF-1A930361853C}"/>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067FE8-F3F3-5E48-A46B-7386DE937D4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D56FAF-BC14-D140-8F4B-7454D85CF02D}"/>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03C1D-D5C1-7F4A-A5E0-E35892290C9E}"/>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B7F6F-30EB-BF49-995C-A55E0D166F12}"/>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A857E1-F651-8A4D-B9EE-D3E907FDB7B8}"/>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C088A6-A147-794B-9271-F2913DF89C7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6B0E8-7FCC-1848-B988-328589C8FDC2}"/>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43112-2078-3443-B871-74FDF55EAE3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CBF2D2-5777-814B-94B9-67F24F547342}"/>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F2606-AA61-2546-8B1C-FF890293EB77}"/>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383D74-0497-F541-A522-A7EC0BB5E29A}"/>
                  </a:ext>
                </a:extLst>
              </p:cNvPr>
              <p:cNvSpPr txBox="1"/>
              <p:nvPr/>
            </p:nvSpPr>
            <p:spPr>
              <a:xfrm>
                <a:off x="2000660" y="5649489"/>
                <a:ext cx="938077"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p:txBody>
          </p:sp>
          <p:sp>
            <p:nvSpPr>
              <p:cNvPr id="22" name="TextBox 21">
                <a:extLst>
                  <a:ext uri="{FF2B5EF4-FFF2-40B4-BE49-F238E27FC236}">
                    <a16:creationId xmlns:a16="http://schemas.microsoft.com/office/drawing/2014/main" id="{40971090-A899-5544-806D-95399EB0BCBB}"/>
                  </a:ext>
                </a:extLst>
              </p:cNvPr>
              <p:cNvSpPr txBox="1"/>
              <p:nvPr/>
            </p:nvSpPr>
            <p:spPr>
              <a:xfrm rot="16200000">
                <a:off x="127846" y="3716598"/>
                <a:ext cx="768159"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p:txBody>
          </p:sp>
        </p:grpSp>
        <p:sp>
          <p:nvSpPr>
            <p:cNvPr id="23" name="Oval 22">
              <a:extLst>
                <a:ext uri="{FF2B5EF4-FFF2-40B4-BE49-F238E27FC236}">
                  <a16:creationId xmlns:a16="http://schemas.microsoft.com/office/drawing/2014/main" id="{60855A64-ECCF-7745-9E6D-4A1932A4449F}"/>
                </a:ext>
              </a:extLst>
            </p:cNvPr>
            <p:cNvSpPr/>
            <p:nvPr/>
          </p:nvSpPr>
          <p:spPr>
            <a:xfrm>
              <a:off x="1386398" y="335324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A6390F6-7258-F744-9016-CCA7E8290DC3}"/>
                </a:ext>
              </a:extLst>
            </p:cNvPr>
            <p:cNvSpPr/>
            <p:nvPr/>
          </p:nvSpPr>
          <p:spPr>
            <a:xfrm>
              <a:off x="1389128" y="384854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5EB3B9C-469C-584F-B0DD-595F1E5FBEA3}"/>
                </a:ext>
              </a:extLst>
            </p:cNvPr>
            <p:cNvSpPr/>
            <p:nvPr/>
          </p:nvSpPr>
          <p:spPr>
            <a:xfrm>
              <a:off x="1889863" y="385670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AA79A-5D86-AA46-8356-06BC3E135045}"/>
                </a:ext>
              </a:extLst>
            </p:cNvPr>
            <p:cNvSpPr/>
            <p:nvPr/>
          </p:nvSpPr>
          <p:spPr>
            <a:xfrm>
              <a:off x="2845059" y="475572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7F065-40B3-DD41-8FFA-60A5097F2708}"/>
                </a:ext>
              </a:extLst>
            </p:cNvPr>
            <p:cNvSpPr/>
            <p:nvPr/>
          </p:nvSpPr>
          <p:spPr>
            <a:xfrm>
              <a:off x="3804281" y="563213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5C6E4F4-AA63-3242-9805-60BBEA8611E0}"/>
                </a:ext>
              </a:extLst>
            </p:cNvPr>
            <p:cNvSpPr/>
            <p:nvPr/>
          </p:nvSpPr>
          <p:spPr>
            <a:xfrm>
              <a:off x="2845059" y="515489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D0A420-9ED0-A642-9BB4-488B873493C2}"/>
                </a:ext>
              </a:extLst>
            </p:cNvPr>
            <p:cNvSpPr/>
            <p:nvPr/>
          </p:nvSpPr>
          <p:spPr>
            <a:xfrm>
              <a:off x="3294022" y="561714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A58B27D7-598F-DD46-B53E-CFE9DF9A34A4}"/>
              </a:ext>
            </a:extLst>
          </p:cNvPr>
          <p:cNvSpPr txBox="1"/>
          <p:nvPr/>
        </p:nvSpPr>
        <p:spPr>
          <a:xfrm>
            <a:off x="5512000" y="3453928"/>
            <a:ext cx="2217567" cy="2585323"/>
          </a:xfrm>
          <a:prstGeom prst="rect">
            <a:avLst/>
          </a:prstGeom>
          <a:noFill/>
        </p:spPr>
        <p:txBody>
          <a:bodyPr wrap="square" rtlCol="0">
            <a:spAutoFit/>
          </a:bodyPr>
          <a:lstStyle/>
          <a:p>
            <a:r>
              <a:rPr lang="en-US" dirty="0">
                <a:latin typeface="Helvetica" pitchFamily="2" charset="0"/>
              </a:rPr>
              <a:t>We still have the sweet and sour attributes!</a:t>
            </a:r>
          </a:p>
          <a:p>
            <a:endParaRPr lang="en-US" dirty="0">
              <a:latin typeface="Helvetica" pitchFamily="2" charset="0"/>
            </a:endParaRPr>
          </a:p>
          <a:p>
            <a:r>
              <a:rPr lang="en-US" dirty="0">
                <a:latin typeface="Helvetica" pitchFamily="2" charset="0"/>
              </a:rPr>
              <a:t>But we are missing the labels! We don’t know which are citrus and which are melons!</a:t>
            </a:r>
          </a:p>
        </p:txBody>
      </p:sp>
      <p:graphicFrame>
        <p:nvGraphicFramePr>
          <p:cNvPr id="31" name="Table 30">
            <a:extLst>
              <a:ext uri="{FF2B5EF4-FFF2-40B4-BE49-F238E27FC236}">
                <a16:creationId xmlns:a16="http://schemas.microsoft.com/office/drawing/2014/main" id="{26B8A538-D5A8-3F4C-8CCD-55B1099D5D9B}"/>
              </a:ext>
            </a:extLst>
          </p:cNvPr>
          <p:cNvGraphicFramePr>
            <a:graphicFrameLocks noGrp="1"/>
          </p:cNvGraphicFramePr>
          <p:nvPr>
            <p:extLst>
              <p:ext uri="{D42A27DB-BD31-4B8C-83A1-F6EECF244321}">
                <p14:modId xmlns:p14="http://schemas.microsoft.com/office/powerpoint/2010/main" val="3898406741"/>
              </p:ext>
            </p:extLst>
          </p:nvPr>
        </p:nvGraphicFramePr>
        <p:xfrm>
          <a:off x="7703870" y="2668880"/>
          <a:ext cx="4090174" cy="3657600"/>
        </p:xfrm>
        <a:graphic>
          <a:graphicData uri="http://schemas.openxmlformats.org/drawingml/2006/table">
            <a:tbl>
              <a:tblPr firstRow="1" bandRow="1">
                <a:tableStyleId>{5C22544A-7EE6-4342-B048-85BDC9FD1C3A}</a:tableStyleId>
              </a:tblPr>
              <a:tblGrid>
                <a:gridCol w="1939765">
                  <a:extLst>
                    <a:ext uri="{9D8B030D-6E8A-4147-A177-3AD203B41FA5}">
                      <a16:colId xmlns:a16="http://schemas.microsoft.com/office/drawing/2014/main" val="20000"/>
                    </a:ext>
                  </a:extLst>
                </a:gridCol>
                <a:gridCol w="1093694">
                  <a:extLst>
                    <a:ext uri="{9D8B030D-6E8A-4147-A177-3AD203B41FA5}">
                      <a16:colId xmlns:a16="http://schemas.microsoft.com/office/drawing/2014/main" val="20001"/>
                    </a:ext>
                  </a:extLst>
                </a:gridCol>
                <a:gridCol w="1056715">
                  <a:extLst>
                    <a:ext uri="{9D8B030D-6E8A-4147-A177-3AD203B41FA5}">
                      <a16:colId xmlns:a16="http://schemas.microsoft.com/office/drawing/2014/main" val="20002"/>
                    </a:ext>
                  </a:extLst>
                </a:gridCol>
              </a:tblGrid>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Fruit</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a:txBody>
                  <a:tcPr/>
                </a:tc>
                <a:extLst>
                  <a:ext uri="{0D108BD9-81ED-4DB2-BD59-A6C34878D82A}">
                    <a16:rowId xmlns:a16="http://schemas.microsoft.com/office/drawing/2014/main" val="10000"/>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Lemon</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1</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5</a:t>
                      </a:r>
                    </a:p>
                  </a:txBody>
                  <a:tcPr/>
                </a:tc>
                <a:extLst>
                  <a:ext uri="{0D108BD9-81ED-4DB2-BD59-A6C34878D82A}">
                    <a16:rowId xmlns:a16="http://schemas.microsoft.com/office/drawing/2014/main" val="10001"/>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Lime</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1</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6</a:t>
                      </a:r>
                    </a:p>
                  </a:txBody>
                  <a:tcPr/>
                </a:tc>
                <a:extLst>
                  <a:ext uri="{0D108BD9-81ED-4DB2-BD59-A6C34878D82A}">
                    <a16:rowId xmlns:a16="http://schemas.microsoft.com/office/drawing/2014/main" val="10002"/>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Grapefruit</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2</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5</a:t>
                      </a:r>
                    </a:p>
                  </a:txBody>
                  <a:tcPr/>
                </a:tc>
                <a:extLst>
                  <a:ext uri="{0D108BD9-81ED-4DB2-BD59-A6C34878D82A}">
                    <a16:rowId xmlns:a16="http://schemas.microsoft.com/office/drawing/2014/main" val="10003"/>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Cantaloupe</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4</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2</a:t>
                      </a:r>
                    </a:p>
                  </a:txBody>
                  <a:tcPr/>
                </a:tc>
                <a:extLst>
                  <a:ext uri="{0D108BD9-81ED-4DB2-BD59-A6C34878D82A}">
                    <a16:rowId xmlns:a16="http://schemas.microsoft.com/office/drawing/2014/main" val="10004"/>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Orange</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4</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3</a:t>
                      </a:r>
                    </a:p>
                  </a:txBody>
                  <a:tcPr/>
                </a:tc>
                <a:extLst>
                  <a:ext uri="{0D108BD9-81ED-4DB2-BD59-A6C34878D82A}">
                    <a16:rowId xmlns:a16="http://schemas.microsoft.com/office/drawing/2014/main" val="10005"/>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Honeydew</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5</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1</a:t>
                      </a:r>
                    </a:p>
                  </a:txBody>
                  <a:tcPr/>
                </a:tc>
                <a:extLst>
                  <a:ext uri="{0D108BD9-81ED-4DB2-BD59-A6C34878D82A}">
                    <a16:rowId xmlns:a16="http://schemas.microsoft.com/office/drawing/2014/main" val="10006"/>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Watermelon</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6</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1</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4046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dissolve">
                                      <p:cBhvr>
                                        <p:cTn id="1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Fruit Data Set</a:t>
            </a:r>
          </a:p>
        </p:txBody>
      </p:sp>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p:txBody>
          <a:bodyPr>
            <a:normAutofit/>
          </a:bodyPr>
          <a:lstStyle/>
          <a:p>
            <a:r>
              <a:rPr lang="en-US" sz="2400" dirty="0">
                <a:latin typeface="Helvetica" pitchFamily="2" charset="0"/>
              </a:rPr>
              <a:t>But even without labels, we can see that they fall into two groups (or two clusters)!</a:t>
            </a:r>
          </a:p>
        </p:txBody>
      </p:sp>
      <p:grpSp>
        <p:nvGrpSpPr>
          <p:cNvPr id="34" name="Group 33">
            <a:extLst>
              <a:ext uri="{FF2B5EF4-FFF2-40B4-BE49-F238E27FC236}">
                <a16:creationId xmlns:a16="http://schemas.microsoft.com/office/drawing/2014/main" id="{3FC94D09-156F-384B-8349-CE4E10CA1FB5}"/>
              </a:ext>
            </a:extLst>
          </p:cNvPr>
          <p:cNvGrpSpPr/>
          <p:nvPr/>
        </p:nvGrpSpPr>
        <p:grpSpPr>
          <a:xfrm>
            <a:off x="523571" y="2877575"/>
            <a:ext cx="3913518" cy="3657600"/>
            <a:chOff x="523571" y="2877575"/>
            <a:chExt cx="3913518" cy="3657600"/>
          </a:xfrm>
        </p:grpSpPr>
        <p:grpSp>
          <p:nvGrpSpPr>
            <p:cNvPr id="6" name="Group 5">
              <a:extLst>
                <a:ext uri="{FF2B5EF4-FFF2-40B4-BE49-F238E27FC236}">
                  <a16:creationId xmlns:a16="http://schemas.microsoft.com/office/drawing/2014/main" id="{5D89DFF1-22E2-B04A-A416-4CEFE322B777}"/>
                </a:ext>
              </a:extLst>
            </p:cNvPr>
            <p:cNvGrpSpPr/>
            <p:nvPr/>
          </p:nvGrpSpPr>
          <p:grpSpPr>
            <a:xfrm>
              <a:off x="523571" y="2877575"/>
              <a:ext cx="3913518" cy="3657600"/>
              <a:chOff x="281093" y="2065565"/>
              <a:chExt cx="4037818" cy="4045589"/>
            </a:xfrm>
          </p:grpSpPr>
          <p:cxnSp>
            <p:nvCxnSpPr>
              <p:cNvPr id="7" name="Straight Arrow Connector 6">
                <a:extLst>
                  <a:ext uri="{FF2B5EF4-FFF2-40B4-BE49-F238E27FC236}">
                    <a16:creationId xmlns:a16="http://schemas.microsoft.com/office/drawing/2014/main" id="{9DCA254B-5554-AB41-90F9-8CF252958C2A}"/>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29BA-CED0-4F4D-B412-216CDC6C9E0E}"/>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8076F39-A625-454E-8867-E74632189AED}"/>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580135-3E74-5945-92AF-1A930361853C}"/>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067FE8-F3F3-5E48-A46B-7386DE937D4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D56FAF-BC14-D140-8F4B-7454D85CF02D}"/>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03C1D-D5C1-7F4A-A5E0-E35892290C9E}"/>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B7F6F-30EB-BF49-995C-A55E0D166F12}"/>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A857E1-F651-8A4D-B9EE-D3E907FDB7B8}"/>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C088A6-A147-794B-9271-F2913DF89C7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6B0E8-7FCC-1848-B988-328589C8FDC2}"/>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43112-2078-3443-B871-74FDF55EAE3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CBF2D2-5777-814B-94B9-67F24F547342}"/>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F2606-AA61-2546-8B1C-FF890293EB77}"/>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383D74-0497-F541-A522-A7EC0BB5E29A}"/>
                  </a:ext>
                </a:extLst>
              </p:cNvPr>
              <p:cNvSpPr txBox="1"/>
              <p:nvPr/>
            </p:nvSpPr>
            <p:spPr>
              <a:xfrm>
                <a:off x="2000660" y="5649489"/>
                <a:ext cx="938077"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p:txBody>
          </p:sp>
          <p:sp>
            <p:nvSpPr>
              <p:cNvPr id="22" name="TextBox 21">
                <a:extLst>
                  <a:ext uri="{FF2B5EF4-FFF2-40B4-BE49-F238E27FC236}">
                    <a16:creationId xmlns:a16="http://schemas.microsoft.com/office/drawing/2014/main" id="{40971090-A899-5544-806D-95399EB0BCBB}"/>
                  </a:ext>
                </a:extLst>
              </p:cNvPr>
              <p:cNvSpPr txBox="1"/>
              <p:nvPr/>
            </p:nvSpPr>
            <p:spPr>
              <a:xfrm rot="16200000">
                <a:off x="127846" y="3716598"/>
                <a:ext cx="768159"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p:txBody>
          </p:sp>
        </p:grpSp>
        <p:sp>
          <p:nvSpPr>
            <p:cNvPr id="23" name="Oval 22">
              <a:extLst>
                <a:ext uri="{FF2B5EF4-FFF2-40B4-BE49-F238E27FC236}">
                  <a16:creationId xmlns:a16="http://schemas.microsoft.com/office/drawing/2014/main" id="{60855A64-ECCF-7745-9E6D-4A1932A4449F}"/>
                </a:ext>
              </a:extLst>
            </p:cNvPr>
            <p:cNvSpPr/>
            <p:nvPr/>
          </p:nvSpPr>
          <p:spPr>
            <a:xfrm>
              <a:off x="1386398" y="3353246"/>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A6390F6-7258-F744-9016-CCA7E8290DC3}"/>
                </a:ext>
              </a:extLst>
            </p:cNvPr>
            <p:cNvSpPr/>
            <p:nvPr/>
          </p:nvSpPr>
          <p:spPr>
            <a:xfrm>
              <a:off x="1389128" y="384854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5EB3B9C-469C-584F-B0DD-595F1E5FBEA3}"/>
                </a:ext>
              </a:extLst>
            </p:cNvPr>
            <p:cNvSpPr/>
            <p:nvPr/>
          </p:nvSpPr>
          <p:spPr>
            <a:xfrm>
              <a:off x="1889863" y="385670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AA79A-5D86-AA46-8356-06BC3E135045}"/>
                </a:ext>
              </a:extLst>
            </p:cNvPr>
            <p:cNvSpPr/>
            <p:nvPr/>
          </p:nvSpPr>
          <p:spPr>
            <a:xfrm>
              <a:off x="2845059" y="4755724"/>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7F065-40B3-DD41-8FFA-60A5097F2708}"/>
                </a:ext>
              </a:extLst>
            </p:cNvPr>
            <p:cNvSpPr/>
            <p:nvPr/>
          </p:nvSpPr>
          <p:spPr>
            <a:xfrm>
              <a:off x="3804281" y="563213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5C6E4F4-AA63-3242-9805-60BBEA8611E0}"/>
                </a:ext>
              </a:extLst>
            </p:cNvPr>
            <p:cNvSpPr/>
            <p:nvPr/>
          </p:nvSpPr>
          <p:spPr>
            <a:xfrm>
              <a:off x="2845059" y="5154897"/>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D0A420-9ED0-A642-9BB4-488B873493C2}"/>
                </a:ext>
              </a:extLst>
            </p:cNvPr>
            <p:cNvSpPr/>
            <p:nvPr/>
          </p:nvSpPr>
          <p:spPr>
            <a:xfrm>
              <a:off x="3294022" y="5617149"/>
              <a:ext cx="163286" cy="16328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1" name="Table 30">
            <a:extLst>
              <a:ext uri="{FF2B5EF4-FFF2-40B4-BE49-F238E27FC236}">
                <a16:creationId xmlns:a16="http://schemas.microsoft.com/office/drawing/2014/main" id="{26B8A538-D5A8-3F4C-8CCD-55B1099D5D9B}"/>
              </a:ext>
            </a:extLst>
          </p:cNvPr>
          <p:cNvGraphicFramePr>
            <a:graphicFrameLocks noGrp="1"/>
          </p:cNvGraphicFramePr>
          <p:nvPr/>
        </p:nvGraphicFramePr>
        <p:xfrm>
          <a:off x="7703870" y="2668880"/>
          <a:ext cx="4090174" cy="3657600"/>
        </p:xfrm>
        <a:graphic>
          <a:graphicData uri="http://schemas.openxmlformats.org/drawingml/2006/table">
            <a:tbl>
              <a:tblPr firstRow="1" bandRow="1">
                <a:tableStyleId>{5C22544A-7EE6-4342-B048-85BDC9FD1C3A}</a:tableStyleId>
              </a:tblPr>
              <a:tblGrid>
                <a:gridCol w="1939765">
                  <a:extLst>
                    <a:ext uri="{9D8B030D-6E8A-4147-A177-3AD203B41FA5}">
                      <a16:colId xmlns:a16="http://schemas.microsoft.com/office/drawing/2014/main" val="20000"/>
                    </a:ext>
                  </a:extLst>
                </a:gridCol>
                <a:gridCol w="1093694">
                  <a:extLst>
                    <a:ext uri="{9D8B030D-6E8A-4147-A177-3AD203B41FA5}">
                      <a16:colId xmlns:a16="http://schemas.microsoft.com/office/drawing/2014/main" val="20001"/>
                    </a:ext>
                  </a:extLst>
                </a:gridCol>
                <a:gridCol w="1056715">
                  <a:extLst>
                    <a:ext uri="{9D8B030D-6E8A-4147-A177-3AD203B41FA5}">
                      <a16:colId xmlns:a16="http://schemas.microsoft.com/office/drawing/2014/main" val="20002"/>
                    </a:ext>
                  </a:extLst>
                </a:gridCol>
              </a:tblGrid>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Fruit</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a:txBody>
                  <a:tcPr/>
                </a:tc>
                <a:extLst>
                  <a:ext uri="{0D108BD9-81ED-4DB2-BD59-A6C34878D82A}">
                    <a16:rowId xmlns:a16="http://schemas.microsoft.com/office/drawing/2014/main" val="10000"/>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Lemon</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1</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5</a:t>
                      </a:r>
                    </a:p>
                  </a:txBody>
                  <a:tcPr/>
                </a:tc>
                <a:extLst>
                  <a:ext uri="{0D108BD9-81ED-4DB2-BD59-A6C34878D82A}">
                    <a16:rowId xmlns:a16="http://schemas.microsoft.com/office/drawing/2014/main" val="10001"/>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Lime</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1</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6</a:t>
                      </a:r>
                    </a:p>
                  </a:txBody>
                  <a:tcPr/>
                </a:tc>
                <a:extLst>
                  <a:ext uri="{0D108BD9-81ED-4DB2-BD59-A6C34878D82A}">
                    <a16:rowId xmlns:a16="http://schemas.microsoft.com/office/drawing/2014/main" val="10002"/>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Grapefruit</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2</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5</a:t>
                      </a:r>
                    </a:p>
                  </a:txBody>
                  <a:tcPr/>
                </a:tc>
                <a:extLst>
                  <a:ext uri="{0D108BD9-81ED-4DB2-BD59-A6C34878D82A}">
                    <a16:rowId xmlns:a16="http://schemas.microsoft.com/office/drawing/2014/main" val="10003"/>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Cantaloupe</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4</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2</a:t>
                      </a:r>
                    </a:p>
                  </a:txBody>
                  <a:tcPr/>
                </a:tc>
                <a:extLst>
                  <a:ext uri="{0D108BD9-81ED-4DB2-BD59-A6C34878D82A}">
                    <a16:rowId xmlns:a16="http://schemas.microsoft.com/office/drawing/2014/main" val="10004"/>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Orange</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4</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3</a:t>
                      </a:r>
                    </a:p>
                  </a:txBody>
                  <a:tcPr/>
                </a:tc>
                <a:extLst>
                  <a:ext uri="{0D108BD9-81ED-4DB2-BD59-A6C34878D82A}">
                    <a16:rowId xmlns:a16="http://schemas.microsoft.com/office/drawing/2014/main" val="10005"/>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Honeydew</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5</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1</a:t>
                      </a:r>
                    </a:p>
                  </a:txBody>
                  <a:tcPr/>
                </a:tc>
                <a:extLst>
                  <a:ext uri="{0D108BD9-81ED-4DB2-BD59-A6C34878D82A}">
                    <a16:rowId xmlns:a16="http://schemas.microsoft.com/office/drawing/2014/main" val="10006"/>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Watermelon</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6</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1</a:t>
                      </a:r>
                    </a:p>
                  </a:txBody>
                  <a:tcPr/>
                </a:tc>
                <a:extLst>
                  <a:ext uri="{0D108BD9-81ED-4DB2-BD59-A6C34878D82A}">
                    <a16:rowId xmlns:a16="http://schemas.microsoft.com/office/drawing/2014/main" val="10007"/>
                  </a:ext>
                </a:extLst>
              </a:tr>
            </a:tbl>
          </a:graphicData>
        </a:graphic>
      </p:graphicFrame>
      <p:sp>
        <p:nvSpPr>
          <p:cNvPr id="32" name="Freeform 31">
            <a:extLst>
              <a:ext uri="{FF2B5EF4-FFF2-40B4-BE49-F238E27FC236}">
                <a16:creationId xmlns:a16="http://schemas.microsoft.com/office/drawing/2014/main" id="{EEAB590A-6F1C-7F4E-935F-6F95D09F500C}"/>
              </a:ext>
            </a:extLst>
          </p:cNvPr>
          <p:cNvSpPr/>
          <p:nvPr/>
        </p:nvSpPr>
        <p:spPr>
          <a:xfrm>
            <a:off x="1297446" y="3143844"/>
            <a:ext cx="970548" cy="1041004"/>
          </a:xfrm>
          <a:custGeom>
            <a:avLst/>
            <a:gdLst>
              <a:gd name="connsiteX0" fmla="*/ 88531 w 970548"/>
              <a:gd name="connsiteY0" fmla="*/ 70158 h 1041004"/>
              <a:gd name="connsiteX1" fmla="*/ 366323 w 970548"/>
              <a:gd name="connsiteY1" fmla="*/ 128032 h 1041004"/>
              <a:gd name="connsiteX2" fmla="*/ 875609 w 970548"/>
              <a:gd name="connsiteY2" fmla="*/ 672042 h 1041004"/>
              <a:gd name="connsiteX3" fmla="*/ 892971 w 970548"/>
              <a:gd name="connsiteY3" fmla="*/ 944047 h 1041004"/>
              <a:gd name="connsiteX4" fmla="*/ 65381 w 970548"/>
              <a:gd name="connsiteY4" fmla="*/ 972984 h 1041004"/>
              <a:gd name="connsiteX5" fmla="*/ 88531 w 970548"/>
              <a:gd name="connsiteY5" fmla="*/ 70158 h 1041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0548" h="1041004">
                <a:moveTo>
                  <a:pt x="88531" y="70158"/>
                </a:moveTo>
                <a:cubicBezTo>
                  <a:pt x="138688" y="-70667"/>
                  <a:pt x="235143" y="27718"/>
                  <a:pt x="366323" y="128032"/>
                </a:cubicBezTo>
                <a:cubicBezTo>
                  <a:pt x="497503" y="228346"/>
                  <a:pt x="787834" y="536039"/>
                  <a:pt x="875609" y="672042"/>
                </a:cubicBezTo>
                <a:cubicBezTo>
                  <a:pt x="963384" y="808045"/>
                  <a:pt x="1028009" y="893890"/>
                  <a:pt x="892971" y="944047"/>
                </a:cubicBezTo>
                <a:cubicBezTo>
                  <a:pt x="757933" y="994204"/>
                  <a:pt x="200419" y="1117667"/>
                  <a:pt x="65381" y="972984"/>
                </a:cubicBezTo>
                <a:cubicBezTo>
                  <a:pt x="-69657" y="828301"/>
                  <a:pt x="38374" y="210983"/>
                  <a:pt x="88531" y="70158"/>
                </a:cubicBezTo>
                <a:close/>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a:extLst>
              <a:ext uri="{FF2B5EF4-FFF2-40B4-BE49-F238E27FC236}">
                <a16:creationId xmlns:a16="http://schemas.microsoft.com/office/drawing/2014/main" id="{496B31FB-A63D-1F44-9139-029121BE46A2}"/>
              </a:ext>
            </a:extLst>
          </p:cNvPr>
          <p:cNvSpPr/>
          <p:nvPr/>
        </p:nvSpPr>
        <p:spPr>
          <a:xfrm>
            <a:off x="2756115" y="4511696"/>
            <a:ext cx="1497086" cy="1497228"/>
          </a:xfrm>
          <a:custGeom>
            <a:avLst/>
            <a:gdLst>
              <a:gd name="connsiteX0" fmla="*/ 238849 w 1502979"/>
              <a:gd name="connsiteY0" fmla="*/ 45767 h 1494039"/>
              <a:gd name="connsiteX1" fmla="*/ 406682 w 1502979"/>
              <a:gd name="connsiteY1" fmla="*/ 115215 h 1494039"/>
              <a:gd name="connsiteX2" fmla="*/ 1390530 w 1502979"/>
              <a:gd name="connsiteY2" fmla="*/ 1168511 h 1494039"/>
              <a:gd name="connsiteX3" fmla="*/ 1378956 w 1502979"/>
              <a:gd name="connsiteY3" fmla="*/ 1417367 h 1494039"/>
              <a:gd name="connsiteX4" fmla="*/ 476130 w 1502979"/>
              <a:gd name="connsiteY4" fmla="*/ 1463666 h 1494039"/>
              <a:gd name="connsiteX5" fmla="*/ 53654 w 1502979"/>
              <a:gd name="connsiteY5" fmla="*/ 994891 h 1494039"/>
              <a:gd name="connsiteX6" fmla="*/ 24718 w 1502979"/>
              <a:gd name="connsiteY6" fmla="*/ 277261 h 1494039"/>
              <a:gd name="connsiteX7" fmla="*/ 238849 w 1502979"/>
              <a:gd name="connsiteY7" fmla="*/ 45767 h 1494039"/>
              <a:gd name="connsiteX0" fmla="*/ 184133 w 1500349"/>
              <a:gd name="connsiteY0" fmla="*/ 51396 h 1488093"/>
              <a:gd name="connsiteX1" fmla="*/ 404052 w 1500349"/>
              <a:gd name="connsiteY1" fmla="*/ 109269 h 1488093"/>
              <a:gd name="connsiteX2" fmla="*/ 1387900 w 1500349"/>
              <a:gd name="connsiteY2" fmla="*/ 1162565 h 1488093"/>
              <a:gd name="connsiteX3" fmla="*/ 1376326 w 1500349"/>
              <a:gd name="connsiteY3" fmla="*/ 1411421 h 1488093"/>
              <a:gd name="connsiteX4" fmla="*/ 473500 w 1500349"/>
              <a:gd name="connsiteY4" fmla="*/ 1457720 h 1488093"/>
              <a:gd name="connsiteX5" fmla="*/ 51024 w 1500349"/>
              <a:gd name="connsiteY5" fmla="*/ 988945 h 1488093"/>
              <a:gd name="connsiteX6" fmla="*/ 22088 w 1500349"/>
              <a:gd name="connsiteY6" fmla="*/ 271315 h 1488093"/>
              <a:gd name="connsiteX7" fmla="*/ 184133 w 1500349"/>
              <a:gd name="connsiteY7" fmla="*/ 51396 h 1488093"/>
              <a:gd name="connsiteX0" fmla="*/ 184133 w 1500349"/>
              <a:gd name="connsiteY0" fmla="*/ 53364 h 1490061"/>
              <a:gd name="connsiteX1" fmla="*/ 404052 w 1500349"/>
              <a:gd name="connsiteY1" fmla="*/ 111237 h 1490061"/>
              <a:gd name="connsiteX2" fmla="*/ 1387900 w 1500349"/>
              <a:gd name="connsiteY2" fmla="*/ 1164533 h 1490061"/>
              <a:gd name="connsiteX3" fmla="*/ 1376326 w 1500349"/>
              <a:gd name="connsiteY3" fmla="*/ 1413389 h 1490061"/>
              <a:gd name="connsiteX4" fmla="*/ 473500 w 1500349"/>
              <a:gd name="connsiteY4" fmla="*/ 1459688 h 1490061"/>
              <a:gd name="connsiteX5" fmla="*/ 51024 w 1500349"/>
              <a:gd name="connsiteY5" fmla="*/ 990913 h 1490061"/>
              <a:gd name="connsiteX6" fmla="*/ 22088 w 1500349"/>
              <a:gd name="connsiteY6" fmla="*/ 273283 h 1490061"/>
              <a:gd name="connsiteX7" fmla="*/ 184133 w 1500349"/>
              <a:gd name="connsiteY7" fmla="*/ 53364 h 1490061"/>
              <a:gd name="connsiteX0" fmla="*/ 270483 w 1505677"/>
              <a:gd name="connsiteY0" fmla="*/ 35698 h 1512906"/>
              <a:gd name="connsiteX1" fmla="*/ 409380 w 1505677"/>
              <a:gd name="connsiteY1" fmla="*/ 134082 h 1512906"/>
              <a:gd name="connsiteX2" fmla="*/ 1393228 w 1505677"/>
              <a:gd name="connsiteY2" fmla="*/ 1187378 h 1512906"/>
              <a:gd name="connsiteX3" fmla="*/ 1381654 w 1505677"/>
              <a:gd name="connsiteY3" fmla="*/ 1436234 h 1512906"/>
              <a:gd name="connsiteX4" fmla="*/ 478828 w 1505677"/>
              <a:gd name="connsiteY4" fmla="*/ 1482533 h 1512906"/>
              <a:gd name="connsiteX5" fmla="*/ 56352 w 1505677"/>
              <a:gd name="connsiteY5" fmla="*/ 1013758 h 1512906"/>
              <a:gd name="connsiteX6" fmla="*/ 27416 w 1505677"/>
              <a:gd name="connsiteY6" fmla="*/ 296128 h 1512906"/>
              <a:gd name="connsiteX7" fmla="*/ 270483 w 1505677"/>
              <a:gd name="connsiteY7" fmla="*/ 35698 h 1512906"/>
              <a:gd name="connsiteX0" fmla="*/ 159514 w 1498880"/>
              <a:gd name="connsiteY0" fmla="*/ 68655 h 1476415"/>
              <a:gd name="connsiteX1" fmla="*/ 402583 w 1498880"/>
              <a:gd name="connsiteY1" fmla="*/ 97591 h 1476415"/>
              <a:gd name="connsiteX2" fmla="*/ 1386431 w 1498880"/>
              <a:gd name="connsiteY2" fmla="*/ 1150887 h 1476415"/>
              <a:gd name="connsiteX3" fmla="*/ 1374857 w 1498880"/>
              <a:gd name="connsiteY3" fmla="*/ 1399743 h 1476415"/>
              <a:gd name="connsiteX4" fmla="*/ 472031 w 1498880"/>
              <a:gd name="connsiteY4" fmla="*/ 1446042 h 1476415"/>
              <a:gd name="connsiteX5" fmla="*/ 49555 w 1498880"/>
              <a:gd name="connsiteY5" fmla="*/ 977267 h 1476415"/>
              <a:gd name="connsiteX6" fmla="*/ 20619 w 1498880"/>
              <a:gd name="connsiteY6" fmla="*/ 259637 h 1476415"/>
              <a:gd name="connsiteX7" fmla="*/ 159514 w 1498880"/>
              <a:gd name="connsiteY7" fmla="*/ 68655 h 1476415"/>
              <a:gd name="connsiteX0" fmla="*/ 159514 w 1498880"/>
              <a:gd name="connsiteY0" fmla="*/ 77684 h 1485444"/>
              <a:gd name="connsiteX1" fmla="*/ 402583 w 1498880"/>
              <a:gd name="connsiteY1" fmla="*/ 106620 h 1485444"/>
              <a:gd name="connsiteX2" fmla="*/ 1386431 w 1498880"/>
              <a:gd name="connsiteY2" fmla="*/ 1159916 h 1485444"/>
              <a:gd name="connsiteX3" fmla="*/ 1374857 w 1498880"/>
              <a:gd name="connsiteY3" fmla="*/ 1408772 h 1485444"/>
              <a:gd name="connsiteX4" fmla="*/ 472031 w 1498880"/>
              <a:gd name="connsiteY4" fmla="*/ 1455071 h 1485444"/>
              <a:gd name="connsiteX5" fmla="*/ 49555 w 1498880"/>
              <a:gd name="connsiteY5" fmla="*/ 986296 h 1485444"/>
              <a:gd name="connsiteX6" fmla="*/ 20619 w 1498880"/>
              <a:gd name="connsiteY6" fmla="*/ 268666 h 1485444"/>
              <a:gd name="connsiteX7" fmla="*/ 159514 w 1498880"/>
              <a:gd name="connsiteY7" fmla="*/ 77684 h 1485444"/>
              <a:gd name="connsiteX0" fmla="*/ 128784 w 1497086"/>
              <a:gd name="connsiteY0" fmla="*/ 66319 h 1497228"/>
              <a:gd name="connsiteX1" fmla="*/ 400789 w 1497086"/>
              <a:gd name="connsiteY1" fmla="*/ 118404 h 1497228"/>
              <a:gd name="connsiteX2" fmla="*/ 1384637 w 1497086"/>
              <a:gd name="connsiteY2" fmla="*/ 1171700 h 1497228"/>
              <a:gd name="connsiteX3" fmla="*/ 1373063 w 1497086"/>
              <a:gd name="connsiteY3" fmla="*/ 1420556 h 1497228"/>
              <a:gd name="connsiteX4" fmla="*/ 470237 w 1497086"/>
              <a:gd name="connsiteY4" fmla="*/ 1466855 h 1497228"/>
              <a:gd name="connsiteX5" fmla="*/ 47761 w 1497086"/>
              <a:gd name="connsiteY5" fmla="*/ 998080 h 1497228"/>
              <a:gd name="connsiteX6" fmla="*/ 18825 w 1497086"/>
              <a:gd name="connsiteY6" fmla="*/ 280450 h 1497228"/>
              <a:gd name="connsiteX7" fmla="*/ 128784 w 1497086"/>
              <a:gd name="connsiteY7" fmla="*/ 66319 h 149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7086" h="1497228">
                <a:moveTo>
                  <a:pt x="128784" y="66319"/>
                </a:moveTo>
                <a:cubicBezTo>
                  <a:pt x="204019" y="4588"/>
                  <a:pt x="191480" y="-65826"/>
                  <a:pt x="400789" y="118404"/>
                </a:cubicBezTo>
                <a:cubicBezTo>
                  <a:pt x="610098" y="302634"/>
                  <a:pt x="1222591" y="954675"/>
                  <a:pt x="1384637" y="1171700"/>
                </a:cubicBezTo>
                <a:cubicBezTo>
                  <a:pt x="1546683" y="1388725"/>
                  <a:pt x="1525463" y="1371364"/>
                  <a:pt x="1373063" y="1420556"/>
                </a:cubicBezTo>
                <a:cubicBezTo>
                  <a:pt x="1220663" y="1469749"/>
                  <a:pt x="691121" y="1537268"/>
                  <a:pt x="470237" y="1466855"/>
                </a:cubicBezTo>
                <a:cubicBezTo>
                  <a:pt x="249353" y="1396442"/>
                  <a:pt x="122996" y="1195814"/>
                  <a:pt x="47761" y="998080"/>
                </a:cubicBezTo>
                <a:cubicBezTo>
                  <a:pt x="-27474" y="800346"/>
                  <a:pt x="5321" y="435743"/>
                  <a:pt x="18825" y="280450"/>
                </a:cubicBezTo>
                <a:cubicBezTo>
                  <a:pt x="32329" y="125157"/>
                  <a:pt x="53549" y="128050"/>
                  <a:pt x="128784" y="66319"/>
                </a:cubicBezTo>
                <a:close/>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5142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Fruit Data Set</a:t>
            </a:r>
          </a:p>
        </p:txBody>
      </p:sp>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p:txBody>
          <a:bodyPr>
            <a:normAutofit/>
          </a:bodyPr>
          <a:lstStyle/>
          <a:p>
            <a:r>
              <a:rPr lang="en-US" sz="2400" dirty="0">
                <a:latin typeface="Helvetica" pitchFamily="2" charset="0"/>
              </a:rPr>
              <a:t>Note that these clusters do *not* have a perfect mapping of “citrus” and “melons”</a:t>
            </a:r>
          </a:p>
        </p:txBody>
      </p:sp>
      <p:grpSp>
        <p:nvGrpSpPr>
          <p:cNvPr id="34" name="Group 33">
            <a:extLst>
              <a:ext uri="{FF2B5EF4-FFF2-40B4-BE49-F238E27FC236}">
                <a16:creationId xmlns:a16="http://schemas.microsoft.com/office/drawing/2014/main" id="{3FC94D09-156F-384B-8349-CE4E10CA1FB5}"/>
              </a:ext>
            </a:extLst>
          </p:cNvPr>
          <p:cNvGrpSpPr/>
          <p:nvPr/>
        </p:nvGrpSpPr>
        <p:grpSpPr>
          <a:xfrm>
            <a:off x="523571" y="2877575"/>
            <a:ext cx="3913518" cy="3657600"/>
            <a:chOff x="523571" y="2877575"/>
            <a:chExt cx="3913518" cy="3657600"/>
          </a:xfrm>
        </p:grpSpPr>
        <p:grpSp>
          <p:nvGrpSpPr>
            <p:cNvPr id="6" name="Group 5">
              <a:extLst>
                <a:ext uri="{FF2B5EF4-FFF2-40B4-BE49-F238E27FC236}">
                  <a16:creationId xmlns:a16="http://schemas.microsoft.com/office/drawing/2014/main" id="{5D89DFF1-22E2-B04A-A416-4CEFE322B777}"/>
                </a:ext>
              </a:extLst>
            </p:cNvPr>
            <p:cNvGrpSpPr/>
            <p:nvPr/>
          </p:nvGrpSpPr>
          <p:grpSpPr>
            <a:xfrm>
              <a:off x="523571" y="2877575"/>
              <a:ext cx="3913518" cy="3657600"/>
              <a:chOff x="281093" y="2065565"/>
              <a:chExt cx="4037818" cy="4045589"/>
            </a:xfrm>
          </p:grpSpPr>
          <p:cxnSp>
            <p:nvCxnSpPr>
              <p:cNvPr id="7" name="Straight Arrow Connector 6">
                <a:extLst>
                  <a:ext uri="{FF2B5EF4-FFF2-40B4-BE49-F238E27FC236}">
                    <a16:creationId xmlns:a16="http://schemas.microsoft.com/office/drawing/2014/main" id="{9DCA254B-5554-AB41-90F9-8CF252958C2A}"/>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29BA-CED0-4F4D-B412-216CDC6C9E0E}"/>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8076F39-A625-454E-8867-E74632189AED}"/>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580135-3E74-5945-92AF-1A930361853C}"/>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067FE8-F3F3-5E48-A46B-7386DE937D4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D56FAF-BC14-D140-8F4B-7454D85CF02D}"/>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03C1D-D5C1-7F4A-A5E0-E35892290C9E}"/>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B7F6F-30EB-BF49-995C-A55E0D166F12}"/>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A857E1-F651-8A4D-B9EE-D3E907FDB7B8}"/>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C088A6-A147-794B-9271-F2913DF89C7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6B0E8-7FCC-1848-B988-328589C8FDC2}"/>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43112-2078-3443-B871-74FDF55EAE3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CBF2D2-5777-814B-94B9-67F24F547342}"/>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F2606-AA61-2546-8B1C-FF890293EB77}"/>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383D74-0497-F541-A522-A7EC0BB5E29A}"/>
                  </a:ext>
                </a:extLst>
              </p:cNvPr>
              <p:cNvSpPr txBox="1"/>
              <p:nvPr/>
            </p:nvSpPr>
            <p:spPr>
              <a:xfrm>
                <a:off x="2000660" y="5649489"/>
                <a:ext cx="938077"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p:txBody>
          </p:sp>
          <p:sp>
            <p:nvSpPr>
              <p:cNvPr id="22" name="TextBox 21">
                <a:extLst>
                  <a:ext uri="{FF2B5EF4-FFF2-40B4-BE49-F238E27FC236}">
                    <a16:creationId xmlns:a16="http://schemas.microsoft.com/office/drawing/2014/main" id="{40971090-A899-5544-806D-95399EB0BCBB}"/>
                  </a:ext>
                </a:extLst>
              </p:cNvPr>
              <p:cNvSpPr txBox="1"/>
              <p:nvPr/>
            </p:nvSpPr>
            <p:spPr>
              <a:xfrm rot="16200000">
                <a:off x="127846" y="3716598"/>
                <a:ext cx="768159"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p:txBody>
          </p:sp>
        </p:grpSp>
        <p:sp>
          <p:nvSpPr>
            <p:cNvPr id="23" name="Oval 22">
              <a:extLst>
                <a:ext uri="{FF2B5EF4-FFF2-40B4-BE49-F238E27FC236}">
                  <a16:creationId xmlns:a16="http://schemas.microsoft.com/office/drawing/2014/main" id="{60855A64-ECCF-7745-9E6D-4A1932A4449F}"/>
                </a:ext>
              </a:extLst>
            </p:cNvPr>
            <p:cNvSpPr/>
            <p:nvPr/>
          </p:nvSpPr>
          <p:spPr>
            <a:xfrm>
              <a:off x="1386398" y="3353246"/>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A6390F6-7258-F744-9016-CCA7E8290DC3}"/>
                </a:ext>
              </a:extLst>
            </p:cNvPr>
            <p:cNvSpPr/>
            <p:nvPr/>
          </p:nvSpPr>
          <p:spPr>
            <a:xfrm>
              <a:off x="1389128" y="3848547"/>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5EB3B9C-469C-584F-B0DD-595F1E5FBEA3}"/>
                </a:ext>
              </a:extLst>
            </p:cNvPr>
            <p:cNvSpPr/>
            <p:nvPr/>
          </p:nvSpPr>
          <p:spPr>
            <a:xfrm>
              <a:off x="1889863" y="3856707"/>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AA79A-5D86-AA46-8356-06BC3E135045}"/>
                </a:ext>
              </a:extLst>
            </p:cNvPr>
            <p:cNvSpPr/>
            <p:nvPr/>
          </p:nvSpPr>
          <p:spPr>
            <a:xfrm>
              <a:off x="2845059" y="475572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7F065-40B3-DD41-8FFA-60A5097F2708}"/>
                </a:ext>
              </a:extLst>
            </p:cNvPr>
            <p:cNvSpPr/>
            <p:nvPr/>
          </p:nvSpPr>
          <p:spPr>
            <a:xfrm>
              <a:off x="3804281" y="563213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5C6E4F4-AA63-3242-9805-60BBEA8611E0}"/>
                </a:ext>
              </a:extLst>
            </p:cNvPr>
            <p:cNvSpPr/>
            <p:nvPr/>
          </p:nvSpPr>
          <p:spPr>
            <a:xfrm>
              <a:off x="2845059" y="5154897"/>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D0A420-9ED0-A642-9BB4-488B873493C2}"/>
                </a:ext>
              </a:extLst>
            </p:cNvPr>
            <p:cNvSpPr/>
            <p:nvPr/>
          </p:nvSpPr>
          <p:spPr>
            <a:xfrm>
              <a:off x="3294022" y="561714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Freeform 31">
            <a:extLst>
              <a:ext uri="{FF2B5EF4-FFF2-40B4-BE49-F238E27FC236}">
                <a16:creationId xmlns:a16="http://schemas.microsoft.com/office/drawing/2014/main" id="{EEAB590A-6F1C-7F4E-935F-6F95D09F500C}"/>
              </a:ext>
            </a:extLst>
          </p:cNvPr>
          <p:cNvSpPr/>
          <p:nvPr/>
        </p:nvSpPr>
        <p:spPr>
          <a:xfrm>
            <a:off x="1297446" y="3143844"/>
            <a:ext cx="970548" cy="1041004"/>
          </a:xfrm>
          <a:custGeom>
            <a:avLst/>
            <a:gdLst>
              <a:gd name="connsiteX0" fmla="*/ 88531 w 970548"/>
              <a:gd name="connsiteY0" fmla="*/ 70158 h 1041004"/>
              <a:gd name="connsiteX1" fmla="*/ 366323 w 970548"/>
              <a:gd name="connsiteY1" fmla="*/ 128032 h 1041004"/>
              <a:gd name="connsiteX2" fmla="*/ 875609 w 970548"/>
              <a:gd name="connsiteY2" fmla="*/ 672042 h 1041004"/>
              <a:gd name="connsiteX3" fmla="*/ 892971 w 970548"/>
              <a:gd name="connsiteY3" fmla="*/ 944047 h 1041004"/>
              <a:gd name="connsiteX4" fmla="*/ 65381 w 970548"/>
              <a:gd name="connsiteY4" fmla="*/ 972984 h 1041004"/>
              <a:gd name="connsiteX5" fmla="*/ 88531 w 970548"/>
              <a:gd name="connsiteY5" fmla="*/ 70158 h 1041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0548" h="1041004">
                <a:moveTo>
                  <a:pt x="88531" y="70158"/>
                </a:moveTo>
                <a:cubicBezTo>
                  <a:pt x="138688" y="-70667"/>
                  <a:pt x="235143" y="27718"/>
                  <a:pt x="366323" y="128032"/>
                </a:cubicBezTo>
                <a:cubicBezTo>
                  <a:pt x="497503" y="228346"/>
                  <a:pt x="787834" y="536039"/>
                  <a:pt x="875609" y="672042"/>
                </a:cubicBezTo>
                <a:cubicBezTo>
                  <a:pt x="963384" y="808045"/>
                  <a:pt x="1028009" y="893890"/>
                  <a:pt x="892971" y="944047"/>
                </a:cubicBezTo>
                <a:cubicBezTo>
                  <a:pt x="757933" y="994204"/>
                  <a:pt x="200419" y="1117667"/>
                  <a:pt x="65381" y="972984"/>
                </a:cubicBezTo>
                <a:cubicBezTo>
                  <a:pt x="-69657" y="828301"/>
                  <a:pt x="38374" y="210983"/>
                  <a:pt x="88531" y="70158"/>
                </a:cubicBezTo>
                <a:close/>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a:extLst>
              <a:ext uri="{FF2B5EF4-FFF2-40B4-BE49-F238E27FC236}">
                <a16:creationId xmlns:a16="http://schemas.microsoft.com/office/drawing/2014/main" id="{496B31FB-A63D-1F44-9139-029121BE46A2}"/>
              </a:ext>
            </a:extLst>
          </p:cNvPr>
          <p:cNvSpPr/>
          <p:nvPr/>
        </p:nvSpPr>
        <p:spPr>
          <a:xfrm>
            <a:off x="2756115" y="4511696"/>
            <a:ext cx="1497086" cy="1497228"/>
          </a:xfrm>
          <a:custGeom>
            <a:avLst/>
            <a:gdLst>
              <a:gd name="connsiteX0" fmla="*/ 238849 w 1502979"/>
              <a:gd name="connsiteY0" fmla="*/ 45767 h 1494039"/>
              <a:gd name="connsiteX1" fmla="*/ 406682 w 1502979"/>
              <a:gd name="connsiteY1" fmla="*/ 115215 h 1494039"/>
              <a:gd name="connsiteX2" fmla="*/ 1390530 w 1502979"/>
              <a:gd name="connsiteY2" fmla="*/ 1168511 h 1494039"/>
              <a:gd name="connsiteX3" fmla="*/ 1378956 w 1502979"/>
              <a:gd name="connsiteY3" fmla="*/ 1417367 h 1494039"/>
              <a:gd name="connsiteX4" fmla="*/ 476130 w 1502979"/>
              <a:gd name="connsiteY4" fmla="*/ 1463666 h 1494039"/>
              <a:gd name="connsiteX5" fmla="*/ 53654 w 1502979"/>
              <a:gd name="connsiteY5" fmla="*/ 994891 h 1494039"/>
              <a:gd name="connsiteX6" fmla="*/ 24718 w 1502979"/>
              <a:gd name="connsiteY6" fmla="*/ 277261 h 1494039"/>
              <a:gd name="connsiteX7" fmla="*/ 238849 w 1502979"/>
              <a:gd name="connsiteY7" fmla="*/ 45767 h 1494039"/>
              <a:gd name="connsiteX0" fmla="*/ 184133 w 1500349"/>
              <a:gd name="connsiteY0" fmla="*/ 51396 h 1488093"/>
              <a:gd name="connsiteX1" fmla="*/ 404052 w 1500349"/>
              <a:gd name="connsiteY1" fmla="*/ 109269 h 1488093"/>
              <a:gd name="connsiteX2" fmla="*/ 1387900 w 1500349"/>
              <a:gd name="connsiteY2" fmla="*/ 1162565 h 1488093"/>
              <a:gd name="connsiteX3" fmla="*/ 1376326 w 1500349"/>
              <a:gd name="connsiteY3" fmla="*/ 1411421 h 1488093"/>
              <a:gd name="connsiteX4" fmla="*/ 473500 w 1500349"/>
              <a:gd name="connsiteY4" fmla="*/ 1457720 h 1488093"/>
              <a:gd name="connsiteX5" fmla="*/ 51024 w 1500349"/>
              <a:gd name="connsiteY5" fmla="*/ 988945 h 1488093"/>
              <a:gd name="connsiteX6" fmla="*/ 22088 w 1500349"/>
              <a:gd name="connsiteY6" fmla="*/ 271315 h 1488093"/>
              <a:gd name="connsiteX7" fmla="*/ 184133 w 1500349"/>
              <a:gd name="connsiteY7" fmla="*/ 51396 h 1488093"/>
              <a:gd name="connsiteX0" fmla="*/ 184133 w 1500349"/>
              <a:gd name="connsiteY0" fmla="*/ 53364 h 1490061"/>
              <a:gd name="connsiteX1" fmla="*/ 404052 w 1500349"/>
              <a:gd name="connsiteY1" fmla="*/ 111237 h 1490061"/>
              <a:gd name="connsiteX2" fmla="*/ 1387900 w 1500349"/>
              <a:gd name="connsiteY2" fmla="*/ 1164533 h 1490061"/>
              <a:gd name="connsiteX3" fmla="*/ 1376326 w 1500349"/>
              <a:gd name="connsiteY3" fmla="*/ 1413389 h 1490061"/>
              <a:gd name="connsiteX4" fmla="*/ 473500 w 1500349"/>
              <a:gd name="connsiteY4" fmla="*/ 1459688 h 1490061"/>
              <a:gd name="connsiteX5" fmla="*/ 51024 w 1500349"/>
              <a:gd name="connsiteY5" fmla="*/ 990913 h 1490061"/>
              <a:gd name="connsiteX6" fmla="*/ 22088 w 1500349"/>
              <a:gd name="connsiteY6" fmla="*/ 273283 h 1490061"/>
              <a:gd name="connsiteX7" fmla="*/ 184133 w 1500349"/>
              <a:gd name="connsiteY7" fmla="*/ 53364 h 1490061"/>
              <a:gd name="connsiteX0" fmla="*/ 270483 w 1505677"/>
              <a:gd name="connsiteY0" fmla="*/ 35698 h 1512906"/>
              <a:gd name="connsiteX1" fmla="*/ 409380 w 1505677"/>
              <a:gd name="connsiteY1" fmla="*/ 134082 h 1512906"/>
              <a:gd name="connsiteX2" fmla="*/ 1393228 w 1505677"/>
              <a:gd name="connsiteY2" fmla="*/ 1187378 h 1512906"/>
              <a:gd name="connsiteX3" fmla="*/ 1381654 w 1505677"/>
              <a:gd name="connsiteY3" fmla="*/ 1436234 h 1512906"/>
              <a:gd name="connsiteX4" fmla="*/ 478828 w 1505677"/>
              <a:gd name="connsiteY4" fmla="*/ 1482533 h 1512906"/>
              <a:gd name="connsiteX5" fmla="*/ 56352 w 1505677"/>
              <a:gd name="connsiteY5" fmla="*/ 1013758 h 1512906"/>
              <a:gd name="connsiteX6" fmla="*/ 27416 w 1505677"/>
              <a:gd name="connsiteY6" fmla="*/ 296128 h 1512906"/>
              <a:gd name="connsiteX7" fmla="*/ 270483 w 1505677"/>
              <a:gd name="connsiteY7" fmla="*/ 35698 h 1512906"/>
              <a:gd name="connsiteX0" fmla="*/ 159514 w 1498880"/>
              <a:gd name="connsiteY0" fmla="*/ 68655 h 1476415"/>
              <a:gd name="connsiteX1" fmla="*/ 402583 w 1498880"/>
              <a:gd name="connsiteY1" fmla="*/ 97591 h 1476415"/>
              <a:gd name="connsiteX2" fmla="*/ 1386431 w 1498880"/>
              <a:gd name="connsiteY2" fmla="*/ 1150887 h 1476415"/>
              <a:gd name="connsiteX3" fmla="*/ 1374857 w 1498880"/>
              <a:gd name="connsiteY3" fmla="*/ 1399743 h 1476415"/>
              <a:gd name="connsiteX4" fmla="*/ 472031 w 1498880"/>
              <a:gd name="connsiteY4" fmla="*/ 1446042 h 1476415"/>
              <a:gd name="connsiteX5" fmla="*/ 49555 w 1498880"/>
              <a:gd name="connsiteY5" fmla="*/ 977267 h 1476415"/>
              <a:gd name="connsiteX6" fmla="*/ 20619 w 1498880"/>
              <a:gd name="connsiteY6" fmla="*/ 259637 h 1476415"/>
              <a:gd name="connsiteX7" fmla="*/ 159514 w 1498880"/>
              <a:gd name="connsiteY7" fmla="*/ 68655 h 1476415"/>
              <a:gd name="connsiteX0" fmla="*/ 159514 w 1498880"/>
              <a:gd name="connsiteY0" fmla="*/ 77684 h 1485444"/>
              <a:gd name="connsiteX1" fmla="*/ 402583 w 1498880"/>
              <a:gd name="connsiteY1" fmla="*/ 106620 h 1485444"/>
              <a:gd name="connsiteX2" fmla="*/ 1386431 w 1498880"/>
              <a:gd name="connsiteY2" fmla="*/ 1159916 h 1485444"/>
              <a:gd name="connsiteX3" fmla="*/ 1374857 w 1498880"/>
              <a:gd name="connsiteY3" fmla="*/ 1408772 h 1485444"/>
              <a:gd name="connsiteX4" fmla="*/ 472031 w 1498880"/>
              <a:gd name="connsiteY4" fmla="*/ 1455071 h 1485444"/>
              <a:gd name="connsiteX5" fmla="*/ 49555 w 1498880"/>
              <a:gd name="connsiteY5" fmla="*/ 986296 h 1485444"/>
              <a:gd name="connsiteX6" fmla="*/ 20619 w 1498880"/>
              <a:gd name="connsiteY6" fmla="*/ 268666 h 1485444"/>
              <a:gd name="connsiteX7" fmla="*/ 159514 w 1498880"/>
              <a:gd name="connsiteY7" fmla="*/ 77684 h 1485444"/>
              <a:gd name="connsiteX0" fmla="*/ 128784 w 1497086"/>
              <a:gd name="connsiteY0" fmla="*/ 66319 h 1497228"/>
              <a:gd name="connsiteX1" fmla="*/ 400789 w 1497086"/>
              <a:gd name="connsiteY1" fmla="*/ 118404 h 1497228"/>
              <a:gd name="connsiteX2" fmla="*/ 1384637 w 1497086"/>
              <a:gd name="connsiteY2" fmla="*/ 1171700 h 1497228"/>
              <a:gd name="connsiteX3" fmla="*/ 1373063 w 1497086"/>
              <a:gd name="connsiteY3" fmla="*/ 1420556 h 1497228"/>
              <a:gd name="connsiteX4" fmla="*/ 470237 w 1497086"/>
              <a:gd name="connsiteY4" fmla="*/ 1466855 h 1497228"/>
              <a:gd name="connsiteX5" fmla="*/ 47761 w 1497086"/>
              <a:gd name="connsiteY5" fmla="*/ 998080 h 1497228"/>
              <a:gd name="connsiteX6" fmla="*/ 18825 w 1497086"/>
              <a:gd name="connsiteY6" fmla="*/ 280450 h 1497228"/>
              <a:gd name="connsiteX7" fmla="*/ 128784 w 1497086"/>
              <a:gd name="connsiteY7" fmla="*/ 66319 h 149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7086" h="1497228">
                <a:moveTo>
                  <a:pt x="128784" y="66319"/>
                </a:moveTo>
                <a:cubicBezTo>
                  <a:pt x="204019" y="4588"/>
                  <a:pt x="191480" y="-65826"/>
                  <a:pt x="400789" y="118404"/>
                </a:cubicBezTo>
                <a:cubicBezTo>
                  <a:pt x="610098" y="302634"/>
                  <a:pt x="1222591" y="954675"/>
                  <a:pt x="1384637" y="1171700"/>
                </a:cubicBezTo>
                <a:cubicBezTo>
                  <a:pt x="1546683" y="1388725"/>
                  <a:pt x="1525463" y="1371364"/>
                  <a:pt x="1373063" y="1420556"/>
                </a:cubicBezTo>
                <a:cubicBezTo>
                  <a:pt x="1220663" y="1469749"/>
                  <a:pt x="691121" y="1537268"/>
                  <a:pt x="470237" y="1466855"/>
                </a:cubicBezTo>
                <a:cubicBezTo>
                  <a:pt x="249353" y="1396442"/>
                  <a:pt x="122996" y="1195814"/>
                  <a:pt x="47761" y="998080"/>
                </a:cubicBezTo>
                <a:cubicBezTo>
                  <a:pt x="-27474" y="800346"/>
                  <a:pt x="5321" y="435743"/>
                  <a:pt x="18825" y="280450"/>
                </a:cubicBezTo>
                <a:cubicBezTo>
                  <a:pt x="32329" y="125157"/>
                  <a:pt x="53549" y="128050"/>
                  <a:pt x="128784" y="66319"/>
                </a:cubicBezTo>
                <a:close/>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5" name="Table 34">
            <a:extLst>
              <a:ext uri="{FF2B5EF4-FFF2-40B4-BE49-F238E27FC236}">
                <a16:creationId xmlns:a16="http://schemas.microsoft.com/office/drawing/2014/main" id="{7AE5FF9F-EB8A-AE4B-A573-7BB4BEDAF0B6}"/>
              </a:ext>
            </a:extLst>
          </p:cNvPr>
          <p:cNvGraphicFramePr>
            <a:graphicFrameLocks noGrp="1"/>
          </p:cNvGraphicFramePr>
          <p:nvPr>
            <p:extLst>
              <p:ext uri="{D42A27DB-BD31-4B8C-83A1-F6EECF244321}">
                <p14:modId xmlns:p14="http://schemas.microsoft.com/office/powerpoint/2010/main" val="1699181433"/>
              </p:ext>
            </p:extLst>
          </p:nvPr>
        </p:nvGraphicFramePr>
        <p:xfrm>
          <a:off x="7578255" y="2704372"/>
          <a:ext cx="4090174" cy="3657600"/>
        </p:xfrm>
        <a:graphic>
          <a:graphicData uri="http://schemas.openxmlformats.org/drawingml/2006/table">
            <a:tbl>
              <a:tblPr firstRow="1" bandRow="1">
                <a:tableStyleId>{5C22544A-7EE6-4342-B048-85BDC9FD1C3A}</a:tableStyleId>
              </a:tblPr>
              <a:tblGrid>
                <a:gridCol w="1939765">
                  <a:extLst>
                    <a:ext uri="{9D8B030D-6E8A-4147-A177-3AD203B41FA5}">
                      <a16:colId xmlns:a16="http://schemas.microsoft.com/office/drawing/2014/main" val="20000"/>
                    </a:ext>
                  </a:extLst>
                </a:gridCol>
                <a:gridCol w="1093694">
                  <a:extLst>
                    <a:ext uri="{9D8B030D-6E8A-4147-A177-3AD203B41FA5}">
                      <a16:colId xmlns:a16="http://schemas.microsoft.com/office/drawing/2014/main" val="20001"/>
                    </a:ext>
                  </a:extLst>
                </a:gridCol>
                <a:gridCol w="1056715">
                  <a:extLst>
                    <a:ext uri="{9D8B030D-6E8A-4147-A177-3AD203B41FA5}">
                      <a16:colId xmlns:a16="http://schemas.microsoft.com/office/drawing/2014/main" val="20002"/>
                    </a:ext>
                  </a:extLst>
                </a:gridCol>
              </a:tblGrid>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Fruit</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a:txBody>
                  <a:tcPr/>
                </a:tc>
                <a:extLst>
                  <a:ext uri="{0D108BD9-81ED-4DB2-BD59-A6C34878D82A}">
                    <a16:rowId xmlns:a16="http://schemas.microsoft.com/office/drawing/2014/main" val="10000"/>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Lemon</a:t>
                      </a:r>
                    </a:p>
                  </a:txBody>
                  <a:tcPr>
                    <a:solidFill>
                      <a:srgbClr val="00B050"/>
                    </a:solidFill>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1</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5</a:t>
                      </a:r>
                    </a:p>
                  </a:txBody>
                  <a:tcPr/>
                </a:tc>
                <a:extLst>
                  <a:ext uri="{0D108BD9-81ED-4DB2-BD59-A6C34878D82A}">
                    <a16:rowId xmlns:a16="http://schemas.microsoft.com/office/drawing/2014/main" val="10001"/>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Lime</a:t>
                      </a:r>
                    </a:p>
                  </a:txBody>
                  <a:tcPr>
                    <a:solidFill>
                      <a:srgbClr val="00B050"/>
                    </a:solidFill>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1</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6</a:t>
                      </a:r>
                    </a:p>
                  </a:txBody>
                  <a:tcPr/>
                </a:tc>
                <a:extLst>
                  <a:ext uri="{0D108BD9-81ED-4DB2-BD59-A6C34878D82A}">
                    <a16:rowId xmlns:a16="http://schemas.microsoft.com/office/drawing/2014/main" val="10002"/>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Grapefruit</a:t>
                      </a:r>
                    </a:p>
                  </a:txBody>
                  <a:tcPr>
                    <a:solidFill>
                      <a:srgbClr val="00B050"/>
                    </a:solidFill>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2</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5</a:t>
                      </a:r>
                    </a:p>
                  </a:txBody>
                  <a:tcPr/>
                </a:tc>
                <a:extLst>
                  <a:ext uri="{0D108BD9-81ED-4DB2-BD59-A6C34878D82A}">
                    <a16:rowId xmlns:a16="http://schemas.microsoft.com/office/drawing/2014/main" val="10003"/>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Cantaloupe</a:t>
                      </a:r>
                    </a:p>
                  </a:txBody>
                  <a:tcPr>
                    <a:solidFill>
                      <a:srgbClr val="FF0000"/>
                    </a:solidFill>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4</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2</a:t>
                      </a:r>
                    </a:p>
                  </a:txBody>
                  <a:tcPr/>
                </a:tc>
                <a:extLst>
                  <a:ext uri="{0D108BD9-81ED-4DB2-BD59-A6C34878D82A}">
                    <a16:rowId xmlns:a16="http://schemas.microsoft.com/office/drawing/2014/main" val="10004"/>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Orange</a:t>
                      </a:r>
                    </a:p>
                  </a:txBody>
                  <a:tcPr>
                    <a:solidFill>
                      <a:srgbClr val="FF0000"/>
                    </a:solidFill>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4</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3</a:t>
                      </a:r>
                    </a:p>
                  </a:txBody>
                  <a:tcPr/>
                </a:tc>
                <a:extLst>
                  <a:ext uri="{0D108BD9-81ED-4DB2-BD59-A6C34878D82A}">
                    <a16:rowId xmlns:a16="http://schemas.microsoft.com/office/drawing/2014/main" val="10005"/>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Honeydew</a:t>
                      </a:r>
                    </a:p>
                  </a:txBody>
                  <a:tcPr>
                    <a:solidFill>
                      <a:srgbClr val="FF0000"/>
                    </a:solidFill>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5</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1</a:t>
                      </a:r>
                    </a:p>
                  </a:txBody>
                  <a:tcPr/>
                </a:tc>
                <a:extLst>
                  <a:ext uri="{0D108BD9-81ED-4DB2-BD59-A6C34878D82A}">
                    <a16:rowId xmlns:a16="http://schemas.microsoft.com/office/drawing/2014/main" val="10006"/>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Watermelon</a:t>
                      </a:r>
                    </a:p>
                  </a:txBody>
                  <a:tcPr>
                    <a:solidFill>
                      <a:srgbClr val="FF0000"/>
                    </a:solidFill>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6</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1</a:t>
                      </a:r>
                    </a:p>
                  </a:txBody>
                  <a:tcPr/>
                </a:tc>
                <a:extLst>
                  <a:ext uri="{0D108BD9-81ED-4DB2-BD59-A6C34878D82A}">
                    <a16:rowId xmlns:a16="http://schemas.microsoft.com/office/drawing/2014/main" val="10007"/>
                  </a:ext>
                </a:extLst>
              </a:tr>
            </a:tbl>
          </a:graphicData>
        </a:graphic>
      </p:graphicFrame>
      <p:sp>
        <p:nvSpPr>
          <p:cNvPr id="36" name="TextBox 35">
            <a:extLst>
              <a:ext uri="{FF2B5EF4-FFF2-40B4-BE49-F238E27FC236}">
                <a16:creationId xmlns:a16="http://schemas.microsoft.com/office/drawing/2014/main" id="{D460CA54-90D3-C649-BC21-F195BEB06DAF}"/>
              </a:ext>
            </a:extLst>
          </p:cNvPr>
          <p:cNvSpPr txBox="1"/>
          <p:nvPr/>
        </p:nvSpPr>
        <p:spPr>
          <a:xfrm>
            <a:off x="5542092" y="4755724"/>
            <a:ext cx="2170250" cy="1477328"/>
          </a:xfrm>
          <a:prstGeom prst="rect">
            <a:avLst/>
          </a:prstGeom>
          <a:noFill/>
        </p:spPr>
        <p:txBody>
          <a:bodyPr wrap="square" rtlCol="0">
            <a:spAutoFit/>
          </a:bodyPr>
          <a:lstStyle/>
          <a:p>
            <a:r>
              <a:rPr lang="en-US" dirty="0">
                <a:latin typeface="Helvetica" pitchFamily="2" charset="0"/>
              </a:rPr>
              <a:t>It put “Orange” (which you and I know to be Citrus) in a cluster that mainly has melons.</a:t>
            </a:r>
          </a:p>
        </p:txBody>
      </p:sp>
      <p:sp>
        <p:nvSpPr>
          <p:cNvPr id="4" name="Rectangle 3">
            <a:extLst>
              <a:ext uri="{FF2B5EF4-FFF2-40B4-BE49-F238E27FC236}">
                <a16:creationId xmlns:a16="http://schemas.microsoft.com/office/drawing/2014/main" id="{81A79042-E4BE-751B-99B5-D2C436C9CCDC}"/>
              </a:ext>
            </a:extLst>
          </p:cNvPr>
          <p:cNvSpPr/>
          <p:nvPr/>
        </p:nvSpPr>
        <p:spPr>
          <a:xfrm>
            <a:off x="2642992" y="4511696"/>
            <a:ext cx="651030" cy="643201"/>
          </a:xfrm>
          <a:prstGeom prst="rect">
            <a:avLst/>
          </a:prstGeom>
          <a:solidFill>
            <a:srgbClr val="FFFF00">
              <a:alpha val="4928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0692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Fruit Data Set</a:t>
            </a:r>
          </a:p>
        </p:txBody>
      </p:sp>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p:txBody>
          <a:bodyPr>
            <a:normAutofit/>
          </a:bodyPr>
          <a:lstStyle/>
          <a:p>
            <a:r>
              <a:rPr lang="en-US" sz="2400" dirty="0">
                <a:latin typeface="Helvetica" pitchFamily="2" charset="0"/>
              </a:rPr>
              <a:t>When working with clusters, we often care about the </a:t>
            </a:r>
            <a:r>
              <a:rPr lang="en-US" sz="2400" b="1" dirty="0">
                <a:latin typeface="Helvetica" pitchFamily="2" charset="0"/>
              </a:rPr>
              <a:t>Centroids</a:t>
            </a:r>
            <a:r>
              <a:rPr lang="en-US" sz="2400" dirty="0">
                <a:latin typeface="Helvetica" pitchFamily="2" charset="0"/>
              </a:rPr>
              <a:t>.</a:t>
            </a:r>
          </a:p>
        </p:txBody>
      </p:sp>
      <p:grpSp>
        <p:nvGrpSpPr>
          <p:cNvPr id="34" name="Group 33">
            <a:extLst>
              <a:ext uri="{FF2B5EF4-FFF2-40B4-BE49-F238E27FC236}">
                <a16:creationId xmlns:a16="http://schemas.microsoft.com/office/drawing/2014/main" id="{3FC94D09-156F-384B-8349-CE4E10CA1FB5}"/>
              </a:ext>
            </a:extLst>
          </p:cNvPr>
          <p:cNvGrpSpPr/>
          <p:nvPr/>
        </p:nvGrpSpPr>
        <p:grpSpPr>
          <a:xfrm>
            <a:off x="523571" y="2877575"/>
            <a:ext cx="3913518" cy="3657600"/>
            <a:chOff x="523571" y="2877575"/>
            <a:chExt cx="3913518" cy="3657600"/>
          </a:xfrm>
        </p:grpSpPr>
        <p:grpSp>
          <p:nvGrpSpPr>
            <p:cNvPr id="6" name="Group 5">
              <a:extLst>
                <a:ext uri="{FF2B5EF4-FFF2-40B4-BE49-F238E27FC236}">
                  <a16:creationId xmlns:a16="http://schemas.microsoft.com/office/drawing/2014/main" id="{5D89DFF1-22E2-B04A-A416-4CEFE322B777}"/>
                </a:ext>
              </a:extLst>
            </p:cNvPr>
            <p:cNvGrpSpPr/>
            <p:nvPr/>
          </p:nvGrpSpPr>
          <p:grpSpPr>
            <a:xfrm>
              <a:off x="523571" y="2877575"/>
              <a:ext cx="3913518" cy="3657600"/>
              <a:chOff x="281093" y="2065565"/>
              <a:chExt cx="4037818" cy="4045589"/>
            </a:xfrm>
          </p:grpSpPr>
          <p:cxnSp>
            <p:nvCxnSpPr>
              <p:cNvPr id="7" name="Straight Arrow Connector 6">
                <a:extLst>
                  <a:ext uri="{FF2B5EF4-FFF2-40B4-BE49-F238E27FC236}">
                    <a16:creationId xmlns:a16="http://schemas.microsoft.com/office/drawing/2014/main" id="{9DCA254B-5554-AB41-90F9-8CF252958C2A}"/>
                  </a:ext>
                </a:extLst>
              </p:cNvPr>
              <p:cNvCxnSpPr/>
              <p:nvPr/>
            </p:nvCxnSpPr>
            <p:spPr>
              <a:xfrm flipV="1">
                <a:off x="1254581" y="2228850"/>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29BA-CED0-4F4D-B412-216CDC6C9E0E}"/>
                  </a:ext>
                </a:extLst>
              </p:cNvPr>
              <p:cNvCxnSpPr/>
              <p:nvPr/>
            </p:nvCxnSpPr>
            <p:spPr>
              <a:xfrm flipV="1">
                <a:off x="1753966"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8076F39-A625-454E-8867-E74632189AED}"/>
                  </a:ext>
                </a:extLst>
              </p:cNvPr>
              <p:cNvCxnSpPr/>
              <p:nvPr/>
            </p:nvCxnSpPr>
            <p:spPr>
              <a:xfrm flipV="1">
                <a:off x="2242463"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580135-3E74-5945-92AF-1A930361853C}"/>
                  </a:ext>
                </a:extLst>
              </p:cNvPr>
              <p:cNvCxnSpPr/>
              <p:nvPr/>
            </p:nvCxnSpPr>
            <p:spPr>
              <a:xfrm flipV="1">
                <a:off x="275001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067FE8-F3F3-5E48-A46B-7386DE937D44}"/>
                  </a:ext>
                </a:extLst>
              </p:cNvPr>
              <p:cNvCxnSpPr/>
              <p:nvPr/>
            </p:nvCxnSpPr>
            <p:spPr>
              <a:xfrm flipV="1">
                <a:off x="3233075"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D56FAF-BC14-D140-8F4B-7454D85CF02D}"/>
                  </a:ext>
                </a:extLst>
              </p:cNvPr>
              <p:cNvCxnSpPr/>
              <p:nvPr/>
            </p:nvCxnSpPr>
            <p:spPr>
              <a:xfrm flipV="1">
                <a:off x="3743334" y="222884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03C1D-D5C1-7F4A-A5E0-E35892290C9E}"/>
                  </a:ext>
                </a:extLst>
              </p:cNvPr>
              <p:cNvCxnSpPr/>
              <p:nvPr/>
            </p:nvCxnSpPr>
            <p:spPr>
              <a:xfrm rot="5400000" flipV="1">
                <a:off x="2469699" y="984474"/>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FB7F6F-30EB-BF49-995C-A55E0D166F12}"/>
                  </a:ext>
                </a:extLst>
              </p:cNvPr>
              <p:cNvCxnSpPr/>
              <p:nvPr/>
            </p:nvCxnSpPr>
            <p:spPr>
              <a:xfrm rot="5400000" flipV="1">
                <a:off x="2469700" y="1483859"/>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A857E1-F651-8A4D-B9EE-D3E907FDB7B8}"/>
                  </a:ext>
                </a:extLst>
              </p:cNvPr>
              <p:cNvCxnSpPr/>
              <p:nvPr/>
            </p:nvCxnSpPr>
            <p:spPr>
              <a:xfrm rot="5400000" flipV="1">
                <a:off x="2469700" y="1972356"/>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C088A6-A147-794B-9271-F2913DF89C76}"/>
                  </a:ext>
                </a:extLst>
              </p:cNvPr>
              <p:cNvCxnSpPr/>
              <p:nvPr/>
            </p:nvCxnSpPr>
            <p:spPr>
              <a:xfrm rot="5400000" flipV="1">
                <a:off x="2469700" y="247990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46B0E8-7FCC-1848-B988-328589C8FDC2}"/>
                  </a:ext>
                </a:extLst>
              </p:cNvPr>
              <p:cNvCxnSpPr/>
              <p:nvPr/>
            </p:nvCxnSpPr>
            <p:spPr>
              <a:xfrm rot="5400000" flipV="1">
                <a:off x="2469700" y="2962968"/>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C43112-2078-3443-B871-74FDF55EAE3D}"/>
                  </a:ext>
                </a:extLst>
              </p:cNvPr>
              <p:cNvCxnSpPr/>
              <p:nvPr/>
            </p:nvCxnSpPr>
            <p:spPr>
              <a:xfrm rot="5400000" flipV="1">
                <a:off x="2469700" y="3473227"/>
                <a:ext cx="0" cy="3437165"/>
              </a:xfrm>
              <a:prstGeom prst="straightConnector1">
                <a:avLst/>
              </a:prstGeom>
              <a:ln w="12700">
                <a:solidFill>
                  <a:schemeClr val="bg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CBF2D2-5777-814B-94B9-67F24F547342}"/>
                  </a:ext>
                </a:extLst>
              </p:cNvPr>
              <p:cNvCxnSpPr/>
              <p:nvPr/>
            </p:nvCxnSpPr>
            <p:spPr>
              <a:xfrm flipV="1">
                <a:off x="751116" y="2065565"/>
                <a:ext cx="0" cy="36004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F2606-AA61-2546-8B1C-FF890293EB77}"/>
                  </a:ext>
                </a:extLst>
              </p:cNvPr>
              <p:cNvCxnSpPr/>
              <p:nvPr/>
            </p:nvCxnSpPr>
            <p:spPr>
              <a:xfrm>
                <a:off x="751116" y="5666016"/>
                <a:ext cx="35677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383D74-0497-F541-A522-A7EC0BB5E29A}"/>
                  </a:ext>
                </a:extLst>
              </p:cNvPr>
              <p:cNvSpPr txBox="1"/>
              <p:nvPr/>
            </p:nvSpPr>
            <p:spPr>
              <a:xfrm>
                <a:off x="2000660" y="5649489"/>
                <a:ext cx="938077"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p:txBody>
          </p:sp>
          <p:sp>
            <p:nvSpPr>
              <p:cNvPr id="22" name="TextBox 21">
                <a:extLst>
                  <a:ext uri="{FF2B5EF4-FFF2-40B4-BE49-F238E27FC236}">
                    <a16:creationId xmlns:a16="http://schemas.microsoft.com/office/drawing/2014/main" id="{40971090-A899-5544-806D-95399EB0BCBB}"/>
                  </a:ext>
                </a:extLst>
              </p:cNvPr>
              <p:cNvSpPr txBox="1"/>
              <p:nvPr/>
            </p:nvSpPr>
            <p:spPr>
              <a:xfrm rot="16200000">
                <a:off x="127846" y="3716598"/>
                <a:ext cx="768159" cy="461665"/>
              </a:xfrm>
              <a:prstGeom prst="rect">
                <a:avLst/>
              </a:prstGeom>
              <a:noFill/>
            </p:spPr>
            <p:txBody>
              <a:bodyPr wrap="none" rtlCol="0">
                <a:spAutoFit/>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p:txBody>
          </p:sp>
        </p:grpSp>
        <p:sp>
          <p:nvSpPr>
            <p:cNvPr id="23" name="Oval 22">
              <a:extLst>
                <a:ext uri="{FF2B5EF4-FFF2-40B4-BE49-F238E27FC236}">
                  <a16:creationId xmlns:a16="http://schemas.microsoft.com/office/drawing/2014/main" id="{60855A64-ECCF-7745-9E6D-4A1932A4449F}"/>
                </a:ext>
              </a:extLst>
            </p:cNvPr>
            <p:cNvSpPr/>
            <p:nvPr/>
          </p:nvSpPr>
          <p:spPr>
            <a:xfrm>
              <a:off x="1386398" y="3353246"/>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A6390F6-7258-F744-9016-CCA7E8290DC3}"/>
                </a:ext>
              </a:extLst>
            </p:cNvPr>
            <p:cNvSpPr/>
            <p:nvPr/>
          </p:nvSpPr>
          <p:spPr>
            <a:xfrm>
              <a:off x="1389128" y="3848547"/>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5EB3B9C-469C-584F-B0DD-595F1E5FBEA3}"/>
                </a:ext>
              </a:extLst>
            </p:cNvPr>
            <p:cNvSpPr/>
            <p:nvPr/>
          </p:nvSpPr>
          <p:spPr>
            <a:xfrm>
              <a:off x="1889863" y="3856707"/>
              <a:ext cx="163286" cy="16328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AA79A-5D86-AA46-8356-06BC3E135045}"/>
                </a:ext>
              </a:extLst>
            </p:cNvPr>
            <p:cNvSpPr/>
            <p:nvPr/>
          </p:nvSpPr>
          <p:spPr>
            <a:xfrm>
              <a:off x="2845059" y="4755724"/>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7F065-40B3-DD41-8FFA-60A5097F2708}"/>
                </a:ext>
              </a:extLst>
            </p:cNvPr>
            <p:cNvSpPr/>
            <p:nvPr/>
          </p:nvSpPr>
          <p:spPr>
            <a:xfrm>
              <a:off x="3804281" y="563213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5C6E4F4-AA63-3242-9805-60BBEA8611E0}"/>
                </a:ext>
              </a:extLst>
            </p:cNvPr>
            <p:cNvSpPr/>
            <p:nvPr/>
          </p:nvSpPr>
          <p:spPr>
            <a:xfrm>
              <a:off x="2845059" y="5154897"/>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D0A420-9ED0-A642-9BB4-488B873493C2}"/>
                </a:ext>
              </a:extLst>
            </p:cNvPr>
            <p:cNvSpPr/>
            <p:nvPr/>
          </p:nvSpPr>
          <p:spPr>
            <a:xfrm>
              <a:off x="3294022" y="5617149"/>
              <a:ext cx="163286" cy="16328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Freeform 31">
            <a:extLst>
              <a:ext uri="{FF2B5EF4-FFF2-40B4-BE49-F238E27FC236}">
                <a16:creationId xmlns:a16="http://schemas.microsoft.com/office/drawing/2014/main" id="{EEAB590A-6F1C-7F4E-935F-6F95D09F500C}"/>
              </a:ext>
            </a:extLst>
          </p:cNvPr>
          <p:cNvSpPr/>
          <p:nvPr/>
        </p:nvSpPr>
        <p:spPr>
          <a:xfrm>
            <a:off x="1297446" y="3143844"/>
            <a:ext cx="970548" cy="1041004"/>
          </a:xfrm>
          <a:custGeom>
            <a:avLst/>
            <a:gdLst>
              <a:gd name="connsiteX0" fmla="*/ 88531 w 970548"/>
              <a:gd name="connsiteY0" fmla="*/ 70158 h 1041004"/>
              <a:gd name="connsiteX1" fmla="*/ 366323 w 970548"/>
              <a:gd name="connsiteY1" fmla="*/ 128032 h 1041004"/>
              <a:gd name="connsiteX2" fmla="*/ 875609 w 970548"/>
              <a:gd name="connsiteY2" fmla="*/ 672042 h 1041004"/>
              <a:gd name="connsiteX3" fmla="*/ 892971 w 970548"/>
              <a:gd name="connsiteY3" fmla="*/ 944047 h 1041004"/>
              <a:gd name="connsiteX4" fmla="*/ 65381 w 970548"/>
              <a:gd name="connsiteY4" fmla="*/ 972984 h 1041004"/>
              <a:gd name="connsiteX5" fmla="*/ 88531 w 970548"/>
              <a:gd name="connsiteY5" fmla="*/ 70158 h 1041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0548" h="1041004">
                <a:moveTo>
                  <a:pt x="88531" y="70158"/>
                </a:moveTo>
                <a:cubicBezTo>
                  <a:pt x="138688" y="-70667"/>
                  <a:pt x="235143" y="27718"/>
                  <a:pt x="366323" y="128032"/>
                </a:cubicBezTo>
                <a:cubicBezTo>
                  <a:pt x="497503" y="228346"/>
                  <a:pt x="787834" y="536039"/>
                  <a:pt x="875609" y="672042"/>
                </a:cubicBezTo>
                <a:cubicBezTo>
                  <a:pt x="963384" y="808045"/>
                  <a:pt x="1028009" y="893890"/>
                  <a:pt x="892971" y="944047"/>
                </a:cubicBezTo>
                <a:cubicBezTo>
                  <a:pt x="757933" y="994204"/>
                  <a:pt x="200419" y="1117667"/>
                  <a:pt x="65381" y="972984"/>
                </a:cubicBezTo>
                <a:cubicBezTo>
                  <a:pt x="-69657" y="828301"/>
                  <a:pt x="38374" y="210983"/>
                  <a:pt x="88531" y="70158"/>
                </a:cubicBezTo>
                <a:close/>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a:extLst>
              <a:ext uri="{FF2B5EF4-FFF2-40B4-BE49-F238E27FC236}">
                <a16:creationId xmlns:a16="http://schemas.microsoft.com/office/drawing/2014/main" id="{496B31FB-A63D-1F44-9139-029121BE46A2}"/>
              </a:ext>
            </a:extLst>
          </p:cNvPr>
          <p:cNvSpPr/>
          <p:nvPr/>
        </p:nvSpPr>
        <p:spPr>
          <a:xfrm>
            <a:off x="2756115" y="4511696"/>
            <a:ext cx="1497086" cy="1497228"/>
          </a:xfrm>
          <a:custGeom>
            <a:avLst/>
            <a:gdLst>
              <a:gd name="connsiteX0" fmla="*/ 238849 w 1502979"/>
              <a:gd name="connsiteY0" fmla="*/ 45767 h 1494039"/>
              <a:gd name="connsiteX1" fmla="*/ 406682 w 1502979"/>
              <a:gd name="connsiteY1" fmla="*/ 115215 h 1494039"/>
              <a:gd name="connsiteX2" fmla="*/ 1390530 w 1502979"/>
              <a:gd name="connsiteY2" fmla="*/ 1168511 h 1494039"/>
              <a:gd name="connsiteX3" fmla="*/ 1378956 w 1502979"/>
              <a:gd name="connsiteY3" fmla="*/ 1417367 h 1494039"/>
              <a:gd name="connsiteX4" fmla="*/ 476130 w 1502979"/>
              <a:gd name="connsiteY4" fmla="*/ 1463666 h 1494039"/>
              <a:gd name="connsiteX5" fmla="*/ 53654 w 1502979"/>
              <a:gd name="connsiteY5" fmla="*/ 994891 h 1494039"/>
              <a:gd name="connsiteX6" fmla="*/ 24718 w 1502979"/>
              <a:gd name="connsiteY6" fmla="*/ 277261 h 1494039"/>
              <a:gd name="connsiteX7" fmla="*/ 238849 w 1502979"/>
              <a:gd name="connsiteY7" fmla="*/ 45767 h 1494039"/>
              <a:gd name="connsiteX0" fmla="*/ 184133 w 1500349"/>
              <a:gd name="connsiteY0" fmla="*/ 51396 h 1488093"/>
              <a:gd name="connsiteX1" fmla="*/ 404052 w 1500349"/>
              <a:gd name="connsiteY1" fmla="*/ 109269 h 1488093"/>
              <a:gd name="connsiteX2" fmla="*/ 1387900 w 1500349"/>
              <a:gd name="connsiteY2" fmla="*/ 1162565 h 1488093"/>
              <a:gd name="connsiteX3" fmla="*/ 1376326 w 1500349"/>
              <a:gd name="connsiteY3" fmla="*/ 1411421 h 1488093"/>
              <a:gd name="connsiteX4" fmla="*/ 473500 w 1500349"/>
              <a:gd name="connsiteY4" fmla="*/ 1457720 h 1488093"/>
              <a:gd name="connsiteX5" fmla="*/ 51024 w 1500349"/>
              <a:gd name="connsiteY5" fmla="*/ 988945 h 1488093"/>
              <a:gd name="connsiteX6" fmla="*/ 22088 w 1500349"/>
              <a:gd name="connsiteY6" fmla="*/ 271315 h 1488093"/>
              <a:gd name="connsiteX7" fmla="*/ 184133 w 1500349"/>
              <a:gd name="connsiteY7" fmla="*/ 51396 h 1488093"/>
              <a:gd name="connsiteX0" fmla="*/ 184133 w 1500349"/>
              <a:gd name="connsiteY0" fmla="*/ 53364 h 1490061"/>
              <a:gd name="connsiteX1" fmla="*/ 404052 w 1500349"/>
              <a:gd name="connsiteY1" fmla="*/ 111237 h 1490061"/>
              <a:gd name="connsiteX2" fmla="*/ 1387900 w 1500349"/>
              <a:gd name="connsiteY2" fmla="*/ 1164533 h 1490061"/>
              <a:gd name="connsiteX3" fmla="*/ 1376326 w 1500349"/>
              <a:gd name="connsiteY3" fmla="*/ 1413389 h 1490061"/>
              <a:gd name="connsiteX4" fmla="*/ 473500 w 1500349"/>
              <a:gd name="connsiteY4" fmla="*/ 1459688 h 1490061"/>
              <a:gd name="connsiteX5" fmla="*/ 51024 w 1500349"/>
              <a:gd name="connsiteY5" fmla="*/ 990913 h 1490061"/>
              <a:gd name="connsiteX6" fmla="*/ 22088 w 1500349"/>
              <a:gd name="connsiteY6" fmla="*/ 273283 h 1490061"/>
              <a:gd name="connsiteX7" fmla="*/ 184133 w 1500349"/>
              <a:gd name="connsiteY7" fmla="*/ 53364 h 1490061"/>
              <a:gd name="connsiteX0" fmla="*/ 270483 w 1505677"/>
              <a:gd name="connsiteY0" fmla="*/ 35698 h 1512906"/>
              <a:gd name="connsiteX1" fmla="*/ 409380 w 1505677"/>
              <a:gd name="connsiteY1" fmla="*/ 134082 h 1512906"/>
              <a:gd name="connsiteX2" fmla="*/ 1393228 w 1505677"/>
              <a:gd name="connsiteY2" fmla="*/ 1187378 h 1512906"/>
              <a:gd name="connsiteX3" fmla="*/ 1381654 w 1505677"/>
              <a:gd name="connsiteY3" fmla="*/ 1436234 h 1512906"/>
              <a:gd name="connsiteX4" fmla="*/ 478828 w 1505677"/>
              <a:gd name="connsiteY4" fmla="*/ 1482533 h 1512906"/>
              <a:gd name="connsiteX5" fmla="*/ 56352 w 1505677"/>
              <a:gd name="connsiteY5" fmla="*/ 1013758 h 1512906"/>
              <a:gd name="connsiteX6" fmla="*/ 27416 w 1505677"/>
              <a:gd name="connsiteY6" fmla="*/ 296128 h 1512906"/>
              <a:gd name="connsiteX7" fmla="*/ 270483 w 1505677"/>
              <a:gd name="connsiteY7" fmla="*/ 35698 h 1512906"/>
              <a:gd name="connsiteX0" fmla="*/ 159514 w 1498880"/>
              <a:gd name="connsiteY0" fmla="*/ 68655 h 1476415"/>
              <a:gd name="connsiteX1" fmla="*/ 402583 w 1498880"/>
              <a:gd name="connsiteY1" fmla="*/ 97591 h 1476415"/>
              <a:gd name="connsiteX2" fmla="*/ 1386431 w 1498880"/>
              <a:gd name="connsiteY2" fmla="*/ 1150887 h 1476415"/>
              <a:gd name="connsiteX3" fmla="*/ 1374857 w 1498880"/>
              <a:gd name="connsiteY3" fmla="*/ 1399743 h 1476415"/>
              <a:gd name="connsiteX4" fmla="*/ 472031 w 1498880"/>
              <a:gd name="connsiteY4" fmla="*/ 1446042 h 1476415"/>
              <a:gd name="connsiteX5" fmla="*/ 49555 w 1498880"/>
              <a:gd name="connsiteY5" fmla="*/ 977267 h 1476415"/>
              <a:gd name="connsiteX6" fmla="*/ 20619 w 1498880"/>
              <a:gd name="connsiteY6" fmla="*/ 259637 h 1476415"/>
              <a:gd name="connsiteX7" fmla="*/ 159514 w 1498880"/>
              <a:gd name="connsiteY7" fmla="*/ 68655 h 1476415"/>
              <a:gd name="connsiteX0" fmla="*/ 159514 w 1498880"/>
              <a:gd name="connsiteY0" fmla="*/ 77684 h 1485444"/>
              <a:gd name="connsiteX1" fmla="*/ 402583 w 1498880"/>
              <a:gd name="connsiteY1" fmla="*/ 106620 h 1485444"/>
              <a:gd name="connsiteX2" fmla="*/ 1386431 w 1498880"/>
              <a:gd name="connsiteY2" fmla="*/ 1159916 h 1485444"/>
              <a:gd name="connsiteX3" fmla="*/ 1374857 w 1498880"/>
              <a:gd name="connsiteY3" fmla="*/ 1408772 h 1485444"/>
              <a:gd name="connsiteX4" fmla="*/ 472031 w 1498880"/>
              <a:gd name="connsiteY4" fmla="*/ 1455071 h 1485444"/>
              <a:gd name="connsiteX5" fmla="*/ 49555 w 1498880"/>
              <a:gd name="connsiteY5" fmla="*/ 986296 h 1485444"/>
              <a:gd name="connsiteX6" fmla="*/ 20619 w 1498880"/>
              <a:gd name="connsiteY6" fmla="*/ 268666 h 1485444"/>
              <a:gd name="connsiteX7" fmla="*/ 159514 w 1498880"/>
              <a:gd name="connsiteY7" fmla="*/ 77684 h 1485444"/>
              <a:gd name="connsiteX0" fmla="*/ 128784 w 1497086"/>
              <a:gd name="connsiteY0" fmla="*/ 66319 h 1497228"/>
              <a:gd name="connsiteX1" fmla="*/ 400789 w 1497086"/>
              <a:gd name="connsiteY1" fmla="*/ 118404 h 1497228"/>
              <a:gd name="connsiteX2" fmla="*/ 1384637 w 1497086"/>
              <a:gd name="connsiteY2" fmla="*/ 1171700 h 1497228"/>
              <a:gd name="connsiteX3" fmla="*/ 1373063 w 1497086"/>
              <a:gd name="connsiteY3" fmla="*/ 1420556 h 1497228"/>
              <a:gd name="connsiteX4" fmla="*/ 470237 w 1497086"/>
              <a:gd name="connsiteY4" fmla="*/ 1466855 h 1497228"/>
              <a:gd name="connsiteX5" fmla="*/ 47761 w 1497086"/>
              <a:gd name="connsiteY5" fmla="*/ 998080 h 1497228"/>
              <a:gd name="connsiteX6" fmla="*/ 18825 w 1497086"/>
              <a:gd name="connsiteY6" fmla="*/ 280450 h 1497228"/>
              <a:gd name="connsiteX7" fmla="*/ 128784 w 1497086"/>
              <a:gd name="connsiteY7" fmla="*/ 66319 h 149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7086" h="1497228">
                <a:moveTo>
                  <a:pt x="128784" y="66319"/>
                </a:moveTo>
                <a:cubicBezTo>
                  <a:pt x="204019" y="4588"/>
                  <a:pt x="191480" y="-65826"/>
                  <a:pt x="400789" y="118404"/>
                </a:cubicBezTo>
                <a:cubicBezTo>
                  <a:pt x="610098" y="302634"/>
                  <a:pt x="1222591" y="954675"/>
                  <a:pt x="1384637" y="1171700"/>
                </a:cubicBezTo>
                <a:cubicBezTo>
                  <a:pt x="1546683" y="1388725"/>
                  <a:pt x="1525463" y="1371364"/>
                  <a:pt x="1373063" y="1420556"/>
                </a:cubicBezTo>
                <a:cubicBezTo>
                  <a:pt x="1220663" y="1469749"/>
                  <a:pt x="691121" y="1537268"/>
                  <a:pt x="470237" y="1466855"/>
                </a:cubicBezTo>
                <a:cubicBezTo>
                  <a:pt x="249353" y="1396442"/>
                  <a:pt x="122996" y="1195814"/>
                  <a:pt x="47761" y="998080"/>
                </a:cubicBezTo>
                <a:cubicBezTo>
                  <a:pt x="-27474" y="800346"/>
                  <a:pt x="5321" y="435743"/>
                  <a:pt x="18825" y="280450"/>
                </a:cubicBezTo>
                <a:cubicBezTo>
                  <a:pt x="32329" y="125157"/>
                  <a:pt x="53549" y="128050"/>
                  <a:pt x="128784" y="66319"/>
                </a:cubicBezTo>
                <a:close/>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Decision 27">
            <a:extLst>
              <a:ext uri="{FF2B5EF4-FFF2-40B4-BE49-F238E27FC236}">
                <a16:creationId xmlns:a16="http://schemas.microsoft.com/office/drawing/2014/main" id="{2444F0C3-E427-D047-B2BB-4D82F4DBA255}"/>
              </a:ext>
            </a:extLst>
          </p:cNvPr>
          <p:cNvSpPr/>
          <p:nvPr/>
        </p:nvSpPr>
        <p:spPr>
          <a:xfrm>
            <a:off x="1530657" y="3662035"/>
            <a:ext cx="168249" cy="165034"/>
          </a:xfrm>
          <a:prstGeom prst="flowChartDecision">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Decision 28">
            <a:extLst>
              <a:ext uri="{FF2B5EF4-FFF2-40B4-BE49-F238E27FC236}">
                <a16:creationId xmlns:a16="http://schemas.microsoft.com/office/drawing/2014/main" id="{9CEC6364-E1D4-E948-9E85-24CD767673D4}"/>
              </a:ext>
            </a:extLst>
          </p:cNvPr>
          <p:cNvSpPr/>
          <p:nvPr/>
        </p:nvSpPr>
        <p:spPr>
          <a:xfrm>
            <a:off x="3224190" y="5282816"/>
            <a:ext cx="168249" cy="165034"/>
          </a:xfrm>
          <a:prstGeom prst="flowChartDecisio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E9382D61-989D-7649-B7CB-AE08BC071065}"/>
              </a:ext>
            </a:extLst>
          </p:cNvPr>
          <p:cNvSpPr txBox="1"/>
          <p:nvPr/>
        </p:nvSpPr>
        <p:spPr>
          <a:xfrm>
            <a:off x="7396854" y="2922835"/>
            <a:ext cx="3552663" cy="2462213"/>
          </a:xfrm>
          <a:prstGeom prst="rect">
            <a:avLst/>
          </a:prstGeom>
          <a:noFill/>
        </p:spPr>
        <p:txBody>
          <a:bodyPr wrap="square" rtlCol="0">
            <a:spAutoFit/>
          </a:bodyPr>
          <a:lstStyle/>
          <a:p>
            <a:r>
              <a:rPr lang="en-US" sz="2200" dirty="0">
                <a:latin typeface="Helvetica" pitchFamily="2" charset="0"/>
              </a:rPr>
              <a:t>The centroid of a cluster is the point that minimizes the average distance to all other points in the cluster</a:t>
            </a:r>
          </a:p>
          <a:p>
            <a:endParaRPr lang="en-US" sz="2200" dirty="0">
              <a:latin typeface="Helvetica" pitchFamily="2" charset="0"/>
            </a:endParaRPr>
          </a:p>
          <a:p>
            <a:r>
              <a:rPr lang="en-US" sz="2200" dirty="0">
                <a:latin typeface="Helvetica" pitchFamily="2" charset="0"/>
              </a:rPr>
              <a:t>i.e., the ‘center’ of the cluster!</a:t>
            </a:r>
          </a:p>
        </p:txBody>
      </p:sp>
      <p:sp>
        <p:nvSpPr>
          <p:cNvPr id="42" name="Freeform 41">
            <a:extLst>
              <a:ext uri="{FF2B5EF4-FFF2-40B4-BE49-F238E27FC236}">
                <a16:creationId xmlns:a16="http://schemas.microsoft.com/office/drawing/2014/main" id="{90FF4851-10EC-F745-B51D-D97430AD7A30}"/>
              </a:ext>
            </a:extLst>
          </p:cNvPr>
          <p:cNvSpPr/>
          <p:nvPr/>
        </p:nvSpPr>
        <p:spPr>
          <a:xfrm>
            <a:off x="1719329" y="3238415"/>
            <a:ext cx="5616285" cy="460973"/>
          </a:xfrm>
          <a:custGeom>
            <a:avLst/>
            <a:gdLst>
              <a:gd name="connsiteX0" fmla="*/ 2934182 w 2934182"/>
              <a:gd name="connsiteY0" fmla="*/ 11830 h 735248"/>
              <a:gd name="connsiteX1" fmla="*/ 1041721 w 2934182"/>
              <a:gd name="connsiteY1" fmla="*/ 98640 h 735248"/>
              <a:gd name="connsiteX2" fmla="*/ 0 w 2934182"/>
              <a:gd name="connsiteY2" fmla="*/ 735248 h 735248"/>
            </a:gdLst>
            <a:ahLst/>
            <a:cxnLst>
              <a:cxn ang="0">
                <a:pos x="connsiteX0" y="connsiteY0"/>
              </a:cxn>
              <a:cxn ang="0">
                <a:pos x="connsiteX1" y="connsiteY1"/>
              </a:cxn>
              <a:cxn ang="0">
                <a:pos x="connsiteX2" y="connsiteY2"/>
              </a:cxn>
            </a:cxnLst>
            <a:rect l="l" t="t" r="r" b="b"/>
            <a:pathLst>
              <a:path w="2934182" h="735248">
                <a:moveTo>
                  <a:pt x="2934182" y="11830"/>
                </a:moveTo>
                <a:cubicBezTo>
                  <a:pt x="2232466" y="-5050"/>
                  <a:pt x="1530751" y="-21930"/>
                  <a:pt x="1041721" y="98640"/>
                </a:cubicBezTo>
                <a:cubicBezTo>
                  <a:pt x="552691" y="219210"/>
                  <a:pt x="276345" y="477229"/>
                  <a:pt x="0" y="735248"/>
                </a:cubicBezTo>
              </a:path>
            </a:pathLst>
          </a:custGeom>
          <a:noFill/>
          <a:ln w="2540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FFDEEF00-E45E-E54F-8FCB-4652071D0CD1}"/>
              </a:ext>
            </a:extLst>
          </p:cNvPr>
          <p:cNvSpPr/>
          <p:nvPr/>
        </p:nvSpPr>
        <p:spPr>
          <a:xfrm>
            <a:off x="3316045" y="3342843"/>
            <a:ext cx="4036931" cy="1899834"/>
          </a:xfrm>
          <a:custGeom>
            <a:avLst/>
            <a:gdLst>
              <a:gd name="connsiteX0" fmla="*/ 1354238 w 1354238"/>
              <a:gd name="connsiteY0" fmla="*/ 0 h 2297575"/>
              <a:gd name="connsiteX1" fmla="*/ 260431 w 1354238"/>
              <a:gd name="connsiteY1" fmla="*/ 1284790 h 2297575"/>
              <a:gd name="connsiteX2" fmla="*/ 0 w 1354238"/>
              <a:gd name="connsiteY2" fmla="*/ 2297575 h 2297575"/>
            </a:gdLst>
            <a:ahLst/>
            <a:cxnLst>
              <a:cxn ang="0">
                <a:pos x="connsiteX0" y="connsiteY0"/>
              </a:cxn>
              <a:cxn ang="0">
                <a:pos x="connsiteX1" y="connsiteY1"/>
              </a:cxn>
              <a:cxn ang="0">
                <a:pos x="connsiteX2" y="connsiteY2"/>
              </a:cxn>
            </a:cxnLst>
            <a:rect l="l" t="t" r="r" b="b"/>
            <a:pathLst>
              <a:path w="1354238" h="2297575">
                <a:moveTo>
                  <a:pt x="1354238" y="0"/>
                </a:moveTo>
                <a:cubicBezTo>
                  <a:pt x="920187" y="450930"/>
                  <a:pt x="486137" y="901861"/>
                  <a:pt x="260431" y="1284790"/>
                </a:cubicBezTo>
                <a:cubicBezTo>
                  <a:pt x="34725" y="1667719"/>
                  <a:pt x="17362" y="1982647"/>
                  <a:pt x="0" y="2297575"/>
                </a:cubicBezTo>
              </a:path>
            </a:pathLst>
          </a:custGeom>
          <a:noFill/>
          <a:ln w="2540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2032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3D10-8F1A-0A4F-B881-3AEC7336F438}"/>
              </a:ext>
            </a:extLst>
          </p:cNvPr>
          <p:cNvSpPr>
            <a:spLocks noGrp="1"/>
          </p:cNvSpPr>
          <p:nvPr>
            <p:ph type="title"/>
          </p:nvPr>
        </p:nvSpPr>
        <p:spPr/>
        <p:txBody>
          <a:bodyPr/>
          <a:lstStyle/>
          <a:p>
            <a:r>
              <a:rPr lang="en-US" dirty="0">
                <a:latin typeface="Helvetica" pitchFamily="2" charset="0"/>
              </a:rPr>
              <a:t>Fruit Data Set</a:t>
            </a:r>
          </a:p>
        </p:txBody>
      </p:sp>
      <p:sp>
        <p:nvSpPr>
          <p:cNvPr id="3" name="Content Placeholder 2">
            <a:extLst>
              <a:ext uri="{FF2B5EF4-FFF2-40B4-BE49-F238E27FC236}">
                <a16:creationId xmlns:a16="http://schemas.microsoft.com/office/drawing/2014/main" id="{EA0A034E-28F8-AA4F-920F-EAD2DD597D90}"/>
              </a:ext>
            </a:extLst>
          </p:cNvPr>
          <p:cNvSpPr>
            <a:spLocks noGrp="1"/>
          </p:cNvSpPr>
          <p:nvPr>
            <p:ph idx="1"/>
          </p:nvPr>
        </p:nvSpPr>
        <p:spPr>
          <a:xfrm>
            <a:off x="1066800" y="2103120"/>
            <a:ext cx="6488243" cy="3849624"/>
          </a:xfrm>
        </p:spPr>
        <p:txBody>
          <a:bodyPr>
            <a:normAutofit fontScale="92500" lnSpcReduction="20000"/>
          </a:bodyPr>
          <a:lstStyle/>
          <a:p>
            <a:r>
              <a:rPr lang="en-US" sz="2400" dirty="0">
                <a:latin typeface="Helvetica" pitchFamily="2" charset="0"/>
              </a:rPr>
              <a:t>Again, though these clusters roughly correspond to </a:t>
            </a:r>
            <a:r>
              <a:rPr lang="en-US" sz="2400" dirty="0">
                <a:solidFill>
                  <a:srgbClr val="00B050"/>
                </a:solidFill>
                <a:latin typeface="Helvetica" pitchFamily="2" charset="0"/>
              </a:rPr>
              <a:t>citrus</a:t>
            </a:r>
            <a:r>
              <a:rPr lang="en-US" sz="2400" dirty="0">
                <a:latin typeface="Helvetica" pitchFamily="2" charset="0"/>
              </a:rPr>
              <a:t> and </a:t>
            </a:r>
            <a:r>
              <a:rPr lang="en-US" sz="2400" dirty="0">
                <a:solidFill>
                  <a:srgbClr val="FF0000"/>
                </a:solidFill>
                <a:latin typeface="Helvetica" pitchFamily="2" charset="0"/>
              </a:rPr>
              <a:t>melon</a:t>
            </a:r>
            <a:r>
              <a:rPr lang="en-US" sz="2400" dirty="0">
                <a:latin typeface="Helvetica" pitchFamily="2" charset="0"/>
              </a:rPr>
              <a:t>, they aren’t that perfectly!</a:t>
            </a:r>
          </a:p>
          <a:p>
            <a:r>
              <a:rPr lang="en-US" sz="2200" dirty="0">
                <a:latin typeface="Helvetica" pitchFamily="2" charset="0"/>
              </a:rPr>
              <a:t>Moreover, the labels of citrus and melon aren’t even provided! The clusters are just </a:t>
            </a:r>
            <a:r>
              <a:rPr lang="en-US" sz="2200" dirty="0">
                <a:solidFill>
                  <a:srgbClr val="FF0000"/>
                </a:solidFill>
                <a:latin typeface="Helvetica" pitchFamily="2" charset="0"/>
              </a:rPr>
              <a:t>red</a:t>
            </a:r>
            <a:r>
              <a:rPr lang="en-US" sz="2200" dirty="0">
                <a:latin typeface="Helvetica" pitchFamily="2" charset="0"/>
              </a:rPr>
              <a:t> and </a:t>
            </a:r>
            <a:r>
              <a:rPr lang="en-US" sz="2200" dirty="0">
                <a:solidFill>
                  <a:srgbClr val="00B050"/>
                </a:solidFill>
                <a:latin typeface="Helvetica" pitchFamily="2" charset="0"/>
              </a:rPr>
              <a:t>green</a:t>
            </a:r>
            <a:r>
              <a:rPr lang="en-US" sz="2200" dirty="0">
                <a:latin typeface="Helvetica" pitchFamily="2" charset="0"/>
              </a:rPr>
              <a:t>. Or </a:t>
            </a:r>
            <a:r>
              <a:rPr lang="en-US" sz="2200" dirty="0">
                <a:solidFill>
                  <a:srgbClr val="FF0000"/>
                </a:solidFill>
                <a:latin typeface="Helvetica" pitchFamily="2" charset="0"/>
              </a:rPr>
              <a:t>one</a:t>
            </a:r>
            <a:r>
              <a:rPr lang="en-US" sz="2200" dirty="0">
                <a:latin typeface="Helvetica" pitchFamily="2" charset="0"/>
              </a:rPr>
              <a:t> and </a:t>
            </a:r>
            <a:r>
              <a:rPr lang="en-US" sz="2200" dirty="0">
                <a:solidFill>
                  <a:srgbClr val="00B050"/>
                </a:solidFill>
                <a:latin typeface="Helvetica" pitchFamily="2" charset="0"/>
              </a:rPr>
              <a:t>two</a:t>
            </a:r>
            <a:r>
              <a:rPr lang="en-US" sz="2200" dirty="0">
                <a:latin typeface="Helvetica" pitchFamily="2" charset="0"/>
              </a:rPr>
              <a:t>. </a:t>
            </a:r>
          </a:p>
          <a:p>
            <a:r>
              <a:rPr lang="en-US" sz="2200" dirty="0">
                <a:latin typeface="Helvetica" pitchFamily="2" charset="0"/>
              </a:rPr>
              <a:t>It’s up to us humans to figure out what, if any, meaningful variation exists between the groups.</a:t>
            </a:r>
          </a:p>
          <a:p>
            <a:pPr lvl="1"/>
            <a:r>
              <a:rPr lang="en-US" sz="2000" dirty="0">
                <a:latin typeface="Helvetica" pitchFamily="2" charset="0"/>
              </a:rPr>
              <a:t>Like, here, the observation would be “hmm, it looks like </a:t>
            </a:r>
            <a:r>
              <a:rPr lang="en-US" sz="2000" dirty="0">
                <a:solidFill>
                  <a:srgbClr val="00B050"/>
                </a:solidFill>
                <a:latin typeface="Helvetica" pitchFamily="2" charset="0"/>
              </a:rPr>
              <a:t>green group </a:t>
            </a:r>
            <a:r>
              <a:rPr lang="en-US" sz="2000" dirty="0">
                <a:latin typeface="Helvetica" pitchFamily="2" charset="0"/>
              </a:rPr>
              <a:t>examples tend to exhibit citrus like properties… </a:t>
            </a:r>
          </a:p>
          <a:p>
            <a:pPr lvl="1"/>
            <a:r>
              <a:rPr lang="en-US" sz="2000" dirty="0">
                <a:latin typeface="Helvetica" pitchFamily="2" charset="0"/>
              </a:rPr>
              <a:t>And </a:t>
            </a:r>
            <a:r>
              <a:rPr lang="en-US" sz="2000" dirty="0">
                <a:solidFill>
                  <a:srgbClr val="FF0000"/>
                </a:solidFill>
                <a:latin typeface="Helvetica" pitchFamily="2" charset="0"/>
              </a:rPr>
              <a:t>red group </a:t>
            </a:r>
            <a:r>
              <a:rPr lang="en-US" sz="2000" dirty="0">
                <a:latin typeface="Helvetica" pitchFamily="2" charset="0"/>
              </a:rPr>
              <a:t>examples tend to be melon-</a:t>
            </a:r>
            <a:r>
              <a:rPr lang="en-US" sz="2000" dirty="0" err="1">
                <a:latin typeface="Helvetica" pitchFamily="2" charset="0"/>
              </a:rPr>
              <a:t>esque</a:t>
            </a:r>
            <a:r>
              <a:rPr lang="en-US" sz="2000" dirty="0">
                <a:latin typeface="Helvetica" pitchFamily="2" charset="0"/>
              </a:rPr>
              <a:t>!</a:t>
            </a:r>
          </a:p>
        </p:txBody>
      </p:sp>
      <p:graphicFrame>
        <p:nvGraphicFramePr>
          <p:cNvPr id="4" name="Table 3">
            <a:extLst>
              <a:ext uri="{FF2B5EF4-FFF2-40B4-BE49-F238E27FC236}">
                <a16:creationId xmlns:a16="http://schemas.microsoft.com/office/drawing/2014/main" id="{698E36E3-6BA5-1A42-8DDD-679756340849}"/>
              </a:ext>
            </a:extLst>
          </p:cNvPr>
          <p:cNvGraphicFramePr>
            <a:graphicFrameLocks noGrp="1"/>
          </p:cNvGraphicFramePr>
          <p:nvPr>
            <p:extLst>
              <p:ext uri="{D42A27DB-BD31-4B8C-83A1-F6EECF244321}">
                <p14:modId xmlns:p14="http://schemas.microsoft.com/office/powerpoint/2010/main" val="1734201858"/>
              </p:ext>
            </p:extLst>
          </p:nvPr>
        </p:nvGraphicFramePr>
        <p:xfrm>
          <a:off x="7555043" y="2103120"/>
          <a:ext cx="4090174" cy="3657600"/>
        </p:xfrm>
        <a:graphic>
          <a:graphicData uri="http://schemas.openxmlformats.org/drawingml/2006/table">
            <a:tbl>
              <a:tblPr firstRow="1" bandRow="1">
                <a:tableStyleId>{5C22544A-7EE6-4342-B048-85BDC9FD1C3A}</a:tableStyleId>
              </a:tblPr>
              <a:tblGrid>
                <a:gridCol w="1939765">
                  <a:extLst>
                    <a:ext uri="{9D8B030D-6E8A-4147-A177-3AD203B41FA5}">
                      <a16:colId xmlns:a16="http://schemas.microsoft.com/office/drawing/2014/main" val="20000"/>
                    </a:ext>
                  </a:extLst>
                </a:gridCol>
                <a:gridCol w="1093694">
                  <a:extLst>
                    <a:ext uri="{9D8B030D-6E8A-4147-A177-3AD203B41FA5}">
                      <a16:colId xmlns:a16="http://schemas.microsoft.com/office/drawing/2014/main" val="20001"/>
                    </a:ext>
                  </a:extLst>
                </a:gridCol>
                <a:gridCol w="1056715">
                  <a:extLst>
                    <a:ext uri="{9D8B030D-6E8A-4147-A177-3AD203B41FA5}">
                      <a16:colId xmlns:a16="http://schemas.microsoft.com/office/drawing/2014/main" val="20002"/>
                    </a:ext>
                  </a:extLst>
                </a:gridCol>
              </a:tblGrid>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Fruit</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Sweet</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Sour</a:t>
                      </a:r>
                    </a:p>
                  </a:txBody>
                  <a:tcPr/>
                </a:tc>
                <a:extLst>
                  <a:ext uri="{0D108BD9-81ED-4DB2-BD59-A6C34878D82A}">
                    <a16:rowId xmlns:a16="http://schemas.microsoft.com/office/drawing/2014/main" val="10000"/>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Lemon</a:t>
                      </a:r>
                    </a:p>
                  </a:txBody>
                  <a:tcPr>
                    <a:solidFill>
                      <a:srgbClr val="00B050"/>
                    </a:solidFill>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1</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5</a:t>
                      </a:r>
                    </a:p>
                  </a:txBody>
                  <a:tcPr/>
                </a:tc>
                <a:extLst>
                  <a:ext uri="{0D108BD9-81ED-4DB2-BD59-A6C34878D82A}">
                    <a16:rowId xmlns:a16="http://schemas.microsoft.com/office/drawing/2014/main" val="10001"/>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Lime</a:t>
                      </a:r>
                    </a:p>
                  </a:txBody>
                  <a:tcPr>
                    <a:solidFill>
                      <a:srgbClr val="00B050"/>
                    </a:solidFill>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1</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6</a:t>
                      </a:r>
                    </a:p>
                  </a:txBody>
                  <a:tcPr/>
                </a:tc>
                <a:extLst>
                  <a:ext uri="{0D108BD9-81ED-4DB2-BD59-A6C34878D82A}">
                    <a16:rowId xmlns:a16="http://schemas.microsoft.com/office/drawing/2014/main" val="10002"/>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Grapefruit</a:t>
                      </a:r>
                    </a:p>
                  </a:txBody>
                  <a:tcPr>
                    <a:solidFill>
                      <a:srgbClr val="00B050"/>
                    </a:solidFill>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2</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5</a:t>
                      </a:r>
                    </a:p>
                  </a:txBody>
                  <a:tcPr/>
                </a:tc>
                <a:extLst>
                  <a:ext uri="{0D108BD9-81ED-4DB2-BD59-A6C34878D82A}">
                    <a16:rowId xmlns:a16="http://schemas.microsoft.com/office/drawing/2014/main" val="10003"/>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Cantaloupe</a:t>
                      </a:r>
                    </a:p>
                  </a:txBody>
                  <a:tcPr>
                    <a:solidFill>
                      <a:srgbClr val="FF0000"/>
                    </a:solidFill>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4</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2</a:t>
                      </a:r>
                    </a:p>
                  </a:txBody>
                  <a:tcPr/>
                </a:tc>
                <a:extLst>
                  <a:ext uri="{0D108BD9-81ED-4DB2-BD59-A6C34878D82A}">
                    <a16:rowId xmlns:a16="http://schemas.microsoft.com/office/drawing/2014/main" val="10004"/>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Orange</a:t>
                      </a:r>
                    </a:p>
                  </a:txBody>
                  <a:tcPr>
                    <a:solidFill>
                      <a:srgbClr val="FF0000"/>
                    </a:solidFill>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4</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3</a:t>
                      </a:r>
                    </a:p>
                  </a:txBody>
                  <a:tcPr/>
                </a:tc>
                <a:extLst>
                  <a:ext uri="{0D108BD9-81ED-4DB2-BD59-A6C34878D82A}">
                    <a16:rowId xmlns:a16="http://schemas.microsoft.com/office/drawing/2014/main" val="10005"/>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Honeydew</a:t>
                      </a:r>
                    </a:p>
                  </a:txBody>
                  <a:tcPr>
                    <a:solidFill>
                      <a:srgbClr val="FF0000"/>
                    </a:solidFill>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5</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1</a:t>
                      </a:r>
                    </a:p>
                  </a:txBody>
                  <a:tcPr/>
                </a:tc>
                <a:extLst>
                  <a:ext uri="{0D108BD9-81ED-4DB2-BD59-A6C34878D82A}">
                    <a16:rowId xmlns:a16="http://schemas.microsoft.com/office/drawing/2014/main" val="10006"/>
                  </a:ext>
                </a:extLst>
              </a:tr>
              <a:tr h="370840">
                <a:tc>
                  <a:txBody>
                    <a:bodyPr/>
                    <a:lstStyle/>
                    <a:p>
                      <a:r>
                        <a:rPr lang="en-US" sz="2400" dirty="0">
                          <a:latin typeface="Linux Libertine" panose="02000503000000000000" pitchFamily="2" charset="0"/>
                          <a:ea typeface="Linux Libertine" panose="02000503000000000000" pitchFamily="2" charset="0"/>
                          <a:cs typeface="Linux Libertine" panose="02000503000000000000" pitchFamily="2" charset="0"/>
                        </a:rPr>
                        <a:t>Watermelon</a:t>
                      </a:r>
                    </a:p>
                  </a:txBody>
                  <a:tcPr>
                    <a:solidFill>
                      <a:srgbClr val="FF0000"/>
                    </a:solidFill>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6</a:t>
                      </a:r>
                    </a:p>
                  </a:txBody>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1</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47631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46785</TotalTime>
  <Words>2635</Words>
  <Application>Microsoft Macintosh PowerPoint</Application>
  <PresentationFormat>Widescreen</PresentationFormat>
  <Paragraphs>502</Paragraphs>
  <Slides>47</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Calibri</vt:lpstr>
      <vt:lpstr>Cambria Math</vt:lpstr>
      <vt:lpstr>Consolas</vt:lpstr>
      <vt:lpstr>Garamond</vt:lpstr>
      <vt:lpstr>Helvetica</vt:lpstr>
      <vt:lpstr>Linux Libertine</vt:lpstr>
      <vt:lpstr>Sagona Book</vt:lpstr>
      <vt:lpstr>Sagona ExtraLight</vt:lpstr>
      <vt:lpstr>SavonVTI</vt:lpstr>
      <vt:lpstr>Introduction to AI, Spring 2023  Unsupervised Learning</vt:lpstr>
      <vt:lpstr>Unsupervised Learning</vt:lpstr>
      <vt:lpstr>Unsupervised Learning</vt:lpstr>
      <vt:lpstr>Clustering</vt:lpstr>
      <vt:lpstr>Fruit Data Set</vt:lpstr>
      <vt:lpstr>Fruit Data Set</vt:lpstr>
      <vt:lpstr>Fruit Data Set</vt:lpstr>
      <vt:lpstr>Fruit Data Set</vt:lpstr>
      <vt:lpstr>Fruit Data Set</vt:lpstr>
      <vt:lpstr>Lloyd’s Algorithm</vt:lpstr>
      <vt:lpstr> k-Means Example</vt:lpstr>
      <vt:lpstr> k-Means Example</vt:lpstr>
      <vt:lpstr>PowerPoint Presentation</vt:lpstr>
      <vt:lpstr>PowerPoint Presentation</vt:lpstr>
      <vt:lpstr> k-Means Example</vt:lpstr>
      <vt:lpstr> k-Means Example</vt:lpstr>
      <vt:lpstr> k-Means Example</vt:lpstr>
      <vt:lpstr> k-Means Example</vt:lpstr>
      <vt:lpstr> k-Means Example</vt:lpstr>
      <vt:lpstr> k-Means Example</vt:lpstr>
      <vt:lpstr> k-Means Example</vt:lpstr>
      <vt:lpstr> k-Means Example</vt:lpstr>
      <vt:lpstr> k-Means Example</vt:lpstr>
      <vt:lpstr> k-Means Example</vt:lpstr>
      <vt:lpstr> k-Means Example</vt:lpstr>
      <vt:lpstr> k-Means Example</vt:lpstr>
      <vt:lpstr> k-Means Problems</vt:lpstr>
      <vt:lpstr> Noise in k-Means</vt:lpstr>
      <vt:lpstr> Noise in k-Means</vt:lpstr>
      <vt:lpstr> Noise in k-Means</vt:lpstr>
      <vt:lpstr> Shapes in k-Means</vt:lpstr>
      <vt:lpstr> Shapes in k-Means</vt:lpstr>
      <vt:lpstr> Shapes in k-Means</vt:lpstr>
      <vt:lpstr> Shapes in k-Means</vt:lpstr>
      <vt:lpstr>Density-Based Clustering.</vt:lpstr>
      <vt:lpstr>DBSCAN</vt:lpstr>
      <vt:lpstr>DBSCAN Example</vt:lpstr>
      <vt:lpstr>DBSCAN Example</vt:lpstr>
      <vt:lpstr>DBSCAN Example</vt:lpstr>
      <vt:lpstr>DBSCAN Example</vt:lpstr>
      <vt:lpstr>DBSCAN Example</vt:lpstr>
      <vt:lpstr>DBSCAN Example</vt:lpstr>
      <vt:lpstr>DBSCAN Example</vt:lpstr>
      <vt:lpstr>DBSCAN Example</vt:lpstr>
      <vt:lpstr>DBSCAN Example</vt:lpstr>
      <vt:lpstr>DBSCAN Example</vt:lpstr>
      <vt:lpstr>DBSCAN vs k-Means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SPR2020  Philsophical Underpinnings</dc:title>
  <dc:creator>Benjamin Michael Samuel</dc:creator>
  <cp:lastModifiedBy>Ben Samuel</cp:lastModifiedBy>
  <cp:revision>2305</cp:revision>
  <cp:lastPrinted>2020-04-08T04:06:17Z</cp:lastPrinted>
  <dcterms:created xsi:type="dcterms:W3CDTF">2020-01-13T18:17:54Z</dcterms:created>
  <dcterms:modified xsi:type="dcterms:W3CDTF">2023-04-25T21:54:27Z</dcterms:modified>
</cp:coreProperties>
</file>