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9" r:id="rId3"/>
    <p:sldId id="280" r:id="rId4"/>
    <p:sldId id="361" r:id="rId5"/>
    <p:sldId id="292" r:id="rId6"/>
    <p:sldId id="297" r:id="rId7"/>
    <p:sldId id="299" r:id="rId8"/>
    <p:sldId id="300" r:id="rId9"/>
    <p:sldId id="301" r:id="rId10"/>
    <p:sldId id="303" r:id="rId11"/>
    <p:sldId id="307" r:id="rId12"/>
    <p:sldId id="357" r:id="rId13"/>
    <p:sldId id="362" r:id="rId14"/>
    <p:sldId id="324" r:id="rId15"/>
    <p:sldId id="358" r:id="rId16"/>
    <p:sldId id="363" r:id="rId17"/>
  </p:sldIdLst>
  <p:sldSz cx="12192000" cy="6858000"/>
  <p:notesSz cx="6858000" cy="99472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Dechechi" userId="8460fc10722a7f7a" providerId="LiveId" clId="{185F2BE9-3D26-4A3B-BE3F-175E4D0BB8B4}"/>
    <pc:docChg chg="undo custSel addSld delSld">
      <pc:chgData name="Eduardo Dechechi" userId="8460fc10722a7f7a" providerId="LiveId" clId="{185F2BE9-3D26-4A3B-BE3F-175E4D0BB8B4}" dt="2024-12-13T19:44:32.500" v="19" actId="47"/>
      <pc:docMkLst>
        <pc:docMk/>
      </pc:docMkLst>
      <pc:sldChg chg="add del">
        <pc:chgData name="Eduardo Dechechi" userId="8460fc10722a7f7a" providerId="LiveId" clId="{185F2BE9-3D26-4A3B-BE3F-175E4D0BB8B4}" dt="2024-12-13T19:44:00.211" v="1" actId="47"/>
        <pc:sldMkLst>
          <pc:docMk/>
          <pc:sldMk cId="878533087" sldId="280"/>
        </pc:sldMkLst>
      </pc:sldChg>
      <pc:sldChg chg="del">
        <pc:chgData name="Eduardo Dechechi" userId="8460fc10722a7f7a" providerId="LiveId" clId="{185F2BE9-3D26-4A3B-BE3F-175E4D0BB8B4}" dt="2024-12-13T19:44:07.577" v="3" actId="47"/>
        <pc:sldMkLst>
          <pc:docMk/>
          <pc:sldMk cId="2369419944" sldId="282"/>
        </pc:sldMkLst>
      </pc:sldChg>
      <pc:sldChg chg="del">
        <pc:chgData name="Eduardo Dechechi" userId="8460fc10722a7f7a" providerId="LiveId" clId="{185F2BE9-3D26-4A3B-BE3F-175E4D0BB8B4}" dt="2024-12-13T19:44:08.047" v="4" actId="47"/>
        <pc:sldMkLst>
          <pc:docMk/>
          <pc:sldMk cId="775585805" sldId="283"/>
        </pc:sldMkLst>
      </pc:sldChg>
      <pc:sldChg chg="del">
        <pc:chgData name="Eduardo Dechechi" userId="8460fc10722a7f7a" providerId="LiveId" clId="{185F2BE9-3D26-4A3B-BE3F-175E4D0BB8B4}" dt="2024-12-13T19:44:08.965" v="6" actId="47"/>
        <pc:sldMkLst>
          <pc:docMk/>
          <pc:sldMk cId="4203720247" sldId="287"/>
        </pc:sldMkLst>
      </pc:sldChg>
      <pc:sldChg chg="del">
        <pc:chgData name="Eduardo Dechechi" userId="8460fc10722a7f7a" providerId="LiveId" clId="{185F2BE9-3D26-4A3B-BE3F-175E4D0BB8B4}" dt="2024-12-13T19:44:08.533" v="5" actId="47"/>
        <pc:sldMkLst>
          <pc:docMk/>
          <pc:sldMk cId="2226148785" sldId="288"/>
        </pc:sldMkLst>
      </pc:sldChg>
      <pc:sldChg chg="del">
        <pc:chgData name="Eduardo Dechechi" userId="8460fc10722a7f7a" providerId="LiveId" clId="{185F2BE9-3D26-4A3B-BE3F-175E4D0BB8B4}" dt="2024-12-13T19:44:27.206" v="7" actId="47"/>
        <pc:sldMkLst>
          <pc:docMk/>
          <pc:sldMk cId="2031520792" sldId="327"/>
        </pc:sldMkLst>
      </pc:sldChg>
      <pc:sldChg chg="del">
        <pc:chgData name="Eduardo Dechechi" userId="8460fc10722a7f7a" providerId="LiveId" clId="{185F2BE9-3D26-4A3B-BE3F-175E4D0BB8B4}" dt="2024-12-13T19:44:27.775" v="8" actId="47"/>
        <pc:sldMkLst>
          <pc:docMk/>
          <pc:sldMk cId="2330883307" sldId="329"/>
        </pc:sldMkLst>
      </pc:sldChg>
      <pc:sldChg chg="del">
        <pc:chgData name="Eduardo Dechechi" userId="8460fc10722a7f7a" providerId="LiveId" clId="{185F2BE9-3D26-4A3B-BE3F-175E4D0BB8B4}" dt="2024-12-13T19:44:28.276" v="9" actId="47"/>
        <pc:sldMkLst>
          <pc:docMk/>
          <pc:sldMk cId="3349888734" sldId="331"/>
        </pc:sldMkLst>
      </pc:sldChg>
      <pc:sldChg chg="del">
        <pc:chgData name="Eduardo Dechechi" userId="8460fc10722a7f7a" providerId="LiveId" clId="{185F2BE9-3D26-4A3B-BE3F-175E4D0BB8B4}" dt="2024-12-13T19:44:29.938" v="13" actId="47"/>
        <pc:sldMkLst>
          <pc:docMk/>
          <pc:sldMk cId="3951524137" sldId="333"/>
        </pc:sldMkLst>
      </pc:sldChg>
      <pc:sldChg chg="del">
        <pc:chgData name="Eduardo Dechechi" userId="8460fc10722a7f7a" providerId="LiveId" clId="{185F2BE9-3D26-4A3B-BE3F-175E4D0BB8B4}" dt="2024-12-13T19:44:29.524" v="12" actId="47"/>
        <pc:sldMkLst>
          <pc:docMk/>
          <pc:sldMk cId="943060957" sldId="335"/>
        </pc:sldMkLst>
      </pc:sldChg>
      <pc:sldChg chg="del">
        <pc:chgData name="Eduardo Dechechi" userId="8460fc10722a7f7a" providerId="LiveId" clId="{185F2BE9-3D26-4A3B-BE3F-175E4D0BB8B4}" dt="2024-12-13T19:44:30.326" v="14" actId="47"/>
        <pc:sldMkLst>
          <pc:docMk/>
          <pc:sldMk cId="4011288468" sldId="343"/>
        </pc:sldMkLst>
      </pc:sldChg>
      <pc:sldChg chg="del">
        <pc:chgData name="Eduardo Dechechi" userId="8460fc10722a7f7a" providerId="LiveId" clId="{185F2BE9-3D26-4A3B-BE3F-175E4D0BB8B4}" dt="2024-12-13T19:44:29.046" v="11" actId="47"/>
        <pc:sldMkLst>
          <pc:docMk/>
          <pc:sldMk cId="2715437414" sldId="349"/>
        </pc:sldMkLst>
      </pc:sldChg>
      <pc:sldChg chg="del">
        <pc:chgData name="Eduardo Dechechi" userId="8460fc10722a7f7a" providerId="LiveId" clId="{185F2BE9-3D26-4A3B-BE3F-175E4D0BB8B4}" dt="2024-12-13T19:44:31.081" v="16" actId="47"/>
        <pc:sldMkLst>
          <pc:docMk/>
          <pc:sldMk cId="818702559" sldId="351"/>
        </pc:sldMkLst>
      </pc:sldChg>
      <pc:sldChg chg="del">
        <pc:chgData name="Eduardo Dechechi" userId="8460fc10722a7f7a" providerId="LiveId" clId="{185F2BE9-3D26-4A3B-BE3F-175E4D0BB8B4}" dt="2024-12-13T19:44:28.645" v="10" actId="47"/>
        <pc:sldMkLst>
          <pc:docMk/>
          <pc:sldMk cId="3337093782" sldId="353"/>
        </pc:sldMkLst>
      </pc:sldChg>
      <pc:sldChg chg="del">
        <pc:chgData name="Eduardo Dechechi" userId="8460fc10722a7f7a" providerId="LiveId" clId="{185F2BE9-3D26-4A3B-BE3F-175E4D0BB8B4}" dt="2024-12-13T19:44:30.727" v="15" actId="47"/>
        <pc:sldMkLst>
          <pc:docMk/>
          <pc:sldMk cId="1688188193" sldId="354"/>
        </pc:sldMkLst>
      </pc:sldChg>
      <pc:sldChg chg="del">
        <pc:chgData name="Eduardo Dechechi" userId="8460fc10722a7f7a" providerId="LiveId" clId="{185F2BE9-3D26-4A3B-BE3F-175E4D0BB8B4}" dt="2024-12-13T19:44:05.641" v="2" actId="47"/>
        <pc:sldMkLst>
          <pc:docMk/>
          <pc:sldMk cId="1986555080" sldId="355"/>
        </pc:sldMkLst>
      </pc:sldChg>
      <pc:sldChg chg="del">
        <pc:chgData name="Eduardo Dechechi" userId="8460fc10722a7f7a" providerId="LiveId" clId="{185F2BE9-3D26-4A3B-BE3F-175E4D0BB8B4}" dt="2024-12-13T19:44:31.451" v="17" actId="47"/>
        <pc:sldMkLst>
          <pc:docMk/>
          <pc:sldMk cId="869690118" sldId="360"/>
        </pc:sldMkLst>
      </pc:sldChg>
      <pc:sldChg chg="del">
        <pc:chgData name="Eduardo Dechechi" userId="8460fc10722a7f7a" providerId="LiveId" clId="{185F2BE9-3D26-4A3B-BE3F-175E4D0BB8B4}" dt="2024-12-13T19:44:32.500" v="19" actId="47"/>
        <pc:sldMkLst>
          <pc:docMk/>
          <pc:sldMk cId="4126343802" sldId="365"/>
        </pc:sldMkLst>
      </pc:sldChg>
      <pc:sldChg chg="del">
        <pc:chgData name="Eduardo Dechechi" userId="8460fc10722a7f7a" providerId="LiveId" clId="{185F2BE9-3D26-4A3B-BE3F-175E4D0BB8B4}" dt="2024-12-13T19:44:31.952" v="18" actId="47"/>
        <pc:sldMkLst>
          <pc:docMk/>
          <pc:sldMk cId="1639179434" sldId="3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DF293E-97ED-455C-8244-2F75C5A5258E}">
      <dgm:prSet phldrT="[Texto]" custT="1"/>
      <dgm:spPr/>
      <dgm:t>
        <a:bodyPr/>
        <a:lstStyle/>
        <a:p>
          <a:r>
            <a:rPr lang="pt-BR" sz="1200" dirty="0">
              <a:solidFill>
                <a:schemeClr val="bg1"/>
              </a:solidFill>
              <a:effectLst/>
            </a:rPr>
            <a:t>Visão 1: Referência em planejamento sistêmico de assuntos energéticos</a:t>
          </a:r>
          <a:endParaRPr lang="pt-BR" sz="1200" dirty="0"/>
        </a:p>
      </dgm:t>
    </dgm:pt>
    <dgm:pt modelId="{228F56BA-47BF-4C25-A507-293E28A4663C}" type="parTrans" cxnId="{FE09790E-501A-4934-8578-947D6675DBE0}">
      <dgm:prSet/>
      <dgm:spPr/>
      <dgm:t>
        <a:bodyPr/>
        <a:lstStyle/>
        <a:p>
          <a:endParaRPr lang="pt-BR" sz="1600"/>
        </a:p>
      </dgm:t>
    </dgm:pt>
    <dgm:pt modelId="{74C3C9AE-77B3-4800-A29C-CC2B00CA5C1A}" type="sibTrans" cxnId="{FE09790E-501A-4934-8578-947D6675DBE0}">
      <dgm:prSet/>
      <dgm:spPr/>
      <dgm:t>
        <a:bodyPr/>
        <a:lstStyle/>
        <a:p>
          <a:endParaRPr lang="pt-BR" sz="1600"/>
        </a:p>
      </dgm:t>
    </dgm:pt>
    <dgm:pt modelId="{9A7D0FEA-4C48-4341-8E5D-A9E0414383A0}">
      <dgm:prSet phldrT="[Texto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sz="1600" dirty="0">
              <a:solidFill>
                <a:schemeClr val="bg1"/>
              </a:solidFill>
              <a:effectLst/>
            </a:rPr>
            <a:t>Baixa integração entre stakeholders;</a:t>
          </a:r>
          <a:endParaRPr lang="pt-BR" sz="1600" dirty="0"/>
        </a:p>
      </dgm:t>
    </dgm:pt>
    <dgm:pt modelId="{09104084-42E4-4F74-9F6D-70C5392FFD02}" type="parTrans" cxnId="{AA8E80BC-2F6F-456B-9DC3-04BBC2383FAA}">
      <dgm:prSet/>
      <dgm:spPr/>
      <dgm:t>
        <a:bodyPr/>
        <a:lstStyle/>
        <a:p>
          <a:endParaRPr lang="pt-BR" sz="1600"/>
        </a:p>
      </dgm:t>
    </dgm:pt>
    <dgm:pt modelId="{4E81410E-7A54-4D96-9A23-0F7B879450DA}" type="sibTrans" cxnId="{AA8E80BC-2F6F-456B-9DC3-04BBC2383FAA}">
      <dgm:prSet/>
      <dgm:spPr/>
      <dgm:t>
        <a:bodyPr/>
        <a:lstStyle/>
        <a:p>
          <a:endParaRPr lang="pt-BR" sz="1600"/>
        </a:p>
      </dgm:t>
    </dgm:pt>
    <dgm:pt modelId="{C7BF1AEA-0606-4EC8-A556-BF10F9D2122F}">
      <dgm:prSet phldrT="[Texto]" custT="1"/>
      <dgm:spPr/>
      <dgm:t>
        <a:bodyPr/>
        <a:lstStyle/>
        <a:p>
          <a:r>
            <a:rPr lang="pt-BR" sz="1200" dirty="0">
              <a:solidFill>
                <a:schemeClr val="bg1"/>
              </a:solidFill>
              <a:effectLst/>
            </a:rPr>
            <a:t>Visão 2: Referência em geração distribuída (GD) de energias renováveis</a:t>
          </a:r>
          <a:endParaRPr lang="pt-BR" sz="1200" dirty="0"/>
        </a:p>
      </dgm:t>
    </dgm:pt>
    <dgm:pt modelId="{38D1A914-AEF3-4B82-925B-A0FAAA19ED48}" type="parTrans" cxnId="{010FE07B-8674-4865-9A25-A83CE9250A59}">
      <dgm:prSet/>
      <dgm:spPr/>
      <dgm:t>
        <a:bodyPr/>
        <a:lstStyle/>
        <a:p>
          <a:endParaRPr lang="pt-BR" sz="1600"/>
        </a:p>
      </dgm:t>
    </dgm:pt>
    <dgm:pt modelId="{79E7DBBE-3BDD-49F3-99CF-F4D2573F7194}" type="sibTrans" cxnId="{010FE07B-8674-4865-9A25-A83CE9250A59}">
      <dgm:prSet/>
      <dgm:spPr/>
      <dgm:t>
        <a:bodyPr/>
        <a:lstStyle/>
        <a:p>
          <a:endParaRPr lang="pt-BR" sz="1600"/>
        </a:p>
      </dgm:t>
    </dgm:pt>
    <dgm:pt modelId="{21B59326-95FD-4507-89E1-4EB51C5DFBC0}">
      <dgm:prSet phldrT="[Texto]"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FFFF00"/>
              </a:highlight>
            </a:rPr>
            <a:t>Escassez de RH qualificados.</a:t>
          </a:r>
          <a:endParaRPr lang="pt-BR" sz="1600" dirty="0">
            <a:highlight>
              <a:srgbClr val="FFFF00"/>
            </a:highlight>
          </a:endParaRPr>
        </a:p>
      </dgm:t>
    </dgm:pt>
    <dgm:pt modelId="{F82F1DF3-9B2D-420B-BC6D-480D313696BF}" type="parTrans" cxnId="{3C7E9539-273F-40E5-A52A-7266FF982676}">
      <dgm:prSet/>
      <dgm:spPr/>
      <dgm:t>
        <a:bodyPr/>
        <a:lstStyle/>
        <a:p>
          <a:endParaRPr lang="pt-BR" sz="1600"/>
        </a:p>
      </dgm:t>
    </dgm:pt>
    <dgm:pt modelId="{499CEE73-6AFE-49E6-89D4-AF6D76E19909}" type="sibTrans" cxnId="{3C7E9539-273F-40E5-A52A-7266FF982676}">
      <dgm:prSet/>
      <dgm:spPr/>
      <dgm:t>
        <a:bodyPr/>
        <a:lstStyle/>
        <a:p>
          <a:endParaRPr lang="pt-BR" sz="1600"/>
        </a:p>
      </dgm:t>
    </dgm:pt>
    <dgm:pt modelId="{BA51B497-12D1-4771-9864-C0666FF8514C}">
      <dgm:prSet phldrT="[Texto]" custT="1"/>
      <dgm:spPr/>
      <dgm:t>
        <a:bodyPr/>
        <a:lstStyle/>
        <a:p>
          <a:r>
            <a:rPr lang="pt-BR" sz="1200" dirty="0">
              <a:solidFill>
                <a:schemeClr val="bg1"/>
              </a:solidFill>
              <a:effectLst/>
            </a:rPr>
            <a:t>Visão 3: Referência para eficiência energética (contribuição decisiva para aumento da competitividade)</a:t>
          </a:r>
          <a:endParaRPr lang="pt-BR" sz="1200" dirty="0"/>
        </a:p>
      </dgm:t>
    </dgm:pt>
    <dgm:pt modelId="{03F8D124-E5EC-4A64-8432-04243FBB9348}" type="parTrans" cxnId="{3D8E7D5E-34E9-46F3-864B-896ADD422409}">
      <dgm:prSet/>
      <dgm:spPr/>
      <dgm:t>
        <a:bodyPr/>
        <a:lstStyle/>
        <a:p>
          <a:endParaRPr lang="pt-BR" sz="1600"/>
        </a:p>
      </dgm:t>
    </dgm:pt>
    <dgm:pt modelId="{3C07B201-592E-4BFD-89B6-9EFA89F430B6}" type="sibTrans" cxnId="{3D8E7D5E-34E9-46F3-864B-896ADD422409}">
      <dgm:prSet/>
      <dgm:spPr/>
      <dgm:t>
        <a:bodyPr/>
        <a:lstStyle/>
        <a:p>
          <a:endParaRPr lang="pt-BR" sz="1600"/>
        </a:p>
      </dgm:t>
    </dgm:pt>
    <dgm:pt modelId="{F4BB9719-75C1-4C6A-AEB1-EF03AEE28F46}">
      <dgm:prSet phldrT="[Texto]"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Baixo investimento em tecnologia.</a:t>
          </a:r>
          <a:endParaRPr lang="pt-BR" sz="1600" dirty="0">
            <a:highlight>
              <a:srgbClr val="00FF00"/>
            </a:highlight>
          </a:endParaRPr>
        </a:p>
      </dgm:t>
    </dgm:pt>
    <dgm:pt modelId="{D629791B-5596-48DA-B9BA-DA2968FE1A9A}" type="parTrans" cxnId="{58D5D6B6-14F7-4563-951F-D0C1BCECA5E5}">
      <dgm:prSet/>
      <dgm:spPr/>
      <dgm:t>
        <a:bodyPr/>
        <a:lstStyle/>
        <a:p>
          <a:endParaRPr lang="pt-BR" sz="1600"/>
        </a:p>
      </dgm:t>
    </dgm:pt>
    <dgm:pt modelId="{A571F854-F374-46EC-82D5-41D43545ACBE}" type="sibTrans" cxnId="{58D5D6B6-14F7-4563-951F-D0C1BCECA5E5}">
      <dgm:prSet/>
      <dgm:spPr/>
      <dgm:t>
        <a:bodyPr/>
        <a:lstStyle/>
        <a:p>
          <a:endParaRPr lang="pt-BR" sz="1600"/>
        </a:p>
      </dgm:t>
    </dgm:pt>
    <dgm:pt modelId="{8D820600-D35B-4BCB-ACD5-EEE804762360}">
      <dgm:prSet phldrT="[Texto]" custT="1"/>
      <dgm:spPr/>
      <dgm:t>
        <a:bodyPr/>
        <a:lstStyle/>
        <a:p>
          <a:r>
            <a:rPr lang="pt-BR" sz="1200" dirty="0">
              <a:solidFill>
                <a:schemeClr val="bg1"/>
              </a:solidFill>
              <a:effectLst/>
            </a:rPr>
            <a:t>Visão 4: Referência em geração e cogeração de energia a partir da biomassa</a:t>
          </a:r>
          <a:endParaRPr lang="pt-BR" sz="1200" dirty="0"/>
        </a:p>
      </dgm:t>
    </dgm:pt>
    <dgm:pt modelId="{7357348D-B5F3-47E3-BEA3-8DF6B4F75B07}" type="parTrans" cxnId="{58CFA89B-A387-4589-B51F-EA417FE73477}">
      <dgm:prSet/>
      <dgm:spPr/>
      <dgm:t>
        <a:bodyPr/>
        <a:lstStyle/>
        <a:p>
          <a:endParaRPr lang="pt-BR" sz="1600"/>
        </a:p>
      </dgm:t>
    </dgm:pt>
    <dgm:pt modelId="{1A9D9505-C33C-45CB-A186-5415E6ACA2F7}" type="sibTrans" cxnId="{58CFA89B-A387-4589-B51F-EA417FE73477}">
      <dgm:prSet/>
      <dgm:spPr/>
      <dgm:t>
        <a:bodyPr/>
        <a:lstStyle/>
        <a:p>
          <a:endParaRPr lang="pt-BR" sz="1600"/>
        </a:p>
      </dgm:t>
    </dgm:pt>
    <dgm:pt modelId="{3A1379F9-679C-4DD3-9037-EB4F1331C96D}">
      <dgm:prSet phldrT="[Texto]" custT="1"/>
      <dgm:spPr/>
      <dgm:t>
        <a:bodyPr/>
        <a:lstStyle/>
        <a:p>
          <a:r>
            <a:rPr lang="pt-BR" sz="1200" dirty="0">
              <a:solidFill>
                <a:schemeClr val="bg1"/>
              </a:solidFill>
              <a:effectLst/>
            </a:rPr>
            <a:t>Visão 6: Referência em energia competitiva e sustentável</a:t>
          </a:r>
          <a:endParaRPr lang="pt-BR" sz="1200" dirty="0"/>
        </a:p>
      </dgm:t>
    </dgm:pt>
    <dgm:pt modelId="{EF66CA0A-0A88-41F9-BC25-FF2B7EE6453D}" type="parTrans" cxnId="{C6558560-F206-4EE3-9DA0-62C79F0D027C}">
      <dgm:prSet/>
      <dgm:spPr/>
      <dgm:t>
        <a:bodyPr/>
        <a:lstStyle/>
        <a:p>
          <a:endParaRPr lang="pt-BR" sz="1600"/>
        </a:p>
      </dgm:t>
    </dgm:pt>
    <dgm:pt modelId="{1D45B5F0-F761-448E-8144-9788B85ED863}" type="sibTrans" cxnId="{C6558560-F206-4EE3-9DA0-62C79F0D027C}">
      <dgm:prSet/>
      <dgm:spPr/>
      <dgm:t>
        <a:bodyPr/>
        <a:lstStyle/>
        <a:p>
          <a:endParaRPr lang="pt-BR" sz="1600"/>
        </a:p>
      </dgm:t>
    </dgm:pt>
    <dgm:pt modelId="{18D8972C-81F2-46E1-A327-B4019AAE741E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FFFF00"/>
              </a:highlight>
            </a:rPr>
            <a:t>Escassez de RH qualificados.</a:t>
          </a:r>
          <a:endParaRPr lang="pt-BR" sz="1600" dirty="0">
            <a:solidFill>
              <a:schemeClr val="bg1"/>
            </a:solidFill>
            <a:effectLst/>
          </a:endParaRPr>
        </a:p>
      </dgm:t>
    </dgm:pt>
    <dgm:pt modelId="{14AF8268-D87B-4702-85DA-C7B847AF5E1D}" type="parTrans" cxnId="{110776AE-BC7A-4979-A3E8-76FA7AAD2EB8}">
      <dgm:prSet/>
      <dgm:spPr/>
      <dgm:t>
        <a:bodyPr/>
        <a:lstStyle/>
        <a:p>
          <a:endParaRPr lang="pt-BR" sz="1600"/>
        </a:p>
      </dgm:t>
    </dgm:pt>
    <dgm:pt modelId="{9C15688C-8E1D-4895-8854-9EF56004D487}" type="sibTrans" cxnId="{110776AE-BC7A-4979-A3E8-76FA7AAD2EB8}">
      <dgm:prSet/>
      <dgm:spPr/>
      <dgm:t>
        <a:bodyPr/>
        <a:lstStyle/>
        <a:p>
          <a:endParaRPr lang="pt-BR" sz="1600"/>
        </a:p>
      </dgm:t>
    </dgm:pt>
    <dgm:pt modelId="{830BE938-EBA8-4130-9F35-60069F533C49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Carência de (</a:t>
          </a:r>
          <a:r>
            <a:rPr lang="pt-BR" sz="1600" dirty="0" err="1">
              <a:solidFill>
                <a:schemeClr val="bg1"/>
              </a:solidFill>
              <a:effectLst/>
              <a:highlight>
                <a:srgbClr val="00FF00"/>
              </a:highlight>
            </a:rPr>
            <a:t>P&amp;D+Inovação</a:t>
          </a:r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).</a:t>
          </a:r>
        </a:p>
      </dgm:t>
    </dgm:pt>
    <dgm:pt modelId="{D12F31E3-D914-420C-BD8D-F95005967D1C}" type="parTrans" cxnId="{F2AC7F31-FBB9-4122-B724-1626C7272640}">
      <dgm:prSet/>
      <dgm:spPr/>
      <dgm:t>
        <a:bodyPr/>
        <a:lstStyle/>
        <a:p>
          <a:endParaRPr lang="pt-BR" sz="1600"/>
        </a:p>
      </dgm:t>
    </dgm:pt>
    <dgm:pt modelId="{5707EE82-01FE-45E5-A46F-7727AF957A15}" type="sibTrans" cxnId="{F2AC7F31-FBB9-4122-B724-1626C7272640}">
      <dgm:prSet/>
      <dgm:spPr/>
      <dgm:t>
        <a:bodyPr/>
        <a:lstStyle/>
        <a:p>
          <a:endParaRPr lang="pt-BR" sz="1600"/>
        </a:p>
      </dgm:t>
    </dgm:pt>
    <dgm:pt modelId="{C583020E-0EAA-4D7F-8D76-066E526A5FF6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FFFF00"/>
              </a:highlight>
            </a:rPr>
            <a:t>Baixa articulação entre os stakeholders.</a:t>
          </a:r>
          <a:endParaRPr lang="pt-BR" sz="1600" dirty="0">
            <a:solidFill>
              <a:schemeClr val="bg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  <a:cs typeface="Arial" panose="020B0604020202020204" pitchFamily="34" charset="0"/>
          </a:endParaRPr>
        </a:p>
      </dgm:t>
    </dgm:pt>
    <dgm:pt modelId="{48A9C4DA-AB9F-4B2F-8DBB-0B457EF52FB0}" type="parTrans" cxnId="{596280C4-28EE-47B1-89C5-BE9664CE54E2}">
      <dgm:prSet/>
      <dgm:spPr/>
      <dgm:t>
        <a:bodyPr/>
        <a:lstStyle/>
        <a:p>
          <a:endParaRPr lang="pt-BR" sz="1600"/>
        </a:p>
      </dgm:t>
    </dgm:pt>
    <dgm:pt modelId="{2D37B843-1687-4301-9D99-B650E40576CF}" type="sibTrans" cxnId="{596280C4-28EE-47B1-89C5-BE9664CE54E2}">
      <dgm:prSet/>
      <dgm:spPr/>
      <dgm:t>
        <a:bodyPr/>
        <a:lstStyle/>
        <a:p>
          <a:endParaRPr lang="pt-BR" sz="1600"/>
        </a:p>
      </dgm:t>
    </dgm:pt>
    <dgm:pt modelId="{37843F3B-D0FD-4256-95C8-07B647F07257}">
      <dgm:prSet phldrT="[Texto]"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Baixo investimento em PD&amp;I e tecnologia.</a:t>
          </a:r>
          <a:endParaRPr lang="pt-BR" sz="1600" dirty="0">
            <a:highlight>
              <a:srgbClr val="00FF00"/>
            </a:highlight>
          </a:endParaRPr>
        </a:p>
      </dgm:t>
    </dgm:pt>
    <dgm:pt modelId="{48579A49-589E-47F7-8D25-A2F6F3E5EBEA}" type="parTrans" cxnId="{40DBEA32-165D-4290-9C66-6677B0F4A723}">
      <dgm:prSet/>
      <dgm:spPr/>
      <dgm:t>
        <a:bodyPr/>
        <a:lstStyle/>
        <a:p>
          <a:endParaRPr lang="pt-BR" sz="1600"/>
        </a:p>
      </dgm:t>
    </dgm:pt>
    <dgm:pt modelId="{D2E34C96-60B3-4ABD-B6A2-8E7FC344A962}" type="sibTrans" cxnId="{40DBEA32-165D-4290-9C66-6677B0F4A723}">
      <dgm:prSet/>
      <dgm:spPr/>
      <dgm:t>
        <a:bodyPr/>
        <a:lstStyle/>
        <a:p>
          <a:endParaRPr lang="pt-BR" sz="1600"/>
        </a:p>
      </dgm:t>
    </dgm:pt>
    <dgm:pt modelId="{38488AA3-AEDE-4A28-846F-5F35018095E6}">
      <dgm:prSet phldrT="[Texto]"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FFFF00"/>
              </a:highlight>
            </a:rPr>
            <a:t>Falta de mão de obra qualificada.</a:t>
          </a:r>
          <a:endParaRPr lang="pt-BR" sz="1600" dirty="0"/>
        </a:p>
      </dgm:t>
    </dgm:pt>
    <dgm:pt modelId="{7EDD0E95-1225-4482-B337-E83863BBC6A7}" type="parTrans" cxnId="{0529BD49-0927-4E71-BB75-601760B5292E}">
      <dgm:prSet/>
      <dgm:spPr/>
      <dgm:t>
        <a:bodyPr/>
        <a:lstStyle/>
        <a:p>
          <a:endParaRPr lang="pt-BR" sz="1600"/>
        </a:p>
      </dgm:t>
    </dgm:pt>
    <dgm:pt modelId="{A3CCF99E-3B8B-44A4-890B-8084D5A4C652}" type="sibTrans" cxnId="{0529BD49-0927-4E71-BB75-601760B5292E}">
      <dgm:prSet/>
      <dgm:spPr/>
      <dgm:t>
        <a:bodyPr/>
        <a:lstStyle/>
        <a:p>
          <a:endParaRPr lang="pt-BR" sz="1600"/>
        </a:p>
      </dgm:t>
    </dgm:pt>
    <dgm:pt modelId="{54E0C3FC-A690-4B1B-B61C-62D51C051CFA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Carência de projetos de pesquisa aplicada.</a:t>
          </a:r>
        </a:p>
      </dgm:t>
    </dgm:pt>
    <dgm:pt modelId="{251BDB9B-DE39-4303-989B-8DEB5B094BF7}" type="parTrans" cxnId="{E9FF8B1B-69DA-4852-B6FE-8DF5196072BA}">
      <dgm:prSet/>
      <dgm:spPr/>
      <dgm:t>
        <a:bodyPr/>
        <a:lstStyle/>
        <a:p>
          <a:endParaRPr lang="pt-BR" sz="1600"/>
        </a:p>
      </dgm:t>
    </dgm:pt>
    <dgm:pt modelId="{383E6518-DC3B-4F52-9A21-B618447726C4}" type="sibTrans" cxnId="{E9FF8B1B-69DA-4852-B6FE-8DF5196072BA}">
      <dgm:prSet/>
      <dgm:spPr/>
      <dgm:t>
        <a:bodyPr/>
        <a:lstStyle/>
        <a:p>
          <a:endParaRPr lang="pt-BR" sz="1600"/>
        </a:p>
      </dgm:t>
    </dgm:pt>
    <dgm:pt modelId="{9E30CF54-4280-427F-A257-C6134DDFB2B9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00FFFF"/>
              </a:highlight>
            </a:rPr>
            <a:t>Baixa interação entre academia e empresas.</a:t>
          </a:r>
        </a:p>
      </dgm:t>
    </dgm:pt>
    <dgm:pt modelId="{1DBF4212-B842-4F01-8DE4-50F918E522AB}" type="parTrans" cxnId="{8C6A7B2D-D381-4735-B269-AB40F36AFFB0}">
      <dgm:prSet/>
      <dgm:spPr/>
      <dgm:t>
        <a:bodyPr/>
        <a:lstStyle/>
        <a:p>
          <a:endParaRPr lang="pt-BR" sz="1600"/>
        </a:p>
      </dgm:t>
    </dgm:pt>
    <dgm:pt modelId="{8EB7A8B2-59E9-4BFC-90C8-2EE961903198}" type="sibTrans" cxnId="{8C6A7B2D-D381-4735-B269-AB40F36AFFB0}">
      <dgm:prSet/>
      <dgm:spPr/>
      <dgm:t>
        <a:bodyPr/>
        <a:lstStyle/>
        <a:p>
          <a:endParaRPr lang="pt-BR" sz="1600"/>
        </a:p>
      </dgm:t>
    </dgm:pt>
    <dgm:pt modelId="{75E602F2-773E-4D9C-9FCE-82473B320546}">
      <dgm:prSet custT="1"/>
      <dgm:spPr/>
      <dgm:t>
        <a:bodyPr/>
        <a:lstStyle/>
        <a:p>
          <a:r>
            <a:rPr lang="pt-BR" sz="1600" dirty="0">
              <a:solidFill>
                <a:schemeClr val="bg1"/>
              </a:solidFill>
              <a:effectLst/>
              <a:highlight>
                <a:srgbClr val="00FF00"/>
              </a:highlight>
            </a:rPr>
            <a:t>Falta de estímulo a PD&amp;I.</a:t>
          </a:r>
        </a:p>
      </dgm:t>
    </dgm:pt>
    <dgm:pt modelId="{29DEACE5-9168-49BC-AABE-6E092BC33F94}" type="parTrans" cxnId="{B5595C94-B64E-47B5-AFB1-50EC0B4A7707}">
      <dgm:prSet/>
      <dgm:spPr/>
      <dgm:t>
        <a:bodyPr/>
        <a:lstStyle/>
        <a:p>
          <a:endParaRPr lang="pt-BR" sz="1600"/>
        </a:p>
      </dgm:t>
    </dgm:pt>
    <dgm:pt modelId="{53A13AE5-8677-467C-86BA-73E14044DAB8}" type="sibTrans" cxnId="{B5595C94-B64E-47B5-AFB1-50EC0B4A7707}">
      <dgm:prSet/>
      <dgm:spPr/>
      <dgm:t>
        <a:bodyPr/>
        <a:lstStyle/>
        <a:p>
          <a:endParaRPr lang="pt-BR" sz="1600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8C35C235-7B54-4D3D-8EA9-98E739BD6A14}" type="pres">
      <dgm:prSet presAssocID="{39DF293E-97ED-455C-8244-2F75C5A5258E}" presName="linNode" presStyleCnt="0"/>
      <dgm:spPr/>
    </dgm:pt>
    <dgm:pt modelId="{AAFAD07B-51BE-4EEE-A7F3-B0803881D9FB}" type="pres">
      <dgm:prSet presAssocID="{39DF293E-97ED-455C-8244-2F75C5A5258E}" presName="parentText" presStyleLbl="node1" presStyleIdx="0" presStyleCnt="5" custScaleX="93640">
        <dgm:presLayoutVars>
          <dgm:chMax val="1"/>
          <dgm:bulletEnabled val="1"/>
        </dgm:presLayoutVars>
      </dgm:prSet>
      <dgm:spPr/>
    </dgm:pt>
    <dgm:pt modelId="{D117DAC4-6F60-4D17-B30C-4BF630B74469}" type="pres">
      <dgm:prSet presAssocID="{39DF293E-97ED-455C-8244-2F75C5A5258E}" presName="descendantText" presStyleLbl="alignAccFollowNode1" presStyleIdx="0" presStyleCnt="5">
        <dgm:presLayoutVars>
          <dgm:bulletEnabled val="1"/>
        </dgm:presLayoutVars>
      </dgm:prSet>
      <dgm:spPr/>
    </dgm:pt>
    <dgm:pt modelId="{993BE7EC-3BB2-446D-A2FB-14EEFDD38F1A}" type="pres">
      <dgm:prSet presAssocID="{74C3C9AE-77B3-4800-A29C-CC2B00CA5C1A}" presName="sp" presStyleCnt="0"/>
      <dgm:spPr/>
    </dgm:pt>
    <dgm:pt modelId="{49600CD1-B22D-48B6-9411-88D374E3178A}" type="pres">
      <dgm:prSet presAssocID="{C7BF1AEA-0606-4EC8-A556-BF10F9D2122F}" presName="linNode" presStyleCnt="0"/>
      <dgm:spPr/>
    </dgm:pt>
    <dgm:pt modelId="{7215F8DF-7063-47D9-817B-60C8EFC9248D}" type="pres">
      <dgm:prSet presAssocID="{C7BF1AEA-0606-4EC8-A556-BF10F9D2122F}" presName="parentText" presStyleLbl="node1" presStyleIdx="1" presStyleCnt="5" custScaleX="93640">
        <dgm:presLayoutVars>
          <dgm:chMax val="1"/>
          <dgm:bulletEnabled val="1"/>
        </dgm:presLayoutVars>
      </dgm:prSet>
      <dgm:spPr/>
    </dgm:pt>
    <dgm:pt modelId="{846B3AC3-3027-41B8-ACF6-91FDB1B87B57}" type="pres">
      <dgm:prSet presAssocID="{C7BF1AEA-0606-4EC8-A556-BF10F9D2122F}" presName="descendantText" presStyleLbl="alignAccFollowNode1" presStyleIdx="1" presStyleCnt="5">
        <dgm:presLayoutVars>
          <dgm:bulletEnabled val="1"/>
        </dgm:presLayoutVars>
      </dgm:prSet>
      <dgm:spPr/>
    </dgm:pt>
    <dgm:pt modelId="{7BFF028B-B42C-467F-BA63-C559100EEAA1}" type="pres">
      <dgm:prSet presAssocID="{79E7DBBE-3BDD-49F3-99CF-F4D2573F7194}" presName="sp" presStyleCnt="0"/>
      <dgm:spPr/>
    </dgm:pt>
    <dgm:pt modelId="{EAB5DF32-CB18-4114-9AE1-1DE90A088E48}" type="pres">
      <dgm:prSet presAssocID="{BA51B497-12D1-4771-9864-C0666FF8514C}" presName="linNode" presStyleCnt="0"/>
      <dgm:spPr/>
    </dgm:pt>
    <dgm:pt modelId="{039CB11F-4386-4B35-B651-7E7650A3BBBB}" type="pres">
      <dgm:prSet presAssocID="{BA51B497-12D1-4771-9864-C0666FF8514C}" presName="parentText" presStyleLbl="node1" presStyleIdx="2" presStyleCnt="5" custScaleX="93640">
        <dgm:presLayoutVars>
          <dgm:chMax val="1"/>
          <dgm:bulletEnabled val="1"/>
        </dgm:presLayoutVars>
      </dgm:prSet>
      <dgm:spPr/>
    </dgm:pt>
    <dgm:pt modelId="{37B217C2-2AE5-4530-88B3-D9F09C69285A}" type="pres">
      <dgm:prSet presAssocID="{BA51B497-12D1-4771-9864-C0666FF8514C}" presName="descendantText" presStyleLbl="alignAccFollowNode1" presStyleIdx="2" presStyleCnt="5" custLinFactNeighborY="-7755">
        <dgm:presLayoutVars>
          <dgm:bulletEnabled val="1"/>
        </dgm:presLayoutVars>
      </dgm:prSet>
      <dgm:spPr/>
    </dgm:pt>
    <dgm:pt modelId="{BA04F6CD-2941-4059-86C1-E20DEE2BACB6}" type="pres">
      <dgm:prSet presAssocID="{3C07B201-592E-4BFD-89B6-9EFA89F430B6}" presName="sp" presStyleCnt="0"/>
      <dgm:spPr/>
    </dgm:pt>
    <dgm:pt modelId="{CB44B8BE-B322-4239-A73D-0E4B5709A83C}" type="pres">
      <dgm:prSet presAssocID="{8D820600-D35B-4BCB-ACD5-EEE804762360}" presName="linNode" presStyleCnt="0"/>
      <dgm:spPr/>
    </dgm:pt>
    <dgm:pt modelId="{94315D3E-B52B-4BE3-8665-D69A10082020}" type="pres">
      <dgm:prSet presAssocID="{8D820600-D35B-4BCB-ACD5-EEE804762360}" presName="parentText" presStyleLbl="node1" presStyleIdx="3" presStyleCnt="5" custScaleX="94405">
        <dgm:presLayoutVars>
          <dgm:chMax val="1"/>
          <dgm:bulletEnabled val="1"/>
        </dgm:presLayoutVars>
      </dgm:prSet>
      <dgm:spPr/>
    </dgm:pt>
    <dgm:pt modelId="{8F2A0A2A-625B-4950-B8FC-71B747597E9D}" type="pres">
      <dgm:prSet presAssocID="{8D820600-D35B-4BCB-ACD5-EEE804762360}" presName="descendantText" presStyleLbl="alignAccFollowNode1" presStyleIdx="3" presStyleCnt="5">
        <dgm:presLayoutVars>
          <dgm:bulletEnabled val="1"/>
        </dgm:presLayoutVars>
      </dgm:prSet>
      <dgm:spPr/>
    </dgm:pt>
    <dgm:pt modelId="{2D18B702-D413-4BAA-B9F0-E2BF7BE770C1}" type="pres">
      <dgm:prSet presAssocID="{1A9D9505-C33C-45CB-A186-5415E6ACA2F7}" presName="sp" presStyleCnt="0"/>
      <dgm:spPr/>
    </dgm:pt>
    <dgm:pt modelId="{9DBBC828-A0A8-456F-8841-2CDAF63D7825}" type="pres">
      <dgm:prSet presAssocID="{3A1379F9-679C-4DD3-9037-EB4F1331C96D}" presName="linNode" presStyleCnt="0"/>
      <dgm:spPr/>
    </dgm:pt>
    <dgm:pt modelId="{01FEE6A6-EF75-4690-BD35-3B7581BDAAB7}" type="pres">
      <dgm:prSet presAssocID="{3A1379F9-679C-4DD3-9037-EB4F1331C96D}" presName="parentText" presStyleLbl="node1" presStyleIdx="4" presStyleCnt="5" custScaleX="95022">
        <dgm:presLayoutVars>
          <dgm:chMax val="1"/>
          <dgm:bulletEnabled val="1"/>
        </dgm:presLayoutVars>
      </dgm:prSet>
      <dgm:spPr/>
    </dgm:pt>
    <dgm:pt modelId="{93150435-5CBE-474A-B40D-DE6767522FCB}" type="pres">
      <dgm:prSet presAssocID="{3A1379F9-679C-4DD3-9037-EB4F1331C96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E09790E-501A-4934-8578-947D6675DBE0}" srcId="{D6D235D6-1158-47C7-8AA8-2DE4286ADC9F}" destId="{39DF293E-97ED-455C-8244-2F75C5A5258E}" srcOrd="0" destOrd="0" parTransId="{228F56BA-47BF-4C25-A507-293E28A4663C}" sibTransId="{74C3C9AE-77B3-4800-A29C-CC2B00CA5C1A}"/>
    <dgm:cxn modelId="{E9FF8B1B-69DA-4852-B6FE-8DF5196072BA}" srcId="{8D820600-D35B-4BCB-ACD5-EEE804762360}" destId="{54E0C3FC-A690-4B1B-B61C-62D51C051CFA}" srcOrd="1" destOrd="0" parTransId="{251BDB9B-DE39-4303-989B-8DEB5B094BF7}" sibTransId="{383E6518-DC3B-4F52-9A21-B618447726C4}"/>
    <dgm:cxn modelId="{8C6A7B2D-D381-4735-B269-AB40F36AFFB0}" srcId="{8D820600-D35B-4BCB-ACD5-EEE804762360}" destId="{9E30CF54-4280-427F-A257-C6134DDFB2B9}" srcOrd="2" destOrd="0" parTransId="{1DBF4212-B842-4F01-8DE4-50F918E522AB}" sibTransId="{8EB7A8B2-59E9-4BFC-90C8-2EE961903198}"/>
    <dgm:cxn modelId="{D7B36F31-61B6-47E8-BDD9-D255DB4A8A37}" type="presOf" srcId="{8D820600-D35B-4BCB-ACD5-EEE804762360}" destId="{94315D3E-B52B-4BE3-8665-D69A10082020}" srcOrd="0" destOrd="0" presId="urn:microsoft.com/office/officeart/2005/8/layout/vList5"/>
    <dgm:cxn modelId="{F2AC7F31-FBB9-4122-B724-1626C7272640}" srcId="{39DF293E-97ED-455C-8244-2F75C5A5258E}" destId="{830BE938-EBA8-4130-9F35-60069F533C49}" srcOrd="2" destOrd="0" parTransId="{D12F31E3-D914-420C-BD8D-F95005967D1C}" sibTransId="{5707EE82-01FE-45E5-A46F-7727AF957A15}"/>
    <dgm:cxn modelId="{40DBEA32-165D-4290-9C66-6677B0F4A723}" srcId="{8D820600-D35B-4BCB-ACD5-EEE804762360}" destId="{37843F3B-D0FD-4256-95C8-07B647F07257}" srcOrd="0" destOrd="0" parTransId="{48579A49-589E-47F7-8D25-A2F6F3E5EBEA}" sibTransId="{D2E34C96-60B3-4ABD-B6A2-8E7FC344A962}"/>
    <dgm:cxn modelId="{3C7E9539-273F-40E5-A52A-7266FF982676}" srcId="{C7BF1AEA-0606-4EC8-A556-BF10F9D2122F}" destId="{21B59326-95FD-4507-89E1-4EB51C5DFBC0}" srcOrd="0" destOrd="0" parTransId="{F82F1DF3-9B2D-420B-BC6D-480D313696BF}" sibTransId="{499CEE73-6AFE-49E6-89D4-AF6D76E19909}"/>
    <dgm:cxn modelId="{3D8E7D5E-34E9-46F3-864B-896ADD422409}" srcId="{D6D235D6-1158-47C7-8AA8-2DE4286ADC9F}" destId="{BA51B497-12D1-4771-9864-C0666FF8514C}" srcOrd="2" destOrd="0" parTransId="{03F8D124-E5EC-4A64-8432-04243FBB9348}" sibTransId="{3C07B201-592E-4BFD-89B6-9EFA89F430B6}"/>
    <dgm:cxn modelId="{C6558560-F206-4EE3-9DA0-62C79F0D027C}" srcId="{D6D235D6-1158-47C7-8AA8-2DE4286ADC9F}" destId="{3A1379F9-679C-4DD3-9037-EB4F1331C96D}" srcOrd="4" destOrd="0" parTransId="{EF66CA0A-0A88-41F9-BC25-FF2B7EE6453D}" sibTransId="{1D45B5F0-F761-448E-8144-9788B85ED863}"/>
    <dgm:cxn modelId="{7B48EB43-853F-4803-B8F8-A2147BEEF0E8}" type="presOf" srcId="{C583020E-0EAA-4D7F-8D76-066E526A5FF6}" destId="{37B217C2-2AE5-4530-88B3-D9F09C69285A}" srcOrd="0" destOrd="1" presId="urn:microsoft.com/office/officeart/2005/8/layout/vList5"/>
    <dgm:cxn modelId="{0529BD49-0927-4E71-BB75-601760B5292E}" srcId="{3A1379F9-679C-4DD3-9037-EB4F1331C96D}" destId="{38488AA3-AEDE-4A28-846F-5F35018095E6}" srcOrd="0" destOrd="0" parTransId="{7EDD0E95-1225-4482-B337-E83863BBC6A7}" sibTransId="{A3CCF99E-3B8B-44A4-890B-8084D5A4C652}"/>
    <dgm:cxn modelId="{ABECEC49-A4F9-4934-8231-78DDB0082A4F}" type="presOf" srcId="{BA51B497-12D1-4771-9864-C0666FF8514C}" destId="{039CB11F-4386-4B35-B651-7E7650A3BBBB}" srcOrd="0" destOrd="0" presId="urn:microsoft.com/office/officeart/2005/8/layout/vList5"/>
    <dgm:cxn modelId="{C44EB259-CA84-4318-82C6-C3C07B890FAE}" type="presOf" srcId="{9A7D0FEA-4C48-4341-8E5D-A9E0414383A0}" destId="{D117DAC4-6F60-4D17-B30C-4BF630B74469}" srcOrd="0" destOrd="0" presId="urn:microsoft.com/office/officeart/2005/8/layout/vList5"/>
    <dgm:cxn modelId="{6607925A-BCAD-4457-8EEB-81F425906D9F}" type="presOf" srcId="{F4BB9719-75C1-4C6A-AEB1-EF03AEE28F46}" destId="{37B217C2-2AE5-4530-88B3-D9F09C69285A}" srcOrd="0" destOrd="0" presId="urn:microsoft.com/office/officeart/2005/8/layout/vList5"/>
    <dgm:cxn modelId="{010FE07B-8674-4865-9A25-A83CE9250A59}" srcId="{D6D235D6-1158-47C7-8AA8-2DE4286ADC9F}" destId="{C7BF1AEA-0606-4EC8-A556-BF10F9D2122F}" srcOrd="1" destOrd="0" parTransId="{38D1A914-AEF3-4B82-925B-A0FAAA19ED48}" sibTransId="{79E7DBBE-3BDD-49F3-99CF-F4D2573F7194}"/>
    <dgm:cxn modelId="{B5595C94-B64E-47B5-AFB1-50EC0B4A7707}" srcId="{3A1379F9-679C-4DD3-9037-EB4F1331C96D}" destId="{75E602F2-773E-4D9C-9FCE-82473B320546}" srcOrd="1" destOrd="0" parTransId="{29DEACE5-9168-49BC-AABE-6E092BC33F94}" sibTransId="{53A13AE5-8677-467C-86BA-73E14044DAB8}"/>
    <dgm:cxn modelId="{B442CB94-67D4-47E6-A037-D0FD1BCC7C5B}" type="presOf" srcId="{18D8972C-81F2-46E1-A327-B4019AAE741E}" destId="{D117DAC4-6F60-4D17-B30C-4BF630B74469}" srcOrd="0" destOrd="1" presId="urn:microsoft.com/office/officeart/2005/8/layout/vList5"/>
    <dgm:cxn modelId="{58CFA89B-A387-4589-B51F-EA417FE73477}" srcId="{D6D235D6-1158-47C7-8AA8-2DE4286ADC9F}" destId="{8D820600-D35B-4BCB-ACD5-EEE804762360}" srcOrd="3" destOrd="0" parTransId="{7357348D-B5F3-47E3-BEA3-8DF6B4F75B07}" sibTransId="{1A9D9505-C33C-45CB-A186-5415E6ACA2F7}"/>
    <dgm:cxn modelId="{46D7D09E-59E3-4CF7-A7FF-3C320ADCAE86}" type="presOf" srcId="{37843F3B-D0FD-4256-95C8-07B647F07257}" destId="{8F2A0A2A-625B-4950-B8FC-71B747597E9D}" srcOrd="0" destOrd="0" presId="urn:microsoft.com/office/officeart/2005/8/layout/vList5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110776AE-BC7A-4979-A3E8-76FA7AAD2EB8}" srcId="{39DF293E-97ED-455C-8244-2F75C5A5258E}" destId="{18D8972C-81F2-46E1-A327-B4019AAE741E}" srcOrd="1" destOrd="0" parTransId="{14AF8268-D87B-4702-85DA-C7B847AF5E1D}" sibTransId="{9C15688C-8E1D-4895-8854-9EF56004D487}"/>
    <dgm:cxn modelId="{849CC4AF-221E-4C72-9C6F-27793C3C42DE}" type="presOf" srcId="{21B59326-95FD-4507-89E1-4EB51C5DFBC0}" destId="{846B3AC3-3027-41B8-ACF6-91FDB1B87B57}" srcOrd="0" destOrd="0" presId="urn:microsoft.com/office/officeart/2005/8/layout/vList5"/>
    <dgm:cxn modelId="{58D5D6B6-14F7-4563-951F-D0C1BCECA5E5}" srcId="{BA51B497-12D1-4771-9864-C0666FF8514C}" destId="{F4BB9719-75C1-4C6A-AEB1-EF03AEE28F46}" srcOrd="0" destOrd="0" parTransId="{D629791B-5596-48DA-B9BA-DA2968FE1A9A}" sibTransId="{A571F854-F374-46EC-82D5-41D43545ACBE}"/>
    <dgm:cxn modelId="{AA8E80BC-2F6F-456B-9DC3-04BBC2383FAA}" srcId="{39DF293E-97ED-455C-8244-2F75C5A5258E}" destId="{9A7D0FEA-4C48-4341-8E5D-A9E0414383A0}" srcOrd="0" destOrd="0" parTransId="{09104084-42E4-4F74-9F6D-70C5392FFD02}" sibTransId="{4E81410E-7A54-4D96-9A23-0F7B879450DA}"/>
    <dgm:cxn modelId="{D47329BF-2A89-443B-BAF2-6646B0E2F17B}" type="presOf" srcId="{75E602F2-773E-4D9C-9FCE-82473B320546}" destId="{93150435-5CBE-474A-B40D-DE6767522FCB}" srcOrd="0" destOrd="1" presId="urn:microsoft.com/office/officeart/2005/8/layout/vList5"/>
    <dgm:cxn modelId="{596280C4-28EE-47B1-89C5-BE9664CE54E2}" srcId="{BA51B497-12D1-4771-9864-C0666FF8514C}" destId="{C583020E-0EAA-4D7F-8D76-066E526A5FF6}" srcOrd="1" destOrd="0" parTransId="{48A9C4DA-AB9F-4B2F-8DBB-0B457EF52FB0}" sibTransId="{2D37B843-1687-4301-9D99-B650E40576CF}"/>
    <dgm:cxn modelId="{CA02A8CA-E907-4557-899D-5D732820C96B}" type="presOf" srcId="{39DF293E-97ED-455C-8244-2F75C5A5258E}" destId="{AAFAD07B-51BE-4EEE-A7F3-B0803881D9FB}" srcOrd="0" destOrd="0" presId="urn:microsoft.com/office/officeart/2005/8/layout/vList5"/>
    <dgm:cxn modelId="{C7C394D1-7DE0-4D6A-86B6-42B4DDAE002B}" type="presOf" srcId="{C7BF1AEA-0606-4EC8-A556-BF10F9D2122F}" destId="{7215F8DF-7063-47D9-817B-60C8EFC9248D}" srcOrd="0" destOrd="0" presId="urn:microsoft.com/office/officeart/2005/8/layout/vList5"/>
    <dgm:cxn modelId="{FC65A4D5-63E3-4723-BD59-12C5D2E28D71}" type="presOf" srcId="{54E0C3FC-A690-4B1B-B61C-62D51C051CFA}" destId="{8F2A0A2A-625B-4950-B8FC-71B747597E9D}" srcOrd="0" destOrd="1" presId="urn:microsoft.com/office/officeart/2005/8/layout/vList5"/>
    <dgm:cxn modelId="{480AAAD6-128B-4A7A-B562-B048B23790AF}" type="presOf" srcId="{38488AA3-AEDE-4A28-846F-5F35018095E6}" destId="{93150435-5CBE-474A-B40D-DE6767522FCB}" srcOrd="0" destOrd="0" presId="urn:microsoft.com/office/officeart/2005/8/layout/vList5"/>
    <dgm:cxn modelId="{EF1A6EE6-6C71-44E5-B743-6CAFAD83CCEA}" type="presOf" srcId="{830BE938-EBA8-4130-9F35-60069F533C49}" destId="{D117DAC4-6F60-4D17-B30C-4BF630B74469}" srcOrd="0" destOrd="2" presId="urn:microsoft.com/office/officeart/2005/8/layout/vList5"/>
    <dgm:cxn modelId="{A5EBF4F1-8753-4702-99DE-D54F8B1FBA70}" type="presOf" srcId="{3A1379F9-679C-4DD3-9037-EB4F1331C96D}" destId="{01FEE6A6-EF75-4690-BD35-3B7581BDAAB7}" srcOrd="0" destOrd="0" presId="urn:microsoft.com/office/officeart/2005/8/layout/vList5"/>
    <dgm:cxn modelId="{5E03D9FC-40B6-42D1-BC7F-F8F458421C15}" type="presOf" srcId="{9E30CF54-4280-427F-A257-C6134DDFB2B9}" destId="{8F2A0A2A-625B-4950-B8FC-71B747597E9D}" srcOrd="0" destOrd="2" presId="urn:microsoft.com/office/officeart/2005/8/layout/vList5"/>
    <dgm:cxn modelId="{A35357AD-4886-461E-9F89-31620FB7571B}" type="presParOf" srcId="{5FA7E1A3-5FAA-48B5-A932-AD4602BA26AD}" destId="{8C35C235-7B54-4D3D-8EA9-98E739BD6A14}" srcOrd="0" destOrd="0" presId="urn:microsoft.com/office/officeart/2005/8/layout/vList5"/>
    <dgm:cxn modelId="{6711418A-8C15-467F-857D-843EEE14704C}" type="presParOf" srcId="{8C35C235-7B54-4D3D-8EA9-98E739BD6A14}" destId="{AAFAD07B-51BE-4EEE-A7F3-B0803881D9FB}" srcOrd="0" destOrd="0" presId="urn:microsoft.com/office/officeart/2005/8/layout/vList5"/>
    <dgm:cxn modelId="{F42E0379-D909-41D6-BB63-46557B7FBCFB}" type="presParOf" srcId="{8C35C235-7B54-4D3D-8EA9-98E739BD6A14}" destId="{D117DAC4-6F60-4D17-B30C-4BF630B74469}" srcOrd="1" destOrd="0" presId="urn:microsoft.com/office/officeart/2005/8/layout/vList5"/>
    <dgm:cxn modelId="{DFF03BFA-ADD5-4CB7-B994-5E64690CAECE}" type="presParOf" srcId="{5FA7E1A3-5FAA-48B5-A932-AD4602BA26AD}" destId="{993BE7EC-3BB2-446D-A2FB-14EEFDD38F1A}" srcOrd="1" destOrd="0" presId="urn:microsoft.com/office/officeart/2005/8/layout/vList5"/>
    <dgm:cxn modelId="{7328288E-3225-46C3-9B22-DEB6CB61A723}" type="presParOf" srcId="{5FA7E1A3-5FAA-48B5-A932-AD4602BA26AD}" destId="{49600CD1-B22D-48B6-9411-88D374E3178A}" srcOrd="2" destOrd="0" presId="urn:microsoft.com/office/officeart/2005/8/layout/vList5"/>
    <dgm:cxn modelId="{11E43FD3-22B4-47C1-98D5-A354594F64E7}" type="presParOf" srcId="{49600CD1-B22D-48B6-9411-88D374E3178A}" destId="{7215F8DF-7063-47D9-817B-60C8EFC9248D}" srcOrd="0" destOrd="0" presId="urn:microsoft.com/office/officeart/2005/8/layout/vList5"/>
    <dgm:cxn modelId="{94795C38-3340-4DB1-B516-CC1B2F4072CD}" type="presParOf" srcId="{49600CD1-B22D-48B6-9411-88D374E3178A}" destId="{846B3AC3-3027-41B8-ACF6-91FDB1B87B57}" srcOrd="1" destOrd="0" presId="urn:microsoft.com/office/officeart/2005/8/layout/vList5"/>
    <dgm:cxn modelId="{79B731F8-5488-49DA-BC64-0EEF555FC09E}" type="presParOf" srcId="{5FA7E1A3-5FAA-48B5-A932-AD4602BA26AD}" destId="{7BFF028B-B42C-467F-BA63-C559100EEAA1}" srcOrd="3" destOrd="0" presId="urn:microsoft.com/office/officeart/2005/8/layout/vList5"/>
    <dgm:cxn modelId="{AFF878D3-4FE6-48CB-AB07-22E014F32C1C}" type="presParOf" srcId="{5FA7E1A3-5FAA-48B5-A932-AD4602BA26AD}" destId="{EAB5DF32-CB18-4114-9AE1-1DE90A088E48}" srcOrd="4" destOrd="0" presId="urn:microsoft.com/office/officeart/2005/8/layout/vList5"/>
    <dgm:cxn modelId="{DF59AAFA-CF55-4B6C-ADA4-BDAF4B83357E}" type="presParOf" srcId="{EAB5DF32-CB18-4114-9AE1-1DE90A088E48}" destId="{039CB11F-4386-4B35-B651-7E7650A3BBBB}" srcOrd="0" destOrd="0" presId="urn:microsoft.com/office/officeart/2005/8/layout/vList5"/>
    <dgm:cxn modelId="{D6FB07D9-B277-4F9B-A93C-00C379996F4D}" type="presParOf" srcId="{EAB5DF32-CB18-4114-9AE1-1DE90A088E48}" destId="{37B217C2-2AE5-4530-88B3-D9F09C69285A}" srcOrd="1" destOrd="0" presId="urn:microsoft.com/office/officeart/2005/8/layout/vList5"/>
    <dgm:cxn modelId="{A8A50828-5168-48B4-976E-0021BE0A7837}" type="presParOf" srcId="{5FA7E1A3-5FAA-48B5-A932-AD4602BA26AD}" destId="{BA04F6CD-2941-4059-86C1-E20DEE2BACB6}" srcOrd="5" destOrd="0" presId="urn:microsoft.com/office/officeart/2005/8/layout/vList5"/>
    <dgm:cxn modelId="{C64C7DB9-E2B7-4EB0-BE59-55B9D1191D5E}" type="presParOf" srcId="{5FA7E1A3-5FAA-48B5-A932-AD4602BA26AD}" destId="{CB44B8BE-B322-4239-A73D-0E4B5709A83C}" srcOrd="6" destOrd="0" presId="urn:microsoft.com/office/officeart/2005/8/layout/vList5"/>
    <dgm:cxn modelId="{A1BECF16-D27D-4AD2-B544-F0E703DF7D14}" type="presParOf" srcId="{CB44B8BE-B322-4239-A73D-0E4B5709A83C}" destId="{94315D3E-B52B-4BE3-8665-D69A10082020}" srcOrd="0" destOrd="0" presId="urn:microsoft.com/office/officeart/2005/8/layout/vList5"/>
    <dgm:cxn modelId="{0CB7E22E-2C10-4F73-99CD-073794ED799C}" type="presParOf" srcId="{CB44B8BE-B322-4239-A73D-0E4B5709A83C}" destId="{8F2A0A2A-625B-4950-B8FC-71B747597E9D}" srcOrd="1" destOrd="0" presId="urn:microsoft.com/office/officeart/2005/8/layout/vList5"/>
    <dgm:cxn modelId="{F5A9606E-6113-4680-B166-5BE62486AD5F}" type="presParOf" srcId="{5FA7E1A3-5FAA-48B5-A932-AD4602BA26AD}" destId="{2D18B702-D413-4BAA-B9F0-E2BF7BE770C1}" srcOrd="7" destOrd="0" presId="urn:microsoft.com/office/officeart/2005/8/layout/vList5"/>
    <dgm:cxn modelId="{09C7B2A8-EFE0-4BD5-8354-B68F293DB5FB}" type="presParOf" srcId="{5FA7E1A3-5FAA-48B5-A932-AD4602BA26AD}" destId="{9DBBC828-A0A8-456F-8841-2CDAF63D7825}" srcOrd="8" destOrd="0" presId="urn:microsoft.com/office/officeart/2005/8/layout/vList5"/>
    <dgm:cxn modelId="{E8BC80EF-F668-48E3-B252-067F45B42145}" type="presParOf" srcId="{9DBBC828-A0A8-456F-8841-2CDAF63D7825}" destId="{01FEE6A6-EF75-4690-BD35-3B7581BDAAB7}" srcOrd="0" destOrd="0" presId="urn:microsoft.com/office/officeart/2005/8/layout/vList5"/>
    <dgm:cxn modelId="{678E2031-A907-4B90-BF43-C6718BEE8D70}" type="presParOf" srcId="{9DBBC828-A0A8-456F-8841-2CDAF63D7825}" destId="{93150435-5CBE-474A-B40D-DE6767522F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734540-7692-4804-8005-A015A69B4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27B46-BE69-4C13-A032-0A8DB9D771E0}">
      <dgm:prSet custT="1"/>
      <dgm:spPr/>
      <dgm:t>
        <a:bodyPr/>
        <a:lstStyle/>
        <a:p>
          <a:r>
            <a:rPr lang="pt-BR" sz="1600" b="1" dirty="0"/>
            <a:t>1. Competências C,T, E &amp; I nas Universidades em Energia</a:t>
          </a:r>
        </a:p>
        <a:p>
          <a:r>
            <a:rPr lang="pt-BR" sz="1600" b="1" dirty="0"/>
            <a:t>(</a:t>
          </a:r>
          <a:r>
            <a:rPr lang="pt-BR" sz="1600" b="1" i="1" u="sng" dirty="0"/>
            <a:t>sistematização</a:t>
          </a:r>
          <a:r>
            <a:rPr lang="pt-BR" sz="1600" b="1" dirty="0"/>
            <a:t>)</a:t>
          </a:r>
          <a:endParaRPr lang="en-US" sz="1600" dirty="0"/>
        </a:p>
      </dgm:t>
    </dgm:pt>
    <dgm:pt modelId="{F515F8EB-7E65-4824-A95C-5E97B9F88A38}" type="parTrans" cxnId="{399F93AF-D459-44DE-9F1F-61ADDA0B17CE}">
      <dgm:prSet/>
      <dgm:spPr/>
      <dgm:t>
        <a:bodyPr/>
        <a:lstStyle/>
        <a:p>
          <a:endParaRPr lang="en-US" sz="1600"/>
        </a:p>
      </dgm:t>
    </dgm:pt>
    <dgm:pt modelId="{2AF89C63-5862-4290-9152-3851BF683F13}" type="sibTrans" cxnId="{399F93AF-D459-44DE-9F1F-61ADDA0B17CE}">
      <dgm:prSet/>
      <dgm:spPr/>
      <dgm:t>
        <a:bodyPr/>
        <a:lstStyle/>
        <a:p>
          <a:endParaRPr lang="en-US" sz="1600"/>
        </a:p>
      </dgm:t>
    </dgm:pt>
    <dgm:pt modelId="{141C8403-3516-4947-9496-F1607C647B9D}">
      <dgm:prSet custT="1"/>
      <dgm:spPr/>
      <dgm:t>
        <a:bodyPr/>
        <a:lstStyle/>
        <a:p>
          <a:pPr algn="l"/>
          <a:r>
            <a:rPr lang="pt-BR" sz="1800" b="1" dirty="0"/>
            <a:t>- Cursos e pesquisadores Energia na região;</a:t>
          </a:r>
        </a:p>
        <a:p>
          <a:pPr algn="l"/>
          <a:r>
            <a:rPr lang="pt-BR" sz="1800" b="1" dirty="0"/>
            <a:t>- Alunos, egressos e empresas parceiras;</a:t>
          </a:r>
        </a:p>
        <a:p>
          <a:pPr algn="l"/>
          <a:r>
            <a:rPr lang="pt-BR" sz="1800" b="1" dirty="0"/>
            <a:t>- Método de mapear e integrar competências de Energia das IES com empresas;</a:t>
          </a:r>
        </a:p>
      </dgm:t>
    </dgm:pt>
    <dgm:pt modelId="{C7881445-48F1-497E-8315-106CFD864408}" type="parTrans" cxnId="{1A749691-9A74-42B2-8BC6-7590DA5C5BB6}">
      <dgm:prSet/>
      <dgm:spPr/>
      <dgm:t>
        <a:bodyPr/>
        <a:lstStyle/>
        <a:p>
          <a:endParaRPr lang="pt-BR" sz="1600"/>
        </a:p>
      </dgm:t>
    </dgm:pt>
    <dgm:pt modelId="{B055395F-FEFB-454A-8ED4-F22BC680DB48}" type="sibTrans" cxnId="{1A749691-9A74-42B2-8BC6-7590DA5C5BB6}">
      <dgm:prSet/>
      <dgm:spPr/>
      <dgm:t>
        <a:bodyPr/>
        <a:lstStyle/>
        <a:p>
          <a:endParaRPr lang="pt-BR" sz="1600"/>
        </a:p>
      </dgm:t>
    </dgm:pt>
    <dgm:pt modelId="{57140BDF-4C8F-44FA-AD33-32F6309E8666}">
      <dgm:prSet custT="1"/>
      <dgm:spPr>
        <a:solidFill>
          <a:srgbClr val="92D050"/>
        </a:solidFill>
      </dgm:spPr>
      <dgm:t>
        <a:bodyPr/>
        <a:lstStyle/>
        <a:p>
          <a:r>
            <a:rPr lang="pt-BR" sz="1600" b="1" dirty="0"/>
            <a:t>3. Mobilização das competências das IES “alunos, egressos, empresas e pesquisadores” </a:t>
          </a:r>
        </a:p>
        <a:p>
          <a:r>
            <a:rPr lang="pt-BR" sz="1600" b="1" dirty="0"/>
            <a:t>(</a:t>
          </a:r>
          <a:r>
            <a:rPr lang="pt-BR" sz="1600" b="1" i="1" dirty="0"/>
            <a:t>atendimento demandas</a:t>
          </a:r>
          <a:r>
            <a:rPr lang="pt-BR" sz="1600" b="1" dirty="0"/>
            <a:t>)</a:t>
          </a:r>
          <a:endParaRPr lang="en-US" sz="1600" dirty="0"/>
        </a:p>
      </dgm:t>
    </dgm:pt>
    <dgm:pt modelId="{E92AD1E0-1870-45D4-93E9-0CD55DA1BA36}" type="parTrans" cxnId="{11C59B7C-C2F1-4AF6-83A0-E5FA4A257717}">
      <dgm:prSet/>
      <dgm:spPr/>
      <dgm:t>
        <a:bodyPr/>
        <a:lstStyle/>
        <a:p>
          <a:endParaRPr lang="pt-BR" sz="1600"/>
        </a:p>
      </dgm:t>
    </dgm:pt>
    <dgm:pt modelId="{9F57BD05-A57E-4FC8-B94D-F29355AA53BC}" type="sibTrans" cxnId="{11C59B7C-C2F1-4AF6-83A0-E5FA4A257717}">
      <dgm:prSet/>
      <dgm:spPr/>
      <dgm:t>
        <a:bodyPr/>
        <a:lstStyle/>
        <a:p>
          <a:endParaRPr lang="pt-BR" sz="1600"/>
        </a:p>
      </dgm:t>
    </dgm:pt>
    <dgm:pt modelId="{EEB4BAF2-BA78-4ACE-9BD4-CC0D48BD0201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pt-BR" sz="1800" b="1" dirty="0"/>
            <a:t>- Demandas LINK/SRI de Energia;</a:t>
          </a:r>
        </a:p>
        <a:p>
          <a:pPr algn="l"/>
          <a:r>
            <a:rPr lang="pt-BR" sz="1800" b="1" dirty="0"/>
            <a:t>- Canal de interação IES &amp; empresas;</a:t>
          </a:r>
          <a:endParaRPr lang="en-US" sz="1800" dirty="0"/>
        </a:p>
      </dgm:t>
    </dgm:pt>
    <dgm:pt modelId="{C86EB8D5-6511-4F67-BC4A-18FCD7A62B62}" type="parTrans" cxnId="{3A0A5054-6963-4D61-9912-52F165BE4E38}">
      <dgm:prSet/>
      <dgm:spPr/>
      <dgm:t>
        <a:bodyPr/>
        <a:lstStyle/>
        <a:p>
          <a:endParaRPr lang="pt-BR" sz="1600"/>
        </a:p>
      </dgm:t>
    </dgm:pt>
    <dgm:pt modelId="{1F5F2DEA-1068-47A4-8341-FC0E6E7F121B}" type="sibTrans" cxnId="{3A0A5054-6963-4D61-9912-52F165BE4E38}">
      <dgm:prSet/>
      <dgm:spPr/>
      <dgm:t>
        <a:bodyPr/>
        <a:lstStyle/>
        <a:p>
          <a:endParaRPr lang="pt-BR" sz="1600"/>
        </a:p>
      </dgm:t>
    </dgm:pt>
    <dgm:pt modelId="{0A4238C3-D4EF-459C-9F88-796D3AF755C3}">
      <dgm:prSet custT="1"/>
      <dgm:spPr>
        <a:solidFill>
          <a:srgbClr val="92D050"/>
        </a:solidFill>
      </dgm:spPr>
      <dgm:t>
        <a:bodyPr/>
        <a:lstStyle/>
        <a:p>
          <a:pPr algn="l"/>
          <a:r>
            <a:rPr lang="pt-BR" sz="1400" b="1" kern="1200" dirty="0"/>
            <a:t>+ entendimento IES das demandas de empresas;</a:t>
          </a:r>
        </a:p>
        <a:p>
          <a:pPr algn="l"/>
          <a:r>
            <a:rPr lang="pt-BR" sz="1400" b="1" kern="1200" dirty="0"/>
            <a:t>+ participação de alunos e pesquisadores no LINK;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gm:t>
    </dgm:pt>
    <dgm:pt modelId="{0445A1AA-CE6A-4AF4-842C-5A62A0899C1F}" type="parTrans" cxnId="{33C1A449-26C1-4DF8-8B91-AD2A3D2616B0}">
      <dgm:prSet/>
      <dgm:spPr/>
      <dgm:t>
        <a:bodyPr/>
        <a:lstStyle/>
        <a:p>
          <a:endParaRPr lang="pt-BR" sz="1600"/>
        </a:p>
      </dgm:t>
    </dgm:pt>
    <dgm:pt modelId="{D2BE52D9-BC97-472E-91C0-4541834A54A6}" type="sibTrans" cxnId="{33C1A449-26C1-4DF8-8B91-AD2A3D2616B0}">
      <dgm:prSet/>
      <dgm:spPr/>
      <dgm:t>
        <a:bodyPr/>
        <a:lstStyle/>
        <a:p>
          <a:endParaRPr lang="pt-BR" sz="1600"/>
        </a:p>
      </dgm:t>
    </dgm:pt>
    <dgm:pt modelId="{E2817E87-A3DC-4F78-9190-5309EFD6D99B}">
      <dgm:prSet custT="1"/>
      <dgm:spPr>
        <a:solidFill>
          <a:srgbClr val="00B0F0"/>
        </a:solidFill>
      </dgm:spPr>
      <dgm:t>
        <a:bodyPr/>
        <a:lstStyle/>
        <a:p>
          <a:r>
            <a:rPr lang="pt-BR" sz="1600" b="1" dirty="0"/>
            <a:t>2. Demandas técnicas e tecnológicas em energia do Link SRI/POD</a:t>
          </a:r>
        </a:p>
        <a:p>
          <a:r>
            <a:rPr lang="pt-BR" sz="1600" b="1" dirty="0"/>
            <a:t>(</a:t>
          </a:r>
          <a:r>
            <a:rPr lang="pt-BR" sz="1600" b="1" i="1" u="sng" dirty="0"/>
            <a:t>entendimento</a:t>
          </a:r>
          <a:r>
            <a:rPr lang="pt-BR" sz="1600" b="1" dirty="0"/>
            <a:t>)</a:t>
          </a:r>
          <a:endParaRPr lang="en-US" sz="1600" dirty="0"/>
        </a:p>
      </dgm:t>
    </dgm:pt>
    <dgm:pt modelId="{D28148F1-6FBD-44FA-9726-EA6E60A4A2AB}" type="parTrans" cxnId="{AEB940A9-A04E-490E-A22F-EC88BB06819D}">
      <dgm:prSet/>
      <dgm:spPr/>
      <dgm:t>
        <a:bodyPr/>
        <a:lstStyle/>
        <a:p>
          <a:endParaRPr lang="pt-BR" sz="1600"/>
        </a:p>
      </dgm:t>
    </dgm:pt>
    <dgm:pt modelId="{D99D38A6-9844-4939-96FB-D4733C4DE011}" type="sibTrans" cxnId="{AEB940A9-A04E-490E-A22F-EC88BB06819D}">
      <dgm:prSet/>
      <dgm:spPr/>
      <dgm:t>
        <a:bodyPr/>
        <a:lstStyle/>
        <a:p>
          <a:endParaRPr lang="pt-BR" sz="1600"/>
        </a:p>
      </dgm:t>
    </dgm:pt>
    <dgm:pt modelId="{48048513-74E0-4C79-9B1A-9EAB2B40F42B}" type="pres">
      <dgm:prSet presAssocID="{B1734540-7692-4804-8005-A015A69B469F}" presName="diagram" presStyleCnt="0">
        <dgm:presLayoutVars>
          <dgm:dir/>
          <dgm:resizeHandles val="exact"/>
        </dgm:presLayoutVars>
      </dgm:prSet>
      <dgm:spPr/>
    </dgm:pt>
    <dgm:pt modelId="{AF0713CA-3EF7-4BAE-9290-C4E3493EE2C8}" type="pres">
      <dgm:prSet presAssocID="{CA327B46-BE69-4C13-A032-0A8DB9D771E0}" presName="node" presStyleLbl="node1" presStyleIdx="0" presStyleCnt="6" custScaleX="91149" custScaleY="61159" custLinFactNeighborX="-38787" custLinFactNeighborY="-19940">
        <dgm:presLayoutVars>
          <dgm:bulletEnabled val="1"/>
        </dgm:presLayoutVars>
      </dgm:prSet>
      <dgm:spPr/>
    </dgm:pt>
    <dgm:pt modelId="{1BB22ECF-7DA3-4290-9466-D945052BA379}" type="pres">
      <dgm:prSet presAssocID="{2AF89C63-5862-4290-9152-3851BF683F13}" presName="sibTrans" presStyleCnt="0"/>
      <dgm:spPr/>
    </dgm:pt>
    <dgm:pt modelId="{2DBB75D0-B86E-4F0E-B200-807963A6E13D}" type="pres">
      <dgm:prSet presAssocID="{141C8403-3516-4947-9496-F1607C647B9D}" presName="node" presStyleLbl="node1" presStyleIdx="1" presStyleCnt="6" custScaleX="122431" custScaleY="61159" custLinFactNeighborX="-16951" custLinFactNeighborY="-3">
        <dgm:presLayoutVars>
          <dgm:bulletEnabled val="1"/>
        </dgm:presLayoutVars>
      </dgm:prSet>
      <dgm:spPr/>
    </dgm:pt>
    <dgm:pt modelId="{17A514FD-01B3-4439-A15A-1E9981F18D1B}" type="pres">
      <dgm:prSet presAssocID="{B055395F-FEFB-454A-8ED4-F22BC680DB48}" presName="sibTrans" presStyleCnt="0"/>
      <dgm:spPr/>
    </dgm:pt>
    <dgm:pt modelId="{CADDE289-0656-46CA-B71E-87C1F9B6E7A0}" type="pres">
      <dgm:prSet presAssocID="{57140BDF-4C8F-44FA-AD33-32F6309E8666}" presName="node" presStyleLbl="node1" presStyleIdx="2" presStyleCnt="6" custScaleX="99594" custScaleY="61159" custLinFactNeighborX="15906" custLinFactNeighborY="63900">
        <dgm:presLayoutVars>
          <dgm:bulletEnabled val="1"/>
        </dgm:presLayoutVars>
      </dgm:prSet>
      <dgm:spPr/>
    </dgm:pt>
    <dgm:pt modelId="{473A6E06-A0C4-4A47-BD37-AC2206379A18}" type="pres">
      <dgm:prSet presAssocID="{9F57BD05-A57E-4FC8-B94D-F29355AA53BC}" presName="sibTrans" presStyleCnt="0"/>
      <dgm:spPr/>
    </dgm:pt>
    <dgm:pt modelId="{FA856D9E-1495-413D-A6BE-D2A774E2126E}" type="pres">
      <dgm:prSet presAssocID="{0A4238C3-D4EF-459C-9F88-796D3AF755C3}" presName="node" presStyleLbl="node1" presStyleIdx="3" presStyleCnt="6" custScaleX="110007" custScaleY="62378" custLinFactNeighborX="12067" custLinFactNeighborY="64883">
        <dgm:presLayoutVars>
          <dgm:bulletEnabled val="1"/>
        </dgm:presLayoutVars>
      </dgm:prSet>
      <dgm:spPr/>
    </dgm:pt>
    <dgm:pt modelId="{1EBDFB49-A111-42B7-B846-A76D823C7D2A}" type="pres">
      <dgm:prSet presAssocID="{D2BE52D9-BC97-472E-91C0-4541834A54A6}" presName="sibTrans" presStyleCnt="0"/>
      <dgm:spPr/>
    </dgm:pt>
    <dgm:pt modelId="{B0944546-A6C7-4CBC-AF43-88D2930A735B}" type="pres">
      <dgm:prSet presAssocID="{E2817E87-A3DC-4F78-9190-5309EFD6D99B}" presName="node" presStyleLbl="node1" presStyleIdx="4" presStyleCnt="6" custScaleX="103080" custScaleY="57828" custLinFactNeighborX="2985" custLinFactNeighborY="-84094">
        <dgm:presLayoutVars>
          <dgm:bulletEnabled val="1"/>
        </dgm:presLayoutVars>
      </dgm:prSet>
      <dgm:spPr/>
    </dgm:pt>
    <dgm:pt modelId="{3890C47A-69F4-4FC8-90E9-58F1905D56AA}" type="pres">
      <dgm:prSet presAssocID="{D99D38A6-9844-4939-96FB-D4733C4DE011}" presName="sibTrans" presStyleCnt="0"/>
      <dgm:spPr/>
    </dgm:pt>
    <dgm:pt modelId="{D99F14E7-66A5-4FA5-8DD2-37931BFE9FAD}" type="pres">
      <dgm:prSet presAssocID="{EEB4BAF2-BA78-4ACE-9BD4-CC0D48BD0201}" presName="node" presStyleLbl="node1" presStyleIdx="5" presStyleCnt="6" custScaleX="115555" custScaleY="57565" custLinFactNeighborX="1161" custLinFactNeighborY="-83809">
        <dgm:presLayoutVars>
          <dgm:bulletEnabled val="1"/>
        </dgm:presLayoutVars>
      </dgm:prSet>
      <dgm:spPr/>
    </dgm:pt>
  </dgm:ptLst>
  <dgm:cxnLst>
    <dgm:cxn modelId="{5FDCD117-524B-4524-8179-7338EEB792A2}" type="presOf" srcId="{B1734540-7692-4804-8005-A015A69B469F}" destId="{48048513-74E0-4C79-9B1A-9EAB2B40F42B}" srcOrd="0" destOrd="0" presId="urn:microsoft.com/office/officeart/2005/8/layout/default"/>
    <dgm:cxn modelId="{61D8611B-5E1B-4396-A7D3-ADE9EE9D2287}" type="presOf" srcId="{57140BDF-4C8F-44FA-AD33-32F6309E8666}" destId="{CADDE289-0656-46CA-B71E-87C1F9B6E7A0}" srcOrd="0" destOrd="0" presId="urn:microsoft.com/office/officeart/2005/8/layout/default"/>
    <dgm:cxn modelId="{40D82232-D48B-4F59-A44C-E3D9E0EE02EB}" type="presOf" srcId="{EEB4BAF2-BA78-4ACE-9BD4-CC0D48BD0201}" destId="{D99F14E7-66A5-4FA5-8DD2-37931BFE9FAD}" srcOrd="0" destOrd="0" presId="urn:microsoft.com/office/officeart/2005/8/layout/default"/>
    <dgm:cxn modelId="{33C1A449-26C1-4DF8-8B91-AD2A3D2616B0}" srcId="{B1734540-7692-4804-8005-A015A69B469F}" destId="{0A4238C3-D4EF-459C-9F88-796D3AF755C3}" srcOrd="3" destOrd="0" parTransId="{0445A1AA-CE6A-4AF4-842C-5A62A0899C1F}" sibTransId="{D2BE52D9-BC97-472E-91C0-4541834A54A6}"/>
    <dgm:cxn modelId="{3A0A5054-6963-4D61-9912-52F165BE4E38}" srcId="{B1734540-7692-4804-8005-A015A69B469F}" destId="{EEB4BAF2-BA78-4ACE-9BD4-CC0D48BD0201}" srcOrd="5" destOrd="0" parTransId="{C86EB8D5-6511-4F67-BC4A-18FCD7A62B62}" sibTransId="{1F5F2DEA-1068-47A4-8341-FC0E6E7F121B}"/>
    <dgm:cxn modelId="{11C59B7C-C2F1-4AF6-83A0-E5FA4A257717}" srcId="{B1734540-7692-4804-8005-A015A69B469F}" destId="{57140BDF-4C8F-44FA-AD33-32F6309E8666}" srcOrd="2" destOrd="0" parTransId="{E92AD1E0-1870-45D4-93E9-0CD55DA1BA36}" sibTransId="{9F57BD05-A57E-4FC8-B94D-F29355AA53BC}"/>
    <dgm:cxn modelId="{92F59790-7DBD-4285-9BA0-6D6178EE272C}" type="presOf" srcId="{141C8403-3516-4947-9496-F1607C647B9D}" destId="{2DBB75D0-B86E-4F0E-B200-807963A6E13D}" srcOrd="0" destOrd="0" presId="urn:microsoft.com/office/officeart/2005/8/layout/default"/>
    <dgm:cxn modelId="{1A749691-9A74-42B2-8BC6-7590DA5C5BB6}" srcId="{B1734540-7692-4804-8005-A015A69B469F}" destId="{141C8403-3516-4947-9496-F1607C647B9D}" srcOrd="1" destOrd="0" parTransId="{C7881445-48F1-497E-8315-106CFD864408}" sibTransId="{B055395F-FEFB-454A-8ED4-F22BC680DB48}"/>
    <dgm:cxn modelId="{EA91B8A0-B068-43F6-8F3A-E8CF833ECA73}" type="presOf" srcId="{CA327B46-BE69-4C13-A032-0A8DB9D771E0}" destId="{AF0713CA-3EF7-4BAE-9290-C4E3493EE2C8}" srcOrd="0" destOrd="0" presId="urn:microsoft.com/office/officeart/2005/8/layout/default"/>
    <dgm:cxn modelId="{AEB940A9-A04E-490E-A22F-EC88BB06819D}" srcId="{B1734540-7692-4804-8005-A015A69B469F}" destId="{E2817E87-A3DC-4F78-9190-5309EFD6D99B}" srcOrd="4" destOrd="0" parTransId="{D28148F1-6FBD-44FA-9726-EA6E60A4A2AB}" sibTransId="{D99D38A6-9844-4939-96FB-D4733C4DE011}"/>
    <dgm:cxn modelId="{399F93AF-D459-44DE-9F1F-61ADDA0B17CE}" srcId="{B1734540-7692-4804-8005-A015A69B469F}" destId="{CA327B46-BE69-4C13-A032-0A8DB9D771E0}" srcOrd="0" destOrd="0" parTransId="{F515F8EB-7E65-4824-A95C-5E97B9F88A38}" sibTransId="{2AF89C63-5862-4290-9152-3851BF683F13}"/>
    <dgm:cxn modelId="{BEC76AB9-7624-40F8-838B-DB6DAD5AFE63}" type="presOf" srcId="{0A4238C3-D4EF-459C-9F88-796D3AF755C3}" destId="{FA856D9E-1495-413D-A6BE-D2A774E2126E}" srcOrd="0" destOrd="0" presId="urn:microsoft.com/office/officeart/2005/8/layout/default"/>
    <dgm:cxn modelId="{0B9982EE-5919-4CEC-BD6C-C1A975A29050}" type="presOf" srcId="{E2817E87-A3DC-4F78-9190-5309EFD6D99B}" destId="{B0944546-A6C7-4CBC-AF43-88D2930A735B}" srcOrd="0" destOrd="0" presId="urn:microsoft.com/office/officeart/2005/8/layout/default"/>
    <dgm:cxn modelId="{AD4318B8-B04F-4517-9AFC-170DAB91C18F}" type="presParOf" srcId="{48048513-74E0-4C79-9B1A-9EAB2B40F42B}" destId="{AF0713CA-3EF7-4BAE-9290-C4E3493EE2C8}" srcOrd="0" destOrd="0" presId="urn:microsoft.com/office/officeart/2005/8/layout/default"/>
    <dgm:cxn modelId="{461F2147-4A67-4180-98FB-E3369352DDD2}" type="presParOf" srcId="{48048513-74E0-4C79-9B1A-9EAB2B40F42B}" destId="{1BB22ECF-7DA3-4290-9466-D945052BA379}" srcOrd="1" destOrd="0" presId="urn:microsoft.com/office/officeart/2005/8/layout/default"/>
    <dgm:cxn modelId="{BAB48699-2C9C-4204-8D13-6B510D2DD643}" type="presParOf" srcId="{48048513-74E0-4C79-9B1A-9EAB2B40F42B}" destId="{2DBB75D0-B86E-4F0E-B200-807963A6E13D}" srcOrd="2" destOrd="0" presId="urn:microsoft.com/office/officeart/2005/8/layout/default"/>
    <dgm:cxn modelId="{0D0819E5-0D3B-41E7-94F4-1144387750C0}" type="presParOf" srcId="{48048513-74E0-4C79-9B1A-9EAB2B40F42B}" destId="{17A514FD-01B3-4439-A15A-1E9981F18D1B}" srcOrd="3" destOrd="0" presId="urn:microsoft.com/office/officeart/2005/8/layout/default"/>
    <dgm:cxn modelId="{26D21FF6-3BA7-49C4-8813-A1AE52785353}" type="presParOf" srcId="{48048513-74E0-4C79-9B1A-9EAB2B40F42B}" destId="{CADDE289-0656-46CA-B71E-87C1F9B6E7A0}" srcOrd="4" destOrd="0" presId="urn:microsoft.com/office/officeart/2005/8/layout/default"/>
    <dgm:cxn modelId="{6FE4199A-360D-4493-8C62-9C5A85ED142E}" type="presParOf" srcId="{48048513-74E0-4C79-9B1A-9EAB2B40F42B}" destId="{473A6E06-A0C4-4A47-BD37-AC2206379A18}" srcOrd="5" destOrd="0" presId="urn:microsoft.com/office/officeart/2005/8/layout/default"/>
    <dgm:cxn modelId="{CE92B282-2AB1-4765-B237-DB7AD0BF3878}" type="presParOf" srcId="{48048513-74E0-4C79-9B1A-9EAB2B40F42B}" destId="{FA856D9E-1495-413D-A6BE-D2A774E2126E}" srcOrd="6" destOrd="0" presId="urn:microsoft.com/office/officeart/2005/8/layout/default"/>
    <dgm:cxn modelId="{04C94D5D-9E9F-4757-B003-BCC239B053D5}" type="presParOf" srcId="{48048513-74E0-4C79-9B1A-9EAB2B40F42B}" destId="{1EBDFB49-A111-42B7-B846-A76D823C7D2A}" srcOrd="7" destOrd="0" presId="urn:microsoft.com/office/officeart/2005/8/layout/default"/>
    <dgm:cxn modelId="{5BC8E7B6-61D4-4B63-A355-3BD965407F99}" type="presParOf" srcId="{48048513-74E0-4C79-9B1A-9EAB2B40F42B}" destId="{B0944546-A6C7-4CBC-AF43-88D2930A735B}" srcOrd="8" destOrd="0" presId="urn:microsoft.com/office/officeart/2005/8/layout/default"/>
    <dgm:cxn modelId="{6FE20C13-16E0-4A5E-8C95-26406BD7C014}" type="presParOf" srcId="{48048513-74E0-4C79-9B1A-9EAB2B40F42B}" destId="{3890C47A-69F4-4FC8-90E9-58F1905D56AA}" srcOrd="9" destOrd="0" presId="urn:microsoft.com/office/officeart/2005/8/layout/default"/>
    <dgm:cxn modelId="{3DB3343C-9B3E-4435-B7AD-00168155D40B}" type="presParOf" srcId="{48048513-74E0-4C79-9B1A-9EAB2B40F42B}" destId="{D99F14E7-66A5-4FA5-8DD2-37931BFE9FA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34540-7692-4804-8005-A015A69B4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27B46-BE69-4C13-A032-0A8DB9D771E0}">
      <dgm:prSet custT="1"/>
      <dgm:spPr/>
      <dgm:t>
        <a:bodyPr/>
        <a:lstStyle/>
        <a:p>
          <a:r>
            <a:rPr lang="pt-BR" sz="1600" b="1" dirty="0"/>
            <a:t>1. Competências C,T, E &amp; I nas Universidades em Energia</a:t>
          </a:r>
        </a:p>
        <a:p>
          <a:r>
            <a:rPr lang="pt-BR" sz="1600" b="1" dirty="0"/>
            <a:t>(</a:t>
          </a:r>
          <a:r>
            <a:rPr lang="pt-BR" sz="1600" b="1" i="1" u="sng" dirty="0"/>
            <a:t>sistematização</a:t>
          </a:r>
          <a:r>
            <a:rPr lang="pt-BR" sz="1600" b="1" dirty="0"/>
            <a:t>)</a:t>
          </a:r>
          <a:endParaRPr lang="en-US" sz="1600" dirty="0"/>
        </a:p>
      </dgm:t>
    </dgm:pt>
    <dgm:pt modelId="{F515F8EB-7E65-4824-A95C-5E97B9F88A38}" type="parTrans" cxnId="{399F93AF-D459-44DE-9F1F-61ADDA0B17CE}">
      <dgm:prSet/>
      <dgm:spPr/>
      <dgm:t>
        <a:bodyPr/>
        <a:lstStyle/>
        <a:p>
          <a:endParaRPr lang="en-US" sz="1600"/>
        </a:p>
      </dgm:t>
    </dgm:pt>
    <dgm:pt modelId="{2AF89C63-5862-4290-9152-3851BF683F13}" type="sibTrans" cxnId="{399F93AF-D459-44DE-9F1F-61ADDA0B17CE}">
      <dgm:prSet/>
      <dgm:spPr/>
      <dgm:t>
        <a:bodyPr/>
        <a:lstStyle/>
        <a:p>
          <a:endParaRPr lang="en-US" sz="1600"/>
        </a:p>
      </dgm:t>
    </dgm:pt>
    <dgm:pt modelId="{141C8403-3516-4947-9496-F1607C647B9D}">
      <dgm:prSet custT="1"/>
      <dgm:spPr/>
      <dgm:t>
        <a:bodyPr/>
        <a:lstStyle/>
        <a:p>
          <a:pPr algn="l"/>
          <a:r>
            <a:rPr lang="pt-BR" sz="1800" b="1" dirty="0"/>
            <a:t>- Cursos e pesquisadores Energia na região;</a:t>
          </a:r>
        </a:p>
        <a:p>
          <a:pPr algn="l"/>
          <a:r>
            <a:rPr lang="pt-BR" sz="1800" b="1" dirty="0"/>
            <a:t>- Alunos, egressos e empresas parceiras;</a:t>
          </a:r>
        </a:p>
        <a:p>
          <a:pPr algn="l"/>
          <a:r>
            <a:rPr lang="pt-BR" sz="1800" b="1" dirty="0"/>
            <a:t>- Método de mapear e integrar competências de Energia das IES com empresas;</a:t>
          </a:r>
        </a:p>
      </dgm:t>
    </dgm:pt>
    <dgm:pt modelId="{C7881445-48F1-497E-8315-106CFD864408}" type="parTrans" cxnId="{1A749691-9A74-42B2-8BC6-7590DA5C5BB6}">
      <dgm:prSet/>
      <dgm:spPr/>
      <dgm:t>
        <a:bodyPr/>
        <a:lstStyle/>
        <a:p>
          <a:endParaRPr lang="pt-BR" sz="1600"/>
        </a:p>
      </dgm:t>
    </dgm:pt>
    <dgm:pt modelId="{B055395F-FEFB-454A-8ED4-F22BC680DB48}" type="sibTrans" cxnId="{1A749691-9A74-42B2-8BC6-7590DA5C5BB6}">
      <dgm:prSet/>
      <dgm:spPr/>
      <dgm:t>
        <a:bodyPr/>
        <a:lstStyle/>
        <a:p>
          <a:endParaRPr lang="pt-BR" sz="1600"/>
        </a:p>
      </dgm:t>
    </dgm:pt>
    <dgm:pt modelId="{57140BDF-4C8F-44FA-AD33-32F6309E8666}">
      <dgm:prSet custT="1"/>
      <dgm:spPr>
        <a:solidFill>
          <a:srgbClr val="92D050"/>
        </a:solidFill>
      </dgm:spPr>
      <dgm:t>
        <a:bodyPr/>
        <a:lstStyle/>
        <a:p>
          <a:r>
            <a:rPr lang="pt-BR" sz="1600" b="1" dirty="0"/>
            <a:t>3. Mobilização das competências das IES “alunos, egressos, empresas e pesquisadores” </a:t>
          </a:r>
        </a:p>
        <a:p>
          <a:r>
            <a:rPr lang="pt-BR" sz="1600" b="1" dirty="0"/>
            <a:t>(</a:t>
          </a:r>
          <a:r>
            <a:rPr lang="pt-BR" sz="1600" b="1" i="1" dirty="0"/>
            <a:t>atendimento demandas</a:t>
          </a:r>
          <a:r>
            <a:rPr lang="pt-BR" sz="1600" b="1" dirty="0"/>
            <a:t>)</a:t>
          </a:r>
          <a:endParaRPr lang="en-US" sz="1600" dirty="0"/>
        </a:p>
      </dgm:t>
    </dgm:pt>
    <dgm:pt modelId="{E92AD1E0-1870-45D4-93E9-0CD55DA1BA36}" type="parTrans" cxnId="{11C59B7C-C2F1-4AF6-83A0-E5FA4A257717}">
      <dgm:prSet/>
      <dgm:spPr/>
      <dgm:t>
        <a:bodyPr/>
        <a:lstStyle/>
        <a:p>
          <a:endParaRPr lang="pt-BR" sz="1600"/>
        </a:p>
      </dgm:t>
    </dgm:pt>
    <dgm:pt modelId="{9F57BD05-A57E-4FC8-B94D-F29355AA53BC}" type="sibTrans" cxnId="{11C59B7C-C2F1-4AF6-83A0-E5FA4A257717}">
      <dgm:prSet/>
      <dgm:spPr/>
      <dgm:t>
        <a:bodyPr/>
        <a:lstStyle/>
        <a:p>
          <a:endParaRPr lang="pt-BR" sz="1600"/>
        </a:p>
      </dgm:t>
    </dgm:pt>
    <dgm:pt modelId="{EEB4BAF2-BA78-4ACE-9BD4-CC0D48BD0201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pt-BR" sz="1800" b="1" dirty="0"/>
            <a:t>- Demandas LINK/SRI de Energia;</a:t>
          </a:r>
        </a:p>
        <a:p>
          <a:pPr algn="l"/>
          <a:r>
            <a:rPr lang="pt-BR" sz="1800" b="1" dirty="0"/>
            <a:t>- Canal de interação IES &amp; empresas;</a:t>
          </a:r>
          <a:endParaRPr lang="en-US" sz="1800" dirty="0"/>
        </a:p>
      </dgm:t>
    </dgm:pt>
    <dgm:pt modelId="{C86EB8D5-6511-4F67-BC4A-18FCD7A62B62}" type="parTrans" cxnId="{3A0A5054-6963-4D61-9912-52F165BE4E38}">
      <dgm:prSet/>
      <dgm:spPr/>
      <dgm:t>
        <a:bodyPr/>
        <a:lstStyle/>
        <a:p>
          <a:endParaRPr lang="pt-BR" sz="1600"/>
        </a:p>
      </dgm:t>
    </dgm:pt>
    <dgm:pt modelId="{1F5F2DEA-1068-47A4-8341-FC0E6E7F121B}" type="sibTrans" cxnId="{3A0A5054-6963-4D61-9912-52F165BE4E38}">
      <dgm:prSet/>
      <dgm:spPr/>
      <dgm:t>
        <a:bodyPr/>
        <a:lstStyle/>
        <a:p>
          <a:endParaRPr lang="pt-BR" sz="1600"/>
        </a:p>
      </dgm:t>
    </dgm:pt>
    <dgm:pt modelId="{0A4238C3-D4EF-459C-9F88-796D3AF755C3}">
      <dgm:prSet custT="1"/>
      <dgm:spPr>
        <a:solidFill>
          <a:srgbClr val="92D050"/>
        </a:solidFill>
      </dgm:spPr>
      <dgm:t>
        <a:bodyPr/>
        <a:lstStyle/>
        <a:p>
          <a:pPr algn="l"/>
          <a:r>
            <a:rPr lang="pt-BR" sz="1400" b="1" kern="1200" dirty="0"/>
            <a:t>+ entendimento IES das demandas de empresas;</a:t>
          </a:r>
        </a:p>
        <a:p>
          <a:pPr algn="l"/>
          <a:r>
            <a:rPr lang="pt-BR" sz="1400" b="1" kern="1200" dirty="0"/>
            <a:t>+ participação de alunos e pesquisadores no LINK;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gm:t>
    </dgm:pt>
    <dgm:pt modelId="{0445A1AA-CE6A-4AF4-842C-5A62A0899C1F}" type="parTrans" cxnId="{33C1A449-26C1-4DF8-8B91-AD2A3D2616B0}">
      <dgm:prSet/>
      <dgm:spPr/>
      <dgm:t>
        <a:bodyPr/>
        <a:lstStyle/>
        <a:p>
          <a:endParaRPr lang="pt-BR" sz="1600"/>
        </a:p>
      </dgm:t>
    </dgm:pt>
    <dgm:pt modelId="{D2BE52D9-BC97-472E-91C0-4541834A54A6}" type="sibTrans" cxnId="{33C1A449-26C1-4DF8-8B91-AD2A3D2616B0}">
      <dgm:prSet/>
      <dgm:spPr/>
      <dgm:t>
        <a:bodyPr/>
        <a:lstStyle/>
        <a:p>
          <a:endParaRPr lang="pt-BR" sz="1600"/>
        </a:p>
      </dgm:t>
    </dgm:pt>
    <dgm:pt modelId="{E2817E87-A3DC-4F78-9190-5309EFD6D99B}">
      <dgm:prSet custT="1"/>
      <dgm:spPr>
        <a:solidFill>
          <a:srgbClr val="00B0F0"/>
        </a:solidFill>
      </dgm:spPr>
      <dgm:t>
        <a:bodyPr/>
        <a:lstStyle/>
        <a:p>
          <a:r>
            <a:rPr lang="pt-BR" sz="1600" b="1" dirty="0"/>
            <a:t>2. Demandas técnicas e tecnológicas em energia do Link SRI/POD</a:t>
          </a:r>
        </a:p>
        <a:p>
          <a:r>
            <a:rPr lang="pt-BR" sz="1600" b="1" dirty="0"/>
            <a:t>(</a:t>
          </a:r>
          <a:r>
            <a:rPr lang="pt-BR" sz="1600" b="1" i="1" u="sng" dirty="0"/>
            <a:t>entendimento</a:t>
          </a:r>
          <a:r>
            <a:rPr lang="pt-BR" sz="1600" b="1" dirty="0"/>
            <a:t>)</a:t>
          </a:r>
          <a:endParaRPr lang="en-US" sz="1600" dirty="0"/>
        </a:p>
      </dgm:t>
    </dgm:pt>
    <dgm:pt modelId="{D28148F1-6FBD-44FA-9726-EA6E60A4A2AB}" type="parTrans" cxnId="{AEB940A9-A04E-490E-A22F-EC88BB06819D}">
      <dgm:prSet/>
      <dgm:spPr/>
      <dgm:t>
        <a:bodyPr/>
        <a:lstStyle/>
        <a:p>
          <a:endParaRPr lang="pt-BR" sz="1600"/>
        </a:p>
      </dgm:t>
    </dgm:pt>
    <dgm:pt modelId="{D99D38A6-9844-4939-96FB-D4733C4DE011}" type="sibTrans" cxnId="{AEB940A9-A04E-490E-A22F-EC88BB06819D}">
      <dgm:prSet/>
      <dgm:spPr/>
      <dgm:t>
        <a:bodyPr/>
        <a:lstStyle/>
        <a:p>
          <a:endParaRPr lang="pt-BR" sz="1600"/>
        </a:p>
      </dgm:t>
    </dgm:pt>
    <dgm:pt modelId="{48048513-74E0-4C79-9B1A-9EAB2B40F42B}" type="pres">
      <dgm:prSet presAssocID="{B1734540-7692-4804-8005-A015A69B469F}" presName="diagram" presStyleCnt="0">
        <dgm:presLayoutVars>
          <dgm:dir/>
          <dgm:resizeHandles val="exact"/>
        </dgm:presLayoutVars>
      </dgm:prSet>
      <dgm:spPr/>
    </dgm:pt>
    <dgm:pt modelId="{AF0713CA-3EF7-4BAE-9290-C4E3493EE2C8}" type="pres">
      <dgm:prSet presAssocID="{CA327B46-BE69-4C13-A032-0A8DB9D771E0}" presName="node" presStyleLbl="node1" presStyleIdx="0" presStyleCnt="6" custScaleX="91149" custScaleY="61159" custLinFactNeighborX="-38787" custLinFactNeighborY="-19940">
        <dgm:presLayoutVars>
          <dgm:bulletEnabled val="1"/>
        </dgm:presLayoutVars>
      </dgm:prSet>
      <dgm:spPr/>
    </dgm:pt>
    <dgm:pt modelId="{1BB22ECF-7DA3-4290-9466-D945052BA379}" type="pres">
      <dgm:prSet presAssocID="{2AF89C63-5862-4290-9152-3851BF683F13}" presName="sibTrans" presStyleCnt="0"/>
      <dgm:spPr/>
    </dgm:pt>
    <dgm:pt modelId="{2DBB75D0-B86E-4F0E-B200-807963A6E13D}" type="pres">
      <dgm:prSet presAssocID="{141C8403-3516-4947-9496-F1607C647B9D}" presName="node" presStyleLbl="node1" presStyleIdx="1" presStyleCnt="6" custScaleX="122431" custScaleY="61159" custLinFactNeighborX="-16951" custLinFactNeighborY="-3">
        <dgm:presLayoutVars>
          <dgm:bulletEnabled val="1"/>
        </dgm:presLayoutVars>
      </dgm:prSet>
      <dgm:spPr/>
    </dgm:pt>
    <dgm:pt modelId="{17A514FD-01B3-4439-A15A-1E9981F18D1B}" type="pres">
      <dgm:prSet presAssocID="{B055395F-FEFB-454A-8ED4-F22BC680DB48}" presName="sibTrans" presStyleCnt="0"/>
      <dgm:spPr/>
    </dgm:pt>
    <dgm:pt modelId="{CADDE289-0656-46CA-B71E-87C1F9B6E7A0}" type="pres">
      <dgm:prSet presAssocID="{57140BDF-4C8F-44FA-AD33-32F6309E8666}" presName="node" presStyleLbl="node1" presStyleIdx="2" presStyleCnt="6" custScaleX="99594" custScaleY="61159" custLinFactNeighborX="15906" custLinFactNeighborY="63900">
        <dgm:presLayoutVars>
          <dgm:bulletEnabled val="1"/>
        </dgm:presLayoutVars>
      </dgm:prSet>
      <dgm:spPr/>
    </dgm:pt>
    <dgm:pt modelId="{473A6E06-A0C4-4A47-BD37-AC2206379A18}" type="pres">
      <dgm:prSet presAssocID="{9F57BD05-A57E-4FC8-B94D-F29355AA53BC}" presName="sibTrans" presStyleCnt="0"/>
      <dgm:spPr/>
    </dgm:pt>
    <dgm:pt modelId="{FA856D9E-1495-413D-A6BE-D2A774E2126E}" type="pres">
      <dgm:prSet presAssocID="{0A4238C3-D4EF-459C-9F88-796D3AF755C3}" presName="node" presStyleLbl="node1" presStyleIdx="3" presStyleCnt="6" custScaleX="110007" custScaleY="62378" custLinFactNeighborX="12067" custLinFactNeighborY="64883">
        <dgm:presLayoutVars>
          <dgm:bulletEnabled val="1"/>
        </dgm:presLayoutVars>
      </dgm:prSet>
      <dgm:spPr/>
    </dgm:pt>
    <dgm:pt modelId="{1EBDFB49-A111-42B7-B846-A76D823C7D2A}" type="pres">
      <dgm:prSet presAssocID="{D2BE52D9-BC97-472E-91C0-4541834A54A6}" presName="sibTrans" presStyleCnt="0"/>
      <dgm:spPr/>
    </dgm:pt>
    <dgm:pt modelId="{B0944546-A6C7-4CBC-AF43-88D2930A735B}" type="pres">
      <dgm:prSet presAssocID="{E2817E87-A3DC-4F78-9190-5309EFD6D99B}" presName="node" presStyleLbl="node1" presStyleIdx="4" presStyleCnt="6" custScaleX="103080" custScaleY="57828" custLinFactNeighborX="2985" custLinFactNeighborY="-84094">
        <dgm:presLayoutVars>
          <dgm:bulletEnabled val="1"/>
        </dgm:presLayoutVars>
      </dgm:prSet>
      <dgm:spPr/>
    </dgm:pt>
    <dgm:pt modelId="{3890C47A-69F4-4FC8-90E9-58F1905D56AA}" type="pres">
      <dgm:prSet presAssocID="{D99D38A6-9844-4939-96FB-D4733C4DE011}" presName="sibTrans" presStyleCnt="0"/>
      <dgm:spPr/>
    </dgm:pt>
    <dgm:pt modelId="{D99F14E7-66A5-4FA5-8DD2-37931BFE9FAD}" type="pres">
      <dgm:prSet presAssocID="{EEB4BAF2-BA78-4ACE-9BD4-CC0D48BD0201}" presName="node" presStyleLbl="node1" presStyleIdx="5" presStyleCnt="6" custScaleX="115555" custScaleY="57565" custLinFactNeighborX="1161" custLinFactNeighborY="-83809">
        <dgm:presLayoutVars>
          <dgm:bulletEnabled val="1"/>
        </dgm:presLayoutVars>
      </dgm:prSet>
      <dgm:spPr/>
    </dgm:pt>
  </dgm:ptLst>
  <dgm:cxnLst>
    <dgm:cxn modelId="{5FDCD117-524B-4524-8179-7338EEB792A2}" type="presOf" srcId="{B1734540-7692-4804-8005-A015A69B469F}" destId="{48048513-74E0-4C79-9B1A-9EAB2B40F42B}" srcOrd="0" destOrd="0" presId="urn:microsoft.com/office/officeart/2005/8/layout/default"/>
    <dgm:cxn modelId="{61D8611B-5E1B-4396-A7D3-ADE9EE9D2287}" type="presOf" srcId="{57140BDF-4C8F-44FA-AD33-32F6309E8666}" destId="{CADDE289-0656-46CA-B71E-87C1F9B6E7A0}" srcOrd="0" destOrd="0" presId="urn:microsoft.com/office/officeart/2005/8/layout/default"/>
    <dgm:cxn modelId="{40D82232-D48B-4F59-A44C-E3D9E0EE02EB}" type="presOf" srcId="{EEB4BAF2-BA78-4ACE-9BD4-CC0D48BD0201}" destId="{D99F14E7-66A5-4FA5-8DD2-37931BFE9FAD}" srcOrd="0" destOrd="0" presId="urn:microsoft.com/office/officeart/2005/8/layout/default"/>
    <dgm:cxn modelId="{33C1A449-26C1-4DF8-8B91-AD2A3D2616B0}" srcId="{B1734540-7692-4804-8005-A015A69B469F}" destId="{0A4238C3-D4EF-459C-9F88-796D3AF755C3}" srcOrd="3" destOrd="0" parTransId="{0445A1AA-CE6A-4AF4-842C-5A62A0899C1F}" sibTransId="{D2BE52D9-BC97-472E-91C0-4541834A54A6}"/>
    <dgm:cxn modelId="{3A0A5054-6963-4D61-9912-52F165BE4E38}" srcId="{B1734540-7692-4804-8005-A015A69B469F}" destId="{EEB4BAF2-BA78-4ACE-9BD4-CC0D48BD0201}" srcOrd="5" destOrd="0" parTransId="{C86EB8D5-6511-4F67-BC4A-18FCD7A62B62}" sibTransId="{1F5F2DEA-1068-47A4-8341-FC0E6E7F121B}"/>
    <dgm:cxn modelId="{11C59B7C-C2F1-4AF6-83A0-E5FA4A257717}" srcId="{B1734540-7692-4804-8005-A015A69B469F}" destId="{57140BDF-4C8F-44FA-AD33-32F6309E8666}" srcOrd="2" destOrd="0" parTransId="{E92AD1E0-1870-45D4-93E9-0CD55DA1BA36}" sibTransId="{9F57BD05-A57E-4FC8-B94D-F29355AA53BC}"/>
    <dgm:cxn modelId="{92F59790-7DBD-4285-9BA0-6D6178EE272C}" type="presOf" srcId="{141C8403-3516-4947-9496-F1607C647B9D}" destId="{2DBB75D0-B86E-4F0E-B200-807963A6E13D}" srcOrd="0" destOrd="0" presId="urn:microsoft.com/office/officeart/2005/8/layout/default"/>
    <dgm:cxn modelId="{1A749691-9A74-42B2-8BC6-7590DA5C5BB6}" srcId="{B1734540-7692-4804-8005-A015A69B469F}" destId="{141C8403-3516-4947-9496-F1607C647B9D}" srcOrd="1" destOrd="0" parTransId="{C7881445-48F1-497E-8315-106CFD864408}" sibTransId="{B055395F-FEFB-454A-8ED4-F22BC680DB48}"/>
    <dgm:cxn modelId="{EA91B8A0-B068-43F6-8F3A-E8CF833ECA73}" type="presOf" srcId="{CA327B46-BE69-4C13-A032-0A8DB9D771E0}" destId="{AF0713CA-3EF7-4BAE-9290-C4E3493EE2C8}" srcOrd="0" destOrd="0" presId="urn:microsoft.com/office/officeart/2005/8/layout/default"/>
    <dgm:cxn modelId="{AEB940A9-A04E-490E-A22F-EC88BB06819D}" srcId="{B1734540-7692-4804-8005-A015A69B469F}" destId="{E2817E87-A3DC-4F78-9190-5309EFD6D99B}" srcOrd="4" destOrd="0" parTransId="{D28148F1-6FBD-44FA-9726-EA6E60A4A2AB}" sibTransId="{D99D38A6-9844-4939-96FB-D4733C4DE011}"/>
    <dgm:cxn modelId="{399F93AF-D459-44DE-9F1F-61ADDA0B17CE}" srcId="{B1734540-7692-4804-8005-A015A69B469F}" destId="{CA327B46-BE69-4C13-A032-0A8DB9D771E0}" srcOrd="0" destOrd="0" parTransId="{F515F8EB-7E65-4824-A95C-5E97B9F88A38}" sibTransId="{2AF89C63-5862-4290-9152-3851BF683F13}"/>
    <dgm:cxn modelId="{BEC76AB9-7624-40F8-838B-DB6DAD5AFE63}" type="presOf" srcId="{0A4238C3-D4EF-459C-9F88-796D3AF755C3}" destId="{FA856D9E-1495-413D-A6BE-D2A774E2126E}" srcOrd="0" destOrd="0" presId="urn:microsoft.com/office/officeart/2005/8/layout/default"/>
    <dgm:cxn modelId="{0B9982EE-5919-4CEC-BD6C-C1A975A29050}" type="presOf" srcId="{E2817E87-A3DC-4F78-9190-5309EFD6D99B}" destId="{B0944546-A6C7-4CBC-AF43-88D2930A735B}" srcOrd="0" destOrd="0" presId="urn:microsoft.com/office/officeart/2005/8/layout/default"/>
    <dgm:cxn modelId="{AD4318B8-B04F-4517-9AFC-170DAB91C18F}" type="presParOf" srcId="{48048513-74E0-4C79-9B1A-9EAB2B40F42B}" destId="{AF0713CA-3EF7-4BAE-9290-C4E3493EE2C8}" srcOrd="0" destOrd="0" presId="urn:microsoft.com/office/officeart/2005/8/layout/default"/>
    <dgm:cxn modelId="{461F2147-4A67-4180-98FB-E3369352DDD2}" type="presParOf" srcId="{48048513-74E0-4C79-9B1A-9EAB2B40F42B}" destId="{1BB22ECF-7DA3-4290-9466-D945052BA379}" srcOrd="1" destOrd="0" presId="urn:microsoft.com/office/officeart/2005/8/layout/default"/>
    <dgm:cxn modelId="{BAB48699-2C9C-4204-8D13-6B510D2DD643}" type="presParOf" srcId="{48048513-74E0-4C79-9B1A-9EAB2B40F42B}" destId="{2DBB75D0-B86E-4F0E-B200-807963A6E13D}" srcOrd="2" destOrd="0" presId="urn:microsoft.com/office/officeart/2005/8/layout/default"/>
    <dgm:cxn modelId="{0D0819E5-0D3B-41E7-94F4-1144387750C0}" type="presParOf" srcId="{48048513-74E0-4C79-9B1A-9EAB2B40F42B}" destId="{17A514FD-01B3-4439-A15A-1E9981F18D1B}" srcOrd="3" destOrd="0" presId="urn:microsoft.com/office/officeart/2005/8/layout/default"/>
    <dgm:cxn modelId="{26D21FF6-3BA7-49C4-8813-A1AE52785353}" type="presParOf" srcId="{48048513-74E0-4C79-9B1A-9EAB2B40F42B}" destId="{CADDE289-0656-46CA-B71E-87C1F9B6E7A0}" srcOrd="4" destOrd="0" presId="urn:microsoft.com/office/officeart/2005/8/layout/default"/>
    <dgm:cxn modelId="{6FE4199A-360D-4493-8C62-9C5A85ED142E}" type="presParOf" srcId="{48048513-74E0-4C79-9B1A-9EAB2B40F42B}" destId="{473A6E06-A0C4-4A47-BD37-AC2206379A18}" srcOrd="5" destOrd="0" presId="urn:microsoft.com/office/officeart/2005/8/layout/default"/>
    <dgm:cxn modelId="{CE92B282-2AB1-4765-B237-DB7AD0BF3878}" type="presParOf" srcId="{48048513-74E0-4C79-9B1A-9EAB2B40F42B}" destId="{FA856D9E-1495-413D-A6BE-D2A774E2126E}" srcOrd="6" destOrd="0" presId="urn:microsoft.com/office/officeart/2005/8/layout/default"/>
    <dgm:cxn modelId="{04C94D5D-9E9F-4757-B003-BCC239B053D5}" type="presParOf" srcId="{48048513-74E0-4C79-9B1A-9EAB2B40F42B}" destId="{1EBDFB49-A111-42B7-B846-A76D823C7D2A}" srcOrd="7" destOrd="0" presId="urn:microsoft.com/office/officeart/2005/8/layout/default"/>
    <dgm:cxn modelId="{5BC8E7B6-61D4-4B63-A355-3BD965407F99}" type="presParOf" srcId="{48048513-74E0-4C79-9B1A-9EAB2B40F42B}" destId="{B0944546-A6C7-4CBC-AF43-88D2930A735B}" srcOrd="8" destOrd="0" presId="urn:microsoft.com/office/officeart/2005/8/layout/default"/>
    <dgm:cxn modelId="{6FE20C13-16E0-4A5E-8C95-26406BD7C014}" type="presParOf" srcId="{48048513-74E0-4C79-9B1A-9EAB2B40F42B}" destId="{3890C47A-69F4-4FC8-90E9-58F1905D56AA}" srcOrd="9" destOrd="0" presId="urn:microsoft.com/office/officeart/2005/8/layout/default"/>
    <dgm:cxn modelId="{3DB3343C-9B3E-4435-B7AD-00168155D40B}" type="presParOf" srcId="{48048513-74E0-4C79-9B1A-9EAB2B40F42B}" destId="{D99F14E7-66A5-4FA5-8DD2-37931BFE9FA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DF293E-97ED-455C-8244-2F75C5A5258E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  <a:effectLst/>
            </a:rPr>
            <a:t>Engenharia Elétrica</a:t>
          </a:r>
          <a:r>
            <a:rPr lang="pt-BR" sz="1800" dirty="0">
              <a:solidFill>
                <a:schemeClr val="bg1"/>
              </a:solidFill>
              <a:effectLst/>
            </a:rPr>
            <a:t>, Eletrônica e de automação e controle.</a:t>
          </a:r>
          <a:endParaRPr lang="pt-BR" sz="1800" dirty="0"/>
        </a:p>
      </dgm:t>
    </dgm:pt>
    <dgm:pt modelId="{228F56BA-47BF-4C25-A507-293E28A4663C}" type="parTrans" cxnId="{FE09790E-501A-4934-8578-947D6675DBE0}">
      <dgm:prSet/>
      <dgm:spPr/>
      <dgm:t>
        <a:bodyPr/>
        <a:lstStyle/>
        <a:p>
          <a:endParaRPr lang="pt-BR"/>
        </a:p>
      </dgm:t>
    </dgm:pt>
    <dgm:pt modelId="{74C3C9AE-77B3-4800-A29C-CC2B00CA5C1A}" type="sibTrans" cxnId="{FE09790E-501A-4934-8578-947D6675DBE0}">
      <dgm:prSet/>
      <dgm:spPr/>
      <dgm:t>
        <a:bodyPr/>
        <a:lstStyle/>
        <a:p>
          <a:endParaRPr lang="pt-BR"/>
        </a:p>
      </dgm:t>
    </dgm:pt>
    <dgm:pt modelId="{3A1379F9-679C-4DD3-9037-EB4F1331C96D}">
      <dgm:prSet phldrT="[Texto]" custT="1"/>
      <dgm:spPr/>
      <dgm:t>
        <a:bodyPr/>
        <a:lstStyle/>
        <a:p>
          <a:r>
            <a:rPr lang="pt-BR" sz="1800" dirty="0">
              <a:solidFill>
                <a:schemeClr val="bg1"/>
              </a:solidFill>
              <a:effectLst/>
            </a:rPr>
            <a:t>Engenharia Produção</a:t>
          </a:r>
          <a:endParaRPr lang="pt-BR" sz="1800" dirty="0"/>
        </a:p>
      </dgm:t>
    </dgm:pt>
    <dgm:pt modelId="{EF66CA0A-0A88-41F9-BC25-FF2B7EE6453D}" type="parTrans" cxnId="{C6558560-F206-4EE3-9DA0-62C79F0D027C}">
      <dgm:prSet/>
      <dgm:spPr/>
      <dgm:t>
        <a:bodyPr/>
        <a:lstStyle/>
        <a:p>
          <a:endParaRPr lang="pt-BR"/>
        </a:p>
      </dgm:t>
    </dgm:pt>
    <dgm:pt modelId="{1D45B5F0-F761-448E-8144-9788B85ED863}" type="sibTrans" cxnId="{C6558560-F206-4EE3-9DA0-62C79F0D027C}">
      <dgm:prSet/>
      <dgm:spPr/>
      <dgm:t>
        <a:bodyPr/>
        <a:lstStyle/>
        <a:p>
          <a:endParaRPr lang="pt-BR"/>
        </a:p>
      </dgm:t>
    </dgm:pt>
    <dgm:pt modelId="{F0DE7299-F442-4901-8011-6898F2679F25}">
      <dgm:prSet phldrT="[Texto]" custT="1"/>
      <dgm:spPr/>
      <dgm:t>
        <a:bodyPr/>
        <a:lstStyle/>
        <a:p>
          <a:r>
            <a:rPr lang="pt-BR" sz="1800" dirty="0">
              <a:solidFill>
                <a:schemeClr val="bg1"/>
              </a:solidFill>
            </a:rPr>
            <a:t>Ciências da computação e áreas afins</a:t>
          </a:r>
        </a:p>
      </dgm:t>
    </dgm:pt>
    <dgm:pt modelId="{AEE21AA7-FB10-47B6-8915-67F38C187168}" type="parTrans" cxnId="{D42ABE18-8C37-406F-9176-B97A8F7CB3C1}">
      <dgm:prSet/>
      <dgm:spPr/>
      <dgm:t>
        <a:bodyPr/>
        <a:lstStyle/>
        <a:p>
          <a:endParaRPr lang="pt-BR"/>
        </a:p>
      </dgm:t>
    </dgm:pt>
    <dgm:pt modelId="{9D727EF6-674E-4F00-91C2-5F1D9AC02CA6}" type="sibTrans" cxnId="{D42ABE18-8C37-406F-9176-B97A8F7CB3C1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8C35C235-7B54-4D3D-8EA9-98E739BD6A14}" type="pres">
      <dgm:prSet presAssocID="{39DF293E-97ED-455C-8244-2F75C5A5258E}" presName="linNode" presStyleCnt="0"/>
      <dgm:spPr/>
    </dgm:pt>
    <dgm:pt modelId="{AAFAD07B-51BE-4EEE-A7F3-B0803881D9FB}" type="pres">
      <dgm:prSet presAssocID="{39DF293E-97ED-455C-8244-2F75C5A5258E}" presName="parentText" presStyleLbl="node1" presStyleIdx="0" presStyleCnt="3" custScaleX="93640" custLinFactNeighborX="-83500" custLinFactNeighborY="4221">
        <dgm:presLayoutVars>
          <dgm:chMax val="1"/>
          <dgm:bulletEnabled val="1"/>
        </dgm:presLayoutVars>
      </dgm:prSet>
      <dgm:spPr/>
    </dgm:pt>
    <dgm:pt modelId="{993BE7EC-3BB2-446D-A2FB-14EEFDD38F1A}" type="pres">
      <dgm:prSet presAssocID="{74C3C9AE-77B3-4800-A29C-CC2B00CA5C1A}" presName="sp" presStyleCnt="0"/>
      <dgm:spPr/>
    </dgm:pt>
    <dgm:pt modelId="{9DBBC828-A0A8-456F-8841-2CDAF63D7825}" type="pres">
      <dgm:prSet presAssocID="{3A1379F9-679C-4DD3-9037-EB4F1331C96D}" presName="linNode" presStyleCnt="0"/>
      <dgm:spPr/>
    </dgm:pt>
    <dgm:pt modelId="{01FEE6A6-EF75-4690-BD35-3B7581BDAAB7}" type="pres">
      <dgm:prSet presAssocID="{3A1379F9-679C-4DD3-9037-EB4F1331C96D}" presName="parentText" presStyleLbl="node1" presStyleIdx="1" presStyleCnt="3" custScaleX="95022" custScaleY="62938" custLinFactNeighborX="-83565" custLinFactNeighborY="2045">
        <dgm:presLayoutVars>
          <dgm:chMax val="1"/>
          <dgm:bulletEnabled val="1"/>
        </dgm:presLayoutVars>
      </dgm:prSet>
      <dgm:spPr/>
    </dgm:pt>
    <dgm:pt modelId="{B3181A44-6DCF-4FD6-8937-D082AC8C1BF7}" type="pres">
      <dgm:prSet presAssocID="{1D45B5F0-F761-448E-8144-9788B85ED863}" presName="sp" presStyleCnt="0"/>
      <dgm:spPr/>
    </dgm:pt>
    <dgm:pt modelId="{88100673-DEC4-4DA1-9D12-61A59CE856D5}" type="pres">
      <dgm:prSet presAssocID="{F0DE7299-F442-4901-8011-6898F2679F25}" presName="linNode" presStyleCnt="0"/>
      <dgm:spPr/>
    </dgm:pt>
    <dgm:pt modelId="{D56D8BF3-8F5E-4B1A-BEC4-4FC7913AA7DC}" type="pres">
      <dgm:prSet presAssocID="{F0DE7299-F442-4901-8011-6898F2679F25}" presName="parentText" presStyleLbl="node1" presStyleIdx="2" presStyleCnt="3" custScaleX="80620" custScaleY="78634" custLinFactNeighborX="17699" custLinFactNeighborY="-51939">
        <dgm:presLayoutVars>
          <dgm:chMax val="1"/>
          <dgm:bulletEnabled val="1"/>
        </dgm:presLayoutVars>
      </dgm:prSet>
      <dgm:spPr/>
    </dgm:pt>
  </dgm:ptLst>
  <dgm:cxnLst>
    <dgm:cxn modelId="{FE09790E-501A-4934-8578-947D6675DBE0}" srcId="{D6D235D6-1158-47C7-8AA8-2DE4286ADC9F}" destId="{39DF293E-97ED-455C-8244-2F75C5A5258E}" srcOrd="0" destOrd="0" parTransId="{228F56BA-47BF-4C25-A507-293E28A4663C}" sibTransId="{74C3C9AE-77B3-4800-A29C-CC2B00CA5C1A}"/>
    <dgm:cxn modelId="{D42ABE18-8C37-406F-9176-B97A8F7CB3C1}" srcId="{D6D235D6-1158-47C7-8AA8-2DE4286ADC9F}" destId="{F0DE7299-F442-4901-8011-6898F2679F25}" srcOrd="2" destOrd="0" parTransId="{AEE21AA7-FB10-47B6-8915-67F38C187168}" sibTransId="{9D727EF6-674E-4F00-91C2-5F1D9AC02CA6}"/>
    <dgm:cxn modelId="{C6558560-F206-4EE3-9DA0-62C79F0D027C}" srcId="{D6D235D6-1158-47C7-8AA8-2DE4286ADC9F}" destId="{3A1379F9-679C-4DD3-9037-EB4F1331C96D}" srcOrd="1" destOrd="0" parTransId="{EF66CA0A-0A88-41F9-BC25-FF2B7EE6453D}" sibTransId="{1D45B5F0-F761-448E-8144-9788B85ED863}"/>
    <dgm:cxn modelId="{1FE40C9A-E8E8-4111-87F1-4A1AE6941030}" type="presOf" srcId="{F0DE7299-F442-4901-8011-6898F2679F25}" destId="{D56D8BF3-8F5E-4B1A-BEC4-4FC7913AA7DC}" srcOrd="0" destOrd="0" presId="urn:microsoft.com/office/officeart/2005/8/layout/vList5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CA02A8CA-E907-4557-899D-5D732820C96B}" type="presOf" srcId="{39DF293E-97ED-455C-8244-2F75C5A5258E}" destId="{AAFAD07B-51BE-4EEE-A7F3-B0803881D9FB}" srcOrd="0" destOrd="0" presId="urn:microsoft.com/office/officeart/2005/8/layout/vList5"/>
    <dgm:cxn modelId="{A5EBF4F1-8753-4702-99DE-D54F8B1FBA70}" type="presOf" srcId="{3A1379F9-679C-4DD3-9037-EB4F1331C96D}" destId="{01FEE6A6-EF75-4690-BD35-3B7581BDAAB7}" srcOrd="0" destOrd="0" presId="urn:microsoft.com/office/officeart/2005/8/layout/vList5"/>
    <dgm:cxn modelId="{A35357AD-4886-461E-9F89-31620FB7571B}" type="presParOf" srcId="{5FA7E1A3-5FAA-48B5-A932-AD4602BA26AD}" destId="{8C35C235-7B54-4D3D-8EA9-98E739BD6A14}" srcOrd="0" destOrd="0" presId="urn:microsoft.com/office/officeart/2005/8/layout/vList5"/>
    <dgm:cxn modelId="{6711418A-8C15-467F-857D-843EEE14704C}" type="presParOf" srcId="{8C35C235-7B54-4D3D-8EA9-98E739BD6A14}" destId="{AAFAD07B-51BE-4EEE-A7F3-B0803881D9FB}" srcOrd="0" destOrd="0" presId="urn:microsoft.com/office/officeart/2005/8/layout/vList5"/>
    <dgm:cxn modelId="{DFF03BFA-ADD5-4CB7-B994-5E64690CAECE}" type="presParOf" srcId="{5FA7E1A3-5FAA-48B5-A932-AD4602BA26AD}" destId="{993BE7EC-3BB2-446D-A2FB-14EEFDD38F1A}" srcOrd="1" destOrd="0" presId="urn:microsoft.com/office/officeart/2005/8/layout/vList5"/>
    <dgm:cxn modelId="{09C7B2A8-EFE0-4BD5-8354-B68F293DB5FB}" type="presParOf" srcId="{5FA7E1A3-5FAA-48B5-A932-AD4602BA26AD}" destId="{9DBBC828-A0A8-456F-8841-2CDAF63D7825}" srcOrd="2" destOrd="0" presId="urn:microsoft.com/office/officeart/2005/8/layout/vList5"/>
    <dgm:cxn modelId="{E8BC80EF-F668-48E3-B252-067F45B42145}" type="presParOf" srcId="{9DBBC828-A0A8-456F-8841-2CDAF63D7825}" destId="{01FEE6A6-EF75-4690-BD35-3B7581BDAAB7}" srcOrd="0" destOrd="0" presId="urn:microsoft.com/office/officeart/2005/8/layout/vList5"/>
    <dgm:cxn modelId="{20DD3784-9E69-4760-B91E-927464977B5C}" type="presParOf" srcId="{5FA7E1A3-5FAA-48B5-A932-AD4602BA26AD}" destId="{B3181A44-6DCF-4FD6-8937-D082AC8C1BF7}" srcOrd="3" destOrd="0" presId="urn:microsoft.com/office/officeart/2005/8/layout/vList5"/>
    <dgm:cxn modelId="{AB1665BA-8E83-4B3B-82B7-22A544917C59}" type="presParOf" srcId="{5FA7E1A3-5FAA-48B5-A932-AD4602BA26AD}" destId="{88100673-DEC4-4DA1-9D12-61A59CE856D5}" srcOrd="4" destOrd="0" presId="urn:microsoft.com/office/officeart/2005/8/layout/vList5"/>
    <dgm:cxn modelId="{80BE27FD-6E85-41EC-879A-687DBE9741F6}" type="presParOf" srcId="{88100673-DEC4-4DA1-9D12-61A59CE856D5}" destId="{D56D8BF3-8F5E-4B1A-BEC4-4FC7913AA7D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9DF293E-97ED-455C-8244-2F75C5A5258E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  <a:effectLst/>
            </a:rPr>
            <a:t>Engenharia Elétrica</a:t>
          </a:r>
          <a:r>
            <a:rPr lang="pt-BR" sz="1800" dirty="0">
              <a:solidFill>
                <a:schemeClr val="bg1"/>
              </a:solidFill>
              <a:effectLst/>
            </a:rPr>
            <a:t>, Eletrônica e de automação e controle.</a:t>
          </a:r>
          <a:endParaRPr lang="pt-BR" sz="1800" dirty="0"/>
        </a:p>
      </dgm:t>
    </dgm:pt>
    <dgm:pt modelId="{228F56BA-47BF-4C25-A507-293E28A4663C}" type="parTrans" cxnId="{FE09790E-501A-4934-8578-947D6675DBE0}">
      <dgm:prSet/>
      <dgm:spPr/>
      <dgm:t>
        <a:bodyPr/>
        <a:lstStyle/>
        <a:p>
          <a:endParaRPr lang="pt-BR"/>
        </a:p>
      </dgm:t>
    </dgm:pt>
    <dgm:pt modelId="{74C3C9AE-77B3-4800-A29C-CC2B00CA5C1A}" type="sibTrans" cxnId="{FE09790E-501A-4934-8578-947D6675DBE0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8C35C235-7B54-4D3D-8EA9-98E739BD6A14}" type="pres">
      <dgm:prSet presAssocID="{39DF293E-97ED-455C-8244-2F75C5A5258E}" presName="linNode" presStyleCnt="0"/>
      <dgm:spPr/>
    </dgm:pt>
    <dgm:pt modelId="{AAFAD07B-51BE-4EEE-A7F3-B0803881D9FB}" type="pres">
      <dgm:prSet presAssocID="{39DF293E-97ED-455C-8244-2F75C5A5258E}" presName="parentText" presStyleLbl="node1" presStyleIdx="0" presStyleCnt="1" custScaleX="155805">
        <dgm:presLayoutVars>
          <dgm:chMax val="1"/>
          <dgm:bulletEnabled val="1"/>
        </dgm:presLayoutVars>
      </dgm:prSet>
      <dgm:spPr/>
    </dgm:pt>
  </dgm:ptLst>
  <dgm:cxnLst>
    <dgm:cxn modelId="{FE09790E-501A-4934-8578-947D6675DBE0}" srcId="{D6D235D6-1158-47C7-8AA8-2DE4286ADC9F}" destId="{39DF293E-97ED-455C-8244-2F75C5A5258E}" srcOrd="0" destOrd="0" parTransId="{228F56BA-47BF-4C25-A507-293E28A4663C}" sibTransId="{74C3C9AE-77B3-4800-A29C-CC2B00CA5C1A}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CA02A8CA-E907-4557-899D-5D732820C96B}" type="presOf" srcId="{39DF293E-97ED-455C-8244-2F75C5A5258E}" destId="{AAFAD07B-51BE-4EEE-A7F3-B0803881D9FB}" srcOrd="0" destOrd="0" presId="urn:microsoft.com/office/officeart/2005/8/layout/vList5"/>
    <dgm:cxn modelId="{A35357AD-4886-461E-9F89-31620FB7571B}" type="presParOf" srcId="{5FA7E1A3-5FAA-48B5-A932-AD4602BA26AD}" destId="{8C35C235-7B54-4D3D-8EA9-98E739BD6A14}" srcOrd="0" destOrd="0" presId="urn:microsoft.com/office/officeart/2005/8/layout/vList5"/>
    <dgm:cxn modelId="{6711418A-8C15-467F-857D-843EEE14704C}" type="presParOf" srcId="{8C35C235-7B54-4D3D-8EA9-98E739BD6A14}" destId="{AAFAD07B-51BE-4EEE-A7F3-B0803881D9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0DE7299-F442-4901-8011-6898F2679F25}">
      <dgm:prSet phldrT="[Texto]" custT="1"/>
      <dgm:spPr/>
      <dgm:t>
        <a:bodyPr/>
        <a:lstStyle/>
        <a:p>
          <a:r>
            <a:rPr lang="pt-BR" sz="1800" dirty="0">
              <a:solidFill>
                <a:schemeClr val="bg1"/>
              </a:solidFill>
            </a:rPr>
            <a:t>Ciências da computação e áreas afins</a:t>
          </a:r>
        </a:p>
      </dgm:t>
    </dgm:pt>
    <dgm:pt modelId="{AEE21AA7-FB10-47B6-8915-67F38C187168}" type="parTrans" cxnId="{D42ABE18-8C37-406F-9176-B97A8F7CB3C1}">
      <dgm:prSet/>
      <dgm:spPr/>
      <dgm:t>
        <a:bodyPr/>
        <a:lstStyle/>
        <a:p>
          <a:endParaRPr lang="pt-BR"/>
        </a:p>
      </dgm:t>
    </dgm:pt>
    <dgm:pt modelId="{9D727EF6-674E-4F00-91C2-5F1D9AC02CA6}" type="sibTrans" cxnId="{D42ABE18-8C37-406F-9176-B97A8F7CB3C1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88100673-DEC4-4DA1-9D12-61A59CE856D5}" type="pres">
      <dgm:prSet presAssocID="{F0DE7299-F442-4901-8011-6898F2679F25}" presName="linNode" presStyleCnt="0"/>
      <dgm:spPr/>
    </dgm:pt>
    <dgm:pt modelId="{D56D8BF3-8F5E-4B1A-BEC4-4FC7913AA7DC}" type="pres">
      <dgm:prSet presAssocID="{F0DE7299-F442-4901-8011-6898F2679F25}" presName="parentText" presStyleLbl="node1" presStyleIdx="0" presStyleCnt="1" custScaleX="82173" custScaleY="48349" custLinFactNeighborX="-97802" custLinFactNeighborY="-14161">
        <dgm:presLayoutVars>
          <dgm:chMax val="1"/>
          <dgm:bulletEnabled val="1"/>
        </dgm:presLayoutVars>
      </dgm:prSet>
      <dgm:spPr/>
    </dgm:pt>
  </dgm:ptLst>
  <dgm:cxnLst>
    <dgm:cxn modelId="{D42ABE18-8C37-406F-9176-B97A8F7CB3C1}" srcId="{D6D235D6-1158-47C7-8AA8-2DE4286ADC9F}" destId="{F0DE7299-F442-4901-8011-6898F2679F25}" srcOrd="0" destOrd="0" parTransId="{AEE21AA7-FB10-47B6-8915-67F38C187168}" sibTransId="{9D727EF6-674E-4F00-91C2-5F1D9AC02CA6}"/>
    <dgm:cxn modelId="{1FE40C9A-E8E8-4111-87F1-4A1AE6941030}" type="presOf" srcId="{F0DE7299-F442-4901-8011-6898F2679F25}" destId="{D56D8BF3-8F5E-4B1A-BEC4-4FC7913AA7DC}" srcOrd="0" destOrd="0" presId="urn:microsoft.com/office/officeart/2005/8/layout/vList5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AB1665BA-8E83-4B3B-82B7-22A544917C59}" type="presParOf" srcId="{5FA7E1A3-5FAA-48B5-A932-AD4602BA26AD}" destId="{88100673-DEC4-4DA1-9D12-61A59CE856D5}" srcOrd="0" destOrd="0" presId="urn:microsoft.com/office/officeart/2005/8/layout/vList5"/>
    <dgm:cxn modelId="{80BE27FD-6E85-41EC-879A-687DBE9741F6}" type="presParOf" srcId="{88100673-DEC4-4DA1-9D12-61A59CE856D5}" destId="{D56D8BF3-8F5E-4B1A-BEC4-4FC7913AA7D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BF1AEA-0606-4EC8-A556-BF10F9D2122F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  <a:effectLst/>
            </a:rPr>
            <a:t>Engenharia Mecânica  </a:t>
          </a:r>
          <a:r>
            <a:rPr lang="pt-BR" sz="1800" dirty="0">
              <a:solidFill>
                <a:schemeClr val="bg1"/>
              </a:solidFill>
              <a:effectLst/>
            </a:rPr>
            <a:t>e áreas intensivas em equipamentos mecânicos e materiais</a:t>
          </a:r>
          <a:endParaRPr lang="pt-BR" sz="1800" dirty="0"/>
        </a:p>
      </dgm:t>
    </dgm:pt>
    <dgm:pt modelId="{38D1A914-AEF3-4B82-925B-A0FAAA19ED48}" type="parTrans" cxnId="{010FE07B-8674-4865-9A25-A83CE9250A59}">
      <dgm:prSet/>
      <dgm:spPr/>
      <dgm:t>
        <a:bodyPr/>
        <a:lstStyle/>
        <a:p>
          <a:endParaRPr lang="pt-BR"/>
        </a:p>
      </dgm:t>
    </dgm:pt>
    <dgm:pt modelId="{79E7DBBE-3BDD-49F3-99CF-F4D2573F7194}" type="sibTrans" cxnId="{010FE07B-8674-4865-9A25-A83CE9250A59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49600CD1-B22D-48B6-9411-88D374E3178A}" type="pres">
      <dgm:prSet presAssocID="{C7BF1AEA-0606-4EC8-A556-BF10F9D2122F}" presName="linNode" presStyleCnt="0"/>
      <dgm:spPr/>
    </dgm:pt>
    <dgm:pt modelId="{7215F8DF-7063-47D9-817B-60C8EFC9248D}" type="pres">
      <dgm:prSet presAssocID="{C7BF1AEA-0606-4EC8-A556-BF10F9D2122F}" presName="parentText" presStyleLbl="node1" presStyleIdx="0" presStyleCnt="1" custScaleX="234757" custScaleY="62597" custLinFactNeighborX="-40682" custLinFactNeighborY="-27677">
        <dgm:presLayoutVars>
          <dgm:chMax val="1"/>
          <dgm:bulletEnabled val="1"/>
        </dgm:presLayoutVars>
      </dgm:prSet>
      <dgm:spPr/>
    </dgm:pt>
  </dgm:ptLst>
  <dgm:cxnLst>
    <dgm:cxn modelId="{010FE07B-8674-4865-9A25-A83CE9250A59}" srcId="{D6D235D6-1158-47C7-8AA8-2DE4286ADC9F}" destId="{C7BF1AEA-0606-4EC8-A556-BF10F9D2122F}" srcOrd="0" destOrd="0" parTransId="{38D1A914-AEF3-4B82-925B-A0FAAA19ED48}" sibTransId="{79E7DBBE-3BDD-49F3-99CF-F4D2573F7194}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C7C394D1-7DE0-4D6A-86B6-42B4DDAE002B}" type="presOf" srcId="{C7BF1AEA-0606-4EC8-A556-BF10F9D2122F}" destId="{7215F8DF-7063-47D9-817B-60C8EFC9248D}" srcOrd="0" destOrd="0" presId="urn:microsoft.com/office/officeart/2005/8/layout/vList5"/>
    <dgm:cxn modelId="{7328288E-3225-46C3-9B22-DEB6CB61A723}" type="presParOf" srcId="{5FA7E1A3-5FAA-48B5-A932-AD4602BA26AD}" destId="{49600CD1-B22D-48B6-9411-88D374E3178A}" srcOrd="0" destOrd="0" presId="urn:microsoft.com/office/officeart/2005/8/layout/vList5"/>
    <dgm:cxn modelId="{11E43FD3-22B4-47C1-98D5-A354594F64E7}" type="presParOf" srcId="{49600CD1-B22D-48B6-9411-88D374E3178A}" destId="{7215F8DF-7063-47D9-817B-60C8EFC924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51B497-12D1-4771-9864-C0666FF8514C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  <a:effectLst/>
            </a:rPr>
            <a:t>Engenharia Química </a:t>
          </a:r>
          <a:r>
            <a:rPr lang="pt-BR" sz="1800" dirty="0">
              <a:solidFill>
                <a:schemeClr val="bg1"/>
              </a:solidFill>
              <a:effectLst/>
            </a:rPr>
            <a:t>e áreas intensivas em processos contínuos físicos, químicos e bioquímicos </a:t>
          </a:r>
          <a:endParaRPr lang="pt-BR" sz="1800" dirty="0"/>
        </a:p>
      </dgm:t>
    </dgm:pt>
    <dgm:pt modelId="{03F8D124-E5EC-4A64-8432-04243FBB9348}" type="parTrans" cxnId="{3D8E7D5E-34E9-46F3-864B-896ADD422409}">
      <dgm:prSet/>
      <dgm:spPr/>
      <dgm:t>
        <a:bodyPr/>
        <a:lstStyle/>
        <a:p>
          <a:endParaRPr lang="pt-BR"/>
        </a:p>
      </dgm:t>
    </dgm:pt>
    <dgm:pt modelId="{3C07B201-592E-4BFD-89B6-9EFA89F430B6}" type="sibTrans" cxnId="{3D8E7D5E-34E9-46F3-864B-896ADD422409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EAB5DF32-CB18-4114-9AE1-1DE90A088E48}" type="pres">
      <dgm:prSet presAssocID="{BA51B497-12D1-4771-9864-C0666FF8514C}" presName="linNode" presStyleCnt="0"/>
      <dgm:spPr/>
    </dgm:pt>
    <dgm:pt modelId="{039CB11F-4386-4B35-B651-7E7650A3BBBB}" type="pres">
      <dgm:prSet presAssocID="{BA51B497-12D1-4771-9864-C0666FF8514C}" presName="parentText" presStyleLbl="node1" presStyleIdx="0" presStyleCnt="1" custScaleX="145269" custScaleY="82047" custLinFactNeighborX="-74741" custLinFactNeighborY="-19888">
        <dgm:presLayoutVars>
          <dgm:chMax val="1"/>
          <dgm:bulletEnabled val="1"/>
        </dgm:presLayoutVars>
      </dgm:prSet>
      <dgm:spPr/>
    </dgm:pt>
  </dgm:ptLst>
  <dgm:cxnLst>
    <dgm:cxn modelId="{3D8E7D5E-34E9-46F3-864B-896ADD422409}" srcId="{D6D235D6-1158-47C7-8AA8-2DE4286ADC9F}" destId="{BA51B497-12D1-4771-9864-C0666FF8514C}" srcOrd="0" destOrd="0" parTransId="{03F8D124-E5EC-4A64-8432-04243FBB9348}" sibTransId="{3C07B201-592E-4BFD-89B6-9EFA89F430B6}"/>
    <dgm:cxn modelId="{ABECEC49-A4F9-4934-8231-78DDB0082A4F}" type="presOf" srcId="{BA51B497-12D1-4771-9864-C0666FF8514C}" destId="{039CB11F-4386-4B35-B651-7E7650A3BBBB}" srcOrd="0" destOrd="0" presId="urn:microsoft.com/office/officeart/2005/8/layout/vList5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AFF878D3-4FE6-48CB-AB07-22E014F32C1C}" type="presParOf" srcId="{5FA7E1A3-5FAA-48B5-A932-AD4602BA26AD}" destId="{EAB5DF32-CB18-4114-9AE1-1DE90A088E48}" srcOrd="0" destOrd="0" presId="urn:microsoft.com/office/officeart/2005/8/layout/vList5"/>
    <dgm:cxn modelId="{DF59AAFA-CF55-4B6C-ADA4-BDAF4B83357E}" type="presParOf" srcId="{EAB5DF32-CB18-4114-9AE1-1DE90A088E48}" destId="{039CB11F-4386-4B35-B651-7E7650A3BB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D235D6-1158-47C7-8AA8-2DE4286ADC9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D820600-D35B-4BCB-ACD5-EEE804762360}">
      <dgm:prSet phldrT="[Texto]" custT="1"/>
      <dgm:spPr/>
      <dgm:t>
        <a:bodyPr/>
        <a:lstStyle/>
        <a:p>
          <a:r>
            <a:rPr lang="pt-BR" sz="1800" b="1" dirty="0">
              <a:solidFill>
                <a:schemeClr val="bg1"/>
              </a:solidFill>
              <a:effectLst/>
            </a:rPr>
            <a:t>Engenharia ambiental</a:t>
          </a:r>
          <a:r>
            <a:rPr lang="pt-BR" sz="1800" dirty="0">
              <a:solidFill>
                <a:schemeClr val="bg1"/>
              </a:solidFill>
              <a:effectLst/>
            </a:rPr>
            <a:t>, recursos hídricos e de pesca</a:t>
          </a:r>
          <a:endParaRPr lang="pt-BR" sz="1800" dirty="0"/>
        </a:p>
      </dgm:t>
    </dgm:pt>
    <dgm:pt modelId="{7357348D-B5F3-47E3-BEA3-8DF6B4F75B07}" type="parTrans" cxnId="{58CFA89B-A387-4589-B51F-EA417FE73477}">
      <dgm:prSet/>
      <dgm:spPr/>
      <dgm:t>
        <a:bodyPr/>
        <a:lstStyle/>
        <a:p>
          <a:endParaRPr lang="pt-BR"/>
        </a:p>
      </dgm:t>
    </dgm:pt>
    <dgm:pt modelId="{1A9D9505-C33C-45CB-A186-5415E6ACA2F7}" type="sibTrans" cxnId="{58CFA89B-A387-4589-B51F-EA417FE73477}">
      <dgm:prSet/>
      <dgm:spPr/>
      <dgm:t>
        <a:bodyPr/>
        <a:lstStyle/>
        <a:p>
          <a:endParaRPr lang="pt-BR"/>
        </a:p>
      </dgm:t>
    </dgm:pt>
    <dgm:pt modelId="{5FA7E1A3-5FAA-48B5-A932-AD4602BA26AD}" type="pres">
      <dgm:prSet presAssocID="{D6D235D6-1158-47C7-8AA8-2DE4286ADC9F}" presName="Name0" presStyleCnt="0">
        <dgm:presLayoutVars>
          <dgm:dir/>
          <dgm:animLvl val="lvl"/>
          <dgm:resizeHandles val="exact"/>
        </dgm:presLayoutVars>
      </dgm:prSet>
      <dgm:spPr/>
    </dgm:pt>
    <dgm:pt modelId="{CB44B8BE-B322-4239-A73D-0E4B5709A83C}" type="pres">
      <dgm:prSet presAssocID="{8D820600-D35B-4BCB-ACD5-EEE804762360}" presName="linNode" presStyleCnt="0"/>
      <dgm:spPr/>
    </dgm:pt>
    <dgm:pt modelId="{94315D3E-B52B-4BE3-8665-D69A10082020}" type="pres">
      <dgm:prSet presAssocID="{8D820600-D35B-4BCB-ACD5-EEE804762360}" presName="parentText" presStyleLbl="node1" presStyleIdx="0" presStyleCnt="1" custScaleX="117490" custScaleY="86326" custLinFactX="-89645" custLinFactNeighborX="-100000" custLinFactNeighborY="-77525">
        <dgm:presLayoutVars>
          <dgm:chMax val="1"/>
          <dgm:bulletEnabled val="1"/>
        </dgm:presLayoutVars>
      </dgm:prSet>
      <dgm:spPr/>
    </dgm:pt>
  </dgm:ptLst>
  <dgm:cxnLst>
    <dgm:cxn modelId="{D7B36F31-61B6-47E8-BDD9-D255DB4A8A37}" type="presOf" srcId="{8D820600-D35B-4BCB-ACD5-EEE804762360}" destId="{94315D3E-B52B-4BE3-8665-D69A10082020}" srcOrd="0" destOrd="0" presId="urn:microsoft.com/office/officeart/2005/8/layout/vList5"/>
    <dgm:cxn modelId="{58CFA89B-A387-4589-B51F-EA417FE73477}" srcId="{D6D235D6-1158-47C7-8AA8-2DE4286ADC9F}" destId="{8D820600-D35B-4BCB-ACD5-EEE804762360}" srcOrd="0" destOrd="0" parTransId="{7357348D-B5F3-47E3-BEA3-8DF6B4F75B07}" sibTransId="{1A9D9505-C33C-45CB-A186-5415E6ACA2F7}"/>
    <dgm:cxn modelId="{600280A5-08A9-4ABF-9093-E638DA5929BD}" type="presOf" srcId="{D6D235D6-1158-47C7-8AA8-2DE4286ADC9F}" destId="{5FA7E1A3-5FAA-48B5-A932-AD4602BA26AD}" srcOrd="0" destOrd="0" presId="urn:microsoft.com/office/officeart/2005/8/layout/vList5"/>
    <dgm:cxn modelId="{C64C7DB9-E2B7-4EB0-BE59-55B9D1191D5E}" type="presParOf" srcId="{5FA7E1A3-5FAA-48B5-A932-AD4602BA26AD}" destId="{CB44B8BE-B322-4239-A73D-0E4B5709A83C}" srcOrd="0" destOrd="0" presId="urn:microsoft.com/office/officeart/2005/8/layout/vList5"/>
    <dgm:cxn modelId="{A1BECF16-D27D-4AD2-B544-F0E703DF7D14}" type="presParOf" srcId="{CB44B8BE-B322-4239-A73D-0E4B5709A83C}" destId="{94315D3E-B52B-4BE3-8665-D69A1008202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734540-7692-4804-8005-A015A69B46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27B46-BE69-4C13-A032-0A8DB9D771E0}">
      <dgm:prSet custT="1"/>
      <dgm:spPr/>
      <dgm:t>
        <a:bodyPr/>
        <a:lstStyle/>
        <a:p>
          <a:r>
            <a:rPr lang="pt-BR" sz="1600" b="1" dirty="0"/>
            <a:t>1. Competências C,T, E &amp; I nas Universidades em Energia</a:t>
          </a:r>
        </a:p>
        <a:p>
          <a:r>
            <a:rPr lang="pt-BR" sz="1600" b="1" dirty="0"/>
            <a:t>(</a:t>
          </a:r>
          <a:r>
            <a:rPr lang="pt-BR" sz="1600" b="1" i="1" u="sng" dirty="0"/>
            <a:t>sistematização</a:t>
          </a:r>
          <a:r>
            <a:rPr lang="pt-BR" sz="1600" b="1" dirty="0"/>
            <a:t>)</a:t>
          </a:r>
          <a:endParaRPr lang="en-US" sz="1600" dirty="0"/>
        </a:p>
      </dgm:t>
    </dgm:pt>
    <dgm:pt modelId="{F515F8EB-7E65-4824-A95C-5E97B9F88A38}" type="parTrans" cxnId="{399F93AF-D459-44DE-9F1F-61ADDA0B17CE}">
      <dgm:prSet/>
      <dgm:spPr/>
      <dgm:t>
        <a:bodyPr/>
        <a:lstStyle/>
        <a:p>
          <a:endParaRPr lang="en-US" sz="1600"/>
        </a:p>
      </dgm:t>
    </dgm:pt>
    <dgm:pt modelId="{2AF89C63-5862-4290-9152-3851BF683F13}" type="sibTrans" cxnId="{399F93AF-D459-44DE-9F1F-61ADDA0B17CE}">
      <dgm:prSet/>
      <dgm:spPr/>
      <dgm:t>
        <a:bodyPr/>
        <a:lstStyle/>
        <a:p>
          <a:endParaRPr lang="en-US" sz="1600"/>
        </a:p>
      </dgm:t>
    </dgm:pt>
    <dgm:pt modelId="{141C8403-3516-4947-9496-F1607C647B9D}">
      <dgm:prSet custT="1"/>
      <dgm:spPr/>
      <dgm:t>
        <a:bodyPr/>
        <a:lstStyle/>
        <a:p>
          <a:pPr algn="l"/>
          <a:r>
            <a:rPr lang="pt-BR" sz="1800" b="1" dirty="0"/>
            <a:t>- Cursos e pesquisadores Energia na região;</a:t>
          </a:r>
        </a:p>
        <a:p>
          <a:pPr algn="l"/>
          <a:r>
            <a:rPr lang="pt-BR" sz="1800" b="1" dirty="0"/>
            <a:t>- Alunos, egressos e empresas parceiras;</a:t>
          </a:r>
        </a:p>
        <a:p>
          <a:pPr algn="l"/>
          <a:r>
            <a:rPr lang="pt-BR" sz="1800" b="1" dirty="0"/>
            <a:t>- Método de mapear e integrar competências de Energia das IES com empresas;</a:t>
          </a:r>
        </a:p>
      </dgm:t>
    </dgm:pt>
    <dgm:pt modelId="{C7881445-48F1-497E-8315-106CFD864408}" type="parTrans" cxnId="{1A749691-9A74-42B2-8BC6-7590DA5C5BB6}">
      <dgm:prSet/>
      <dgm:spPr/>
      <dgm:t>
        <a:bodyPr/>
        <a:lstStyle/>
        <a:p>
          <a:endParaRPr lang="pt-BR" sz="1600"/>
        </a:p>
      </dgm:t>
    </dgm:pt>
    <dgm:pt modelId="{B055395F-FEFB-454A-8ED4-F22BC680DB48}" type="sibTrans" cxnId="{1A749691-9A74-42B2-8BC6-7590DA5C5BB6}">
      <dgm:prSet/>
      <dgm:spPr/>
      <dgm:t>
        <a:bodyPr/>
        <a:lstStyle/>
        <a:p>
          <a:endParaRPr lang="pt-BR" sz="1600"/>
        </a:p>
      </dgm:t>
    </dgm:pt>
    <dgm:pt modelId="{57140BDF-4C8F-44FA-AD33-32F6309E8666}">
      <dgm:prSet custT="1"/>
      <dgm:spPr>
        <a:solidFill>
          <a:srgbClr val="92D050"/>
        </a:solidFill>
      </dgm:spPr>
      <dgm:t>
        <a:bodyPr/>
        <a:lstStyle/>
        <a:p>
          <a:r>
            <a:rPr lang="pt-BR" sz="1600" b="1" dirty="0"/>
            <a:t>3. Mobilização das competências das IES “alunos, egressos, empresas e pesquisadores” </a:t>
          </a:r>
        </a:p>
        <a:p>
          <a:r>
            <a:rPr lang="pt-BR" sz="1600" b="1" dirty="0"/>
            <a:t>(</a:t>
          </a:r>
          <a:r>
            <a:rPr lang="pt-BR" sz="1600" b="1" i="1" dirty="0"/>
            <a:t>atendimento demandas</a:t>
          </a:r>
          <a:r>
            <a:rPr lang="pt-BR" sz="1600" b="1" dirty="0"/>
            <a:t>)</a:t>
          </a:r>
          <a:endParaRPr lang="en-US" sz="1600" dirty="0"/>
        </a:p>
      </dgm:t>
    </dgm:pt>
    <dgm:pt modelId="{E92AD1E0-1870-45D4-93E9-0CD55DA1BA36}" type="parTrans" cxnId="{11C59B7C-C2F1-4AF6-83A0-E5FA4A257717}">
      <dgm:prSet/>
      <dgm:spPr/>
      <dgm:t>
        <a:bodyPr/>
        <a:lstStyle/>
        <a:p>
          <a:endParaRPr lang="pt-BR" sz="1600"/>
        </a:p>
      </dgm:t>
    </dgm:pt>
    <dgm:pt modelId="{9F57BD05-A57E-4FC8-B94D-F29355AA53BC}" type="sibTrans" cxnId="{11C59B7C-C2F1-4AF6-83A0-E5FA4A257717}">
      <dgm:prSet/>
      <dgm:spPr/>
      <dgm:t>
        <a:bodyPr/>
        <a:lstStyle/>
        <a:p>
          <a:endParaRPr lang="pt-BR" sz="1600"/>
        </a:p>
      </dgm:t>
    </dgm:pt>
    <dgm:pt modelId="{EEB4BAF2-BA78-4ACE-9BD4-CC0D48BD0201}">
      <dgm:prSet custT="1"/>
      <dgm:spPr>
        <a:solidFill>
          <a:srgbClr val="00B0F0"/>
        </a:solidFill>
      </dgm:spPr>
      <dgm:t>
        <a:bodyPr/>
        <a:lstStyle/>
        <a:p>
          <a:pPr algn="l"/>
          <a:r>
            <a:rPr lang="pt-BR" sz="1800" b="1" dirty="0"/>
            <a:t>- Demandas LINK/SRI de Energia;</a:t>
          </a:r>
        </a:p>
        <a:p>
          <a:pPr algn="l"/>
          <a:r>
            <a:rPr lang="pt-BR" sz="1800" b="1" dirty="0"/>
            <a:t>- Canal de interação IES &amp; empresas;</a:t>
          </a:r>
          <a:endParaRPr lang="en-US" sz="1800" dirty="0"/>
        </a:p>
      </dgm:t>
    </dgm:pt>
    <dgm:pt modelId="{C86EB8D5-6511-4F67-BC4A-18FCD7A62B62}" type="parTrans" cxnId="{3A0A5054-6963-4D61-9912-52F165BE4E38}">
      <dgm:prSet/>
      <dgm:spPr/>
      <dgm:t>
        <a:bodyPr/>
        <a:lstStyle/>
        <a:p>
          <a:endParaRPr lang="pt-BR" sz="1600"/>
        </a:p>
      </dgm:t>
    </dgm:pt>
    <dgm:pt modelId="{1F5F2DEA-1068-47A4-8341-FC0E6E7F121B}" type="sibTrans" cxnId="{3A0A5054-6963-4D61-9912-52F165BE4E38}">
      <dgm:prSet/>
      <dgm:spPr/>
      <dgm:t>
        <a:bodyPr/>
        <a:lstStyle/>
        <a:p>
          <a:endParaRPr lang="pt-BR" sz="1600"/>
        </a:p>
      </dgm:t>
    </dgm:pt>
    <dgm:pt modelId="{0A4238C3-D4EF-459C-9F88-796D3AF755C3}">
      <dgm:prSet custT="1"/>
      <dgm:spPr>
        <a:solidFill>
          <a:srgbClr val="92D050"/>
        </a:solidFill>
      </dgm:spPr>
      <dgm:t>
        <a:bodyPr/>
        <a:lstStyle/>
        <a:p>
          <a:pPr algn="l"/>
          <a:r>
            <a:rPr lang="pt-BR" sz="1400" b="1" kern="1200" dirty="0"/>
            <a:t>+ entendimento IES das demandas de empresas;</a:t>
          </a:r>
        </a:p>
        <a:p>
          <a:pPr algn="l"/>
          <a:r>
            <a:rPr lang="pt-BR" sz="1400" b="1" kern="1200" dirty="0"/>
            <a:t>+ participação de alunos e pesquisadores no LINK;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algn="l"/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gm:t>
    </dgm:pt>
    <dgm:pt modelId="{0445A1AA-CE6A-4AF4-842C-5A62A0899C1F}" type="parTrans" cxnId="{33C1A449-26C1-4DF8-8B91-AD2A3D2616B0}">
      <dgm:prSet/>
      <dgm:spPr/>
      <dgm:t>
        <a:bodyPr/>
        <a:lstStyle/>
        <a:p>
          <a:endParaRPr lang="pt-BR" sz="1600"/>
        </a:p>
      </dgm:t>
    </dgm:pt>
    <dgm:pt modelId="{D2BE52D9-BC97-472E-91C0-4541834A54A6}" type="sibTrans" cxnId="{33C1A449-26C1-4DF8-8B91-AD2A3D2616B0}">
      <dgm:prSet/>
      <dgm:spPr/>
      <dgm:t>
        <a:bodyPr/>
        <a:lstStyle/>
        <a:p>
          <a:endParaRPr lang="pt-BR" sz="1600"/>
        </a:p>
      </dgm:t>
    </dgm:pt>
    <dgm:pt modelId="{E2817E87-A3DC-4F78-9190-5309EFD6D99B}">
      <dgm:prSet custT="1"/>
      <dgm:spPr>
        <a:solidFill>
          <a:srgbClr val="00B0F0"/>
        </a:solidFill>
      </dgm:spPr>
      <dgm:t>
        <a:bodyPr/>
        <a:lstStyle/>
        <a:p>
          <a:r>
            <a:rPr lang="pt-BR" sz="1600" b="1" dirty="0"/>
            <a:t>2. Demandas técnicas e tecnológicas em energia do Link SRI/POD</a:t>
          </a:r>
        </a:p>
        <a:p>
          <a:r>
            <a:rPr lang="pt-BR" sz="1600" b="1" dirty="0"/>
            <a:t>(</a:t>
          </a:r>
          <a:r>
            <a:rPr lang="pt-BR" sz="1600" b="1" i="1" u="sng" dirty="0"/>
            <a:t>entendimento</a:t>
          </a:r>
          <a:r>
            <a:rPr lang="pt-BR" sz="1600" b="1" dirty="0"/>
            <a:t>)</a:t>
          </a:r>
          <a:endParaRPr lang="en-US" sz="1600" dirty="0"/>
        </a:p>
      </dgm:t>
    </dgm:pt>
    <dgm:pt modelId="{D28148F1-6FBD-44FA-9726-EA6E60A4A2AB}" type="parTrans" cxnId="{AEB940A9-A04E-490E-A22F-EC88BB06819D}">
      <dgm:prSet/>
      <dgm:spPr/>
      <dgm:t>
        <a:bodyPr/>
        <a:lstStyle/>
        <a:p>
          <a:endParaRPr lang="pt-BR" sz="1600"/>
        </a:p>
      </dgm:t>
    </dgm:pt>
    <dgm:pt modelId="{D99D38A6-9844-4939-96FB-D4733C4DE011}" type="sibTrans" cxnId="{AEB940A9-A04E-490E-A22F-EC88BB06819D}">
      <dgm:prSet/>
      <dgm:spPr/>
      <dgm:t>
        <a:bodyPr/>
        <a:lstStyle/>
        <a:p>
          <a:endParaRPr lang="pt-BR" sz="1600"/>
        </a:p>
      </dgm:t>
    </dgm:pt>
    <dgm:pt modelId="{48048513-74E0-4C79-9B1A-9EAB2B40F42B}" type="pres">
      <dgm:prSet presAssocID="{B1734540-7692-4804-8005-A015A69B469F}" presName="diagram" presStyleCnt="0">
        <dgm:presLayoutVars>
          <dgm:dir/>
          <dgm:resizeHandles val="exact"/>
        </dgm:presLayoutVars>
      </dgm:prSet>
      <dgm:spPr/>
    </dgm:pt>
    <dgm:pt modelId="{AF0713CA-3EF7-4BAE-9290-C4E3493EE2C8}" type="pres">
      <dgm:prSet presAssocID="{CA327B46-BE69-4C13-A032-0A8DB9D771E0}" presName="node" presStyleLbl="node1" presStyleIdx="0" presStyleCnt="6" custScaleX="91149" custScaleY="61159" custLinFactNeighborX="-38787" custLinFactNeighborY="-19940">
        <dgm:presLayoutVars>
          <dgm:bulletEnabled val="1"/>
        </dgm:presLayoutVars>
      </dgm:prSet>
      <dgm:spPr/>
    </dgm:pt>
    <dgm:pt modelId="{1BB22ECF-7DA3-4290-9466-D945052BA379}" type="pres">
      <dgm:prSet presAssocID="{2AF89C63-5862-4290-9152-3851BF683F13}" presName="sibTrans" presStyleCnt="0"/>
      <dgm:spPr/>
    </dgm:pt>
    <dgm:pt modelId="{2DBB75D0-B86E-4F0E-B200-807963A6E13D}" type="pres">
      <dgm:prSet presAssocID="{141C8403-3516-4947-9496-F1607C647B9D}" presName="node" presStyleLbl="node1" presStyleIdx="1" presStyleCnt="6" custScaleX="122431" custScaleY="61159" custLinFactNeighborX="-16951" custLinFactNeighborY="-3">
        <dgm:presLayoutVars>
          <dgm:bulletEnabled val="1"/>
        </dgm:presLayoutVars>
      </dgm:prSet>
      <dgm:spPr/>
    </dgm:pt>
    <dgm:pt modelId="{17A514FD-01B3-4439-A15A-1E9981F18D1B}" type="pres">
      <dgm:prSet presAssocID="{B055395F-FEFB-454A-8ED4-F22BC680DB48}" presName="sibTrans" presStyleCnt="0"/>
      <dgm:spPr/>
    </dgm:pt>
    <dgm:pt modelId="{CADDE289-0656-46CA-B71E-87C1F9B6E7A0}" type="pres">
      <dgm:prSet presAssocID="{57140BDF-4C8F-44FA-AD33-32F6309E8666}" presName="node" presStyleLbl="node1" presStyleIdx="2" presStyleCnt="6" custScaleX="99594" custScaleY="61159" custLinFactNeighborX="15906" custLinFactNeighborY="63900">
        <dgm:presLayoutVars>
          <dgm:bulletEnabled val="1"/>
        </dgm:presLayoutVars>
      </dgm:prSet>
      <dgm:spPr/>
    </dgm:pt>
    <dgm:pt modelId="{473A6E06-A0C4-4A47-BD37-AC2206379A18}" type="pres">
      <dgm:prSet presAssocID="{9F57BD05-A57E-4FC8-B94D-F29355AA53BC}" presName="sibTrans" presStyleCnt="0"/>
      <dgm:spPr/>
    </dgm:pt>
    <dgm:pt modelId="{FA856D9E-1495-413D-A6BE-D2A774E2126E}" type="pres">
      <dgm:prSet presAssocID="{0A4238C3-D4EF-459C-9F88-796D3AF755C3}" presName="node" presStyleLbl="node1" presStyleIdx="3" presStyleCnt="6" custScaleX="110007" custScaleY="62378" custLinFactNeighborX="12067" custLinFactNeighborY="64883">
        <dgm:presLayoutVars>
          <dgm:bulletEnabled val="1"/>
        </dgm:presLayoutVars>
      </dgm:prSet>
      <dgm:spPr/>
    </dgm:pt>
    <dgm:pt modelId="{1EBDFB49-A111-42B7-B846-A76D823C7D2A}" type="pres">
      <dgm:prSet presAssocID="{D2BE52D9-BC97-472E-91C0-4541834A54A6}" presName="sibTrans" presStyleCnt="0"/>
      <dgm:spPr/>
    </dgm:pt>
    <dgm:pt modelId="{B0944546-A6C7-4CBC-AF43-88D2930A735B}" type="pres">
      <dgm:prSet presAssocID="{E2817E87-A3DC-4F78-9190-5309EFD6D99B}" presName="node" presStyleLbl="node1" presStyleIdx="4" presStyleCnt="6" custScaleX="103080" custScaleY="57828" custLinFactNeighborX="2985" custLinFactNeighborY="-84094">
        <dgm:presLayoutVars>
          <dgm:bulletEnabled val="1"/>
        </dgm:presLayoutVars>
      </dgm:prSet>
      <dgm:spPr/>
    </dgm:pt>
    <dgm:pt modelId="{3890C47A-69F4-4FC8-90E9-58F1905D56AA}" type="pres">
      <dgm:prSet presAssocID="{D99D38A6-9844-4939-96FB-D4733C4DE011}" presName="sibTrans" presStyleCnt="0"/>
      <dgm:spPr/>
    </dgm:pt>
    <dgm:pt modelId="{D99F14E7-66A5-4FA5-8DD2-37931BFE9FAD}" type="pres">
      <dgm:prSet presAssocID="{EEB4BAF2-BA78-4ACE-9BD4-CC0D48BD0201}" presName="node" presStyleLbl="node1" presStyleIdx="5" presStyleCnt="6" custScaleX="115555" custScaleY="57565" custLinFactNeighborX="1161" custLinFactNeighborY="-83809">
        <dgm:presLayoutVars>
          <dgm:bulletEnabled val="1"/>
        </dgm:presLayoutVars>
      </dgm:prSet>
      <dgm:spPr/>
    </dgm:pt>
  </dgm:ptLst>
  <dgm:cxnLst>
    <dgm:cxn modelId="{5FDCD117-524B-4524-8179-7338EEB792A2}" type="presOf" srcId="{B1734540-7692-4804-8005-A015A69B469F}" destId="{48048513-74E0-4C79-9B1A-9EAB2B40F42B}" srcOrd="0" destOrd="0" presId="urn:microsoft.com/office/officeart/2005/8/layout/default"/>
    <dgm:cxn modelId="{61D8611B-5E1B-4396-A7D3-ADE9EE9D2287}" type="presOf" srcId="{57140BDF-4C8F-44FA-AD33-32F6309E8666}" destId="{CADDE289-0656-46CA-B71E-87C1F9B6E7A0}" srcOrd="0" destOrd="0" presId="urn:microsoft.com/office/officeart/2005/8/layout/default"/>
    <dgm:cxn modelId="{40D82232-D48B-4F59-A44C-E3D9E0EE02EB}" type="presOf" srcId="{EEB4BAF2-BA78-4ACE-9BD4-CC0D48BD0201}" destId="{D99F14E7-66A5-4FA5-8DD2-37931BFE9FAD}" srcOrd="0" destOrd="0" presId="urn:microsoft.com/office/officeart/2005/8/layout/default"/>
    <dgm:cxn modelId="{33C1A449-26C1-4DF8-8B91-AD2A3D2616B0}" srcId="{B1734540-7692-4804-8005-A015A69B469F}" destId="{0A4238C3-D4EF-459C-9F88-796D3AF755C3}" srcOrd="3" destOrd="0" parTransId="{0445A1AA-CE6A-4AF4-842C-5A62A0899C1F}" sibTransId="{D2BE52D9-BC97-472E-91C0-4541834A54A6}"/>
    <dgm:cxn modelId="{3A0A5054-6963-4D61-9912-52F165BE4E38}" srcId="{B1734540-7692-4804-8005-A015A69B469F}" destId="{EEB4BAF2-BA78-4ACE-9BD4-CC0D48BD0201}" srcOrd="5" destOrd="0" parTransId="{C86EB8D5-6511-4F67-BC4A-18FCD7A62B62}" sibTransId="{1F5F2DEA-1068-47A4-8341-FC0E6E7F121B}"/>
    <dgm:cxn modelId="{11C59B7C-C2F1-4AF6-83A0-E5FA4A257717}" srcId="{B1734540-7692-4804-8005-A015A69B469F}" destId="{57140BDF-4C8F-44FA-AD33-32F6309E8666}" srcOrd="2" destOrd="0" parTransId="{E92AD1E0-1870-45D4-93E9-0CD55DA1BA36}" sibTransId="{9F57BD05-A57E-4FC8-B94D-F29355AA53BC}"/>
    <dgm:cxn modelId="{92F59790-7DBD-4285-9BA0-6D6178EE272C}" type="presOf" srcId="{141C8403-3516-4947-9496-F1607C647B9D}" destId="{2DBB75D0-B86E-4F0E-B200-807963A6E13D}" srcOrd="0" destOrd="0" presId="urn:microsoft.com/office/officeart/2005/8/layout/default"/>
    <dgm:cxn modelId="{1A749691-9A74-42B2-8BC6-7590DA5C5BB6}" srcId="{B1734540-7692-4804-8005-A015A69B469F}" destId="{141C8403-3516-4947-9496-F1607C647B9D}" srcOrd="1" destOrd="0" parTransId="{C7881445-48F1-497E-8315-106CFD864408}" sibTransId="{B055395F-FEFB-454A-8ED4-F22BC680DB48}"/>
    <dgm:cxn modelId="{EA91B8A0-B068-43F6-8F3A-E8CF833ECA73}" type="presOf" srcId="{CA327B46-BE69-4C13-A032-0A8DB9D771E0}" destId="{AF0713CA-3EF7-4BAE-9290-C4E3493EE2C8}" srcOrd="0" destOrd="0" presId="urn:microsoft.com/office/officeart/2005/8/layout/default"/>
    <dgm:cxn modelId="{AEB940A9-A04E-490E-A22F-EC88BB06819D}" srcId="{B1734540-7692-4804-8005-A015A69B469F}" destId="{E2817E87-A3DC-4F78-9190-5309EFD6D99B}" srcOrd="4" destOrd="0" parTransId="{D28148F1-6FBD-44FA-9726-EA6E60A4A2AB}" sibTransId="{D99D38A6-9844-4939-96FB-D4733C4DE011}"/>
    <dgm:cxn modelId="{399F93AF-D459-44DE-9F1F-61ADDA0B17CE}" srcId="{B1734540-7692-4804-8005-A015A69B469F}" destId="{CA327B46-BE69-4C13-A032-0A8DB9D771E0}" srcOrd="0" destOrd="0" parTransId="{F515F8EB-7E65-4824-A95C-5E97B9F88A38}" sibTransId="{2AF89C63-5862-4290-9152-3851BF683F13}"/>
    <dgm:cxn modelId="{BEC76AB9-7624-40F8-838B-DB6DAD5AFE63}" type="presOf" srcId="{0A4238C3-D4EF-459C-9F88-796D3AF755C3}" destId="{FA856D9E-1495-413D-A6BE-D2A774E2126E}" srcOrd="0" destOrd="0" presId="urn:microsoft.com/office/officeart/2005/8/layout/default"/>
    <dgm:cxn modelId="{0B9982EE-5919-4CEC-BD6C-C1A975A29050}" type="presOf" srcId="{E2817E87-A3DC-4F78-9190-5309EFD6D99B}" destId="{B0944546-A6C7-4CBC-AF43-88D2930A735B}" srcOrd="0" destOrd="0" presId="urn:microsoft.com/office/officeart/2005/8/layout/default"/>
    <dgm:cxn modelId="{AD4318B8-B04F-4517-9AFC-170DAB91C18F}" type="presParOf" srcId="{48048513-74E0-4C79-9B1A-9EAB2B40F42B}" destId="{AF0713CA-3EF7-4BAE-9290-C4E3493EE2C8}" srcOrd="0" destOrd="0" presId="urn:microsoft.com/office/officeart/2005/8/layout/default"/>
    <dgm:cxn modelId="{461F2147-4A67-4180-98FB-E3369352DDD2}" type="presParOf" srcId="{48048513-74E0-4C79-9B1A-9EAB2B40F42B}" destId="{1BB22ECF-7DA3-4290-9466-D945052BA379}" srcOrd="1" destOrd="0" presId="urn:microsoft.com/office/officeart/2005/8/layout/default"/>
    <dgm:cxn modelId="{BAB48699-2C9C-4204-8D13-6B510D2DD643}" type="presParOf" srcId="{48048513-74E0-4C79-9B1A-9EAB2B40F42B}" destId="{2DBB75D0-B86E-4F0E-B200-807963A6E13D}" srcOrd="2" destOrd="0" presId="urn:microsoft.com/office/officeart/2005/8/layout/default"/>
    <dgm:cxn modelId="{0D0819E5-0D3B-41E7-94F4-1144387750C0}" type="presParOf" srcId="{48048513-74E0-4C79-9B1A-9EAB2B40F42B}" destId="{17A514FD-01B3-4439-A15A-1E9981F18D1B}" srcOrd="3" destOrd="0" presId="urn:microsoft.com/office/officeart/2005/8/layout/default"/>
    <dgm:cxn modelId="{26D21FF6-3BA7-49C4-8813-A1AE52785353}" type="presParOf" srcId="{48048513-74E0-4C79-9B1A-9EAB2B40F42B}" destId="{CADDE289-0656-46CA-B71E-87C1F9B6E7A0}" srcOrd="4" destOrd="0" presId="urn:microsoft.com/office/officeart/2005/8/layout/default"/>
    <dgm:cxn modelId="{6FE4199A-360D-4493-8C62-9C5A85ED142E}" type="presParOf" srcId="{48048513-74E0-4C79-9B1A-9EAB2B40F42B}" destId="{473A6E06-A0C4-4A47-BD37-AC2206379A18}" srcOrd="5" destOrd="0" presId="urn:microsoft.com/office/officeart/2005/8/layout/default"/>
    <dgm:cxn modelId="{CE92B282-2AB1-4765-B237-DB7AD0BF3878}" type="presParOf" srcId="{48048513-74E0-4C79-9B1A-9EAB2B40F42B}" destId="{FA856D9E-1495-413D-A6BE-D2A774E2126E}" srcOrd="6" destOrd="0" presId="urn:microsoft.com/office/officeart/2005/8/layout/default"/>
    <dgm:cxn modelId="{04C94D5D-9E9F-4757-B003-BCC239B053D5}" type="presParOf" srcId="{48048513-74E0-4C79-9B1A-9EAB2B40F42B}" destId="{1EBDFB49-A111-42B7-B846-A76D823C7D2A}" srcOrd="7" destOrd="0" presId="urn:microsoft.com/office/officeart/2005/8/layout/default"/>
    <dgm:cxn modelId="{5BC8E7B6-61D4-4B63-A355-3BD965407F99}" type="presParOf" srcId="{48048513-74E0-4C79-9B1A-9EAB2B40F42B}" destId="{B0944546-A6C7-4CBC-AF43-88D2930A735B}" srcOrd="8" destOrd="0" presId="urn:microsoft.com/office/officeart/2005/8/layout/default"/>
    <dgm:cxn modelId="{6FE20C13-16E0-4A5E-8C95-26406BD7C014}" type="presParOf" srcId="{48048513-74E0-4C79-9B1A-9EAB2B40F42B}" destId="{3890C47A-69F4-4FC8-90E9-58F1905D56AA}" srcOrd="9" destOrd="0" presId="urn:microsoft.com/office/officeart/2005/8/layout/default"/>
    <dgm:cxn modelId="{3DB3343C-9B3E-4435-B7AD-00168155D40B}" type="presParOf" srcId="{48048513-74E0-4C79-9B1A-9EAB2B40F42B}" destId="{D99F14E7-66A5-4FA5-8DD2-37931BFE9FA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DAC4-6F60-4D17-B30C-4BF630B74469}">
      <dsp:nvSpPr>
        <dsp:cNvPr id="0" name=""/>
        <dsp:cNvSpPr/>
      </dsp:nvSpPr>
      <dsp:spPr>
        <a:xfrm rot="5400000">
          <a:off x="4577670" y="-1906298"/>
          <a:ext cx="755776" cy="47616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pt-BR" sz="1600" kern="1200" dirty="0">
              <a:solidFill>
                <a:schemeClr val="bg1"/>
              </a:solidFill>
              <a:effectLst/>
            </a:rPr>
            <a:t>Baixa integração entre stakeholders;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FFFF00"/>
              </a:highlight>
            </a:rPr>
            <a:t>Escassez de RH qualificados.</a:t>
          </a:r>
          <a:endParaRPr lang="pt-BR" sz="1600" kern="1200" dirty="0">
            <a:solidFill>
              <a:schemeClr val="bg1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Carência de (</a:t>
          </a:r>
          <a:r>
            <a:rPr lang="pt-BR" sz="1600" kern="1200" dirty="0" err="1">
              <a:solidFill>
                <a:schemeClr val="bg1"/>
              </a:solidFill>
              <a:effectLst/>
              <a:highlight>
                <a:srgbClr val="00FF00"/>
              </a:highlight>
            </a:rPr>
            <a:t>P&amp;D+Inovação</a:t>
          </a: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).</a:t>
          </a:r>
        </a:p>
      </dsp:txBody>
      <dsp:txXfrm rot="-5400000">
        <a:off x="2574739" y="133527"/>
        <a:ext cx="4724744" cy="681988"/>
      </dsp:txXfrm>
    </dsp:sp>
    <dsp:sp modelId="{AAFAD07B-51BE-4EEE-A7F3-B0803881D9FB}">
      <dsp:nvSpPr>
        <dsp:cNvPr id="0" name=""/>
        <dsp:cNvSpPr/>
      </dsp:nvSpPr>
      <dsp:spPr>
        <a:xfrm>
          <a:off x="66665" y="2160"/>
          <a:ext cx="2508073" cy="94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effectLst/>
            </a:rPr>
            <a:t>Visão 1: Referência em planejamento sistêmico de assuntos energéticos</a:t>
          </a:r>
          <a:endParaRPr lang="pt-BR" sz="1200" kern="1200" dirty="0"/>
        </a:p>
      </dsp:txBody>
      <dsp:txXfrm>
        <a:off x="112782" y="48277"/>
        <a:ext cx="2415839" cy="852486"/>
      </dsp:txXfrm>
    </dsp:sp>
    <dsp:sp modelId="{846B3AC3-3027-41B8-ACF6-91FDB1B87B57}">
      <dsp:nvSpPr>
        <dsp:cNvPr id="0" name=""/>
        <dsp:cNvSpPr/>
      </dsp:nvSpPr>
      <dsp:spPr>
        <a:xfrm rot="5400000">
          <a:off x="4577670" y="-914342"/>
          <a:ext cx="755776" cy="47616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FFFF00"/>
              </a:highlight>
            </a:rPr>
            <a:t>Escassez de RH qualificados.</a:t>
          </a:r>
          <a:endParaRPr lang="pt-BR" sz="1600" kern="1200" dirty="0">
            <a:highlight>
              <a:srgbClr val="FFFF00"/>
            </a:highlight>
          </a:endParaRPr>
        </a:p>
      </dsp:txBody>
      <dsp:txXfrm rot="-5400000">
        <a:off x="2574739" y="1125483"/>
        <a:ext cx="4724744" cy="681988"/>
      </dsp:txXfrm>
    </dsp:sp>
    <dsp:sp modelId="{7215F8DF-7063-47D9-817B-60C8EFC9248D}">
      <dsp:nvSpPr>
        <dsp:cNvPr id="0" name=""/>
        <dsp:cNvSpPr/>
      </dsp:nvSpPr>
      <dsp:spPr>
        <a:xfrm>
          <a:off x="66665" y="994117"/>
          <a:ext cx="2508073" cy="94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effectLst/>
            </a:rPr>
            <a:t>Visão 2: Referência em geração distribuída (GD) de energias renováveis</a:t>
          </a:r>
          <a:endParaRPr lang="pt-BR" sz="1200" kern="1200" dirty="0"/>
        </a:p>
      </dsp:txBody>
      <dsp:txXfrm>
        <a:off x="112782" y="1040234"/>
        <a:ext cx="2415839" cy="852486"/>
      </dsp:txXfrm>
    </dsp:sp>
    <dsp:sp modelId="{37B217C2-2AE5-4530-88B3-D9F09C69285A}">
      <dsp:nvSpPr>
        <dsp:cNvPr id="0" name=""/>
        <dsp:cNvSpPr/>
      </dsp:nvSpPr>
      <dsp:spPr>
        <a:xfrm rot="5400000">
          <a:off x="4577670" y="19003"/>
          <a:ext cx="755776" cy="47616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Baixo investimento em tecnologia.</a:t>
          </a:r>
          <a:endParaRPr lang="pt-BR" sz="1600" kern="1200" dirty="0">
            <a:highlight>
              <a:srgbClr val="00FF00"/>
            </a:highligh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FFFF00"/>
              </a:highlight>
            </a:rPr>
            <a:t>Baixa articulação entre os stakeholders.</a:t>
          </a:r>
          <a:endParaRPr lang="pt-BR" sz="1600" kern="1200" dirty="0">
            <a:solidFill>
              <a:schemeClr val="bg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  <a:cs typeface="Arial" panose="020B0604020202020204" pitchFamily="34" charset="0"/>
          </a:endParaRPr>
        </a:p>
      </dsp:txBody>
      <dsp:txXfrm rot="-5400000">
        <a:off x="2574739" y="2058828"/>
        <a:ext cx="4724744" cy="681988"/>
      </dsp:txXfrm>
    </dsp:sp>
    <dsp:sp modelId="{039CB11F-4386-4B35-B651-7E7650A3BBBB}">
      <dsp:nvSpPr>
        <dsp:cNvPr id="0" name=""/>
        <dsp:cNvSpPr/>
      </dsp:nvSpPr>
      <dsp:spPr>
        <a:xfrm>
          <a:off x="66665" y="1986073"/>
          <a:ext cx="2508073" cy="94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effectLst/>
            </a:rPr>
            <a:t>Visão 3: Referência para eficiência energética (contribuição decisiva para aumento da competitividade)</a:t>
          </a:r>
          <a:endParaRPr lang="pt-BR" sz="1200" kern="1200" dirty="0"/>
        </a:p>
      </dsp:txBody>
      <dsp:txXfrm>
        <a:off x="112782" y="2032190"/>
        <a:ext cx="2415839" cy="852486"/>
      </dsp:txXfrm>
    </dsp:sp>
    <dsp:sp modelId="{8F2A0A2A-625B-4950-B8FC-71B747597E9D}">
      <dsp:nvSpPr>
        <dsp:cNvPr id="0" name=""/>
        <dsp:cNvSpPr/>
      </dsp:nvSpPr>
      <dsp:spPr>
        <a:xfrm rot="5400000">
          <a:off x="4598160" y="1069570"/>
          <a:ext cx="755776" cy="47616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Baixo investimento em PD&amp;I e tecnologia.</a:t>
          </a:r>
          <a:endParaRPr lang="pt-BR" sz="1600" kern="1200" dirty="0">
            <a:highlight>
              <a:srgbClr val="00FF00"/>
            </a:highligh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Carência de projetos de pesquisa aplicada.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FF"/>
              </a:highlight>
            </a:rPr>
            <a:t>Baixa interação entre academia e empresas.</a:t>
          </a:r>
        </a:p>
      </dsp:txBody>
      <dsp:txXfrm rot="-5400000">
        <a:off x="2595229" y="3109395"/>
        <a:ext cx="4724744" cy="681988"/>
      </dsp:txXfrm>
    </dsp:sp>
    <dsp:sp modelId="{94315D3E-B52B-4BE3-8665-D69A10082020}">
      <dsp:nvSpPr>
        <dsp:cNvPr id="0" name=""/>
        <dsp:cNvSpPr/>
      </dsp:nvSpPr>
      <dsp:spPr>
        <a:xfrm>
          <a:off x="66665" y="2978029"/>
          <a:ext cx="2528563" cy="94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effectLst/>
            </a:rPr>
            <a:t>Visão 4: Referência em geração e cogeração de energia a partir da biomassa</a:t>
          </a:r>
          <a:endParaRPr lang="pt-BR" sz="1200" kern="1200" dirty="0"/>
        </a:p>
      </dsp:txBody>
      <dsp:txXfrm>
        <a:off x="112782" y="3024146"/>
        <a:ext cx="2436329" cy="852486"/>
      </dsp:txXfrm>
    </dsp:sp>
    <dsp:sp modelId="{93150435-5CBE-474A-B40D-DE6767522FCB}">
      <dsp:nvSpPr>
        <dsp:cNvPr id="0" name=""/>
        <dsp:cNvSpPr/>
      </dsp:nvSpPr>
      <dsp:spPr>
        <a:xfrm rot="5400000">
          <a:off x="4614686" y="2061526"/>
          <a:ext cx="755776" cy="47616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FFFF00"/>
              </a:highlight>
            </a:rPr>
            <a:t>Falta de mão de obra qualificada.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>
              <a:solidFill>
                <a:schemeClr val="bg1"/>
              </a:solidFill>
              <a:effectLst/>
              <a:highlight>
                <a:srgbClr val="00FF00"/>
              </a:highlight>
            </a:rPr>
            <a:t>Falta de estímulo a PD&amp;I.</a:t>
          </a:r>
        </a:p>
      </dsp:txBody>
      <dsp:txXfrm rot="-5400000">
        <a:off x="2611755" y="4101351"/>
        <a:ext cx="4724744" cy="681988"/>
      </dsp:txXfrm>
    </dsp:sp>
    <dsp:sp modelId="{01FEE6A6-EF75-4690-BD35-3B7581BDAAB7}">
      <dsp:nvSpPr>
        <dsp:cNvPr id="0" name=""/>
        <dsp:cNvSpPr/>
      </dsp:nvSpPr>
      <dsp:spPr>
        <a:xfrm>
          <a:off x="66665" y="3969985"/>
          <a:ext cx="2545089" cy="94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effectLst/>
            </a:rPr>
            <a:t>Visão 6: Referência em energia competitiva e sustentável</a:t>
          </a:r>
          <a:endParaRPr lang="pt-BR" sz="1200" kern="1200" dirty="0"/>
        </a:p>
      </dsp:txBody>
      <dsp:txXfrm>
        <a:off x="112782" y="4016102"/>
        <a:ext cx="2452855" cy="8524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13CA-3EF7-4BAE-9290-C4E3493EE2C8}">
      <dsp:nvSpPr>
        <dsp:cNvPr id="0" name=""/>
        <dsp:cNvSpPr/>
      </dsp:nvSpPr>
      <dsp:spPr>
        <a:xfrm>
          <a:off x="0" y="0"/>
          <a:ext cx="3361881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1. Competências C,T, E &amp; I nas Universidades em Energia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sistematização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0" y="0"/>
        <a:ext cx="3361881" cy="1353449"/>
      </dsp:txXfrm>
    </dsp:sp>
    <dsp:sp modelId="{2DBB75D0-B86E-4F0E-B200-807963A6E13D}">
      <dsp:nvSpPr>
        <dsp:cNvPr id="0" name=""/>
        <dsp:cNvSpPr/>
      </dsp:nvSpPr>
      <dsp:spPr>
        <a:xfrm>
          <a:off x="3775279" y="2526"/>
          <a:ext cx="4515667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Cursos e pesquisadores Energia na região;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Alunos, egressos e empresas parceiras;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Método de mapear e integrar competências de Energia das IES com empresas;</a:t>
          </a:r>
        </a:p>
      </dsp:txBody>
      <dsp:txXfrm>
        <a:off x="3775279" y="2526"/>
        <a:ext cx="4515667" cy="1353449"/>
      </dsp:txXfrm>
    </dsp:sp>
    <dsp:sp modelId="{CADDE289-0656-46CA-B71E-87C1F9B6E7A0}">
      <dsp:nvSpPr>
        <dsp:cNvPr id="0" name=""/>
        <dsp:cNvSpPr/>
      </dsp:nvSpPr>
      <dsp:spPr>
        <a:xfrm>
          <a:off x="1329820" y="3152472"/>
          <a:ext cx="3673361" cy="135344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3. Mobilização das competências das IES “alunos, egressos, empresas e pesquisadores”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kern="1200" dirty="0"/>
            <a:t>atendimento demandas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1329820" y="3152472"/>
        <a:ext cx="3673361" cy="1353449"/>
      </dsp:txXfrm>
    </dsp:sp>
    <dsp:sp modelId="{FA856D9E-1495-413D-A6BE-D2A774E2126E}">
      <dsp:nvSpPr>
        <dsp:cNvPr id="0" name=""/>
        <dsp:cNvSpPr/>
      </dsp:nvSpPr>
      <dsp:spPr>
        <a:xfrm>
          <a:off x="5230420" y="3160737"/>
          <a:ext cx="4057428" cy="138042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entendimento IES das demandas de empresas;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participação de alunos e pesquisadores no LINK;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sp:txBody>
      <dsp:txXfrm>
        <a:off x="5230420" y="3160737"/>
        <a:ext cx="4057428" cy="1380426"/>
      </dsp:txXfrm>
    </dsp:sp>
    <dsp:sp modelId="{B0944546-A6C7-4CBC-AF43-88D2930A735B}">
      <dsp:nvSpPr>
        <dsp:cNvPr id="0" name=""/>
        <dsp:cNvSpPr/>
      </dsp:nvSpPr>
      <dsp:spPr>
        <a:xfrm>
          <a:off x="686647" y="1613134"/>
          <a:ext cx="3801937" cy="127973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2. Demandas técnicas e tecnológicas em energia do Link SRI/POD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entendimento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686647" y="1613134"/>
        <a:ext cx="3801937" cy="1279734"/>
      </dsp:txXfrm>
    </dsp:sp>
    <dsp:sp modelId="{D99F14E7-66A5-4FA5-8DD2-37931BFE9FAD}">
      <dsp:nvSpPr>
        <dsp:cNvPr id="0" name=""/>
        <dsp:cNvSpPr/>
      </dsp:nvSpPr>
      <dsp:spPr>
        <a:xfrm>
          <a:off x="4790143" y="1622351"/>
          <a:ext cx="4262057" cy="127391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Demandas LINK/SRI de Energia;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Canal de interação IES &amp; empresas;</a:t>
          </a:r>
          <a:endParaRPr lang="en-US" sz="1800" kern="1200" dirty="0"/>
        </a:p>
      </dsp:txBody>
      <dsp:txXfrm>
        <a:off x="4790143" y="1622351"/>
        <a:ext cx="4262057" cy="1273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13CA-3EF7-4BAE-9290-C4E3493EE2C8}">
      <dsp:nvSpPr>
        <dsp:cNvPr id="0" name=""/>
        <dsp:cNvSpPr/>
      </dsp:nvSpPr>
      <dsp:spPr>
        <a:xfrm>
          <a:off x="0" y="0"/>
          <a:ext cx="3361881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1. Competências C,T, E &amp; I nas Universidades em Energia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sistematização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0" y="0"/>
        <a:ext cx="3361881" cy="1353449"/>
      </dsp:txXfrm>
    </dsp:sp>
    <dsp:sp modelId="{2DBB75D0-B86E-4F0E-B200-807963A6E13D}">
      <dsp:nvSpPr>
        <dsp:cNvPr id="0" name=""/>
        <dsp:cNvSpPr/>
      </dsp:nvSpPr>
      <dsp:spPr>
        <a:xfrm>
          <a:off x="3775279" y="2526"/>
          <a:ext cx="4515667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Cursos e pesquisadores Energia na região;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Alunos, egressos e empresas parceiras;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Método de mapear e integrar competências de Energia das IES com empresas;</a:t>
          </a:r>
        </a:p>
      </dsp:txBody>
      <dsp:txXfrm>
        <a:off x="3775279" y="2526"/>
        <a:ext cx="4515667" cy="1353449"/>
      </dsp:txXfrm>
    </dsp:sp>
    <dsp:sp modelId="{CADDE289-0656-46CA-B71E-87C1F9B6E7A0}">
      <dsp:nvSpPr>
        <dsp:cNvPr id="0" name=""/>
        <dsp:cNvSpPr/>
      </dsp:nvSpPr>
      <dsp:spPr>
        <a:xfrm>
          <a:off x="1329820" y="3152472"/>
          <a:ext cx="3673361" cy="135344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3. Mobilização das competências das IES “alunos, egressos, empresas e pesquisadores”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kern="1200" dirty="0"/>
            <a:t>atendimento demandas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1329820" y="3152472"/>
        <a:ext cx="3673361" cy="1353449"/>
      </dsp:txXfrm>
    </dsp:sp>
    <dsp:sp modelId="{FA856D9E-1495-413D-A6BE-D2A774E2126E}">
      <dsp:nvSpPr>
        <dsp:cNvPr id="0" name=""/>
        <dsp:cNvSpPr/>
      </dsp:nvSpPr>
      <dsp:spPr>
        <a:xfrm>
          <a:off x="5230420" y="3160737"/>
          <a:ext cx="4057428" cy="138042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entendimento IES das demandas de empresas;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participação de alunos e pesquisadores no LINK;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sp:txBody>
      <dsp:txXfrm>
        <a:off x="5230420" y="3160737"/>
        <a:ext cx="4057428" cy="1380426"/>
      </dsp:txXfrm>
    </dsp:sp>
    <dsp:sp modelId="{B0944546-A6C7-4CBC-AF43-88D2930A735B}">
      <dsp:nvSpPr>
        <dsp:cNvPr id="0" name=""/>
        <dsp:cNvSpPr/>
      </dsp:nvSpPr>
      <dsp:spPr>
        <a:xfrm>
          <a:off x="686647" y="1613134"/>
          <a:ext cx="3801937" cy="127973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2. Demandas técnicas e tecnológicas em energia do Link SRI/POD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entendimento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686647" y="1613134"/>
        <a:ext cx="3801937" cy="1279734"/>
      </dsp:txXfrm>
    </dsp:sp>
    <dsp:sp modelId="{D99F14E7-66A5-4FA5-8DD2-37931BFE9FAD}">
      <dsp:nvSpPr>
        <dsp:cNvPr id="0" name=""/>
        <dsp:cNvSpPr/>
      </dsp:nvSpPr>
      <dsp:spPr>
        <a:xfrm>
          <a:off x="4790143" y="1622351"/>
          <a:ext cx="4262057" cy="127391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Demandas LINK/SRI de Energia;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Canal de interação IES &amp; empresas;</a:t>
          </a:r>
          <a:endParaRPr lang="en-US" sz="1800" kern="1200" dirty="0"/>
        </a:p>
      </dsp:txBody>
      <dsp:txXfrm>
        <a:off x="4790143" y="1622351"/>
        <a:ext cx="4262057" cy="1273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AD07B-51BE-4EEE-A7F3-B0803881D9FB}">
      <dsp:nvSpPr>
        <dsp:cNvPr id="0" name=""/>
        <dsp:cNvSpPr/>
      </dsp:nvSpPr>
      <dsp:spPr>
        <a:xfrm>
          <a:off x="240277" y="90732"/>
          <a:ext cx="2856040" cy="2143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/>
            </a:rPr>
            <a:t>Engenharia Elétrica</a:t>
          </a:r>
          <a:r>
            <a:rPr lang="pt-BR" sz="1800" kern="1200" dirty="0">
              <a:solidFill>
                <a:schemeClr val="bg1"/>
              </a:solidFill>
              <a:effectLst/>
            </a:rPr>
            <a:t>, Eletrônica e de automação e controle.</a:t>
          </a:r>
          <a:endParaRPr lang="pt-BR" sz="1800" kern="1200" dirty="0"/>
        </a:p>
      </dsp:txBody>
      <dsp:txXfrm>
        <a:off x="344899" y="195354"/>
        <a:ext cx="2646796" cy="1933943"/>
      </dsp:txXfrm>
    </dsp:sp>
    <dsp:sp modelId="{01FEE6A6-EF75-4690-BD35-3B7581BDAAB7}">
      <dsp:nvSpPr>
        <dsp:cNvPr id="0" name=""/>
        <dsp:cNvSpPr/>
      </dsp:nvSpPr>
      <dsp:spPr>
        <a:xfrm>
          <a:off x="238294" y="2294443"/>
          <a:ext cx="2898192" cy="134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  <a:effectLst/>
            </a:rPr>
            <a:t>Engenharia Produção</a:t>
          </a:r>
          <a:endParaRPr lang="pt-BR" sz="1800" kern="1200" dirty="0"/>
        </a:p>
      </dsp:txBody>
      <dsp:txXfrm>
        <a:off x="304141" y="2360290"/>
        <a:ext cx="2766498" cy="1217185"/>
      </dsp:txXfrm>
    </dsp:sp>
    <dsp:sp modelId="{D56D8BF3-8F5E-4B1A-BEC4-4FC7913AA7DC}">
      <dsp:nvSpPr>
        <dsp:cNvPr id="0" name=""/>
        <dsp:cNvSpPr/>
      </dsp:nvSpPr>
      <dsp:spPr>
        <a:xfrm>
          <a:off x="3326869" y="2593504"/>
          <a:ext cx="2458927" cy="1685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</a:rPr>
            <a:t>Ciências da computação e áreas afins</a:t>
          </a:r>
        </a:p>
      </dsp:txBody>
      <dsp:txXfrm>
        <a:off x="3409137" y="2675772"/>
        <a:ext cx="2294391" cy="1520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AD07B-51BE-4EEE-A7F3-B0803881D9FB}">
      <dsp:nvSpPr>
        <dsp:cNvPr id="0" name=""/>
        <dsp:cNvSpPr/>
      </dsp:nvSpPr>
      <dsp:spPr>
        <a:xfrm>
          <a:off x="1214007" y="424"/>
          <a:ext cx="3101487" cy="868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/>
            </a:rPr>
            <a:t>Engenharia Elétrica</a:t>
          </a:r>
          <a:r>
            <a:rPr lang="pt-BR" sz="1800" kern="1200" dirty="0">
              <a:solidFill>
                <a:schemeClr val="bg1"/>
              </a:solidFill>
              <a:effectLst/>
            </a:rPr>
            <a:t>, Eletrônica e de automação e controle.</a:t>
          </a:r>
          <a:endParaRPr lang="pt-BR" sz="1800" kern="1200" dirty="0"/>
        </a:p>
      </dsp:txBody>
      <dsp:txXfrm>
        <a:off x="1256410" y="42827"/>
        <a:ext cx="3016681" cy="783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D8BF3-8F5E-4B1A-BEC4-4FC7913AA7DC}">
      <dsp:nvSpPr>
        <dsp:cNvPr id="0" name=""/>
        <dsp:cNvSpPr/>
      </dsp:nvSpPr>
      <dsp:spPr>
        <a:xfrm>
          <a:off x="11" y="190412"/>
          <a:ext cx="2512409" cy="785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</a:rPr>
            <a:t>Ciências da computação e áreas afins</a:t>
          </a:r>
        </a:p>
      </dsp:txBody>
      <dsp:txXfrm>
        <a:off x="38379" y="228780"/>
        <a:ext cx="2435673" cy="7092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5F8DF-7063-47D9-817B-60C8EFC9248D}">
      <dsp:nvSpPr>
        <dsp:cNvPr id="0" name=""/>
        <dsp:cNvSpPr/>
      </dsp:nvSpPr>
      <dsp:spPr>
        <a:xfrm>
          <a:off x="0" y="0"/>
          <a:ext cx="4264583" cy="86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/>
            </a:rPr>
            <a:t>Engenharia Mecânica  </a:t>
          </a:r>
          <a:r>
            <a:rPr lang="pt-BR" sz="1800" kern="1200" dirty="0">
              <a:solidFill>
                <a:schemeClr val="bg1"/>
              </a:solidFill>
              <a:effectLst/>
            </a:rPr>
            <a:t>e áreas intensivas em equipamentos mecânicos e materiais</a:t>
          </a:r>
          <a:endParaRPr lang="pt-BR" sz="1800" kern="1200" dirty="0"/>
        </a:p>
      </dsp:txBody>
      <dsp:txXfrm>
        <a:off x="42055" y="42055"/>
        <a:ext cx="4180473" cy="7773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CB11F-4386-4B35-B651-7E7650A3BBBB}">
      <dsp:nvSpPr>
        <dsp:cNvPr id="0" name=""/>
        <dsp:cNvSpPr/>
      </dsp:nvSpPr>
      <dsp:spPr>
        <a:xfrm>
          <a:off x="0" y="0"/>
          <a:ext cx="3737217" cy="767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/>
            </a:rPr>
            <a:t>Engenharia Química </a:t>
          </a:r>
          <a:r>
            <a:rPr lang="pt-BR" sz="1800" kern="1200" dirty="0">
              <a:solidFill>
                <a:schemeClr val="bg1"/>
              </a:solidFill>
              <a:effectLst/>
            </a:rPr>
            <a:t>e áreas intensivas em processos contínuos físicos, químicos e bioquímicos </a:t>
          </a:r>
          <a:endParaRPr lang="pt-BR" sz="1800" kern="1200" dirty="0"/>
        </a:p>
      </dsp:txBody>
      <dsp:txXfrm>
        <a:off x="37463" y="37463"/>
        <a:ext cx="3662291" cy="6925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15D3E-B52B-4BE3-8665-D69A10082020}">
      <dsp:nvSpPr>
        <dsp:cNvPr id="0" name=""/>
        <dsp:cNvSpPr/>
      </dsp:nvSpPr>
      <dsp:spPr>
        <a:xfrm>
          <a:off x="0" y="0"/>
          <a:ext cx="3609388" cy="705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/>
            </a:rPr>
            <a:t>Engenharia ambiental</a:t>
          </a:r>
          <a:r>
            <a:rPr lang="pt-BR" sz="1800" kern="1200" dirty="0">
              <a:solidFill>
                <a:schemeClr val="bg1"/>
              </a:solidFill>
              <a:effectLst/>
            </a:rPr>
            <a:t>, recursos hídricos e de pesca</a:t>
          </a:r>
          <a:endParaRPr lang="pt-BR" sz="1800" kern="1200" dirty="0"/>
        </a:p>
      </dsp:txBody>
      <dsp:txXfrm>
        <a:off x="34440" y="34440"/>
        <a:ext cx="3540508" cy="636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13CA-3EF7-4BAE-9290-C4E3493EE2C8}">
      <dsp:nvSpPr>
        <dsp:cNvPr id="0" name=""/>
        <dsp:cNvSpPr/>
      </dsp:nvSpPr>
      <dsp:spPr>
        <a:xfrm>
          <a:off x="0" y="0"/>
          <a:ext cx="3361881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1. Competências C,T, E &amp; I nas Universidades em Energia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sistematização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0" y="0"/>
        <a:ext cx="3361881" cy="1353449"/>
      </dsp:txXfrm>
    </dsp:sp>
    <dsp:sp modelId="{2DBB75D0-B86E-4F0E-B200-807963A6E13D}">
      <dsp:nvSpPr>
        <dsp:cNvPr id="0" name=""/>
        <dsp:cNvSpPr/>
      </dsp:nvSpPr>
      <dsp:spPr>
        <a:xfrm>
          <a:off x="3775279" y="2526"/>
          <a:ext cx="4515667" cy="135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Cursos e pesquisadores Energia na região;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Alunos, egressos e empresas parceiras;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Método de mapear e integrar competências de Energia das IES com empresas;</a:t>
          </a:r>
        </a:p>
      </dsp:txBody>
      <dsp:txXfrm>
        <a:off x="3775279" y="2526"/>
        <a:ext cx="4515667" cy="1353449"/>
      </dsp:txXfrm>
    </dsp:sp>
    <dsp:sp modelId="{CADDE289-0656-46CA-B71E-87C1F9B6E7A0}">
      <dsp:nvSpPr>
        <dsp:cNvPr id="0" name=""/>
        <dsp:cNvSpPr/>
      </dsp:nvSpPr>
      <dsp:spPr>
        <a:xfrm>
          <a:off x="1329820" y="3152472"/>
          <a:ext cx="3673361" cy="1353449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3. Mobilização das competências das IES “alunos, egressos, empresas e pesquisadores”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kern="1200" dirty="0"/>
            <a:t>atendimento demandas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1329820" y="3152472"/>
        <a:ext cx="3673361" cy="1353449"/>
      </dsp:txXfrm>
    </dsp:sp>
    <dsp:sp modelId="{FA856D9E-1495-413D-A6BE-D2A774E2126E}">
      <dsp:nvSpPr>
        <dsp:cNvPr id="0" name=""/>
        <dsp:cNvSpPr/>
      </dsp:nvSpPr>
      <dsp:spPr>
        <a:xfrm>
          <a:off x="5230420" y="3160737"/>
          <a:ext cx="4057428" cy="1380426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entendimento IES das demandas de empresas;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+ participação de alunos e pesquisadores no LINK;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Mobilizar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egressos</a:t>
          </a: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 para STT e P&amp;D+I;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Trade Gothic Next Light"/>
              <a:ea typeface="+mn-ea"/>
              <a:cs typeface="+mn-cs"/>
            </a:rPr>
            <a:t>+ Rede de </a:t>
          </a:r>
          <a:r>
            <a:rPr lang="en-US" sz="1400" b="1" kern="1200" dirty="0" err="1">
              <a:solidFill>
                <a:prstClr val="white"/>
              </a:solidFill>
              <a:latin typeface="Trade Gothic Next Light"/>
              <a:ea typeface="+mn-ea"/>
              <a:cs typeface="+mn-cs"/>
            </a:rPr>
            <a:t>pesquisadores</a:t>
          </a:r>
          <a:endParaRPr lang="en-US" sz="1400" b="1" kern="1200" dirty="0">
            <a:solidFill>
              <a:prstClr val="white"/>
            </a:solidFill>
            <a:latin typeface="Trade Gothic Next Light"/>
            <a:ea typeface="+mn-ea"/>
            <a:cs typeface="+mn-cs"/>
          </a:endParaRPr>
        </a:p>
      </dsp:txBody>
      <dsp:txXfrm>
        <a:off x="5230420" y="3160737"/>
        <a:ext cx="4057428" cy="1380426"/>
      </dsp:txXfrm>
    </dsp:sp>
    <dsp:sp modelId="{B0944546-A6C7-4CBC-AF43-88D2930A735B}">
      <dsp:nvSpPr>
        <dsp:cNvPr id="0" name=""/>
        <dsp:cNvSpPr/>
      </dsp:nvSpPr>
      <dsp:spPr>
        <a:xfrm>
          <a:off x="686647" y="1613134"/>
          <a:ext cx="3801937" cy="127973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2. Demandas técnicas e tecnológicas em energia do Link SRI/POD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(</a:t>
          </a:r>
          <a:r>
            <a:rPr lang="pt-BR" sz="1600" b="1" i="1" u="sng" kern="1200" dirty="0"/>
            <a:t>entendimento</a:t>
          </a:r>
          <a:r>
            <a:rPr lang="pt-BR" sz="1600" b="1" kern="1200" dirty="0"/>
            <a:t>)</a:t>
          </a:r>
          <a:endParaRPr lang="en-US" sz="1600" kern="1200" dirty="0"/>
        </a:p>
      </dsp:txBody>
      <dsp:txXfrm>
        <a:off x="686647" y="1613134"/>
        <a:ext cx="3801937" cy="1279734"/>
      </dsp:txXfrm>
    </dsp:sp>
    <dsp:sp modelId="{D99F14E7-66A5-4FA5-8DD2-37931BFE9FAD}">
      <dsp:nvSpPr>
        <dsp:cNvPr id="0" name=""/>
        <dsp:cNvSpPr/>
      </dsp:nvSpPr>
      <dsp:spPr>
        <a:xfrm>
          <a:off x="4790143" y="1622351"/>
          <a:ext cx="4262057" cy="127391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Demandas LINK/SRI de Energia;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- Canal de interação IES &amp; empresas;</a:t>
          </a:r>
          <a:endParaRPr lang="en-US" sz="1800" kern="1200" dirty="0"/>
        </a:p>
      </dsp:txBody>
      <dsp:txXfrm>
        <a:off x="4790143" y="1622351"/>
        <a:ext cx="4262057" cy="1273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6319B93-001A-5AA0-7E0B-3AB13900C8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DEC514-F119-3F76-D5C8-803E6C4EE6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813-A8C9-4CA0-A574-D71FE71828D5}" type="datetime1">
              <a:rPr lang="pt-BR" smtClean="0"/>
              <a:t>13/12/2024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BF1B9A-F681-6EB7-6AE5-A6A63BEA9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HUGH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B0CC17-6249-1E23-AB59-8CE216A824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3EB84-999F-4068-A537-CFDE97FA2D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009340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1D8A-7A0F-4691-88B2-018557C6CA70}" type="datetime1">
              <a:rPr lang="pt-BR" smtClean="0"/>
              <a:t>13/12/2024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HUGH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B8FE9-7D37-4F39-8B3F-9533BE1522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98655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0A2E-8C18-47F4-BB78-9F10E6D95FD4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9538-60C3-4832-8761-01BA2AFE353C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5C-6E08-426E-BF98-3706E7751CFE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1FCB-1F05-4259-BD40-61867C1145C8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6F30-0EC0-495A-8168-4587791E663C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83BE-8618-4C3D-A290-ADB0B907694E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D3F8-3087-481E-8FAB-EB64F582C107}" type="datetime1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2032-E842-4FA3-AD18-2B4653BD40FD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858E0-7EBF-4EA3-BC01-54000F44183A}" type="datetime1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D91-46DD-4E95-AB83-C1A557094BE4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0BFB-7FFF-4A09-95DC-14191487E8A6}" type="datetime1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0DAA98C4-CB7D-48F2-9A5E-466A70624DD7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5">
            <a:extLst>
              <a:ext uri="{FF2B5EF4-FFF2-40B4-BE49-F238E27FC236}">
                <a16:creationId xmlns:a16="http://schemas.microsoft.com/office/drawing/2014/main" id="{38D424AB-50FC-BA10-4B1C-C262A429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5083" r="6178" b="15334"/>
          <a:stretch>
            <a:fillRect/>
          </a:stretch>
        </p:blipFill>
        <p:spPr bwMode="auto">
          <a:xfrm>
            <a:off x="1263273" y="6361082"/>
            <a:ext cx="88873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6">
            <a:extLst>
              <a:ext uri="{FF2B5EF4-FFF2-40B4-BE49-F238E27FC236}">
                <a16:creationId xmlns:a16="http://schemas.microsoft.com/office/drawing/2014/main" id="{169771AC-26AE-8B47-34EA-ABA3E7FCD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t="17612" r="6104" b="16101"/>
          <a:stretch>
            <a:fillRect/>
          </a:stretch>
        </p:blipFill>
        <p:spPr bwMode="auto">
          <a:xfrm>
            <a:off x="105079" y="6361082"/>
            <a:ext cx="1143408" cy="36000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Uma imagem contendo Texto">
            <a:extLst>
              <a:ext uri="{FF2B5EF4-FFF2-40B4-BE49-F238E27FC236}">
                <a16:creationId xmlns:a16="http://schemas.microsoft.com/office/drawing/2014/main" id="{5C398AFF-86CD-6D21-3491-13CE7D20F1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805" y="6303247"/>
            <a:ext cx="758562" cy="360000"/>
          </a:xfrm>
          <a:prstGeom prst="rect">
            <a:avLst/>
          </a:prstGeom>
        </p:spPr>
      </p:pic>
      <p:pic>
        <p:nvPicPr>
          <p:cNvPr id="18" name="Picture 8" descr="logo-oeste-desenvolv">
            <a:extLst>
              <a:ext uri="{FF2B5EF4-FFF2-40B4-BE49-F238E27FC236}">
                <a16:creationId xmlns:a16="http://schemas.microsoft.com/office/drawing/2014/main" id="{14DB0D91-E45B-58E5-3F72-D0EBF08D0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307" y="6367054"/>
            <a:ext cx="89018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F24B1A9E-0686-F8FA-3915-522D7AFF08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32549" y="6303247"/>
            <a:ext cx="815750" cy="360000"/>
          </a:xfrm>
          <a:prstGeom prst="rect">
            <a:avLst/>
          </a:prstGeom>
        </p:spPr>
      </p:pic>
      <p:pic>
        <p:nvPicPr>
          <p:cNvPr id="20" name="Imagem 10">
            <a:extLst>
              <a:ext uri="{FF2B5EF4-FFF2-40B4-BE49-F238E27FC236}">
                <a16:creationId xmlns:a16="http://schemas.microsoft.com/office/drawing/2014/main" id="{16EB533F-D4CE-2833-3605-D03D7473C3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46039" y="6267895"/>
            <a:ext cx="1301057" cy="395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28A176-9806-F9FD-F660-BA39D13DB73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200942" y="6303247"/>
            <a:ext cx="684522" cy="5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9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sldNum="0" hdr="0" ft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homem segura uma lâmpada, lâmpada led em um fundo de painéis solares com  ícones de fontes de energia para um desenvolvimento sustentável e renovável  | Foto Premium">
            <a:extLst>
              <a:ext uri="{FF2B5EF4-FFF2-40B4-BE49-F238E27FC236}">
                <a16:creationId xmlns:a16="http://schemas.microsoft.com/office/drawing/2014/main" id="{38C3C849-DB0E-D997-08FF-B5C940A3A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7C75983-0AD6-8509-32CC-EE158A78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3731" y="2711545"/>
            <a:ext cx="5631528" cy="1057514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pt-BR" dirty="0">
                <a:solidFill>
                  <a:schemeClr val="bg1"/>
                </a:solidFill>
              </a:rPr>
              <a:t>NAPI-Oeste / POD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b="1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</a:t>
            </a:r>
            <a:r>
              <a:rPr lang="pt-BR" b="1" u="sng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Energia</a:t>
            </a:r>
            <a:r>
              <a:rPr lang="pt-BR" b="1" cap="all" spc="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”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37312855-44D4-CE67-3488-8B81BAE4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5083" r="6178" b="15334"/>
          <a:stretch>
            <a:fillRect/>
          </a:stretch>
        </p:blipFill>
        <p:spPr bwMode="auto">
          <a:xfrm>
            <a:off x="472864" y="1806968"/>
            <a:ext cx="2981125" cy="120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6">
            <a:extLst>
              <a:ext uri="{FF2B5EF4-FFF2-40B4-BE49-F238E27FC236}">
                <a16:creationId xmlns:a16="http://schemas.microsoft.com/office/drawing/2014/main" id="{79C18699-7AFE-7324-6032-CAC1483AD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t="17612" r="6104" b="16101"/>
          <a:stretch>
            <a:fillRect/>
          </a:stretch>
        </p:blipFill>
        <p:spPr bwMode="auto">
          <a:xfrm>
            <a:off x="262200" y="432318"/>
            <a:ext cx="3620165" cy="11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5690E28-978B-4C31-5039-04514E37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" y="109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D4B2F-1047-EE68-93AD-73914708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3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 descr="Uma imagem contendo Texto">
            <a:extLst>
              <a:ext uri="{FF2B5EF4-FFF2-40B4-BE49-F238E27FC236}">
                <a16:creationId xmlns:a16="http://schemas.microsoft.com/office/drawing/2014/main" id="{240E6A6A-6EC4-D8E9-93B9-900F61EB5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59" y="2866608"/>
            <a:ext cx="2143898" cy="1144521"/>
          </a:xfrm>
          <a:prstGeom prst="rect">
            <a:avLst/>
          </a:prstGeom>
        </p:spPr>
      </p:pic>
      <p:pic>
        <p:nvPicPr>
          <p:cNvPr id="1032" name="Picture 8" descr="logo-oeste-desenvolv">
            <a:extLst>
              <a:ext uri="{FF2B5EF4-FFF2-40B4-BE49-F238E27FC236}">
                <a16:creationId xmlns:a16="http://schemas.microsoft.com/office/drawing/2014/main" id="{02A6A5E7-7177-50B7-88E2-DF4DA8F8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8" y="3276465"/>
            <a:ext cx="3344812" cy="135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134F46-44C2-C0BC-1A6F-F495F42E865D}"/>
              </a:ext>
            </a:extLst>
          </p:cNvPr>
          <p:cNvSpPr txBox="1"/>
          <p:nvPr/>
        </p:nvSpPr>
        <p:spPr>
          <a:xfrm>
            <a:off x="6873106" y="4994521"/>
            <a:ext cx="4709293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r">
              <a:spcBef>
                <a:spcPts val="300"/>
              </a:spcBef>
              <a:spcAft>
                <a:spcPts val="300"/>
              </a:spcAft>
            </a:pPr>
            <a:r>
              <a:rPr lang="pt-B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Dr. Eduardo C. Dechechi </a:t>
            </a:r>
          </a:p>
          <a:p>
            <a:pPr indent="269875" algn="r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(Projeto Energia)</a:t>
            </a:r>
            <a:endParaRPr lang="pt-B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269875" algn="r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 </a:t>
            </a:r>
            <a:r>
              <a:rPr lang="pt-BR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Douglas A. Roesler </a:t>
            </a:r>
          </a:p>
          <a:p>
            <a:pPr indent="269875" algn="r">
              <a:spcBef>
                <a:spcPts val="300"/>
              </a:spcBef>
              <a:spcAft>
                <a:spcPts val="300"/>
              </a:spcAft>
            </a:pPr>
            <a:r>
              <a:rPr lang="pt-BR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(NAPI-OESTE/POD)</a:t>
            </a:r>
            <a:endParaRPr lang="pt-BR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1EFEDE16-D201-2522-06FA-7739AD89E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488" y="432318"/>
            <a:ext cx="2916081" cy="1286902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id="{47C3C397-F501-7607-8A28-7AC819D379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8012" y="1921208"/>
            <a:ext cx="2916081" cy="8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58625"/>
              </p:ext>
            </p:extLst>
          </p:nvPr>
        </p:nvGraphicFramePr>
        <p:xfrm>
          <a:off x="4788473" y="253219"/>
          <a:ext cx="8533560" cy="81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3" name="Imagem 142">
            <a:extLst>
              <a:ext uri="{FF2B5EF4-FFF2-40B4-BE49-F238E27FC236}">
                <a16:creationId xmlns:a16="http://schemas.microsoft.com/office/drawing/2014/main" id="{F389EB8A-6FDD-ABF9-EEA3-96C9A6655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6188" y="666182"/>
            <a:ext cx="7640618" cy="5606134"/>
          </a:xfrm>
          <a:prstGeom prst="rect">
            <a:avLst/>
          </a:prstGeom>
        </p:spPr>
      </p:pic>
      <p:pic>
        <p:nvPicPr>
          <p:cNvPr id="144" name="Imagem 143">
            <a:extLst>
              <a:ext uri="{FF2B5EF4-FFF2-40B4-BE49-F238E27FC236}">
                <a16:creationId xmlns:a16="http://schemas.microsoft.com/office/drawing/2014/main" id="{EB3A75C1-54B0-2A92-980E-1BC198EEDB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5253" y="164140"/>
            <a:ext cx="2952993" cy="3264860"/>
          </a:xfrm>
          <a:prstGeom prst="rect">
            <a:avLst/>
          </a:prstGeom>
        </p:spPr>
      </p:pic>
      <p:pic>
        <p:nvPicPr>
          <p:cNvPr id="145" name="Imagem 144">
            <a:extLst>
              <a:ext uri="{FF2B5EF4-FFF2-40B4-BE49-F238E27FC236}">
                <a16:creationId xmlns:a16="http://schemas.microsoft.com/office/drawing/2014/main" id="{364AA85A-6D99-90BB-B5DF-695E236E5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7865" y="3469249"/>
            <a:ext cx="2247766" cy="1121631"/>
          </a:xfrm>
          <a:prstGeom prst="rect">
            <a:avLst/>
          </a:prstGeom>
        </p:spPr>
      </p:pic>
      <p:sp>
        <p:nvSpPr>
          <p:cNvPr id="146" name="Espaço Reservado para Data 145">
            <a:extLst>
              <a:ext uri="{FF2B5EF4-FFF2-40B4-BE49-F238E27FC236}">
                <a16:creationId xmlns:a16="http://schemas.microsoft.com/office/drawing/2014/main" id="{719EEE19-D968-F81B-205E-559C231B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B52E-5518-4EFD-806B-B6FD9444702F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12FA23-A116-C883-45A8-68E6A70CA2FE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CE2EE8D-7314-2D9B-6820-AE180F8AAF0E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DF96D6D-E388-4318-B8FD-BCAC4D3B6597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7D4243-7236-33CC-2CB1-E98994ABE008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F8DDAB-8EDB-D710-5D7A-1A21D5F78C74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1.2 - 11/14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6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3" descr="Mapa&#10;&#10;Descrição gerada automaticamente">
            <a:extLst>
              <a:ext uri="{FF2B5EF4-FFF2-40B4-BE49-F238E27FC236}">
                <a16:creationId xmlns:a16="http://schemas.microsoft.com/office/drawing/2014/main" id="{C1202991-4CA0-851A-A889-0D40ED7DB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126609"/>
            <a:ext cx="10460796" cy="6428936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FE8D90-CC1D-0532-7FCE-6C0BB02B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E2C4-BC42-4F09-9FD1-0473E390ACED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E279776-012D-20D1-DDA3-CA053F891E12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D707775-B58D-396D-B498-379BB223C999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BD2BE4E-C3C5-5BFB-2824-FBBC08D5036A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A4579F-279D-1AF7-D7A2-41AD47FE87BA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94D086-2892-5BEF-8943-1ABC2755E98E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1.2 - 14/14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2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AD414636-C6E5-071D-FC6F-8369F2C0EA36}"/>
              </a:ext>
            </a:extLst>
          </p:cNvPr>
          <p:cNvGrpSpPr/>
          <p:nvPr/>
        </p:nvGrpSpPr>
        <p:grpSpPr>
          <a:xfrm>
            <a:off x="2384412" y="557107"/>
            <a:ext cx="3399545" cy="1154025"/>
            <a:chOff x="746221" y="289449"/>
            <a:chExt cx="3161499" cy="115402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8A4D755-FCEF-E8EC-24E8-D8E41C26D75D}"/>
                </a:ext>
              </a:extLst>
            </p:cNvPr>
            <p:cNvSpPr/>
            <p:nvPr/>
          </p:nvSpPr>
          <p:spPr>
            <a:xfrm>
              <a:off x="746221" y="289449"/>
              <a:ext cx="3161499" cy="115402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5DA95B4-25E2-0FC2-1875-9EA4C38E433C}"/>
                </a:ext>
              </a:extLst>
            </p:cNvPr>
            <p:cNvSpPr txBox="1"/>
            <p:nvPr/>
          </p:nvSpPr>
          <p:spPr>
            <a:xfrm>
              <a:off x="746221" y="289449"/>
              <a:ext cx="3161499" cy="11540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b="1" kern="1200" dirty="0"/>
                <a:t>(</a:t>
              </a:r>
              <a:r>
                <a:rPr lang="pt-BR" b="1" i="1" u="sng" kern="1200" dirty="0"/>
                <a:t>sistematização</a:t>
              </a:r>
              <a:r>
                <a:rPr lang="pt-BR" b="1" kern="1200" dirty="0"/>
                <a:t>)</a:t>
              </a:r>
              <a:endParaRPr lang="en-US" kern="12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3B9AB9C-23C0-7154-F825-DD04BED54DD9}"/>
              </a:ext>
            </a:extLst>
          </p:cNvPr>
          <p:cNvGrpSpPr/>
          <p:nvPr/>
        </p:nvGrpSpPr>
        <p:grpSpPr>
          <a:xfrm>
            <a:off x="6385669" y="557107"/>
            <a:ext cx="5169021" cy="1154024"/>
            <a:chOff x="4612626" y="405718"/>
            <a:chExt cx="4164767" cy="107607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73400E4-10AB-0BD9-2139-F66AD480A8DF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9314A4A-8FC1-1975-FAFA-BE4A79D7688C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Informações técnicas de Cursos Energia na região;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Alunos, egressos e empresas parceiras;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Método de mapear de competências de Energia das IES;</a:t>
              </a:r>
            </a:p>
          </p:txBody>
        </p:sp>
      </p:grp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B35695DE-8F2E-5435-AEC6-421F2879DC1D}"/>
              </a:ext>
            </a:extLst>
          </p:cNvPr>
          <p:cNvSpPr/>
          <p:nvPr/>
        </p:nvSpPr>
        <p:spPr>
          <a:xfrm>
            <a:off x="5640779" y="2173184"/>
            <a:ext cx="1009403" cy="961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A65D7C-0F51-9D3F-3194-687F00A4BAEA}"/>
              </a:ext>
            </a:extLst>
          </p:cNvPr>
          <p:cNvSpPr txBox="1"/>
          <p:nvPr/>
        </p:nvSpPr>
        <p:spPr>
          <a:xfrm>
            <a:off x="6923314" y="239881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Próximas ações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33245A-97DE-4B10-70B9-EBFF928866B5}"/>
              </a:ext>
            </a:extLst>
          </p:cNvPr>
          <p:cNvGrpSpPr/>
          <p:nvPr/>
        </p:nvGrpSpPr>
        <p:grpSpPr>
          <a:xfrm>
            <a:off x="614935" y="3429000"/>
            <a:ext cx="5169021" cy="1454727"/>
            <a:chOff x="4612626" y="405718"/>
            <a:chExt cx="4164767" cy="107607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3C92595-FE33-4B95-C527-F805B77979B9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CD309CC-C5BB-E1E6-9025-00C4DA3C5AC3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u="sng" kern="1200" dirty="0"/>
                <a:t>- Informações técnicas de Cursos Energia na região;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 * Vagas; * projetos de pesquisas existentes e potenciais; 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dirty="0"/>
                <a:t> * Pesquisadores potenciais;  * Necessidades potenciais;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 * Região Trinacional (Alto Paraná-PY; Missiones-</a:t>
              </a:r>
              <a:r>
                <a:rPr lang="pt-BR" sz="1600" dirty="0" err="1"/>
                <a:t>Arg</a:t>
              </a:r>
              <a:r>
                <a:rPr lang="pt-BR" sz="1600" dirty="0"/>
                <a:t>).</a:t>
              </a:r>
              <a:endParaRPr lang="pt-BR" sz="1600" kern="12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3EC591-4F95-1546-8826-D3E78361A5E7}"/>
              </a:ext>
            </a:extLst>
          </p:cNvPr>
          <p:cNvGrpSpPr/>
          <p:nvPr/>
        </p:nvGrpSpPr>
        <p:grpSpPr>
          <a:xfrm>
            <a:off x="6385668" y="3445729"/>
            <a:ext cx="5169021" cy="1454726"/>
            <a:chOff x="4612626" y="405718"/>
            <a:chExt cx="4164767" cy="107607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8B01994-9B9C-028B-C820-BB3AAEC9AC5C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2C16E9A-689A-0C75-FE08-C95F3AED4349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</a:t>
              </a:r>
              <a:r>
                <a:rPr lang="pt-BR" sz="1500" b="1" u="sng" kern="1200" dirty="0"/>
                <a:t>Alunos, egressos e empresas parceiras</a:t>
              </a:r>
              <a:r>
                <a:rPr lang="pt-BR" sz="1500" b="1" kern="1200" dirty="0"/>
                <a:t>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 * Interação com egressos mais sistemática / intensa;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dirty="0"/>
                <a:t> * Condições p/ TCC’s e extensão mais próximas POD/Link.</a:t>
              </a:r>
              <a:endParaRPr lang="pt-BR" sz="1600" b="1" kern="1200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7180184-9640-DD51-1451-17500714BC4E}"/>
              </a:ext>
            </a:extLst>
          </p:cNvPr>
          <p:cNvGrpSpPr/>
          <p:nvPr/>
        </p:nvGrpSpPr>
        <p:grpSpPr>
          <a:xfrm>
            <a:off x="614936" y="5284518"/>
            <a:ext cx="5169021" cy="961902"/>
            <a:chOff x="4612626" y="405718"/>
            <a:chExt cx="4164767" cy="107607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387D308-4405-C6FC-08DD-077C82EC81BB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79CCB7F-A476-69CD-E889-6A0E480D5B23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u="sng" kern="1200" dirty="0"/>
                <a:t>- Método de mapear de competências de Energia das IES;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* Avaliar a criação de observatório sobre competências;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2F7E2C-288B-0FEC-776A-E5DB41942DC4}"/>
              </a:ext>
            </a:extLst>
          </p:cNvPr>
          <p:cNvSpPr txBox="1"/>
          <p:nvPr/>
        </p:nvSpPr>
        <p:spPr>
          <a:xfrm>
            <a:off x="256284" y="898623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D18B32-7983-84B3-30AB-4681BE651EDC}"/>
              </a:ext>
            </a:extLst>
          </p:cNvPr>
          <p:cNvSpPr txBox="1"/>
          <p:nvPr/>
        </p:nvSpPr>
        <p:spPr>
          <a:xfrm>
            <a:off x="256284" y="1745350"/>
            <a:ext cx="212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Resultados Gerais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x 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Proposta futuro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893924-259A-4A57-B839-7A350E62B9BE}"/>
              </a:ext>
            </a:extLst>
          </p:cNvPr>
          <p:cNvSpPr txBox="1"/>
          <p:nvPr/>
        </p:nvSpPr>
        <p:spPr>
          <a:xfrm>
            <a:off x="11067803" y="5777451"/>
            <a:ext cx="9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R.02-1/4</a:t>
            </a:r>
            <a:endParaRPr lang="pt-B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9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57AB-A016-F3AC-86EC-72A9546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855440"/>
            <a:ext cx="9238434" cy="857559"/>
          </a:xfrm>
        </p:spPr>
        <p:txBody>
          <a:bodyPr/>
          <a:lstStyle/>
          <a:p>
            <a:r>
              <a:rPr lang="pt-BR" sz="19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Objetivos Específicos/ metas</a:t>
            </a:r>
            <a:br>
              <a:rPr lang="pt-BR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3BB5034-7119-F3BD-9EF3-4682063153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5799" y="1685026"/>
          <a:ext cx="9585930" cy="47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78CDA02-F464-2EB9-8A6F-E2B26D2DD702}"/>
              </a:ext>
            </a:extLst>
          </p:cNvPr>
          <p:cNvSpPr txBox="1"/>
          <p:nvPr/>
        </p:nvSpPr>
        <p:spPr>
          <a:xfrm>
            <a:off x="11103430" y="5896205"/>
            <a:ext cx="88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A.01-2/2</a:t>
            </a:r>
            <a:endParaRPr lang="pt-BR" sz="1000" b="1" dirty="0">
              <a:solidFill>
                <a:schemeClr val="bg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BE424CB-25A6-0C2B-56FD-770C9A99A507}"/>
              </a:ext>
            </a:extLst>
          </p:cNvPr>
          <p:cNvGrpSpPr/>
          <p:nvPr/>
        </p:nvGrpSpPr>
        <p:grpSpPr>
          <a:xfrm>
            <a:off x="992539" y="807498"/>
            <a:ext cx="9585930" cy="746041"/>
            <a:chOff x="0" y="0"/>
            <a:chExt cx="4246969" cy="2278498"/>
          </a:xfrm>
          <a:solidFill>
            <a:schemeClr val="accent6"/>
          </a:solidFill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7A4A5D-7624-3ABB-82FD-88E707F58D9C}"/>
                </a:ext>
              </a:extLst>
            </p:cNvPr>
            <p:cNvSpPr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BE8E7EE-66B0-8690-B989-816DED746C62}"/>
                </a:ext>
              </a:extLst>
            </p:cNvPr>
            <p:cNvSpPr txBox="1"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Favorecer o desenvolvimento de projetos tecnológicos e de Inovação em Energias e Sustentabilidade a partir das demandas empresariais (POD) e das competências científicas e tecnológicas instaladas na região.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FDC1DD-430A-A641-DEAF-AD27BA07BEB3}"/>
              </a:ext>
            </a:extLst>
          </p:cNvPr>
          <p:cNvSpPr txBox="1"/>
          <p:nvPr/>
        </p:nvSpPr>
        <p:spPr>
          <a:xfrm>
            <a:off x="992539" y="227096"/>
            <a:ext cx="712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Objetivos/Ações   (NAPI Oeste/POD “Energias”)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D08A51-1EAC-9526-C441-E457D329493A}"/>
              </a:ext>
            </a:extLst>
          </p:cNvPr>
          <p:cNvSpPr/>
          <p:nvPr/>
        </p:nvSpPr>
        <p:spPr>
          <a:xfrm>
            <a:off x="247231" y="3637846"/>
            <a:ext cx="1386833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6C9254A-6EA3-9A4C-18D4-22DA426456E9}"/>
              </a:ext>
            </a:extLst>
          </p:cNvPr>
          <p:cNvSpPr/>
          <p:nvPr/>
        </p:nvSpPr>
        <p:spPr>
          <a:xfrm rot="10800000">
            <a:off x="10668771" y="3556742"/>
            <a:ext cx="1386834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26E186-3B34-5E88-9696-804B4FD5C9AB}"/>
              </a:ext>
            </a:extLst>
          </p:cNvPr>
          <p:cNvSpPr/>
          <p:nvPr/>
        </p:nvSpPr>
        <p:spPr>
          <a:xfrm>
            <a:off x="514424" y="4713383"/>
            <a:ext cx="10664497" cy="150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5739E4-E396-F88A-9F4C-2BF4075112B6}"/>
              </a:ext>
            </a:extLst>
          </p:cNvPr>
          <p:cNvSpPr/>
          <p:nvPr/>
        </p:nvSpPr>
        <p:spPr>
          <a:xfrm>
            <a:off x="453255" y="1615504"/>
            <a:ext cx="10664497" cy="1502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14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F2DF9DF6-0E43-29EB-87E5-8B619C65707F}"/>
              </a:ext>
            </a:extLst>
          </p:cNvPr>
          <p:cNvSpPr txBox="1">
            <a:spLocks/>
          </p:cNvSpPr>
          <p:nvPr/>
        </p:nvSpPr>
        <p:spPr>
          <a:xfrm>
            <a:off x="3136751" y="409250"/>
            <a:ext cx="4071570" cy="55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Classificação das demandas LINK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44A0AB29-FC51-3639-C6C7-064FCDDD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994730"/>
              </p:ext>
            </p:extLst>
          </p:nvPr>
        </p:nvGraphicFramePr>
        <p:xfrm>
          <a:off x="3040083" y="972132"/>
          <a:ext cx="4168237" cy="1407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82">
                  <a:extLst>
                    <a:ext uri="{9D8B030D-6E8A-4147-A177-3AD203B41FA5}">
                      <a16:colId xmlns:a16="http://schemas.microsoft.com/office/drawing/2014/main" val="444509421"/>
                    </a:ext>
                  </a:extLst>
                </a:gridCol>
                <a:gridCol w="698366">
                  <a:extLst>
                    <a:ext uri="{9D8B030D-6E8A-4147-A177-3AD203B41FA5}">
                      <a16:colId xmlns:a16="http://schemas.microsoft.com/office/drawing/2014/main" val="2039801258"/>
                    </a:ext>
                  </a:extLst>
                </a:gridCol>
                <a:gridCol w="599678">
                  <a:extLst>
                    <a:ext uri="{9D8B030D-6E8A-4147-A177-3AD203B41FA5}">
                      <a16:colId xmlns:a16="http://schemas.microsoft.com/office/drawing/2014/main" val="2136694358"/>
                    </a:ext>
                  </a:extLst>
                </a:gridCol>
                <a:gridCol w="599678">
                  <a:extLst>
                    <a:ext uri="{9D8B030D-6E8A-4147-A177-3AD203B41FA5}">
                      <a16:colId xmlns:a16="http://schemas.microsoft.com/office/drawing/2014/main" val="716087088"/>
                    </a:ext>
                  </a:extLst>
                </a:gridCol>
                <a:gridCol w="971633">
                  <a:extLst>
                    <a:ext uri="{9D8B030D-6E8A-4147-A177-3AD203B41FA5}">
                      <a16:colId xmlns:a16="http://schemas.microsoft.com/office/drawing/2014/main" val="1599191330"/>
                    </a:ext>
                  </a:extLst>
                </a:gridCol>
              </a:tblGrid>
              <a:tr h="3858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Demandas</a:t>
                      </a:r>
                    </a:p>
                  </a:txBody>
                  <a:tcPr marL="0" marR="0" marT="18603" marB="139525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marT="18603" marB="139525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0" marR="0" marT="18603" marB="139525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</a:p>
                  </a:txBody>
                  <a:tcPr marL="0" marR="0" marT="18603" marB="139525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18603" marB="139525" anchor="b"/>
                </a:tc>
                <a:extLst>
                  <a:ext uri="{0D108BD9-81ED-4DB2-BD59-A6C34878D82A}">
                    <a16:rowId xmlns:a16="http://schemas.microsoft.com/office/drawing/2014/main" val="2287920470"/>
                  </a:ext>
                </a:extLst>
              </a:tr>
              <a:tr h="35113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7534"/>
                  </a:ext>
                </a:extLst>
              </a:tr>
              <a:tr h="35113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8769"/>
                  </a:ext>
                </a:extLst>
              </a:tr>
            </a:tbl>
          </a:graphicData>
        </a:graphic>
      </p:graphicFrame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670C24C2-24BC-1894-E65F-CA00E6442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84084"/>
              </p:ext>
            </p:extLst>
          </p:nvPr>
        </p:nvGraphicFramePr>
        <p:xfrm>
          <a:off x="3924930" y="3387773"/>
          <a:ext cx="2585938" cy="124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8">
                  <a:extLst>
                    <a:ext uri="{9D8B030D-6E8A-4147-A177-3AD203B41FA5}">
                      <a16:colId xmlns:a16="http://schemas.microsoft.com/office/drawing/2014/main" val="795785966"/>
                    </a:ext>
                  </a:extLst>
                </a:gridCol>
                <a:gridCol w="1008010">
                  <a:extLst>
                    <a:ext uri="{9D8B030D-6E8A-4147-A177-3AD203B41FA5}">
                      <a16:colId xmlns:a16="http://schemas.microsoft.com/office/drawing/2014/main" val="830353852"/>
                    </a:ext>
                  </a:extLst>
                </a:gridCol>
              </a:tblGrid>
              <a:tr h="31203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UNIOESTE / FOZ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67610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Mecânica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63917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Elétrica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07804"/>
                  </a:ext>
                </a:extLst>
              </a:tr>
              <a:tr h="312036">
                <a:tc>
                  <a:txBody>
                    <a:bodyPr/>
                    <a:lstStyle/>
                    <a:p>
                      <a:r>
                        <a:rPr lang="pt-BR" sz="1400" dirty="0"/>
                        <a:t>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287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3590C91-C6AD-C51F-9F40-6681FD0C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47840"/>
              </p:ext>
            </p:extLst>
          </p:nvPr>
        </p:nvGraphicFramePr>
        <p:xfrm>
          <a:off x="3908647" y="4820613"/>
          <a:ext cx="2585938" cy="180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8">
                  <a:extLst>
                    <a:ext uri="{9D8B030D-6E8A-4147-A177-3AD203B41FA5}">
                      <a16:colId xmlns:a16="http://schemas.microsoft.com/office/drawing/2014/main" val="795785966"/>
                    </a:ext>
                  </a:extLst>
                </a:gridCol>
                <a:gridCol w="1008010">
                  <a:extLst>
                    <a:ext uri="{9D8B030D-6E8A-4147-A177-3AD203B41FA5}">
                      <a16:colId xmlns:a16="http://schemas.microsoft.com/office/drawing/2014/main" val="830353852"/>
                    </a:ext>
                  </a:extLst>
                </a:gridCol>
              </a:tblGrid>
              <a:tr h="3223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67610"/>
                  </a:ext>
                </a:extLst>
              </a:tr>
              <a:tr h="322356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Energias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63917"/>
                  </a:ext>
                </a:extLst>
              </a:tr>
              <a:tr h="484213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Engs</a:t>
                      </a:r>
                      <a:r>
                        <a:rPr lang="pt-BR" sz="1400" dirty="0"/>
                        <a:t> Química /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07804"/>
                  </a:ext>
                </a:extLst>
              </a:tr>
              <a:tr h="322356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Materiais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2876"/>
                  </a:ext>
                </a:extLst>
              </a:tr>
              <a:tr h="322356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38297"/>
                  </a:ext>
                </a:extLst>
              </a:tr>
            </a:tbl>
          </a:graphicData>
        </a:graphic>
      </p:graphicFrame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EE0214E-30E4-6923-F233-0563790DA29E}"/>
              </a:ext>
            </a:extLst>
          </p:cNvPr>
          <p:cNvSpPr txBox="1">
            <a:spLocks/>
          </p:cNvSpPr>
          <p:nvPr/>
        </p:nvSpPr>
        <p:spPr>
          <a:xfrm>
            <a:off x="3908647" y="2642148"/>
            <a:ext cx="3037790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Quantidade de demandas aderentes aos cursos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2021-2022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7A66773-F99C-96BD-881D-648A7C56E269}"/>
              </a:ext>
            </a:extLst>
          </p:cNvPr>
          <p:cNvSpPr txBox="1">
            <a:spLocks/>
          </p:cNvSpPr>
          <p:nvPr/>
        </p:nvSpPr>
        <p:spPr>
          <a:xfrm>
            <a:off x="7471437" y="201421"/>
            <a:ext cx="4071570" cy="558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Classificação demandas FRIMESA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E6B65A9D-29EC-BBE9-8CB2-262C83183C2B}"/>
              </a:ext>
            </a:extLst>
          </p:cNvPr>
          <p:cNvGraphicFramePr>
            <a:graphicFrameLocks noGrp="1"/>
          </p:cNvGraphicFramePr>
          <p:nvPr/>
        </p:nvGraphicFramePr>
        <p:xfrm>
          <a:off x="7573103" y="731650"/>
          <a:ext cx="4295227" cy="1625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99">
                  <a:extLst>
                    <a:ext uri="{9D8B030D-6E8A-4147-A177-3AD203B41FA5}">
                      <a16:colId xmlns:a16="http://schemas.microsoft.com/office/drawing/2014/main" val="444509421"/>
                    </a:ext>
                  </a:extLst>
                </a:gridCol>
                <a:gridCol w="529530">
                  <a:extLst>
                    <a:ext uri="{9D8B030D-6E8A-4147-A177-3AD203B41FA5}">
                      <a16:colId xmlns:a16="http://schemas.microsoft.com/office/drawing/2014/main" val="2039801258"/>
                    </a:ext>
                  </a:extLst>
                </a:gridCol>
                <a:gridCol w="585771">
                  <a:extLst>
                    <a:ext uri="{9D8B030D-6E8A-4147-A177-3AD203B41FA5}">
                      <a16:colId xmlns:a16="http://schemas.microsoft.com/office/drawing/2014/main" val="2136694358"/>
                    </a:ext>
                  </a:extLst>
                </a:gridCol>
                <a:gridCol w="585771">
                  <a:extLst>
                    <a:ext uri="{9D8B030D-6E8A-4147-A177-3AD203B41FA5}">
                      <a16:colId xmlns:a16="http://schemas.microsoft.com/office/drawing/2014/main" val="877817200"/>
                    </a:ext>
                  </a:extLst>
                </a:gridCol>
                <a:gridCol w="1172756">
                  <a:extLst>
                    <a:ext uri="{9D8B030D-6E8A-4147-A177-3AD203B41FA5}">
                      <a16:colId xmlns:a16="http://schemas.microsoft.com/office/drawing/2014/main" val="1599191330"/>
                    </a:ext>
                  </a:extLst>
                </a:gridCol>
              </a:tblGrid>
              <a:tr h="363929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Demandas</a:t>
                      </a:r>
                    </a:p>
                  </a:txBody>
                  <a:tcPr marL="0" marR="0" marT="18603" marB="139525" anchor="ctr"/>
                </a:tc>
                <a:tc grid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Prioridade</a:t>
                      </a:r>
                    </a:p>
                  </a:txBody>
                  <a:tcPr marL="0" marR="0" marT="18603" marB="139525" anchor="ctr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0" marR="0" marT="18603" marB="139525" anchor="b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pt-BR" sz="16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603" marB="139525" anchor="b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18603" marB="139525" anchor="ctr"/>
                </a:tc>
                <a:extLst>
                  <a:ext uri="{0D108BD9-81ED-4DB2-BD59-A6C34878D82A}">
                    <a16:rowId xmlns:a16="http://schemas.microsoft.com/office/drawing/2014/main" val="2287920470"/>
                  </a:ext>
                </a:extLst>
              </a:tr>
              <a:tr h="363929">
                <a:tc v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pt-BR" sz="16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603" marB="139525" anchor="b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18603" marB="139525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18603" marB="139525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18603" marB="139525" anchor="ctr"/>
                </a:tc>
                <a:tc v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pt-BR" sz="16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603" marB="139525" anchor="b"/>
                </a:tc>
                <a:extLst>
                  <a:ext uri="{0D108BD9-81ED-4DB2-BD59-A6C34878D82A}">
                    <a16:rowId xmlns:a16="http://schemas.microsoft.com/office/drawing/2014/main" val="2354530264"/>
                  </a:ext>
                </a:extLst>
              </a:tr>
              <a:tr h="32783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 (35%)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7534"/>
                  </a:ext>
                </a:extLst>
              </a:tr>
              <a:tr h="45595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Energia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8769"/>
                  </a:ext>
                </a:extLst>
              </a:tr>
            </a:tbl>
          </a:graphicData>
        </a:graphic>
      </p:graphicFrame>
      <p:graphicFrame>
        <p:nvGraphicFramePr>
          <p:cNvPr id="12" name="Tabela 9">
            <a:extLst>
              <a:ext uri="{FF2B5EF4-FFF2-40B4-BE49-F238E27FC236}">
                <a16:creationId xmlns:a16="http://schemas.microsoft.com/office/drawing/2014/main" id="{B537E258-198E-948B-E91A-732FFB82D3FF}"/>
              </a:ext>
            </a:extLst>
          </p:cNvPr>
          <p:cNvGraphicFramePr>
            <a:graphicFrameLocks noGrp="1"/>
          </p:cNvGraphicFramePr>
          <p:nvPr/>
        </p:nvGraphicFramePr>
        <p:xfrm>
          <a:off x="8197619" y="3033572"/>
          <a:ext cx="2585938" cy="129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8">
                  <a:extLst>
                    <a:ext uri="{9D8B030D-6E8A-4147-A177-3AD203B41FA5}">
                      <a16:colId xmlns:a16="http://schemas.microsoft.com/office/drawing/2014/main" val="795785966"/>
                    </a:ext>
                  </a:extLst>
                </a:gridCol>
                <a:gridCol w="1008010">
                  <a:extLst>
                    <a:ext uri="{9D8B030D-6E8A-4147-A177-3AD203B41FA5}">
                      <a16:colId xmlns:a16="http://schemas.microsoft.com/office/drawing/2014/main" val="830353852"/>
                    </a:ext>
                  </a:extLst>
                </a:gridCol>
              </a:tblGrid>
              <a:tr h="32403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UNIOESTE / FOZ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67610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Mecânica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63917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Elétrica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07804"/>
                  </a:ext>
                </a:extLst>
              </a:tr>
              <a:tr h="324032">
                <a:tc>
                  <a:txBody>
                    <a:bodyPr/>
                    <a:lstStyle/>
                    <a:p>
                      <a:r>
                        <a:rPr lang="pt-BR" sz="1400" dirty="0"/>
                        <a:t>Computação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287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CE52011-BA28-1201-B9FB-872E0EACD40B}"/>
              </a:ext>
            </a:extLst>
          </p:cNvPr>
          <p:cNvGraphicFramePr>
            <a:graphicFrameLocks noGrp="1"/>
          </p:cNvGraphicFramePr>
          <p:nvPr/>
        </p:nvGraphicFramePr>
        <p:xfrm>
          <a:off x="8197618" y="4470935"/>
          <a:ext cx="2585938" cy="177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928">
                  <a:extLst>
                    <a:ext uri="{9D8B030D-6E8A-4147-A177-3AD203B41FA5}">
                      <a16:colId xmlns:a16="http://schemas.microsoft.com/office/drawing/2014/main" val="795785966"/>
                    </a:ext>
                  </a:extLst>
                </a:gridCol>
                <a:gridCol w="1008010">
                  <a:extLst>
                    <a:ext uri="{9D8B030D-6E8A-4147-A177-3AD203B41FA5}">
                      <a16:colId xmlns:a16="http://schemas.microsoft.com/office/drawing/2014/main" val="830353852"/>
                    </a:ext>
                  </a:extLst>
                </a:gridCol>
              </a:tblGrid>
              <a:tr h="30829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UNILA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567610"/>
                  </a:ext>
                </a:extLst>
              </a:tr>
              <a:tr h="308292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Energias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63917"/>
                  </a:ext>
                </a:extLst>
              </a:tr>
              <a:tr h="539511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Engs</a:t>
                      </a:r>
                      <a:r>
                        <a:rPr lang="pt-BR" sz="1400" dirty="0"/>
                        <a:t> Química /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507804"/>
                  </a:ext>
                </a:extLst>
              </a:tr>
              <a:tr h="308292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Materiais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2876"/>
                  </a:ext>
                </a:extLst>
              </a:tr>
              <a:tr h="308292">
                <a:tc>
                  <a:txBody>
                    <a:bodyPr/>
                    <a:lstStyle/>
                    <a:p>
                      <a:r>
                        <a:rPr lang="pt-BR" sz="1400" dirty="0" err="1"/>
                        <a:t>Eng</a:t>
                      </a:r>
                      <a:r>
                        <a:rPr lang="pt-BR" sz="1400" dirty="0"/>
                        <a:t>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38297"/>
                  </a:ext>
                </a:extLst>
              </a:tr>
            </a:tbl>
          </a:graphicData>
        </a:graphic>
      </p:graphicFrame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453F275-DFBF-0F8D-D94D-35482DA8F048}"/>
              </a:ext>
            </a:extLst>
          </p:cNvPr>
          <p:cNvSpPr txBox="1">
            <a:spLocks/>
          </p:cNvSpPr>
          <p:nvPr/>
        </p:nvSpPr>
        <p:spPr>
          <a:xfrm>
            <a:off x="8197618" y="2368438"/>
            <a:ext cx="2822406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Quantidade de demandas aderentes aos cursos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4D52EA-108C-FDAB-A4AB-346BAE65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B0419-6A33-43E2-9D1A-85A1CB9E6391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4015382-A18B-0061-35C8-05ACA82310DA}"/>
              </a:ext>
            </a:extLst>
          </p:cNvPr>
          <p:cNvGrpSpPr/>
          <p:nvPr/>
        </p:nvGrpSpPr>
        <p:grpSpPr>
          <a:xfrm>
            <a:off x="98960" y="2357305"/>
            <a:ext cx="3037791" cy="1248144"/>
            <a:chOff x="586049" y="1870952"/>
            <a:chExt cx="4410120" cy="148444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22FCE32-2480-A663-C9BB-7E5FF3DE0CF8}"/>
                </a:ext>
              </a:extLst>
            </p:cNvPr>
            <p:cNvSpPr/>
            <p:nvPr/>
          </p:nvSpPr>
          <p:spPr>
            <a:xfrm>
              <a:off x="586049" y="1870952"/>
              <a:ext cx="4410120" cy="14844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8C2A886-75FD-2A59-C904-F6B3EDE275F2}"/>
                </a:ext>
              </a:extLst>
            </p:cNvPr>
            <p:cNvSpPr txBox="1"/>
            <p:nvPr/>
          </p:nvSpPr>
          <p:spPr>
            <a:xfrm>
              <a:off x="586049" y="1870952"/>
              <a:ext cx="4410120" cy="1484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2. Demandas técnicas e tecnológicas em energia do Link SRI/POD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entendimento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F538A-CFD6-00DB-DD7F-673472DA650F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C9CA50-B2C2-838E-505C-BE68B625A8AF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2 - 1/3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B35695DE-8F2E-5435-AEC6-421F2879DC1D}"/>
              </a:ext>
            </a:extLst>
          </p:cNvPr>
          <p:cNvSpPr/>
          <p:nvPr/>
        </p:nvSpPr>
        <p:spPr>
          <a:xfrm>
            <a:off x="5640779" y="2173184"/>
            <a:ext cx="1009403" cy="96190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A65D7C-0F51-9D3F-3194-687F00A4BAEA}"/>
              </a:ext>
            </a:extLst>
          </p:cNvPr>
          <p:cNvSpPr txBox="1"/>
          <p:nvPr/>
        </p:nvSpPr>
        <p:spPr>
          <a:xfrm>
            <a:off x="6923314" y="2398816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Próximas ações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33245A-97DE-4B10-70B9-EBFF928866B5}"/>
              </a:ext>
            </a:extLst>
          </p:cNvPr>
          <p:cNvGrpSpPr/>
          <p:nvPr/>
        </p:nvGrpSpPr>
        <p:grpSpPr>
          <a:xfrm>
            <a:off x="614935" y="3429000"/>
            <a:ext cx="5169021" cy="1454727"/>
            <a:chOff x="4612626" y="405718"/>
            <a:chExt cx="4164767" cy="107607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3C92595-FE33-4B95-C527-F805B77979B9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CD309CC-C5BB-E1E6-9025-00C4DA3C5AC3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  <a:solidFill>
              <a:srgbClr val="00B0F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u="sng" kern="1200" dirty="0"/>
                <a:t>- Demandas LINK/SRI de Energia;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kern="1200" dirty="0"/>
                <a:t> * </a:t>
              </a:r>
              <a:r>
                <a:rPr lang="pt-BR" sz="1600" dirty="0"/>
                <a:t>Manter a avaliação das demandas dos eventos LINK IV;</a:t>
              </a:r>
              <a:endParaRPr lang="pt-BR" sz="1600" kern="12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3EC591-4F95-1546-8826-D3E78361A5E7}"/>
              </a:ext>
            </a:extLst>
          </p:cNvPr>
          <p:cNvGrpSpPr/>
          <p:nvPr/>
        </p:nvGrpSpPr>
        <p:grpSpPr>
          <a:xfrm>
            <a:off x="6385668" y="3445729"/>
            <a:ext cx="5169021" cy="1454726"/>
            <a:chOff x="4612626" y="405718"/>
            <a:chExt cx="4164767" cy="1076070"/>
          </a:xfrm>
          <a:solidFill>
            <a:srgbClr val="00B0F0"/>
          </a:solidFill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8B01994-9B9C-028B-C820-BB3AAEC9AC5C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2C16E9A-689A-0C75-FE08-C95F3AED4349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u="sng" kern="1200" dirty="0"/>
                <a:t>- Canal de interação IES &amp; empresas;</a:t>
              </a:r>
              <a:endParaRPr lang="pt-BR" sz="1500" b="1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 * </a:t>
              </a:r>
              <a:r>
                <a:rPr lang="pt-BR" sz="1600" b="1" dirty="0"/>
                <a:t>Ações para induzir demandas a partir das IES;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 * </a:t>
              </a:r>
              <a:r>
                <a:rPr lang="pt-BR" sz="1600" b="1" dirty="0"/>
                <a:t>Ações para induzir demandas a partir das GTD (Copel);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7180184-9640-DD51-1451-17500714BC4E}"/>
              </a:ext>
            </a:extLst>
          </p:cNvPr>
          <p:cNvGrpSpPr/>
          <p:nvPr/>
        </p:nvGrpSpPr>
        <p:grpSpPr>
          <a:xfrm>
            <a:off x="614936" y="5284518"/>
            <a:ext cx="5169021" cy="961902"/>
            <a:chOff x="4612626" y="405718"/>
            <a:chExt cx="4164767" cy="1076070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387D308-4405-C6FC-08DD-077C82EC81BB}"/>
                </a:ext>
              </a:extLst>
            </p:cNvPr>
            <p:cNvSpPr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79CCB7F-A476-69CD-E889-6A0E480D5B23}"/>
                </a:ext>
              </a:extLst>
            </p:cNvPr>
            <p:cNvSpPr txBox="1"/>
            <p:nvPr/>
          </p:nvSpPr>
          <p:spPr>
            <a:xfrm>
              <a:off x="4612626" y="405718"/>
              <a:ext cx="4164767" cy="10760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u="sng" kern="1200" dirty="0"/>
                <a:t>- Método de mapear competências de Energia das IES;</a:t>
              </a:r>
            </a:p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600" b="1" kern="1200" dirty="0"/>
                <a:t>* Avaliar a criação de observatório sobre competências;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C64D04-85C7-A1AA-30BF-1962215D3FD1}"/>
              </a:ext>
            </a:extLst>
          </p:cNvPr>
          <p:cNvGrpSpPr/>
          <p:nvPr/>
        </p:nvGrpSpPr>
        <p:grpSpPr>
          <a:xfrm>
            <a:off x="2212711" y="743810"/>
            <a:ext cx="3424812" cy="1154025"/>
            <a:chOff x="1043118" y="1672645"/>
            <a:chExt cx="3424812" cy="973223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EBCB27-0579-EEF0-BEAC-92CFF65EB32C}"/>
                </a:ext>
              </a:extLst>
            </p:cNvPr>
            <p:cNvSpPr/>
            <p:nvPr/>
          </p:nvSpPr>
          <p:spPr>
            <a:xfrm>
              <a:off x="1043118" y="1672645"/>
              <a:ext cx="3424812" cy="97322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A9DB54D-FC46-483C-98CD-73144E3C0D72}"/>
                </a:ext>
              </a:extLst>
            </p:cNvPr>
            <p:cNvSpPr txBox="1"/>
            <p:nvPr/>
          </p:nvSpPr>
          <p:spPr>
            <a:xfrm>
              <a:off x="1043118" y="1672645"/>
              <a:ext cx="3424812" cy="973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2. Demandas téc. e tecnológicas em energia do Link SRI/POD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b="1" kern="1200" dirty="0"/>
                <a:t>(</a:t>
              </a:r>
              <a:r>
                <a:rPr lang="pt-BR" b="1" i="1" u="sng" kern="1200" dirty="0"/>
                <a:t>entendimento</a:t>
              </a:r>
              <a:r>
                <a:rPr lang="pt-BR" b="1" kern="1200" dirty="0"/>
                <a:t>)</a:t>
              </a:r>
              <a:endParaRPr lang="en-US" kern="1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5E98FD1-16B3-ED95-0A83-1DF19EE6BD69}"/>
              </a:ext>
            </a:extLst>
          </p:cNvPr>
          <p:cNvGrpSpPr/>
          <p:nvPr/>
        </p:nvGrpSpPr>
        <p:grpSpPr>
          <a:xfrm>
            <a:off x="5878958" y="743810"/>
            <a:ext cx="5545103" cy="1160580"/>
            <a:chOff x="4930774" y="1675497"/>
            <a:chExt cx="4073756" cy="87828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61F581-CA69-906B-1AD3-0EBE883297A0}"/>
                </a:ext>
              </a:extLst>
            </p:cNvPr>
            <p:cNvSpPr/>
            <p:nvPr/>
          </p:nvSpPr>
          <p:spPr>
            <a:xfrm>
              <a:off x="4930774" y="1675497"/>
              <a:ext cx="4073756" cy="87828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51E50FA-C7B4-17BA-88DE-BC3E3D533421}"/>
                </a:ext>
              </a:extLst>
            </p:cNvPr>
            <p:cNvSpPr txBox="1"/>
            <p:nvPr/>
          </p:nvSpPr>
          <p:spPr>
            <a:xfrm>
              <a:off x="4930774" y="1675497"/>
              <a:ext cx="4073756" cy="878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Demandas LINK/SRI de Energia;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- Canal de interação IES &amp; empresas;</a:t>
              </a:r>
              <a:endParaRPr lang="en-US" sz="1500" kern="1200" dirty="0"/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D7A767-3833-2966-94AD-864702695F1F}"/>
              </a:ext>
            </a:extLst>
          </p:cNvPr>
          <p:cNvSpPr txBox="1"/>
          <p:nvPr/>
        </p:nvSpPr>
        <p:spPr>
          <a:xfrm>
            <a:off x="256284" y="898623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F988CF-0F05-616C-74C1-DE5A1D23E965}"/>
              </a:ext>
            </a:extLst>
          </p:cNvPr>
          <p:cNvSpPr txBox="1"/>
          <p:nvPr/>
        </p:nvSpPr>
        <p:spPr>
          <a:xfrm>
            <a:off x="256284" y="1745350"/>
            <a:ext cx="212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Resultados Gerais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x </a:t>
            </a:r>
          </a:p>
          <a:p>
            <a:pPr algn="ctr"/>
            <a:r>
              <a:rPr lang="pt-BR" b="1" dirty="0">
                <a:solidFill>
                  <a:schemeClr val="bg1"/>
                </a:solidFill>
              </a:rPr>
              <a:t>Proposta futuro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35AA94-A6C9-45AB-DA90-845BF8BF4218}"/>
              </a:ext>
            </a:extLst>
          </p:cNvPr>
          <p:cNvSpPr txBox="1"/>
          <p:nvPr/>
        </p:nvSpPr>
        <p:spPr>
          <a:xfrm>
            <a:off x="11067803" y="5777451"/>
            <a:ext cx="92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R.02-2/4</a:t>
            </a:r>
            <a:endParaRPr lang="pt-BR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1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57AB-A016-F3AC-86EC-72A9546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855440"/>
            <a:ext cx="9238434" cy="857559"/>
          </a:xfrm>
        </p:spPr>
        <p:txBody>
          <a:bodyPr/>
          <a:lstStyle/>
          <a:p>
            <a:r>
              <a:rPr lang="pt-BR" sz="19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Objetivos Específicos/ metas</a:t>
            </a:r>
            <a:br>
              <a:rPr lang="pt-BR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3BB5034-7119-F3BD-9EF3-4682063153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5799" y="1685026"/>
          <a:ext cx="9585930" cy="47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78CDA02-F464-2EB9-8A6F-E2B26D2DD702}"/>
              </a:ext>
            </a:extLst>
          </p:cNvPr>
          <p:cNvSpPr txBox="1"/>
          <p:nvPr/>
        </p:nvSpPr>
        <p:spPr>
          <a:xfrm>
            <a:off x="11103430" y="5896205"/>
            <a:ext cx="88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A.01-2/2</a:t>
            </a:r>
            <a:endParaRPr lang="pt-BR" sz="1000" b="1" dirty="0">
              <a:solidFill>
                <a:schemeClr val="bg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BE424CB-25A6-0C2B-56FD-770C9A99A507}"/>
              </a:ext>
            </a:extLst>
          </p:cNvPr>
          <p:cNvGrpSpPr/>
          <p:nvPr/>
        </p:nvGrpSpPr>
        <p:grpSpPr>
          <a:xfrm>
            <a:off x="992539" y="807498"/>
            <a:ext cx="9585930" cy="746041"/>
            <a:chOff x="0" y="0"/>
            <a:chExt cx="4246969" cy="2278498"/>
          </a:xfrm>
          <a:solidFill>
            <a:schemeClr val="accent6"/>
          </a:solidFill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7A4A5D-7624-3ABB-82FD-88E707F58D9C}"/>
                </a:ext>
              </a:extLst>
            </p:cNvPr>
            <p:cNvSpPr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BE8E7EE-66B0-8690-B989-816DED746C62}"/>
                </a:ext>
              </a:extLst>
            </p:cNvPr>
            <p:cNvSpPr txBox="1"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Favorecer o desenvolvimento de projetos tecnológicos e de Inovação em Energias e Sustentabilidade a partir das demandas empresariais (POD) e das competências científicas e tecnológicas instaladas na região.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FDC1DD-430A-A641-DEAF-AD27BA07BEB3}"/>
              </a:ext>
            </a:extLst>
          </p:cNvPr>
          <p:cNvSpPr txBox="1"/>
          <p:nvPr/>
        </p:nvSpPr>
        <p:spPr>
          <a:xfrm>
            <a:off x="992539" y="227096"/>
            <a:ext cx="712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Objetivos/Ações   (NAPI Oeste/POD “Energias”)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D08A51-1EAC-9526-C441-E457D329493A}"/>
              </a:ext>
            </a:extLst>
          </p:cNvPr>
          <p:cNvSpPr/>
          <p:nvPr/>
        </p:nvSpPr>
        <p:spPr>
          <a:xfrm>
            <a:off x="299122" y="5242496"/>
            <a:ext cx="1992816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6C9254A-6EA3-9A4C-18D4-22DA426456E9}"/>
              </a:ext>
            </a:extLst>
          </p:cNvPr>
          <p:cNvSpPr/>
          <p:nvPr/>
        </p:nvSpPr>
        <p:spPr>
          <a:xfrm rot="10800000">
            <a:off x="10903805" y="5107559"/>
            <a:ext cx="952175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5739E4-E396-F88A-9F4C-2BF4075112B6}"/>
              </a:ext>
            </a:extLst>
          </p:cNvPr>
          <p:cNvSpPr/>
          <p:nvPr/>
        </p:nvSpPr>
        <p:spPr>
          <a:xfrm>
            <a:off x="453255" y="1615504"/>
            <a:ext cx="10664497" cy="30391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79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57AB-A016-F3AC-86EC-72A9546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855440"/>
            <a:ext cx="9238434" cy="857559"/>
          </a:xfrm>
        </p:spPr>
        <p:txBody>
          <a:bodyPr/>
          <a:lstStyle/>
          <a:p>
            <a:r>
              <a:rPr lang="pt-BR" sz="19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Objetivos Específicos</a:t>
            </a:r>
            <a:br>
              <a:rPr lang="pt-BR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2D4B37-68B1-2B7C-27C6-6EDDDE8A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FBA-B586-47C7-94C0-0072A790E71C}" type="datetime1">
              <a:rPr lang="en-US" smtClean="0"/>
              <a:t>12/13/2024</a:t>
            </a:fld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3DBCC8B-E8B2-85AF-AACA-AC49555F10F7}"/>
              </a:ext>
            </a:extLst>
          </p:cNvPr>
          <p:cNvSpPr txBox="1"/>
          <p:nvPr/>
        </p:nvSpPr>
        <p:spPr>
          <a:xfrm>
            <a:off x="659447" y="5618324"/>
            <a:ext cx="7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Objetivos   (NAPI Oeste/POD “Energias”)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379106-A330-D5EE-D7B3-0B3C4CBD936F}"/>
              </a:ext>
            </a:extLst>
          </p:cNvPr>
          <p:cNvSpPr txBox="1"/>
          <p:nvPr/>
        </p:nvSpPr>
        <p:spPr>
          <a:xfrm>
            <a:off x="11192502" y="5771726"/>
            <a:ext cx="86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A.01-1/2</a:t>
            </a:r>
            <a:endParaRPr lang="pt-BR" sz="1000" b="1" dirty="0">
              <a:solidFill>
                <a:schemeClr val="bg1"/>
              </a:solidFill>
            </a:endParaRPr>
          </a:p>
        </p:txBody>
      </p:sp>
      <p:pic>
        <p:nvPicPr>
          <p:cNvPr id="13314" name="Picture 2" descr="logo-oeste-desenvolv">
            <a:extLst>
              <a:ext uri="{FF2B5EF4-FFF2-40B4-BE49-F238E27FC236}">
                <a16:creationId xmlns:a16="http://schemas.microsoft.com/office/drawing/2014/main" id="{CAA4549D-D50E-27D5-A81C-AEC8C9A4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94" y="1487656"/>
            <a:ext cx="3699802" cy="144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64B1785-E9B2-8248-F0C9-E0E130C1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7" y="3014504"/>
            <a:ext cx="6602680" cy="213674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CB10DE8-708D-D815-B0E9-83F11092B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609" y="3014504"/>
            <a:ext cx="3335563" cy="2673296"/>
          </a:xfrm>
          <a:prstGeom prst="rect">
            <a:avLst/>
          </a:prstGeom>
        </p:spPr>
      </p:pic>
      <p:pic>
        <p:nvPicPr>
          <p:cNvPr id="24" name="Imagem 5">
            <a:extLst>
              <a:ext uri="{FF2B5EF4-FFF2-40B4-BE49-F238E27FC236}">
                <a16:creationId xmlns:a16="http://schemas.microsoft.com/office/drawing/2014/main" id="{0AF9E6C9-E7E6-734D-02BF-71E2276E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5083" r="6178" b="15334"/>
          <a:stretch>
            <a:fillRect/>
          </a:stretch>
        </p:blipFill>
        <p:spPr bwMode="auto">
          <a:xfrm>
            <a:off x="8588754" y="1487656"/>
            <a:ext cx="2737271" cy="11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ta: para a Direita 24" descr="Empesário&#10;">
            <a:extLst>
              <a:ext uri="{FF2B5EF4-FFF2-40B4-BE49-F238E27FC236}">
                <a16:creationId xmlns:a16="http://schemas.microsoft.com/office/drawing/2014/main" id="{0C359F8F-F538-0044-099C-69A916C7DE9D}"/>
              </a:ext>
            </a:extLst>
          </p:cNvPr>
          <p:cNvSpPr/>
          <p:nvPr/>
        </p:nvSpPr>
        <p:spPr>
          <a:xfrm rot="4268148" flipH="1">
            <a:off x="4624509" y="4827363"/>
            <a:ext cx="1438774" cy="271574"/>
          </a:xfrm>
          <a:prstGeom prst="rightArrow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F2DF9DF6-0E43-29EB-87E5-8B619C65707F}"/>
              </a:ext>
            </a:extLst>
          </p:cNvPr>
          <p:cNvSpPr txBox="1">
            <a:spLocks/>
          </p:cNvSpPr>
          <p:nvPr/>
        </p:nvSpPr>
        <p:spPr>
          <a:xfrm>
            <a:off x="3284621" y="213725"/>
            <a:ext cx="7555832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FIEP / Observatório da Indústria 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(ROTAS ESTRATÉGICAS PARA O FUTURO DA INDÚSTRIA PARANAENSE - ENERGIA 2031)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CF08F25-ED85-1071-0091-FE8AEC47F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251917"/>
              </p:ext>
            </p:extLst>
          </p:nvPr>
        </p:nvGraphicFramePr>
        <p:xfrm>
          <a:off x="3676257" y="1235011"/>
          <a:ext cx="7440060" cy="491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7819F2A-F80F-8CE9-C36B-4D801DA4E27F}"/>
              </a:ext>
            </a:extLst>
          </p:cNvPr>
          <p:cNvSpPr txBox="1">
            <a:spLocks/>
          </p:cNvSpPr>
          <p:nvPr/>
        </p:nvSpPr>
        <p:spPr>
          <a:xfrm>
            <a:off x="3676257" y="698105"/>
            <a:ext cx="2074838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600" b="1" i="1" u="sng" dirty="0">
                <a:solidFill>
                  <a:schemeClr val="bg1"/>
                </a:solidFill>
              </a:rPr>
              <a:t>Visões de futuro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557BBF3-C8B0-E451-1728-9BC328694020}"/>
              </a:ext>
            </a:extLst>
          </p:cNvPr>
          <p:cNvSpPr txBox="1">
            <a:spLocks/>
          </p:cNvSpPr>
          <p:nvPr/>
        </p:nvSpPr>
        <p:spPr>
          <a:xfrm>
            <a:off x="6896714" y="706122"/>
            <a:ext cx="2074838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1600" b="1" i="1" u="sng" dirty="0">
                <a:solidFill>
                  <a:schemeClr val="bg1"/>
                </a:solidFill>
              </a:rPr>
              <a:t>Principais barreiras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D444B3-5B29-2CD9-BCDA-CC729FFF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67BA-A866-4AAC-B618-52BA1DBA0EF9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C7B33BB-C121-B523-9C4D-D25DA88A7FA2}"/>
              </a:ext>
            </a:extLst>
          </p:cNvPr>
          <p:cNvGrpSpPr/>
          <p:nvPr/>
        </p:nvGrpSpPr>
        <p:grpSpPr>
          <a:xfrm>
            <a:off x="402645" y="1998738"/>
            <a:ext cx="2849582" cy="743187"/>
            <a:chOff x="206463" y="0"/>
            <a:chExt cx="2849582" cy="7431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4CB322A-E9DF-CF99-ABDF-AFCC94DA59F4}"/>
                </a:ext>
              </a:extLst>
            </p:cNvPr>
            <p:cNvSpPr/>
            <p:nvPr/>
          </p:nvSpPr>
          <p:spPr>
            <a:xfrm>
              <a:off x="270490" y="0"/>
              <a:ext cx="2785555" cy="74318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528413-733C-8C33-2D52-DD706AEC55C2}"/>
                </a:ext>
              </a:extLst>
            </p:cNvPr>
            <p:cNvSpPr txBox="1"/>
            <p:nvPr/>
          </p:nvSpPr>
          <p:spPr>
            <a:xfrm>
              <a:off x="206463" y="0"/>
              <a:ext cx="2785555" cy="743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500" b="1" kern="1200" dirty="0"/>
                <a:t>1. Estruturação núcleo de energia no INOVATEC e mobilizar equipe e parceiros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B51F0-BC76-1B60-EFC4-1FDA00F0ED76}"/>
              </a:ext>
            </a:extLst>
          </p:cNvPr>
          <p:cNvGrpSpPr/>
          <p:nvPr/>
        </p:nvGrpSpPr>
        <p:grpSpPr>
          <a:xfrm>
            <a:off x="443587" y="3071696"/>
            <a:ext cx="2902860" cy="1702185"/>
            <a:chOff x="0" y="971891"/>
            <a:chExt cx="2902860" cy="841345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AE290CD-2A49-3FE6-B1DE-7DBD1F4DD2D0}"/>
                </a:ext>
              </a:extLst>
            </p:cNvPr>
            <p:cNvSpPr/>
            <p:nvPr/>
          </p:nvSpPr>
          <p:spPr>
            <a:xfrm>
              <a:off x="0" y="971891"/>
              <a:ext cx="2902860" cy="84134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502FB78-5898-C6A3-09F9-EAF89917EA0F}"/>
                </a:ext>
              </a:extLst>
            </p:cNvPr>
            <p:cNvSpPr txBox="1"/>
            <p:nvPr/>
          </p:nvSpPr>
          <p:spPr>
            <a:xfrm>
              <a:off x="0" y="971891"/>
              <a:ext cx="2902860" cy="8413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400" b="1" kern="1200" dirty="0"/>
                <a:t>2. Pesquisas das Definições estratégicas da temática Energia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7A41BA-EF46-91E2-F1FB-DF838262DD41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P.02-6/7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A1E742-63FF-7784-DA25-F44FD4F16A91}"/>
              </a:ext>
            </a:extLst>
          </p:cNvPr>
          <p:cNvSpPr txBox="1"/>
          <p:nvPr/>
        </p:nvSpPr>
        <p:spPr>
          <a:xfrm>
            <a:off x="417505" y="1155275"/>
            <a:ext cx="2125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Ações Preliminares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1ADAA3-58E1-BE0E-BB2F-7D23A84A3659}"/>
              </a:ext>
            </a:extLst>
          </p:cNvPr>
          <p:cNvSpPr txBox="1"/>
          <p:nvPr/>
        </p:nvSpPr>
        <p:spPr>
          <a:xfrm>
            <a:off x="315039" y="444724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DADA97-CA8D-06A6-D0DA-42F4DE219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438" y="1176382"/>
            <a:ext cx="7645564" cy="50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57AB-A016-F3AC-86EC-72A9546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8" y="855440"/>
            <a:ext cx="9238434" cy="857559"/>
          </a:xfrm>
        </p:spPr>
        <p:txBody>
          <a:bodyPr/>
          <a:lstStyle/>
          <a:p>
            <a:r>
              <a:rPr lang="pt-BR" sz="19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Objetivos Específicos/ metas</a:t>
            </a:r>
            <a:br>
              <a:rPr lang="pt-BR" sz="18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3BB5034-7119-F3BD-9EF3-4682063153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5799" y="1685026"/>
          <a:ext cx="9585930" cy="47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A78CDA02-F464-2EB9-8A6F-E2B26D2DD702}"/>
              </a:ext>
            </a:extLst>
          </p:cNvPr>
          <p:cNvSpPr txBox="1"/>
          <p:nvPr/>
        </p:nvSpPr>
        <p:spPr>
          <a:xfrm>
            <a:off x="11103430" y="5896205"/>
            <a:ext cx="88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</a:rPr>
              <a:t>A.01-2/2</a:t>
            </a:r>
            <a:endParaRPr lang="pt-BR" sz="1000" b="1" dirty="0">
              <a:solidFill>
                <a:schemeClr val="bg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BE424CB-25A6-0C2B-56FD-770C9A99A507}"/>
              </a:ext>
            </a:extLst>
          </p:cNvPr>
          <p:cNvGrpSpPr/>
          <p:nvPr/>
        </p:nvGrpSpPr>
        <p:grpSpPr>
          <a:xfrm>
            <a:off x="992539" y="807498"/>
            <a:ext cx="9585930" cy="746041"/>
            <a:chOff x="0" y="0"/>
            <a:chExt cx="4246969" cy="2278498"/>
          </a:xfrm>
          <a:solidFill>
            <a:schemeClr val="accent6"/>
          </a:solidFill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77A4A5D-7624-3ABB-82FD-88E707F58D9C}"/>
                </a:ext>
              </a:extLst>
            </p:cNvPr>
            <p:cNvSpPr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BE8E7EE-66B0-8690-B989-816DED746C62}"/>
                </a:ext>
              </a:extLst>
            </p:cNvPr>
            <p:cNvSpPr txBox="1"/>
            <p:nvPr/>
          </p:nvSpPr>
          <p:spPr>
            <a:xfrm>
              <a:off x="0" y="0"/>
              <a:ext cx="4246969" cy="227849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600" b="1" kern="1200" dirty="0"/>
                <a:t>Favorecer o desenvolvimento de projetos tecnológicos e de Inovação em Energias e Sustentabilidade a partir das demandas empresariais (POD) e das competências científicas e tecnológicas instaladas na região.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FDC1DD-430A-A641-DEAF-AD27BA07BEB3}"/>
              </a:ext>
            </a:extLst>
          </p:cNvPr>
          <p:cNvSpPr txBox="1"/>
          <p:nvPr/>
        </p:nvSpPr>
        <p:spPr>
          <a:xfrm>
            <a:off x="992539" y="227096"/>
            <a:ext cx="712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Objetivos/Ações   (NAPI Oeste/POD “Energias”)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D08A51-1EAC-9526-C441-E457D329493A}"/>
              </a:ext>
            </a:extLst>
          </p:cNvPr>
          <p:cNvSpPr/>
          <p:nvPr/>
        </p:nvSpPr>
        <p:spPr>
          <a:xfrm>
            <a:off x="201704" y="2030681"/>
            <a:ext cx="932394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6C9254A-6EA3-9A4C-18D4-22DA426456E9}"/>
              </a:ext>
            </a:extLst>
          </p:cNvPr>
          <p:cNvSpPr/>
          <p:nvPr/>
        </p:nvSpPr>
        <p:spPr>
          <a:xfrm rot="10800000">
            <a:off x="10253491" y="2010103"/>
            <a:ext cx="1736805" cy="7460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926E186-3B34-5E88-9696-804B4FD5C9AB}"/>
              </a:ext>
            </a:extLst>
          </p:cNvPr>
          <p:cNvSpPr/>
          <p:nvPr/>
        </p:nvSpPr>
        <p:spPr>
          <a:xfrm>
            <a:off x="201704" y="3146960"/>
            <a:ext cx="10664497" cy="3080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5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F2DF9DF6-0E43-29EB-87E5-8B619C65707F}"/>
              </a:ext>
            </a:extLst>
          </p:cNvPr>
          <p:cNvSpPr txBox="1">
            <a:spLocks/>
          </p:cNvSpPr>
          <p:nvPr/>
        </p:nvSpPr>
        <p:spPr>
          <a:xfrm>
            <a:off x="3715233" y="213725"/>
            <a:ext cx="6461919" cy="701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Cursos da região oeste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000" b="1" u="sng" dirty="0">
                <a:solidFill>
                  <a:schemeClr val="bg1"/>
                </a:solidFill>
              </a:rPr>
              <a:t>(afins Energia)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598139"/>
              </p:ext>
            </p:extLst>
          </p:nvPr>
        </p:nvGraphicFramePr>
        <p:xfrm>
          <a:off x="3162886" y="914818"/>
          <a:ext cx="8472284" cy="5392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Agrupar 1">
            <a:extLst>
              <a:ext uri="{FF2B5EF4-FFF2-40B4-BE49-F238E27FC236}">
                <a16:creationId xmlns:a16="http://schemas.microsoft.com/office/drawing/2014/main" id="{0A989379-8593-461B-75BE-33E7B4AE524C}"/>
              </a:ext>
            </a:extLst>
          </p:cNvPr>
          <p:cNvGrpSpPr/>
          <p:nvPr/>
        </p:nvGrpSpPr>
        <p:grpSpPr>
          <a:xfrm>
            <a:off x="9085325" y="805597"/>
            <a:ext cx="2647486" cy="2623403"/>
            <a:chOff x="1530" y="70"/>
            <a:chExt cx="2904972" cy="2799375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DD3C639-6B19-4CF3-93BB-252D8E9037F0}"/>
                </a:ext>
              </a:extLst>
            </p:cNvPr>
            <p:cNvSpPr/>
            <p:nvPr/>
          </p:nvSpPr>
          <p:spPr>
            <a:xfrm>
              <a:off x="1530" y="70"/>
              <a:ext cx="2904972" cy="27993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Retângulo: Cantos Arredondados 4">
              <a:extLst>
                <a:ext uri="{FF2B5EF4-FFF2-40B4-BE49-F238E27FC236}">
                  <a16:creationId xmlns:a16="http://schemas.microsoft.com/office/drawing/2014/main" id="{633947AC-81CA-5773-3C20-D54E148A2E3A}"/>
                </a:ext>
              </a:extLst>
            </p:cNvPr>
            <p:cNvSpPr txBox="1"/>
            <p:nvPr/>
          </p:nvSpPr>
          <p:spPr>
            <a:xfrm>
              <a:off x="138184" y="136724"/>
              <a:ext cx="2631664" cy="2526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>
                  <a:solidFill>
                    <a:schemeClr val="bg1"/>
                  </a:solidFill>
                  <a:effectLst/>
                </a:rPr>
                <a:t>Engenharia Mecânica  </a:t>
              </a:r>
              <a:r>
                <a:rPr lang="pt-BR" sz="1800" kern="1200" dirty="0">
                  <a:solidFill>
                    <a:schemeClr val="bg1"/>
                  </a:solidFill>
                  <a:effectLst/>
                </a:rPr>
                <a:t>e áreas intensivas em equipamentos mecânicos e materiais</a:t>
              </a:r>
              <a:endParaRPr lang="pt-BR" sz="1800" kern="1200" dirty="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1E76077-D741-4CCE-12CD-DD7A9AF15873}"/>
              </a:ext>
            </a:extLst>
          </p:cNvPr>
          <p:cNvGrpSpPr/>
          <p:nvPr/>
        </p:nvGrpSpPr>
        <p:grpSpPr>
          <a:xfrm>
            <a:off x="9085325" y="3544937"/>
            <a:ext cx="2647486" cy="2430342"/>
            <a:chOff x="1530" y="2939413"/>
            <a:chExt cx="2904972" cy="2799375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E9E0307-3E74-8B09-DF3B-586388761859}"/>
                </a:ext>
              </a:extLst>
            </p:cNvPr>
            <p:cNvSpPr/>
            <p:nvPr/>
          </p:nvSpPr>
          <p:spPr>
            <a:xfrm>
              <a:off x="1530" y="2939413"/>
              <a:ext cx="2904972" cy="27993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3428005-A829-5AE6-B850-0B89628AE080}"/>
                </a:ext>
              </a:extLst>
            </p:cNvPr>
            <p:cNvSpPr txBox="1"/>
            <p:nvPr/>
          </p:nvSpPr>
          <p:spPr>
            <a:xfrm>
              <a:off x="138183" y="3147170"/>
              <a:ext cx="2631664" cy="2526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>
                  <a:solidFill>
                    <a:schemeClr val="bg1"/>
                  </a:solidFill>
                  <a:effectLst/>
                </a:rPr>
                <a:t>Engenharia Química </a:t>
              </a:r>
              <a:r>
                <a:rPr lang="pt-BR" sz="1800" kern="1200" dirty="0">
                  <a:solidFill>
                    <a:schemeClr val="bg1"/>
                  </a:solidFill>
                  <a:effectLst/>
                </a:rPr>
                <a:t>e áreas intensivas em processos contínuos físicos, químicos e bioquímicos </a:t>
              </a:r>
              <a:endParaRPr lang="pt-BR" sz="1800" kern="12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5044960-43F9-8602-442A-CE000FEF9143}"/>
              </a:ext>
            </a:extLst>
          </p:cNvPr>
          <p:cNvGrpSpPr/>
          <p:nvPr/>
        </p:nvGrpSpPr>
        <p:grpSpPr>
          <a:xfrm>
            <a:off x="6438473" y="1141931"/>
            <a:ext cx="2416266" cy="2159005"/>
            <a:chOff x="1530" y="70"/>
            <a:chExt cx="2904972" cy="2799375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3C8A117-63D5-1101-A56C-EFED3DB6392A}"/>
                </a:ext>
              </a:extLst>
            </p:cNvPr>
            <p:cNvSpPr/>
            <p:nvPr/>
          </p:nvSpPr>
          <p:spPr>
            <a:xfrm>
              <a:off x="1530" y="70"/>
              <a:ext cx="2904972" cy="27993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: Cantos Arredondados 4">
              <a:extLst>
                <a:ext uri="{FF2B5EF4-FFF2-40B4-BE49-F238E27FC236}">
                  <a16:creationId xmlns:a16="http://schemas.microsoft.com/office/drawing/2014/main" id="{87326925-CADC-2F82-EEEB-FAACD8AD9C84}"/>
                </a:ext>
              </a:extLst>
            </p:cNvPr>
            <p:cNvSpPr txBox="1"/>
            <p:nvPr/>
          </p:nvSpPr>
          <p:spPr>
            <a:xfrm>
              <a:off x="138184" y="136724"/>
              <a:ext cx="2631664" cy="2526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>
                  <a:solidFill>
                    <a:schemeClr val="bg1"/>
                  </a:solidFill>
                  <a:effectLst/>
                </a:rPr>
                <a:t>Engenharia Agronômica</a:t>
              </a:r>
              <a:endParaRPr lang="pt-BR" sz="1800" kern="1200" dirty="0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1229943-CB38-F614-D1FC-001A6276B5FB}"/>
              </a:ext>
            </a:extLst>
          </p:cNvPr>
          <p:cNvGrpSpPr/>
          <p:nvPr/>
        </p:nvGrpSpPr>
        <p:grpSpPr>
          <a:xfrm>
            <a:off x="3532792" y="4642380"/>
            <a:ext cx="2770564" cy="1632574"/>
            <a:chOff x="1530" y="2939413"/>
            <a:chExt cx="2928704" cy="2799375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278E4FAA-23CC-7FDA-B7CB-5CB3542DF2D6}"/>
                </a:ext>
              </a:extLst>
            </p:cNvPr>
            <p:cNvSpPr/>
            <p:nvPr/>
          </p:nvSpPr>
          <p:spPr>
            <a:xfrm>
              <a:off x="1530" y="2939413"/>
              <a:ext cx="2928704" cy="27993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tângulo: Cantos Arredondados 6">
              <a:extLst>
                <a:ext uri="{FF2B5EF4-FFF2-40B4-BE49-F238E27FC236}">
                  <a16:creationId xmlns:a16="http://schemas.microsoft.com/office/drawing/2014/main" id="{802E1994-A0B9-CAED-FB2C-917A141295C5}"/>
                </a:ext>
              </a:extLst>
            </p:cNvPr>
            <p:cNvSpPr txBox="1"/>
            <p:nvPr/>
          </p:nvSpPr>
          <p:spPr>
            <a:xfrm>
              <a:off x="138184" y="3076067"/>
              <a:ext cx="2655396" cy="2526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>
                  <a:solidFill>
                    <a:schemeClr val="bg1"/>
                  </a:solidFill>
                  <a:effectLst/>
                </a:rPr>
                <a:t>Engenharia ambiental</a:t>
              </a:r>
              <a:r>
                <a:rPr lang="pt-BR" sz="1800" kern="1200" dirty="0">
                  <a:solidFill>
                    <a:schemeClr val="bg1"/>
                  </a:solidFill>
                  <a:effectLst/>
                </a:rPr>
                <a:t>, recursos hídricos e de pesca</a:t>
              </a:r>
              <a:endParaRPr lang="pt-BR" sz="1800" kern="1200" dirty="0"/>
            </a:p>
          </p:txBody>
        </p:sp>
      </p:grp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7431349A-BFDC-6FBE-6C1B-D37C9B6A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AA58-124C-4679-BBAA-6EDEDD01334B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7D68584-41FC-67D4-81CE-A8AC0BA5CC9C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FA99207-6AE7-79CC-BB23-C5E6F8AE4B31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168F2FD-26AE-F75D-E650-6C24FAD781E2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0F8DF8-61F5-E14F-D274-8DB18EB8E5B4}"/>
              </a:ext>
            </a:extLst>
          </p:cNvPr>
          <p:cNvSpPr txBox="1"/>
          <p:nvPr/>
        </p:nvSpPr>
        <p:spPr>
          <a:xfrm>
            <a:off x="480273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4ECB23C-0FED-64C1-014C-CB7B26AABF5D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1.2 - 1/14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7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421346"/>
              </p:ext>
            </p:extLst>
          </p:nvPr>
        </p:nvGraphicFramePr>
        <p:xfrm>
          <a:off x="3889960" y="210593"/>
          <a:ext cx="5529503" cy="86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4" name="Imagem 133">
            <a:extLst>
              <a:ext uri="{FF2B5EF4-FFF2-40B4-BE49-F238E27FC236}">
                <a16:creationId xmlns:a16="http://schemas.microsoft.com/office/drawing/2014/main" id="{D5A70AFB-26D5-89E0-FF93-AFE32A888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8000" y="665973"/>
            <a:ext cx="7969202" cy="5614527"/>
          </a:xfrm>
          <a:prstGeom prst="rect">
            <a:avLst/>
          </a:prstGeom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D0D04DF8-A42B-C593-3592-588FA42E5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1986" y="111616"/>
            <a:ext cx="2968751" cy="2554741"/>
          </a:xfrm>
          <a:prstGeom prst="rect">
            <a:avLst/>
          </a:prstGeom>
        </p:spPr>
      </p:pic>
      <p:pic>
        <p:nvPicPr>
          <p:cNvPr id="136" name="Imagem 135">
            <a:extLst>
              <a:ext uri="{FF2B5EF4-FFF2-40B4-BE49-F238E27FC236}">
                <a16:creationId xmlns:a16="http://schemas.microsoft.com/office/drawing/2014/main" id="{A4CDD279-0ED0-C522-893C-65B0FDC93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8887" y="2666357"/>
            <a:ext cx="2038000" cy="976979"/>
          </a:xfrm>
          <a:prstGeom prst="rect">
            <a:avLst/>
          </a:prstGeom>
        </p:spPr>
      </p:pic>
      <p:sp>
        <p:nvSpPr>
          <p:cNvPr id="137" name="Espaço Reservado para Data 136">
            <a:extLst>
              <a:ext uri="{FF2B5EF4-FFF2-40B4-BE49-F238E27FC236}">
                <a16:creationId xmlns:a16="http://schemas.microsoft.com/office/drawing/2014/main" id="{D8BF3A87-BEF4-424E-B015-C593E2F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6806-168A-4553-97E4-A13360CBD120}" type="datetime1">
              <a:rPr lang="en-US" smtClean="0"/>
              <a:t>12/13/2024</a:t>
            </a:fld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5AD9D-8EE4-4865-7572-F12D5E0A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F70D2FB-D8E1-FC0B-D74D-F5FEBDB248AC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6B70A37-9C74-9702-04ED-DB194BD97EED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A21D2D2-12AA-9B0A-ADDE-A64B7C864013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7C3263-BFBC-334B-7C0F-3F0DA2058E0C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7B9E3E-7828-210E-F351-A05C84A8C074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1.2 - 3/14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17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651895"/>
              </p:ext>
            </p:extLst>
          </p:nvPr>
        </p:nvGraphicFramePr>
        <p:xfrm>
          <a:off x="5587363" y="80659"/>
          <a:ext cx="8492954" cy="162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5" name="Imagem 174">
            <a:extLst>
              <a:ext uri="{FF2B5EF4-FFF2-40B4-BE49-F238E27FC236}">
                <a16:creationId xmlns:a16="http://schemas.microsoft.com/office/drawing/2014/main" id="{50D0B0CA-84AE-0CC9-44B5-8EC37E6BD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817" y="900304"/>
            <a:ext cx="7323990" cy="5254283"/>
          </a:xfrm>
          <a:prstGeom prst="rect">
            <a:avLst/>
          </a:prstGeom>
        </p:spPr>
      </p:pic>
      <p:pic>
        <p:nvPicPr>
          <p:cNvPr id="177" name="Imagem 176">
            <a:extLst>
              <a:ext uri="{FF2B5EF4-FFF2-40B4-BE49-F238E27FC236}">
                <a16:creationId xmlns:a16="http://schemas.microsoft.com/office/drawing/2014/main" id="{815237B2-AFAB-8664-2873-22A306B02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6722" y="173122"/>
            <a:ext cx="3199164" cy="3034535"/>
          </a:xfrm>
          <a:prstGeom prst="rect">
            <a:avLst/>
          </a:prstGeom>
        </p:spPr>
      </p:pic>
      <p:pic>
        <p:nvPicPr>
          <p:cNvPr id="178" name="Imagem 177">
            <a:extLst>
              <a:ext uri="{FF2B5EF4-FFF2-40B4-BE49-F238E27FC236}">
                <a16:creationId xmlns:a16="http://schemas.microsoft.com/office/drawing/2014/main" id="{F9CA0A54-C397-2894-C5B9-E8266CE48D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3314" y="3300120"/>
            <a:ext cx="2247766" cy="1121631"/>
          </a:xfrm>
          <a:prstGeom prst="rect">
            <a:avLst/>
          </a:prstGeom>
        </p:spPr>
      </p:pic>
      <p:sp>
        <p:nvSpPr>
          <p:cNvPr id="179" name="Espaço Reservado para Data 178">
            <a:extLst>
              <a:ext uri="{FF2B5EF4-FFF2-40B4-BE49-F238E27FC236}">
                <a16:creationId xmlns:a16="http://schemas.microsoft.com/office/drawing/2014/main" id="{1DED5FF1-E72F-361D-3712-BE4368D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FB7-1F81-4A37-ABE4-B6019527988E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F731EA-2180-0D3B-7CE7-AB2579FFCB1B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90A589-D87E-A232-F707-D0BBE325FD91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6A6546A-1AB6-22F9-016F-52BDFC4A9F3C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C95FEA-1661-790E-B469-4938BFEC3F52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4D3CF-201A-3F1B-A8BF-F125393E0F49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1.2 - 5/14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9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45449"/>
              </p:ext>
            </p:extLst>
          </p:nvPr>
        </p:nvGraphicFramePr>
        <p:xfrm>
          <a:off x="4680604" y="265970"/>
          <a:ext cx="5046097" cy="1377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FBFD93B8-4D49-88C9-F208-0B5755466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733" y="1273137"/>
            <a:ext cx="7240520" cy="49321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E0E9A32-BDDA-B251-037A-644419FD49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5253" y="265970"/>
            <a:ext cx="2952991" cy="29672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304EEF-A3F0-2DDB-BEEA-C8E2A7FE98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3314" y="3300120"/>
            <a:ext cx="2247766" cy="112163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A60ABBF-C0EA-8C12-31AE-083DE51F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F098-D7E6-45FE-9C6E-105998EBBE84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137D48C-BB0E-D800-B301-3C4867ED528D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827A5B7-D044-4EBB-874E-FBD93EA3569C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0106346-FE39-B599-DFB9-8490B3552239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97D8F3B5-9B8D-28D3-6007-C34AFFFA67B7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025F7-2489-EE3D-45BA-205E24848E37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1.2 - 7/14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7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BDFB444-A1C8-0D88-FF51-CCD5BDEDF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824672"/>
              </p:ext>
            </p:extLst>
          </p:nvPr>
        </p:nvGraphicFramePr>
        <p:xfrm>
          <a:off x="4862080" y="237586"/>
          <a:ext cx="7146164" cy="93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2E590A6-EBC1-BE9C-90FD-019B3FA24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081" y="769195"/>
            <a:ext cx="6893170" cy="531961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0C5CB1-4644-107F-9B58-197A37A0C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5251" y="203199"/>
            <a:ext cx="2952993" cy="35782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93B479-2D15-CEB8-056C-E7070E6CF7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7864" y="3815865"/>
            <a:ext cx="2247766" cy="1121631"/>
          </a:xfrm>
          <a:prstGeom prst="rect">
            <a:avLst/>
          </a:prstGeom>
        </p:spPr>
      </p:pic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38792D42-F5EB-84CA-89AB-12CFD1ED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B32-EA35-4500-ACA9-EA369F34F439}" type="datetime1">
              <a:rPr lang="en-US" smtClean="0"/>
              <a:t>12/13/2024</a:t>
            </a:fld>
            <a:endParaRPr lang="en-US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A5264CC-9A76-2A6E-3A59-E51771DFDBD3}"/>
              </a:ext>
            </a:extLst>
          </p:cNvPr>
          <p:cNvGrpSpPr/>
          <p:nvPr/>
        </p:nvGrpSpPr>
        <p:grpSpPr>
          <a:xfrm>
            <a:off x="120430" y="1007233"/>
            <a:ext cx="3099760" cy="1569956"/>
            <a:chOff x="0" y="0"/>
            <a:chExt cx="3899670" cy="156995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451B9D-927C-1542-A50C-F1206CDF4D18}"/>
                </a:ext>
              </a:extLst>
            </p:cNvPr>
            <p:cNvSpPr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909BE32-7154-3408-8FF7-EEC72D171867}"/>
                </a:ext>
              </a:extLst>
            </p:cNvPr>
            <p:cNvSpPr txBox="1"/>
            <p:nvPr/>
          </p:nvSpPr>
          <p:spPr>
            <a:xfrm>
              <a:off x="0" y="0"/>
              <a:ext cx="3899670" cy="15699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1. Competências C,T, E &amp; I nas Universidades em Energia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800" b="1" kern="1200" dirty="0"/>
                <a:t>(</a:t>
              </a:r>
              <a:r>
                <a:rPr lang="pt-BR" sz="1800" b="1" i="1" u="sng" kern="1200" dirty="0"/>
                <a:t>sistematização</a:t>
              </a:r>
              <a:r>
                <a:rPr lang="pt-BR" sz="1800" b="1" kern="1200" dirty="0"/>
                <a:t>)</a:t>
              </a:r>
              <a:endParaRPr lang="en-US" sz="1800" kern="1200"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AA0D69-8717-0AC3-9C6C-6C696C0EEB98}"/>
              </a:ext>
            </a:extLst>
          </p:cNvPr>
          <p:cNvSpPr txBox="1"/>
          <p:nvPr/>
        </p:nvSpPr>
        <p:spPr>
          <a:xfrm>
            <a:off x="-63328" y="360902"/>
            <a:ext cx="196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NAPI Oeste/POD “Energias”</a:t>
            </a:r>
            <a:endParaRPr lang="pt-BR" sz="11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4B95D2-00D8-FEFE-6F2F-6A8CF911757F}"/>
              </a:ext>
            </a:extLst>
          </p:cNvPr>
          <p:cNvSpPr txBox="1"/>
          <p:nvPr/>
        </p:nvSpPr>
        <p:spPr>
          <a:xfrm>
            <a:off x="11276002" y="5782982"/>
            <a:ext cx="91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1.2 - 8/14</a:t>
            </a:r>
            <a:endParaRPr lang="pt-B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0038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</TotalTime>
  <Words>1501</Words>
  <Application>Microsoft Office PowerPoint</Application>
  <PresentationFormat>Widescreen</PresentationFormat>
  <Paragraphs>253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Tahoma</vt:lpstr>
      <vt:lpstr>Times New Roman</vt:lpstr>
      <vt:lpstr>Trade Gothic Next Cond</vt:lpstr>
      <vt:lpstr>Trade Gothic Next Light</vt:lpstr>
      <vt:lpstr>PortalVTI</vt:lpstr>
      <vt:lpstr>NAPI-Oeste / POD “Energia”</vt:lpstr>
      <vt:lpstr> Objetivos Específicos </vt:lpstr>
      <vt:lpstr>Apresentação do PowerPoint</vt:lpstr>
      <vt:lpstr> Objetivos Específicos/ metas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Objetivos Específicos/ metas </vt:lpstr>
      <vt:lpstr>Apresentação do PowerPoint</vt:lpstr>
      <vt:lpstr>Apresentação do PowerPoint</vt:lpstr>
      <vt:lpstr> Objetivos Específicos/ metas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NAPI - Oeste/POD</dc:title>
  <dc:creator>Alysson Guimarães</dc:creator>
  <cp:lastModifiedBy>Eduardo Cesar Dechechi</cp:lastModifiedBy>
  <cp:revision>31</cp:revision>
  <cp:lastPrinted>2023-07-24T21:50:21Z</cp:lastPrinted>
  <dcterms:created xsi:type="dcterms:W3CDTF">2023-03-03T14:18:33Z</dcterms:created>
  <dcterms:modified xsi:type="dcterms:W3CDTF">2024-12-13T19:44:36Z</dcterms:modified>
</cp:coreProperties>
</file>