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2"/>
  </p:notesMasterIdLst>
  <p:sldIdLst>
    <p:sldId id="261" r:id="rId2"/>
    <p:sldId id="256" r:id="rId3"/>
    <p:sldId id="264" r:id="rId4"/>
    <p:sldId id="257" r:id="rId5"/>
    <p:sldId id="258" r:id="rId6"/>
    <p:sldId id="265" r:id="rId7"/>
    <p:sldId id="259" r:id="rId8"/>
    <p:sldId id="262" r:id="rId9"/>
    <p:sldId id="263" r:id="rId10"/>
    <p:sldId id="260" r:id="rId11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34C547BD-11AF-42E1-ACD1-5AA0DC0288A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5ED657D2-04A0-4070-AE6A-CFDD969B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05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57D2-04A0-4070-AE6A-CFDD969B8E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37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57D2-04A0-4070-AE6A-CFDD969B8E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39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57D2-04A0-4070-AE6A-CFDD969B8E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43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57D2-04A0-4070-AE6A-CFDD969B8E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95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90CC44-E594-4276-99EB-A3959975B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3EF1851-C693-4F54-B40B-211C438D3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649E5A8-81E6-4950-AF7A-38001DE5A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A5E0-68CC-49B7-9618-F8C68CABB5F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A4C303D-D948-4D9C-8DC0-77C2AA217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F8300C6-8AD6-41A9-9F7F-0D37779E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280C-DF7E-491A-ACE7-D7E5391D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4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E69734-CCA0-4A05-B033-E5B434ED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2A878AB-8E20-4C2E-B66C-58DC84541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E621E22-3CF0-47FD-9AB6-075503CBB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A5E0-68CC-49B7-9618-F8C68CABB5F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F84866C-7616-438E-996E-D44642A4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9DFD108-5318-4A3A-A6A2-D08715217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280C-DF7E-491A-ACE7-D7E5391D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46398163-7163-41E1-BB68-C9BD67B68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91A032F-C258-4180-8047-9DC018516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46B2E62-BFA3-49C3-8906-9ED13FFD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A5E0-68CC-49B7-9618-F8C68CABB5F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514FB4B-8DBA-4251-B334-790DA5A57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27FD9E2-0C45-4444-94DD-9665C8BA1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280C-DF7E-491A-ACE7-D7E5391D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77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9D73E1B-3E1F-4031-8DBC-6BBE51C4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3A997A7-769E-45BD-9CB4-32DC11FA5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5A3A207-21BA-4C7D-9F64-7BBA748EB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A5E0-68CC-49B7-9618-F8C68CABB5F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64CF858-9825-402F-AE60-1A18C67D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3EF70A9-A1FD-43FE-AAE9-D27DE6000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280C-DF7E-491A-ACE7-D7E5391D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87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3FC6E1-2092-45C1-8027-9F630B974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C2668E5-2AB5-4F6D-9072-F76BB0455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F5300AB-6B33-4A5C-B759-9E34D4E87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A5E0-68CC-49B7-9618-F8C68CABB5F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FD32623-CCA2-4937-A940-89DEC9F03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720D6E7-BA89-4C08-91D4-F478003CB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280C-DF7E-491A-ACE7-D7E5391D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31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99B4891-47A4-49BA-933F-3A202266D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BD7DDFD-3DDD-4633-9F87-E81FF870B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0C987CE-D5E2-4E16-8150-468E8A446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BA606AF-4348-42DF-A863-D4DCC0F9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A5E0-68CC-49B7-9618-F8C68CABB5F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BF996D5-8BD2-4726-9ACC-7B141F450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F834767-AE27-45E6-9769-C3782F9D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280C-DF7E-491A-ACE7-D7E5391D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8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69EFF4-03C2-40ED-9754-A41FD264E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5A5733E-ADB7-4B51-8CDD-0305FAEE1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B0F12AC-4DE2-4D21-AD72-453E6CA94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C8E7620-FAF3-494F-8E06-3AD0855F8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7C2B8E9-BDC9-49A8-926C-F50FC0BDD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B882A8D-C82D-43C1-985F-F498D02C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A5E0-68CC-49B7-9618-F8C68CABB5F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36BD734-C78F-45FE-95D6-3568B64D1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425D2076-9DA3-4071-A627-A033DDD7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280C-DF7E-491A-ACE7-D7E5391D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3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5170A6-9F4F-4934-A61F-80CCD78E7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0248FF6-D63A-490E-AF83-2B44DC1B4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A5E0-68CC-49B7-9618-F8C68CABB5F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2595209-80FC-4C05-A928-70547374D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5638DF1-6CAA-469E-AF2F-CE0BE50CD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280C-DF7E-491A-ACE7-D7E5391D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5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67837550-17A0-4521-9DDB-83D41F88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A5E0-68CC-49B7-9618-F8C68CABB5F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52EB5A9-EAA6-49F1-B403-147D47D6F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E448ED5-54FA-4E56-B8E6-A69A0EB2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280C-DF7E-491A-ACE7-D7E5391D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8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9C97FA-7DC1-4E3F-B0EE-B278A8B60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B2987F5-183F-4EDA-9D63-8E1FE8479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4316A75-217B-43D7-B0BC-E28261D32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D1F1CD7-B54D-4641-A75D-AAEC35870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A5E0-68CC-49B7-9618-F8C68CABB5F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A518AD0-5E7D-4CDD-A430-316B43D93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2715610-1E93-4A81-ADFD-5B12095B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280C-DF7E-491A-ACE7-D7E5391D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9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F7EF64-A056-47A1-84B2-B4BA7D450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50BD9C2D-ABB4-49C9-934D-74E00B4FA8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3D9223F-9D68-4B3F-B1B8-231CD1880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200410A-7DC9-4C9A-8F85-5623C83F4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A5E0-68CC-49B7-9618-F8C68CABB5F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C073D8D-3AE1-4B4A-9FDC-6681C6DC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D233F28-797E-4896-AA88-164E5BF4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280C-DF7E-491A-ACE7-D7E5391D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7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66F1F7E9-F6D5-4BA8-B01A-576F78EC9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53963C8-EA73-48F1-866C-F44408FC6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B5EE57A-7D60-4059-94C2-ECB060AEA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1A5E0-68CC-49B7-9618-F8C68CABB5F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333844E-E53B-42FD-A289-FB84600DB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4EC5FC1-C310-4F1D-8399-F632A17CA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C280C-DF7E-491A-ACE7-D7E5391D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9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www.researchgate.net/publication/5764820_A_Closed-Form_Solution_to_Natural_Image_Matting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www.researchgate.net/publication/5764820_A_Closed-Form_Solution_to_Natural_Image_Matting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תמונה 6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50417BDD-94E9-4331-B903-2CCC7F5962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 flipH="1">
            <a:off x="20" y="1282"/>
            <a:ext cx="12191980" cy="6856718"/>
          </a:xfrm>
          <a:prstGeom prst="rect">
            <a:avLst/>
          </a:prstGeom>
        </p:spPr>
      </p:pic>
      <p:sp>
        <p:nvSpPr>
          <p:cNvPr id="8" name="מלבן 7">
            <a:extLst>
              <a:ext uri="{FF2B5EF4-FFF2-40B4-BE49-F238E27FC236}">
                <a16:creationId xmlns:a16="http://schemas.microsoft.com/office/drawing/2014/main" id="{3836571B-B5FA-41FD-A96B-BEBD96B7DC80}"/>
              </a:ext>
            </a:extLst>
          </p:cNvPr>
          <p:cNvSpPr/>
          <p:nvPr/>
        </p:nvSpPr>
        <p:spPr>
          <a:xfrm>
            <a:off x="6890327" y="0"/>
            <a:ext cx="516369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4400" dirty="0">
                <a:ln w="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פרויקט עיבוד וידיאו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205D09B1-C463-4102-9D6B-E5BCA79EF7D7}"/>
              </a:ext>
            </a:extLst>
          </p:cNvPr>
          <p:cNvSpPr/>
          <p:nvPr/>
        </p:nvSpPr>
        <p:spPr>
          <a:xfrm>
            <a:off x="2368843" y="123110"/>
            <a:ext cx="516369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נועם כץ 204251144</a:t>
            </a:r>
          </a:p>
          <a:p>
            <a:pPr algn="ctr"/>
            <a:r>
              <a:rPr lang="he-IL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שקד רצון 200940500</a:t>
            </a:r>
            <a:endParaRPr lang="he-IL" b="0" cap="none" spc="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163993D9-4214-45D9-A2FE-17BD1E91A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818844" cy="1433689"/>
          </a:xfrm>
          <a:prstGeom prst="rect">
            <a:avLst/>
          </a:prstGeom>
        </p:spPr>
      </p:pic>
      <p:sp>
        <p:nvSpPr>
          <p:cNvPr id="11" name="מלבן 10">
            <a:extLst>
              <a:ext uri="{FF2B5EF4-FFF2-40B4-BE49-F238E27FC236}">
                <a16:creationId xmlns:a16="http://schemas.microsoft.com/office/drawing/2014/main" id="{54B7D947-39EA-49B6-945B-788A628AE68B}"/>
              </a:ext>
            </a:extLst>
          </p:cNvPr>
          <p:cNvSpPr/>
          <p:nvPr/>
        </p:nvSpPr>
        <p:spPr>
          <a:xfrm>
            <a:off x="10188215" y="978218"/>
            <a:ext cx="118494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40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מבוא</a:t>
            </a:r>
          </a:p>
        </p:txBody>
      </p:sp>
      <p:pic>
        <p:nvPicPr>
          <p:cNvPr id="21" name="תמונה 20">
            <a:extLst>
              <a:ext uri="{FF2B5EF4-FFF2-40B4-BE49-F238E27FC236}">
                <a16:creationId xmlns:a16="http://schemas.microsoft.com/office/drawing/2014/main" id="{47368236-C349-4237-9D5F-67330689A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18845" y="-1"/>
            <a:ext cx="818844" cy="1433689"/>
          </a:xfrm>
          <a:prstGeom prst="rect">
            <a:avLst/>
          </a:prstGeom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3BBB341-6552-46B1-B6FF-8C54E8F5327C}"/>
              </a:ext>
            </a:extLst>
          </p:cNvPr>
          <p:cNvSpPr txBox="1"/>
          <p:nvPr/>
        </p:nvSpPr>
        <p:spPr>
          <a:xfrm>
            <a:off x="2567709" y="2013527"/>
            <a:ext cx="894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בלה </a:t>
            </a:r>
            <a:r>
              <a:rPr lang="he-IL" dirty="0" err="1"/>
              <a:t>בלה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72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תמונה 6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50417BDD-94E9-4331-B903-2CCC7F5962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 flipH="1">
            <a:off x="68267" y="1282"/>
            <a:ext cx="12191980" cy="6856718"/>
          </a:xfrm>
          <a:prstGeom prst="rect">
            <a:avLst/>
          </a:prstGeom>
        </p:spPr>
      </p:pic>
      <p:sp>
        <p:nvSpPr>
          <p:cNvPr id="8" name="מלבן 7">
            <a:extLst>
              <a:ext uri="{FF2B5EF4-FFF2-40B4-BE49-F238E27FC236}">
                <a16:creationId xmlns:a16="http://schemas.microsoft.com/office/drawing/2014/main" id="{3836571B-B5FA-41FD-A96B-BEBD96B7DC80}"/>
              </a:ext>
            </a:extLst>
          </p:cNvPr>
          <p:cNvSpPr/>
          <p:nvPr/>
        </p:nvSpPr>
        <p:spPr>
          <a:xfrm>
            <a:off x="6890327" y="0"/>
            <a:ext cx="516369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4400" dirty="0">
                <a:ln w="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פרויקט עיבוד וידיאו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205D09B1-C463-4102-9D6B-E5BCA79EF7D7}"/>
              </a:ext>
            </a:extLst>
          </p:cNvPr>
          <p:cNvSpPr/>
          <p:nvPr/>
        </p:nvSpPr>
        <p:spPr>
          <a:xfrm>
            <a:off x="2368843" y="123110"/>
            <a:ext cx="516369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נועם כץ 204251144</a:t>
            </a:r>
          </a:p>
          <a:p>
            <a:pPr algn="ctr"/>
            <a:r>
              <a:rPr lang="he-IL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שקד רצון 200940500</a:t>
            </a:r>
            <a:endParaRPr lang="he-IL" b="0" cap="none" spc="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163993D9-4214-45D9-A2FE-17BD1E91A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818844" cy="1433689"/>
          </a:xfrm>
          <a:prstGeom prst="rect">
            <a:avLst/>
          </a:prstGeom>
        </p:spPr>
      </p:pic>
      <p:sp>
        <p:nvSpPr>
          <p:cNvPr id="11" name="מלבן 10">
            <a:extLst>
              <a:ext uri="{FF2B5EF4-FFF2-40B4-BE49-F238E27FC236}">
                <a16:creationId xmlns:a16="http://schemas.microsoft.com/office/drawing/2014/main" id="{54B7D947-39EA-49B6-945B-788A628AE68B}"/>
              </a:ext>
            </a:extLst>
          </p:cNvPr>
          <p:cNvSpPr/>
          <p:nvPr/>
        </p:nvSpPr>
        <p:spPr>
          <a:xfrm>
            <a:off x="7669582" y="895091"/>
            <a:ext cx="311591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Tracking block</a:t>
            </a:r>
            <a:endParaRPr lang="he-IL" sz="40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1" name="תמונה 20">
            <a:extLst>
              <a:ext uri="{FF2B5EF4-FFF2-40B4-BE49-F238E27FC236}">
                <a16:creationId xmlns:a16="http://schemas.microsoft.com/office/drawing/2014/main" id="{47368236-C349-4237-9D5F-67330689A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18845" y="-1"/>
            <a:ext cx="818844" cy="1433689"/>
          </a:xfrm>
          <a:prstGeom prst="rect">
            <a:avLst/>
          </a:prstGeom>
        </p:spPr>
      </p:pic>
      <p:sp>
        <p:nvSpPr>
          <p:cNvPr id="2" name="מלבן 1">
            <a:extLst>
              <a:ext uri="{FF2B5EF4-FFF2-40B4-BE49-F238E27FC236}">
                <a16:creationId xmlns:a16="http://schemas.microsoft.com/office/drawing/2014/main" id="{C9779DE7-A685-4C79-9F6A-4C5A0BA7F741}"/>
              </a:ext>
            </a:extLst>
          </p:cNvPr>
          <p:cNvSpPr/>
          <p:nvPr/>
        </p:nvSpPr>
        <p:spPr>
          <a:xfrm>
            <a:off x="337351" y="1737256"/>
            <a:ext cx="11653812" cy="2163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latin typeface="Calibri" panose="020F0502020204030204" pitchFamily="34" charset="0"/>
              </a:rPr>
              <a:t>בבלוק זה ניסינו תחילה להשתמש בפתרון מסנן החלקיקים שכתבנו בתרגיל 3, אך מכיוון שהפתרון שלנו משתמש בהיסטוגרמה והדמות שהתקבלה ב</a:t>
            </a:r>
            <a:r>
              <a:rPr lang="en-US" dirty="0">
                <a:latin typeface="Calibri" panose="020F0502020204030204" pitchFamily="34" charset="0"/>
              </a:rPr>
              <a:t>matting</a:t>
            </a:r>
            <a:r>
              <a:rPr lang="he-IL" dirty="0">
                <a:latin typeface="Calibri" panose="020F0502020204030204" pitchFamily="34" charset="0"/>
              </a:rPr>
              <a:t> איננה שלמה כל הזמן, העקיבה נאבדת לפעמים.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latin typeface="Calibri" panose="020F0502020204030204" pitchFamily="34" charset="0"/>
              </a:rPr>
              <a:t>במקום פתרון זה בחרנו להשתמש </a:t>
            </a:r>
            <a:r>
              <a:rPr lang="he-IL" dirty="0" err="1">
                <a:latin typeface="Calibri" panose="020F0502020204030204" pitchFamily="34" charset="0"/>
              </a:rPr>
              <a:t>בעקיבת</a:t>
            </a:r>
            <a:r>
              <a:rPr lang="he-IL" dirty="0">
                <a:latin typeface="Calibri" panose="020F0502020204030204" pitchFamily="34" charset="0"/>
              </a:rPr>
              <a:t> של </a:t>
            </a:r>
            <a:r>
              <a:rPr lang="en-US" dirty="0" err="1">
                <a:latin typeface="Calibri" panose="020F0502020204030204" pitchFamily="34" charset="0"/>
              </a:rPr>
              <a:t>opencv</a:t>
            </a:r>
            <a:r>
              <a:rPr lang="he-IL" dirty="0">
                <a:latin typeface="Calibri" panose="020F0502020204030204" pitchFamily="34" charset="0"/>
              </a:rPr>
              <a:t>. בחרנו בעוקב מסוג </a:t>
            </a:r>
            <a:r>
              <a:rPr lang="en-US" dirty="0">
                <a:latin typeface="Calibri" panose="020F0502020204030204" pitchFamily="34" charset="0"/>
              </a:rPr>
              <a:t>Boosting</a:t>
            </a:r>
            <a:r>
              <a:rPr lang="he-IL" dirty="0">
                <a:latin typeface="Calibri" panose="020F0502020204030204" pitchFamily="34" charset="0"/>
              </a:rPr>
              <a:t> מכיוון שהוא משתמש ברקע כדוגמה שלילית וכך נמנע מסחיפה בעקבות איבוד רגעי של האובייקט. ייתכן ושרקע שומה מאוד לאובייקט יגרום לביצועים פחות טובים של העקיבה.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he-IL" dirty="0">
              <a:latin typeface="Calibri" panose="020F050202020403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</a:rPr>
              <a:t>	</a:t>
            </a:r>
            <a:endParaRPr lang="he-IL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391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תמונה 6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50417BDD-94E9-4331-B903-2CCC7F5962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 flipH="1">
            <a:off x="20" y="1282"/>
            <a:ext cx="12191980" cy="6856718"/>
          </a:xfrm>
          <a:prstGeom prst="rect">
            <a:avLst/>
          </a:prstGeom>
        </p:spPr>
      </p:pic>
      <p:sp>
        <p:nvSpPr>
          <p:cNvPr id="8" name="מלבן 7">
            <a:extLst>
              <a:ext uri="{FF2B5EF4-FFF2-40B4-BE49-F238E27FC236}">
                <a16:creationId xmlns:a16="http://schemas.microsoft.com/office/drawing/2014/main" id="{3836571B-B5FA-41FD-A96B-BEBD96B7DC80}"/>
              </a:ext>
            </a:extLst>
          </p:cNvPr>
          <p:cNvSpPr/>
          <p:nvPr/>
        </p:nvSpPr>
        <p:spPr>
          <a:xfrm>
            <a:off x="6890327" y="0"/>
            <a:ext cx="516369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4400" dirty="0">
                <a:ln w="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פרויקט עיבוד וידיאו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205D09B1-C463-4102-9D6B-E5BCA79EF7D7}"/>
              </a:ext>
            </a:extLst>
          </p:cNvPr>
          <p:cNvSpPr/>
          <p:nvPr/>
        </p:nvSpPr>
        <p:spPr>
          <a:xfrm>
            <a:off x="2368843" y="123110"/>
            <a:ext cx="516369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נועם כץ 204251144</a:t>
            </a:r>
          </a:p>
          <a:p>
            <a:pPr algn="ctr"/>
            <a:r>
              <a:rPr lang="he-IL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שקד רצון 200940500</a:t>
            </a:r>
            <a:endParaRPr lang="he-IL" b="0" cap="none" spc="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163993D9-4214-45D9-A2FE-17BD1E91A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818844" cy="1433689"/>
          </a:xfrm>
          <a:prstGeom prst="rect">
            <a:avLst/>
          </a:prstGeom>
        </p:spPr>
      </p:pic>
      <p:sp>
        <p:nvSpPr>
          <p:cNvPr id="11" name="מלבן 10">
            <a:extLst>
              <a:ext uri="{FF2B5EF4-FFF2-40B4-BE49-F238E27FC236}">
                <a16:creationId xmlns:a16="http://schemas.microsoft.com/office/drawing/2014/main" id="{54B7D947-39EA-49B6-945B-788A628AE68B}"/>
              </a:ext>
            </a:extLst>
          </p:cNvPr>
          <p:cNvSpPr/>
          <p:nvPr/>
        </p:nvSpPr>
        <p:spPr>
          <a:xfrm>
            <a:off x="8346756" y="913564"/>
            <a:ext cx="35349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40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כללי -מבנה הקוד</a:t>
            </a:r>
            <a:endParaRPr lang="he-IL" sz="40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7F760D77-2B12-4841-88C0-4D6E7926CED4}"/>
              </a:ext>
            </a:extLst>
          </p:cNvPr>
          <p:cNvSpPr/>
          <p:nvPr/>
        </p:nvSpPr>
        <p:spPr>
          <a:xfrm>
            <a:off x="284019" y="2761224"/>
            <a:ext cx="2404083" cy="14680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Stabilize_Video_Main.py</a:t>
            </a:r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A9CC540B-8B36-4243-8EC6-2CB2C55A7C1C}"/>
              </a:ext>
            </a:extLst>
          </p:cNvPr>
          <p:cNvSpPr/>
          <p:nvPr/>
        </p:nvSpPr>
        <p:spPr>
          <a:xfrm>
            <a:off x="3136852" y="2705357"/>
            <a:ext cx="2896078" cy="15895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backgroundSubtraction_Main.py</a:t>
            </a:r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3F38F2A1-BF79-4C5F-BE2B-CA8D4F16C5CB}"/>
              </a:ext>
            </a:extLst>
          </p:cNvPr>
          <p:cNvSpPr/>
          <p:nvPr/>
        </p:nvSpPr>
        <p:spPr>
          <a:xfrm>
            <a:off x="6485192" y="2448964"/>
            <a:ext cx="3174212" cy="19339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Matting_Main.py – contains: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1.Binary to </a:t>
            </a:r>
            <a:r>
              <a:rPr lang="en-US" sz="1600" dirty="0" err="1">
                <a:solidFill>
                  <a:schemeClr val="tx1"/>
                </a:solidFill>
              </a:rPr>
              <a:t>Trimap</a:t>
            </a:r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2. </a:t>
            </a:r>
            <a:r>
              <a:rPr lang="en-US" sz="1600" dirty="0" err="1">
                <a:solidFill>
                  <a:schemeClr val="tx1"/>
                </a:solidFill>
              </a:rPr>
              <a:t>Trimap</a:t>
            </a:r>
            <a:r>
              <a:rPr lang="en-US" sz="1600" dirty="0">
                <a:solidFill>
                  <a:schemeClr val="tx1"/>
                </a:solidFill>
              </a:rPr>
              <a:t> to Alpha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3. Creating </a:t>
            </a:r>
            <a:r>
              <a:rPr lang="en-US" sz="1600" dirty="0" err="1">
                <a:solidFill>
                  <a:schemeClr val="tx1"/>
                </a:solidFill>
              </a:rPr>
              <a:t>unstabilized</a:t>
            </a:r>
            <a:r>
              <a:rPr lang="en-US" sz="1600" dirty="0">
                <a:solidFill>
                  <a:schemeClr val="tx1"/>
                </a:solidFill>
              </a:rPr>
              <a:t> alpha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4. Matting</a:t>
            </a:r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779D9CE4-F372-43D8-962E-7A5137BED2D0}"/>
              </a:ext>
            </a:extLst>
          </p:cNvPr>
          <p:cNvSpPr/>
          <p:nvPr/>
        </p:nvSpPr>
        <p:spPr>
          <a:xfrm>
            <a:off x="10111666" y="2694964"/>
            <a:ext cx="1979302" cy="14680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Tracking_Main.py</a:t>
            </a:r>
          </a:p>
        </p:txBody>
      </p:sp>
      <p:pic>
        <p:nvPicPr>
          <p:cNvPr id="21" name="תמונה 20">
            <a:extLst>
              <a:ext uri="{FF2B5EF4-FFF2-40B4-BE49-F238E27FC236}">
                <a16:creationId xmlns:a16="http://schemas.microsoft.com/office/drawing/2014/main" id="{47368236-C349-4237-9D5F-67330689A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18845" y="-1"/>
            <a:ext cx="818844" cy="1433689"/>
          </a:xfrm>
          <a:prstGeom prst="rect">
            <a:avLst/>
          </a:prstGeom>
        </p:spPr>
      </p:pic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88C2B58C-83D7-454D-800B-BF82DCA9679A}"/>
              </a:ext>
            </a:extLst>
          </p:cNvPr>
          <p:cNvCxnSpPr/>
          <p:nvPr/>
        </p:nvCxnSpPr>
        <p:spPr>
          <a:xfrm>
            <a:off x="2688102" y="3535531"/>
            <a:ext cx="4487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572EF549-921C-4BC0-93B1-41C7881D5024}"/>
              </a:ext>
            </a:extLst>
          </p:cNvPr>
          <p:cNvCxnSpPr/>
          <p:nvPr/>
        </p:nvCxnSpPr>
        <p:spPr>
          <a:xfrm>
            <a:off x="6036442" y="3415925"/>
            <a:ext cx="4487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מחבר חץ ישר 24">
            <a:extLst>
              <a:ext uri="{FF2B5EF4-FFF2-40B4-BE49-F238E27FC236}">
                <a16:creationId xmlns:a16="http://schemas.microsoft.com/office/drawing/2014/main" id="{03CA8927-5E89-4F45-92B0-5E0B0313F7C6}"/>
              </a:ext>
            </a:extLst>
          </p:cNvPr>
          <p:cNvCxnSpPr/>
          <p:nvPr/>
        </p:nvCxnSpPr>
        <p:spPr>
          <a:xfrm>
            <a:off x="9662916" y="3415926"/>
            <a:ext cx="4487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מלבן: פינות מעוגלות 25">
            <a:extLst>
              <a:ext uri="{FF2B5EF4-FFF2-40B4-BE49-F238E27FC236}">
                <a16:creationId xmlns:a16="http://schemas.microsoft.com/office/drawing/2014/main" id="{B88761B5-A55C-448F-9383-E455B81B028A}"/>
              </a:ext>
            </a:extLst>
          </p:cNvPr>
          <p:cNvSpPr/>
          <p:nvPr/>
        </p:nvSpPr>
        <p:spPr>
          <a:xfrm>
            <a:off x="580615" y="5062301"/>
            <a:ext cx="4670747" cy="14638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Runme.py – main code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Settings.py – variables and configurations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auxiliary_functions.py – general functions</a:t>
            </a:r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43212487-50FE-47FC-94F5-98887769FB2F}"/>
              </a:ext>
            </a:extLst>
          </p:cNvPr>
          <p:cNvSpPr/>
          <p:nvPr/>
        </p:nvSpPr>
        <p:spPr>
          <a:xfrm>
            <a:off x="485316" y="2329476"/>
            <a:ext cx="193918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Stabilization block:</a:t>
            </a: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E5601882-DB4C-4808-8D0D-E6FC25533357}"/>
              </a:ext>
            </a:extLst>
          </p:cNvPr>
          <p:cNvSpPr/>
          <p:nvPr/>
        </p:nvSpPr>
        <p:spPr>
          <a:xfrm>
            <a:off x="2876151" y="2257318"/>
            <a:ext cx="304455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/>
              <a:t>Background Subtraction block:</a:t>
            </a:r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6FBC0814-B292-477A-9612-FEF76BB252AF}"/>
              </a:ext>
            </a:extLst>
          </p:cNvPr>
          <p:cNvSpPr/>
          <p:nvPr/>
        </p:nvSpPr>
        <p:spPr>
          <a:xfrm>
            <a:off x="7253497" y="2079632"/>
            <a:ext cx="15418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Matting Block:</a:t>
            </a:r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C600F928-0D1C-4F19-9140-5EAAA3E8AF91}"/>
              </a:ext>
            </a:extLst>
          </p:cNvPr>
          <p:cNvSpPr/>
          <p:nvPr/>
        </p:nvSpPr>
        <p:spPr>
          <a:xfrm>
            <a:off x="9949780" y="2309072"/>
            <a:ext cx="157145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Tracking Block:</a:t>
            </a:r>
          </a:p>
        </p:txBody>
      </p:sp>
    </p:spTree>
    <p:extLst>
      <p:ext uri="{BB962C8B-B14F-4D97-AF65-F5344CB8AC3E}">
        <p14:creationId xmlns:p14="http://schemas.microsoft.com/office/powerpoint/2010/main" val="92135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תמונה 6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50417BDD-94E9-4331-B903-2CCC7F5962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 flipH="1">
            <a:off x="20" y="1282"/>
            <a:ext cx="12191980" cy="6856718"/>
          </a:xfrm>
          <a:prstGeom prst="rect">
            <a:avLst/>
          </a:prstGeom>
        </p:spPr>
      </p:pic>
      <p:sp>
        <p:nvSpPr>
          <p:cNvPr id="8" name="מלבן 7">
            <a:extLst>
              <a:ext uri="{FF2B5EF4-FFF2-40B4-BE49-F238E27FC236}">
                <a16:creationId xmlns:a16="http://schemas.microsoft.com/office/drawing/2014/main" id="{3836571B-B5FA-41FD-A96B-BEBD96B7DC80}"/>
              </a:ext>
            </a:extLst>
          </p:cNvPr>
          <p:cNvSpPr/>
          <p:nvPr/>
        </p:nvSpPr>
        <p:spPr>
          <a:xfrm>
            <a:off x="6890327" y="0"/>
            <a:ext cx="516369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4400" dirty="0">
                <a:ln w="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פרויקט עיבוד וידיאו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205D09B1-C463-4102-9D6B-E5BCA79EF7D7}"/>
              </a:ext>
            </a:extLst>
          </p:cNvPr>
          <p:cNvSpPr/>
          <p:nvPr/>
        </p:nvSpPr>
        <p:spPr>
          <a:xfrm>
            <a:off x="2368843" y="123110"/>
            <a:ext cx="516369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נועם כץ 204251144</a:t>
            </a:r>
          </a:p>
          <a:p>
            <a:pPr algn="ctr"/>
            <a:r>
              <a:rPr lang="he-IL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שקד רצון 200940500</a:t>
            </a:r>
            <a:endParaRPr lang="he-IL" b="0" cap="none" spc="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163993D9-4214-45D9-A2FE-17BD1E91A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818844" cy="1433689"/>
          </a:xfrm>
          <a:prstGeom prst="rect">
            <a:avLst/>
          </a:prstGeom>
        </p:spPr>
      </p:pic>
      <p:sp>
        <p:nvSpPr>
          <p:cNvPr id="11" name="מלבן 10">
            <a:extLst>
              <a:ext uri="{FF2B5EF4-FFF2-40B4-BE49-F238E27FC236}">
                <a16:creationId xmlns:a16="http://schemas.microsoft.com/office/drawing/2014/main" id="{54B7D947-39EA-49B6-945B-788A628AE68B}"/>
              </a:ext>
            </a:extLst>
          </p:cNvPr>
          <p:cNvSpPr/>
          <p:nvPr/>
        </p:nvSpPr>
        <p:spPr>
          <a:xfrm>
            <a:off x="8930134" y="951057"/>
            <a:ext cx="275428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40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פונקציות עזר</a:t>
            </a:r>
            <a:endParaRPr lang="he-IL" sz="40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1" name="תמונה 20">
            <a:extLst>
              <a:ext uri="{FF2B5EF4-FFF2-40B4-BE49-F238E27FC236}">
                <a16:creationId xmlns:a16="http://schemas.microsoft.com/office/drawing/2014/main" id="{47368236-C349-4237-9D5F-67330689A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18845" y="-1"/>
            <a:ext cx="818844" cy="1433689"/>
          </a:xfrm>
          <a:prstGeom prst="rect">
            <a:avLst/>
          </a:prstGeom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3BBB341-6552-46B1-B6FF-8C54E8F5327C}"/>
              </a:ext>
            </a:extLst>
          </p:cNvPr>
          <p:cNvSpPr txBox="1"/>
          <p:nvPr/>
        </p:nvSpPr>
        <p:spPr>
          <a:xfrm>
            <a:off x="2690926" y="1840559"/>
            <a:ext cx="894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Runme.py</a:t>
            </a:r>
            <a:r>
              <a:rPr lang="he-IL" dirty="0"/>
              <a:t> – מריץ את הבלוקים. קיימות 2 אפשרויות ידניות כמתבקש בהוראות:</a:t>
            </a:r>
          </a:p>
          <a:p>
            <a:pPr marL="800100" lvl="1" indent="-342900">
              <a:buFont typeface="+mj-lt"/>
              <a:buAutoNum type="arabicPeriod"/>
            </a:pPr>
            <a:r>
              <a:rPr lang="he-IL" dirty="0"/>
              <a:t>ביטול בלוק ה</a:t>
            </a:r>
            <a:r>
              <a:rPr lang="en-US" dirty="0"/>
              <a:t>Stabilization</a:t>
            </a:r>
            <a:r>
              <a:rPr lang="he-IL" dirty="0"/>
              <a:t>. במקרה זה יטענו הטרנספורמציות מתוך קובץ כדי ליצור את קובץ האלפא הלא מיוצב.</a:t>
            </a:r>
          </a:p>
          <a:p>
            <a:pPr marL="800100" lvl="1" indent="-342900">
              <a:buFont typeface="+mj-lt"/>
              <a:buAutoNum type="arabicPeriod"/>
            </a:pPr>
            <a:r>
              <a:rPr lang="he-IL" dirty="0"/>
              <a:t>סימון עקיבה ידנית בעזרת </a:t>
            </a:r>
            <a:r>
              <a:rPr lang="en-US" dirty="0"/>
              <a:t>GUI</a:t>
            </a:r>
            <a:r>
              <a:rPr lang="he-IL" dirty="0"/>
              <a:t> במקום העקיבה האוטומטית</a:t>
            </a:r>
          </a:p>
          <a:p>
            <a:pPr marL="800100" lvl="1" indent="-342900">
              <a:buFont typeface="+mj-lt"/>
              <a:buAutoNum type="arabicPeriod"/>
            </a:pPr>
            <a:endParaRPr lang="he-IL" dirty="0"/>
          </a:p>
          <a:p>
            <a:r>
              <a:rPr lang="en-US" dirty="0"/>
              <a:t>Settings.py</a:t>
            </a:r>
            <a:r>
              <a:rPr lang="he-IL" dirty="0"/>
              <a:t> – מכיל את כל שמות הקבצים כדי לבצע שינויים ידניים, מכיל ערכי </a:t>
            </a:r>
            <a:r>
              <a:rPr lang="he-IL"/>
              <a:t>פרמטרים שונים.</a:t>
            </a:r>
            <a:endParaRPr lang="he-IL" dirty="0"/>
          </a:p>
          <a:p>
            <a:endParaRPr lang="he-IL" dirty="0"/>
          </a:p>
          <a:p>
            <a:r>
              <a:rPr lang="en-US" dirty="0"/>
              <a:t>Auxiliary_functions.py</a:t>
            </a:r>
            <a:r>
              <a:rPr lang="he-IL" dirty="0"/>
              <a:t> – מכיל פונקציות מבלוקים שונים כדי למנוע קבצי בלוקים ארוכים מדי.</a:t>
            </a:r>
          </a:p>
        </p:txBody>
      </p:sp>
    </p:spTree>
    <p:extLst>
      <p:ext uri="{BB962C8B-B14F-4D97-AF65-F5344CB8AC3E}">
        <p14:creationId xmlns:p14="http://schemas.microsoft.com/office/powerpoint/2010/main" val="324851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תמונה 6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50417BDD-94E9-4331-B903-2CCC7F5962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 flipH="1">
            <a:off x="20" y="1282"/>
            <a:ext cx="12191980" cy="6856718"/>
          </a:xfrm>
          <a:prstGeom prst="rect">
            <a:avLst/>
          </a:prstGeom>
        </p:spPr>
      </p:pic>
      <p:sp>
        <p:nvSpPr>
          <p:cNvPr id="8" name="מלבן 7">
            <a:extLst>
              <a:ext uri="{FF2B5EF4-FFF2-40B4-BE49-F238E27FC236}">
                <a16:creationId xmlns:a16="http://schemas.microsoft.com/office/drawing/2014/main" id="{3836571B-B5FA-41FD-A96B-BEBD96B7DC80}"/>
              </a:ext>
            </a:extLst>
          </p:cNvPr>
          <p:cNvSpPr/>
          <p:nvPr/>
        </p:nvSpPr>
        <p:spPr>
          <a:xfrm>
            <a:off x="6890327" y="0"/>
            <a:ext cx="516369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4400" dirty="0">
                <a:ln w="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פרויקט עיבוד וידיאו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205D09B1-C463-4102-9D6B-E5BCA79EF7D7}"/>
              </a:ext>
            </a:extLst>
          </p:cNvPr>
          <p:cNvSpPr/>
          <p:nvPr/>
        </p:nvSpPr>
        <p:spPr>
          <a:xfrm>
            <a:off x="2368843" y="123110"/>
            <a:ext cx="516369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נועם כץ 204251144</a:t>
            </a:r>
          </a:p>
          <a:p>
            <a:pPr algn="ctr"/>
            <a:r>
              <a:rPr lang="he-IL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שקד רצון 200940500</a:t>
            </a:r>
            <a:endParaRPr lang="he-IL" b="0" cap="none" spc="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163993D9-4214-45D9-A2FE-17BD1E91A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818844" cy="1433689"/>
          </a:xfrm>
          <a:prstGeom prst="rect">
            <a:avLst/>
          </a:prstGeom>
        </p:spPr>
      </p:pic>
      <p:sp>
        <p:nvSpPr>
          <p:cNvPr id="11" name="מלבן 10">
            <a:extLst>
              <a:ext uri="{FF2B5EF4-FFF2-40B4-BE49-F238E27FC236}">
                <a16:creationId xmlns:a16="http://schemas.microsoft.com/office/drawing/2014/main" id="{54B7D947-39EA-49B6-945B-788A628AE68B}"/>
              </a:ext>
            </a:extLst>
          </p:cNvPr>
          <p:cNvSpPr/>
          <p:nvPr/>
        </p:nvSpPr>
        <p:spPr>
          <a:xfrm>
            <a:off x="7176727" y="968982"/>
            <a:ext cx="393537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Stabilization block</a:t>
            </a:r>
            <a:endParaRPr lang="he-IL" sz="40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1" name="תמונה 20">
            <a:extLst>
              <a:ext uri="{FF2B5EF4-FFF2-40B4-BE49-F238E27FC236}">
                <a16:creationId xmlns:a16="http://schemas.microsoft.com/office/drawing/2014/main" id="{47368236-C349-4237-9D5F-67330689A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18845" y="-1"/>
            <a:ext cx="818844" cy="1433689"/>
          </a:xfrm>
          <a:prstGeom prst="rect">
            <a:avLst/>
          </a:prstGeom>
        </p:spPr>
      </p:pic>
      <p:sp>
        <p:nvSpPr>
          <p:cNvPr id="2" name="מלבן 1">
            <a:extLst>
              <a:ext uri="{FF2B5EF4-FFF2-40B4-BE49-F238E27FC236}">
                <a16:creationId xmlns:a16="http://schemas.microsoft.com/office/drawing/2014/main" id="{EBF41603-0547-41D8-A1D6-163E8B29D41E}"/>
              </a:ext>
            </a:extLst>
          </p:cNvPr>
          <p:cNvSpPr/>
          <p:nvPr/>
        </p:nvSpPr>
        <p:spPr>
          <a:xfrm>
            <a:off x="639193" y="1775534"/>
            <a:ext cx="11212496" cy="4146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בחלק זה פעלנו לפי ההצעת הפתרון שניתנה לנו. עבור כל פריים חיפשנו נקודות עניין: בעזרת הפונקציה 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cv2.goodFeaturesToTrack</a:t>
            </a:r>
            <a:r>
              <a:rPr lang="he-IL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dirty="0">
                <a:latin typeface="Arial" panose="020B0604020202020204" pitchFamily="34" charset="0"/>
                <a:ea typeface="Calibri" panose="020F0502020204030204" pitchFamily="34" charset="0"/>
              </a:rPr>
              <a:t>וחיפשנו את אותן נקודות בפריים שאחריו בעזרת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cv2.calcOpticalFlowPyrLK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לאחר מכן ניסינו להשתמש ב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RANSAC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 כדי להוריד נקודות שנחשבות כ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Outliers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. משום מה התוצאה בייצוב הייתה פחות טובה ולכן השארנו חלק זה ב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Comment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את הטרנספורמציה בין </a:t>
            </a:r>
            <a:r>
              <a:rPr lang="he-IL" dirty="0" err="1">
                <a:latin typeface="Calibri" panose="020F0502020204030204" pitchFamily="34" charset="0"/>
                <a:ea typeface="Calibri" panose="020F0502020204030204" pitchFamily="34" charset="0"/>
              </a:rPr>
              <a:t>הפריימים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 מצאנו בעזרת הפונקציה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cv2.estimateAffinePartial2D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, ושמרנו אותה בתוך מערך טרנספורמציות כדי לייצר בשלב מאוחר יותר את סרטון האלפא הלא מיוצב.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סכמנו את כל מערך הטרנספורמציות בצורה קומולטיבית כדי לקבל את התנועה הכללית וביצענו עלייה החלקה בעזרת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Moving Average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 עם חלון קטן. בחירת החלון הקטן עוזרת לנו לשמור על מניעת תנועות חזקות מדי כתוצאה מ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outliers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 ומצד שני ממצעת על כמות טרנספורמציות קטנות כך שהאלגוריתם עדיין יוכל להתמודד עם תנועות מהירות בין </a:t>
            </a:r>
            <a:r>
              <a:rPr lang="he-IL" dirty="0" err="1">
                <a:latin typeface="Calibri" panose="020F0502020204030204" pitchFamily="34" charset="0"/>
                <a:ea typeface="Calibri" panose="020F0502020204030204" pitchFamily="34" charset="0"/>
              </a:rPr>
              <a:t>פריימים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 בודדים.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בשלב האחרון אנו מבצעים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Warp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 לכל פריים בעזרת הטרנספורמציה המוחלקת ושומרים את הסרטון המיוצב.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התוצאה הסופית לא הייתה מספיק טובה והפתרון שמצאנו הוא ביצוע מספר </a:t>
            </a:r>
            <a:r>
              <a:rPr lang="he-IL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איטרציות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של ייצוב על הסרטון כך שהתוצאה הסופית מיוצבת בצורה מספקת.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566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תמונה 6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50417BDD-94E9-4331-B903-2CCC7F5962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 flipH="1">
            <a:off x="20" y="1282"/>
            <a:ext cx="12191980" cy="6856718"/>
          </a:xfrm>
          <a:prstGeom prst="rect">
            <a:avLst/>
          </a:prstGeom>
        </p:spPr>
      </p:pic>
      <p:sp>
        <p:nvSpPr>
          <p:cNvPr id="8" name="מלבן 7">
            <a:extLst>
              <a:ext uri="{FF2B5EF4-FFF2-40B4-BE49-F238E27FC236}">
                <a16:creationId xmlns:a16="http://schemas.microsoft.com/office/drawing/2014/main" id="{3836571B-B5FA-41FD-A96B-BEBD96B7DC80}"/>
              </a:ext>
            </a:extLst>
          </p:cNvPr>
          <p:cNvSpPr/>
          <p:nvPr/>
        </p:nvSpPr>
        <p:spPr>
          <a:xfrm>
            <a:off x="6890327" y="0"/>
            <a:ext cx="516369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4400" dirty="0">
                <a:ln w="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פרויקט עיבוד וידיאו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205D09B1-C463-4102-9D6B-E5BCA79EF7D7}"/>
              </a:ext>
            </a:extLst>
          </p:cNvPr>
          <p:cNvSpPr/>
          <p:nvPr/>
        </p:nvSpPr>
        <p:spPr>
          <a:xfrm>
            <a:off x="2368843" y="123110"/>
            <a:ext cx="516369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נועם כץ 204251144</a:t>
            </a:r>
          </a:p>
          <a:p>
            <a:pPr algn="ctr"/>
            <a:r>
              <a:rPr lang="he-IL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שקד רצון 200940500</a:t>
            </a:r>
            <a:endParaRPr lang="he-IL" b="0" cap="none" spc="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163993D9-4214-45D9-A2FE-17BD1E91A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818844" cy="1433689"/>
          </a:xfrm>
          <a:prstGeom prst="rect">
            <a:avLst/>
          </a:prstGeom>
        </p:spPr>
      </p:pic>
      <p:sp>
        <p:nvSpPr>
          <p:cNvPr id="11" name="מלבן 10">
            <a:extLst>
              <a:ext uri="{FF2B5EF4-FFF2-40B4-BE49-F238E27FC236}">
                <a16:creationId xmlns:a16="http://schemas.microsoft.com/office/drawing/2014/main" id="{54B7D947-39EA-49B6-945B-788A628AE68B}"/>
              </a:ext>
            </a:extLst>
          </p:cNvPr>
          <p:cNvSpPr/>
          <p:nvPr/>
        </p:nvSpPr>
        <p:spPr>
          <a:xfrm>
            <a:off x="6532856" y="891269"/>
            <a:ext cx="513076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Background subtraction block</a:t>
            </a:r>
            <a:endParaRPr lang="he-IL" sz="32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1" name="תמונה 20">
            <a:extLst>
              <a:ext uri="{FF2B5EF4-FFF2-40B4-BE49-F238E27FC236}">
                <a16:creationId xmlns:a16="http://schemas.microsoft.com/office/drawing/2014/main" id="{47368236-C349-4237-9D5F-67330689A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18845" y="-1"/>
            <a:ext cx="818844" cy="143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02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תמונה 6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50417BDD-94E9-4331-B903-2CCC7F5962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 flipH="1">
            <a:off x="20" y="1282"/>
            <a:ext cx="12191980" cy="6856718"/>
          </a:xfrm>
          <a:prstGeom prst="rect">
            <a:avLst/>
          </a:prstGeom>
        </p:spPr>
      </p:pic>
      <p:sp>
        <p:nvSpPr>
          <p:cNvPr id="8" name="מלבן 7">
            <a:extLst>
              <a:ext uri="{FF2B5EF4-FFF2-40B4-BE49-F238E27FC236}">
                <a16:creationId xmlns:a16="http://schemas.microsoft.com/office/drawing/2014/main" id="{3836571B-B5FA-41FD-A96B-BEBD96B7DC80}"/>
              </a:ext>
            </a:extLst>
          </p:cNvPr>
          <p:cNvSpPr/>
          <p:nvPr/>
        </p:nvSpPr>
        <p:spPr>
          <a:xfrm>
            <a:off x="6890327" y="0"/>
            <a:ext cx="516369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4400" dirty="0">
                <a:ln w="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פרויקט עיבוד וידיאו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205D09B1-C463-4102-9D6B-E5BCA79EF7D7}"/>
              </a:ext>
            </a:extLst>
          </p:cNvPr>
          <p:cNvSpPr/>
          <p:nvPr/>
        </p:nvSpPr>
        <p:spPr>
          <a:xfrm>
            <a:off x="2368843" y="123110"/>
            <a:ext cx="516369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נועם כץ 204251144</a:t>
            </a:r>
          </a:p>
          <a:p>
            <a:pPr algn="ctr"/>
            <a:r>
              <a:rPr lang="he-IL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שקד רצון 200940500</a:t>
            </a:r>
            <a:endParaRPr lang="he-IL" b="0" cap="none" spc="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163993D9-4214-45D9-A2FE-17BD1E91A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0"/>
            <a:ext cx="818844" cy="1433689"/>
          </a:xfrm>
          <a:prstGeom prst="rect">
            <a:avLst/>
          </a:prstGeom>
        </p:spPr>
      </p:pic>
      <p:sp>
        <p:nvSpPr>
          <p:cNvPr id="11" name="מלבן 10">
            <a:extLst>
              <a:ext uri="{FF2B5EF4-FFF2-40B4-BE49-F238E27FC236}">
                <a16:creationId xmlns:a16="http://schemas.microsoft.com/office/drawing/2014/main" id="{54B7D947-39EA-49B6-945B-788A628AE68B}"/>
              </a:ext>
            </a:extLst>
          </p:cNvPr>
          <p:cNvSpPr/>
          <p:nvPr/>
        </p:nvSpPr>
        <p:spPr>
          <a:xfrm>
            <a:off x="7616139" y="895091"/>
            <a:ext cx="305006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Matting block</a:t>
            </a:r>
            <a:endParaRPr lang="he-IL" sz="40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1" name="תמונה 20">
            <a:extLst>
              <a:ext uri="{FF2B5EF4-FFF2-40B4-BE49-F238E27FC236}">
                <a16:creationId xmlns:a16="http://schemas.microsoft.com/office/drawing/2014/main" id="{47368236-C349-4237-9D5F-67330689A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18845" y="-1"/>
            <a:ext cx="818844" cy="14336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147CA06E-C008-46C6-A7E2-5AF0D1B2ABC8}"/>
                  </a:ext>
                </a:extLst>
              </p:cNvPr>
              <p:cNvSpPr/>
              <p:nvPr/>
            </p:nvSpPr>
            <p:spPr>
              <a:xfrm>
                <a:off x="550415" y="1917979"/>
                <a:ext cx="11394446" cy="36500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e-IL" dirty="0">
                    <a:latin typeface="Calibri" panose="020F0502020204030204" pitchFamily="34" charset="0"/>
                  </a:rPr>
                  <a:t>בלוק זה מתחלק ל4 פונקציות עיקריות:</a:t>
                </a:r>
              </a:p>
              <a:p>
                <a:pPr marL="800100" lvl="1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he-IL" dirty="0">
                    <a:latin typeface="Calibri" panose="020F0502020204030204" pitchFamily="34" charset="0"/>
                  </a:rPr>
                  <a:t>הפיכת מפת הבינארי למפת </a:t>
                </a:r>
                <a:r>
                  <a:rPr lang="en-US" dirty="0" err="1">
                    <a:latin typeface="Calibri" panose="020F0502020204030204" pitchFamily="34" charset="0"/>
                  </a:rPr>
                  <a:t>Trimap</a:t>
                </a:r>
                <a:r>
                  <a:rPr lang="he-IL" dirty="0">
                    <a:latin typeface="Calibri" panose="020F0502020204030204" pitchFamily="34" charset="0"/>
                  </a:rPr>
                  <a:t> – מבוצע על ידי פעולות מורפולוגיות: </a:t>
                </a:r>
                <a:r>
                  <a:rPr lang="en-US" dirty="0" err="1">
                    <a:latin typeface="Calibri" panose="020F0502020204030204" pitchFamily="34" charset="0"/>
                  </a:rPr>
                  <a:t>dialition</a:t>
                </a:r>
                <a:r>
                  <a:rPr lang="he-IL" dirty="0">
                    <a:latin typeface="Calibri" panose="020F0502020204030204" pitchFamily="34" charset="0"/>
                  </a:rPr>
                  <a:t> ואחר כך </a:t>
                </a:r>
                <a:r>
                  <a:rPr lang="en-US" dirty="0">
                    <a:latin typeface="Calibri" panose="020F0502020204030204" pitchFamily="34" charset="0"/>
                  </a:rPr>
                  <a:t>erosion</a:t>
                </a:r>
                <a:r>
                  <a:rPr lang="he-IL" dirty="0">
                    <a:latin typeface="Calibri" panose="020F0502020204030204" pitchFamily="34" charset="0"/>
                  </a:rPr>
                  <a:t>.</a:t>
                </a:r>
              </a:p>
              <a:p>
                <a:pPr marL="800100" lvl="1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he-IL" dirty="0">
                    <a:latin typeface="Calibri" panose="020F0502020204030204" pitchFamily="34" charset="0"/>
                  </a:rPr>
                  <a:t>הפיכת מפת ה</a:t>
                </a:r>
                <a:r>
                  <a:rPr lang="en-US" dirty="0" err="1">
                    <a:latin typeface="Calibri" panose="020F0502020204030204" pitchFamily="34" charset="0"/>
                  </a:rPr>
                  <a:t>Trimap</a:t>
                </a:r>
                <a:r>
                  <a:rPr lang="he-IL" dirty="0">
                    <a:latin typeface="Calibri" panose="020F0502020204030204" pitchFamily="34" charset="0"/>
                  </a:rPr>
                  <a:t> למפת אלפא – מפורט בשקופיות הבאות.</a:t>
                </a:r>
              </a:p>
              <a:p>
                <a:pPr marL="800100" lvl="1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he-IL" dirty="0">
                    <a:latin typeface="Calibri" panose="020F0502020204030204" pitchFamily="34" charset="0"/>
                  </a:rPr>
                  <a:t>יצירת מפת אלפא לא מיוצבת – בחלק הייצוב נשמרות כל הטרנספורמציות שבוצעו, בחלק זה מבוצעות כל הטרנספורמציות על מפת האלפא בסדר הפוך ועם סימן הפוך.</a:t>
                </a:r>
              </a:p>
              <a:p>
                <a:pPr marL="800100" lvl="1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he-IL" dirty="0">
                    <a:latin typeface="Calibri" panose="020F0502020204030204" pitchFamily="34" charset="0"/>
                  </a:rPr>
                  <a:t>ביצוע ה</a:t>
                </a:r>
                <a:r>
                  <a:rPr lang="en-US" dirty="0">
                    <a:latin typeface="Calibri" panose="020F0502020204030204" pitchFamily="34" charset="0"/>
                  </a:rPr>
                  <a:t>matting</a:t>
                </a:r>
                <a:r>
                  <a:rPr lang="he-IL" dirty="0">
                    <a:latin typeface="Calibri" panose="020F0502020204030204" pitchFamily="34" charset="0"/>
                  </a:rPr>
                  <a:t> על הרקע החדש – שינוי גודל תמונת הרקע שתתאים לסרטון, לאחר מכן שימוש בסיסי במפת האלפא עם הסרטון המקורי: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𝐵𝑎𝑐𝑘𝑔𝑟𝑜𝑢𝑛𝑑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𝑂𝑟𝑖𝑔𝑖𝑛𝑎𝑙</m:t>
                    </m:r>
                  </m:oMath>
                </a14:m>
                <a:r>
                  <a:rPr lang="he-IL" dirty="0">
                    <a:latin typeface="Calibri" panose="020F0502020204030204" pitchFamily="34" charset="0"/>
                  </a:rPr>
                  <a:t>, כאשר הערך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he-IL" dirty="0">
                    <a:latin typeface="Calibri" panose="020F0502020204030204" pitchFamily="34" charset="0"/>
                  </a:rPr>
                  <a:t> הוא ערך הפיקסל במפת האלפא מנורמל ל</a:t>
                </a:r>
                <a:r>
                  <a:rPr lang="en-US" dirty="0">
                    <a:latin typeface="Calibri" panose="020F0502020204030204" pitchFamily="34" charset="0"/>
                  </a:rPr>
                  <a:t>[0,1]</a:t>
                </a:r>
                <a:r>
                  <a:rPr lang="he-IL" dirty="0">
                    <a:latin typeface="Calibri" panose="020F0502020204030204" pitchFamily="34" charset="0"/>
                  </a:rPr>
                  <a:t>.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latin typeface="Calibri" panose="020F0502020204030204" pitchFamily="34" charset="0"/>
                  </a:rPr>
                  <a:t>	</a:t>
                </a:r>
                <a:endParaRPr lang="he-IL" dirty="0">
                  <a:latin typeface="Calibri" panose="020F0502020204030204" pitchFamily="34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endParaRPr lang="he-IL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147CA06E-C008-46C6-A7E2-5AF0D1B2AB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15" y="1917979"/>
                <a:ext cx="11394446" cy="3650038"/>
              </a:xfrm>
              <a:prstGeom prst="rect">
                <a:avLst/>
              </a:prstGeom>
              <a:blipFill>
                <a:blip r:embed="rId5"/>
                <a:stretch>
                  <a:fillRect t="-1003" r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98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תמונה 6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50417BDD-94E9-4331-B903-2CCC7F5962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 flipH="1">
            <a:off x="20" y="1282"/>
            <a:ext cx="12191980" cy="6856718"/>
          </a:xfrm>
          <a:prstGeom prst="rect">
            <a:avLst/>
          </a:prstGeom>
        </p:spPr>
      </p:pic>
      <p:sp>
        <p:nvSpPr>
          <p:cNvPr id="8" name="מלבן 7">
            <a:extLst>
              <a:ext uri="{FF2B5EF4-FFF2-40B4-BE49-F238E27FC236}">
                <a16:creationId xmlns:a16="http://schemas.microsoft.com/office/drawing/2014/main" id="{3836571B-B5FA-41FD-A96B-BEBD96B7DC80}"/>
              </a:ext>
            </a:extLst>
          </p:cNvPr>
          <p:cNvSpPr/>
          <p:nvPr/>
        </p:nvSpPr>
        <p:spPr>
          <a:xfrm>
            <a:off x="6890327" y="0"/>
            <a:ext cx="516369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4400" dirty="0">
                <a:ln w="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פרויקט עיבוד וידיאו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205D09B1-C463-4102-9D6B-E5BCA79EF7D7}"/>
              </a:ext>
            </a:extLst>
          </p:cNvPr>
          <p:cNvSpPr/>
          <p:nvPr/>
        </p:nvSpPr>
        <p:spPr>
          <a:xfrm>
            <a:off x="2368843" y="123110"/>
            <a:ext cx="516369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נועם כץ 204251144</a:t>
            </a:r>
          </a:p>
          <a:p>
            <a:pPr algn="ctr"/>
            <a:r>
              <a:rPr lang="he-IL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שקד רצון 200940500</a:t>
            </a:r>
            <a:endParaRPr lang="he-IL" b="0" cap="none" spc="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163993D9-4214-45D9-A2FE-17BD1E91A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0"/>
            <a:ext cx="818844" cy="1433689"/>
          </a:xfrm>
          <a:prstGeom prst="rect">
            <a:avLst/>
          </a:prstGeom>
        </p:spPr>
      </p:pic>
      <p:sp>
        <p:nvSpPr>
          <p:cNvPr id="11" name="מלבן 10">
            <a:extLst>
              <a:ext uri="{FF2B5EF4-FFF2-40B4-BE49-F238E27FC236}">
                <a16:creationId xmlns:a16="http://schemas.microsoft.com/office/drawing/2014/main" id="{54B7D947-39EA-49B6-945B-788A628AE68B}"/>
              </a:ext>
            </a:extLst>
          </p:cNvPr>
          <p:cNvSpPr/>
          <p:nvPr/>
        </p:nvSpPr>
        <p:spPr>
          <a:xfrm>
            <a:off x="7616139" y="895091"/>
            <a:ext cx="305006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Matting block</a:t>
            </a:r>
            <a:endParaRPr lang="he-IL" sz="40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1" name="תמונה 20">
            <a:extLst>
              <a:ext uri="{FF2B5EF4-FFF2-40B4-BE49-F238E27FC236}">
                <a16:creationId xmlns:a16="http://schemas.microsoft.com/office/drawing/2014/main" id="{47368236-C349-4237-9D5F-67330689A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18845" y="-1"/>
            <a:ext cx="818844" cy="1433689"/>
          </a:xfrm>
          <a:prstGeom prst="rect">
            <a:avLst/>
          </a:prstGeom>
        </p:spPr>
      </p:pic>
      <p:sp>
        <p:nvSpPr>
          <p:cNvPr id="3" name="מלבן 2">
            <a:extLst>
              <a:ext uri="{FF2B5EF4-FFF2-40B4-BE49-F238E27FC236}">
                <a16:creationId xmlns:a16="http://schemas.microsoft.com/office/drawing/2014/main" id="{147CA06E-C008-46C6-A7E2-5AF0D1B2ABC8}"/>
              </a:ext>
            </a:extLst>
          </p:cNvPr>
          <p:cNvSpPr/>
          <p:nvPr/>
        </p:nvSpPr>
        <p:spPr>
          <a:xfrm>
            <a:off x="550415" y="1917979"/>
            <a:ext cx="11394446" cy="2247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latin typeface="Calibri" panose="020F0502020204030204" pitchFamily="34" charset="0"/>
              </a:rPr>
              <a:t>בחלק זה ניסינו להשתמש במרחק גאודי כפי שנלמד בכיתה. תוצאת מפת האלפא לא הייתה מספיק טובה ולכן החלטנו לחפש דרך אחרת לביצוע ה</a:t>
            </a:r>
            <a:r>
              <a:rPr lang="en-US" dirty="0">
                <a:latin typeface="Calibri" panose="020F0502020204030204" pitchFamily="34" charset="0"/>
              </a:rPr>
              <a:t>Matting</a:t>
            </a:r>
            <a:r>
              <a:rPr lang="he-IL" dirty="0">
                <a:latin typeface="Calibri" panose="020F0502020204030204" pitchFamily="34" charset="0"/>
              </a:rPr>
              <a:t>. מקריאה באינטרנט ראינו שימוש במתודה המפורטת במאמר</a:t>
            </a:r>
            <a:r>
              <a:rPr lang="en-US" dirty="0">
                <a:hlinkClick r:id="rId5"/>
              </a:rPr>
              <a:t>A Closed Form Solution to Natural Image Matting</a:t>
            </a:r>
            <a:r>
              <a:rPr lang="he-IL" dirty="0"/>
              <a:t>. בפתרון שהוצג במאמר 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מבצעים הנחות על צבע הפיקסלים של הרקע והאובייקט ומחשבים פונקציית מחיר. מייצרים את מפת האלפא על ידי הגעה למינימום גלובאלי. פתרון פונקציית זו היא מערכת משוואות לינארית של מטריצה דלילה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ולכן זמן החישוב יכול להיות ארוך עבור תמונות ברזולוציה גבוה, אך לבעיה שלנו פתרון זה מספק.</a:t>
            </a:r>
            <a:r>
              <a:rPr lang="he-IL" dirty="0"/>
              <a:t> הסבר מעמיק יותר על השיטה מופיע בשני השקפים הבאים.</a:t>
            </a:r>
            <a:endParaRPr lang="en-US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dirty="0"/>
              <a:t>על ידי שימוש בשיטה זו הצלחנו לייצר מפת אלפא טובה יותר: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9B35FFF-1E81-43B7-B66A-6175C04148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4840" y="4190505"/>
            <a:ext cx="1788027" cy="2539916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F84F78BD-E5C4-455E-904B-697590CF3A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3444" y="4298759"/>
            <a:ext cx="1646579" cy="2432303"/>
          </a:xfrm>
          <a:prstGeom prst="rect">
            <a:avLst/>
          </a:prstGeom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86C44450-50AC-4CB2-8212-E670F337CC57}"/>
              </a:ext>
            </a:extLst>
          </p:cNvPr>
          <p:cNvSpPr/>
          <p:nvPr/>
        </p:nvSpPr>
        <p:spPr>
          <a:xfrm>
            <a:off x="4650003" y="3821173"/>
            <a:ext cx="1223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dirty="0">
                <a:latin typeface="Calibri" panose="020F0502020204030204" pitchFamily="34" charset="0"/>
              </a:rPr>
              <a:t>מרחק גאודי</a:t>
            </a:r>
            <a:endParaRPr lang="en-US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A70E7BA-15D0-4BBA-943B-1151F56040FB}"/>
              </a:ext>
            </a:extLst>
          </p:cNvPr>
          <p:cNvSpPr/>
          <p:nvPr/>
        </p:nvSpPr>
        <p:spPr>
          <a:xfrm>
            <a:off x="1658007" y="3902785"/>
            <a:ext cx="1457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dirty="0">
                <a:latin typeface="Calibri" panose="020F0502020204030204" pitchFamily="34" charset="0"/>
              </a:rPr>
              <a:t>פתרון מטריצה</a:t>
            </a:r>
            <a:endParaRPr lang="en-US" dirty="0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79E5B05F-DD15-4EF3-8A22-90DE7B42A20B}"/>
              </a:ext>
            </a:extLst>
          </p:cNvPr>
          <p:cNvSpPr/>
          <p:nvPr/>
        </p:nvSpPr>
        <p:spPr>
          <a:xfrm>
            <a:off x="9910433" y="1583175"/>
            <a:ext cx="20281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000" u="sng" dirty="0">
                <a:latin typeface="Calibri" panose="020F0502020204030204" pitchFamily="34" charset="0"/>
              </a:rPr>
              <a:t>יצירת מפת האלפא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1270926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תמונה 6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50417BDD-94E9-4331-B903-2CCC7F5962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 flipH="1">
            <a:off x="20" y="1282"/>
            <a:ext cx="12191980" cy="6856718"/>
          </a:xfrm>
          <a:prstGeom prst="rect">
            <a:avLst/>
          </a:prstGeom>
        </p:spPr>
      </p:pic>
      <p:sp>
        <p:nvSpPr>
          <p:cNvPr id="8" name="מלבן 7">
            <a:extLst>
              <a:ext uri="{FF2B5EF4-FFF2-40B4-BE49-F238E27FC236}">
                <a16:creationId xmlns:a16="http://schemas.microsoft.com/office/drawing/2014/main" id="{3836571B-B5FA-41FD-A96B-BEBD96B7DC80}"/>
              </a:ext>
            </a:extLst>
          </p:cNvPr>
          <p:cNvSpPr/>
          <p:nvPr/>
        </p:nvSpPr>
        <p:spPr>
          <a:xfrm>
            <a:off x="6890327" y="0"/>
            <a:ext cx="516369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4400" dirty="0">
                <a:ln w="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פרויקט עיבוד וידיאו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205D09B1-C463-4102-9D6B-E5BCA79EF7D7}"/>
              </a:ext>
            </a:extLst>
          </p:cNvPr>
          <p:cNvSpPr/>
          <p:nvPr/>
        </p:nvSpPr>
        <p:spPr>
          <a:xfrm>
            <a:off x="2368843" y="123110"/>
            <a:ext cx="516369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נועם כץ 204251144</a:t>
            </a:r>
          </a:p>
          <a:p>
            <a:pPr algn="ctr"/>
            <a:r>
              <a:rPr lang="he-IL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שקד רצון 200940500</a:t>
            </a:r>
            <a:endParaRPr lang="he-IL" b="0" cap="none" spc="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163993D9-4214-45D9-A2FE-17BD1E91A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0"/>
            <a:ext cx="818844" cy="1433689"/>
          </a:xfrm>
          <a:prstGeom prst="rect">
            <a:avLst/>
          </a:prstGeom>
        </p:spPr>
      </p:pic>
      <p:sp>
        <p:nvSpPr>
          <p:cNvPr id="11" name="מלבן 10">
            <a:extLst>
              <a:ext uri="{FF2B5EF4-FFF2-40B4-BE49-F238E27FC236}">
                <a16:creationId xmlns:a16="http://schemas.microsoft.com/office/drawing/2014/main" id="{54B7D947-39EA-49B6-945B-788A628AE68B}"/>
              </a:ext>
            </a:extLst>
          </p:cNvPr>
          <p:cNvSpPr/>
          <p:nvPr/>
        </p:nvSpPr>
        <p:spPr>
          <a:xfrm>
            <a:off x="7616139" y="895091"/>
            <a:ext cx="305006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Matting block</a:t>
            </a:r>
            <a:endParaRPr lang="he-IL" sz="40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1" name="תמונה 20">
            <a:extLst>
              <a:ext uri="{FF2B5EF4-FFF2-40B4-BE49-F238E27FC236}">
                <a16:creationId xmlns:a16="http://schemas.microsoft.com/office/drawing/2014/main" id="{47368236-C349-4237-9D5F-67330689A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18845" y="-1"/>
            <a:ext cx="818844" cy="1433689"/>
          </a:xfrm>
          <a:prstGeom prst="rect">
            <a:avLst/>
          </a:prstGeom>
        </p:spPr>
      </p:pic>
      <p:sp>
        <p:nvSpPr>
          <p:cNvPr id="23" name="מלבן 22">
            <a:extLst>
              <a:ext uri="{FF2B5EF4-FFF2-40B4-BE49-F238E27FC236}">
                <a16:creationId xmlns:a16="http://schemas.microsoft.com/office/drawing/2014/main" id="{50436409-A9C9-45BE-86DE-F803A5151C5A}"/>
              </a:ext>
            </a:extLst>
          </p:cNvPr>
          <p:cNvSpPr/>
          <p:nvPr/>
        </p:nvSpPr>
        <p:spPr>
          <a:xfrm>
            <a:off x="594356" y="1533691"/>
            <a:ext cx="11321177" cy="176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בשקפים הבאים מופיע הסבר מפורט עבור אלגוריתם ה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Matting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 שהשתמשנו בו. הפירוט המלא מופיע במאמר וכאן הבאנו את עיקרי הדברים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hlinkClick r:id="rId5"/>
              </a:rPr>
              <a:t>Levin,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hlinkClick r:id="rId5"/>
              </a:rPr>
              <a:t>Anat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hlinkClick r:id="rId5"/>
              </a:rPr>
              <a:t> &amp;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hlinkClick r:id="rId5"/>
              </a:rPr>
              <a:t>Lischinski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hlinkClick r:id="rId5"/>
              </a:rPr>
              <a:t>, Dani &amp; Weiss,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hlinkClick r:id="rId5"/>
              </a:rPr>
              <a:t>Yair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hlinkClick r:id="rId5"/>
              </a:rPr>
              <a:t>. (2008). A Closed-Form Solution to Natural Image Matting. IEEE transactions on pattern analysis and machine intelligence. 30. 228-42. 10.1109/TPAMI.2007.1177.</a:t>
            </a:r>
            <a:endParaRPr lang="he-IL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כאשר מבצעים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Matting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 ניתן לבטא את ערך הפיקסל ה-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 בתמונת המוצא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I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 בצורה: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5" name="טבלה 24">
                <a:extLst>
                  <a:ext uri="{FF2B5EF4-FFF2-40B4-BE49-F238E27FC236}">
                    <a16:creationId xmlns:a16="http://schemas.microsoft.com/office/drawing/2014/main" id="{6DDD6E85-C778-481F-BFBE-CE82EDF649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5080449"/>
                  </p:ext>
                </p:extLst>
              </p:nvPr>
            </p:nvGraphicFramePr>
            <p:xfrm>
              <a:off x="905443" y="3293309"/>
              <a:ext cx="10515600" cy="293497"/>
            </p:xfrm>
            <a:graphic>
              <a:graphicData uri="http://schemas.openxmlformats.org/drawingml/2006/table">
                <a:tbl>
                  <a:tblPr rtl="1" firstRow="1" firstCol="1" bandRow="1"/>
                  <a:tblGrid>
                    <a:gridCol w="1758208">
                      <a:extLst>
                        <a:ext uri="{9D8B030D-6E8A-4147-A177-3AD203B41FA5}">
                          <a16:colId xmlns:a16="http://schemas.microsoft.com/office/drawing/2014/main" val="1725618958"/>
                        </a:ext>
                      </a:extLst>
                    </a:gridCol>
                    <a:gridCol w="8757392">
                      <a:extLst>
                        <a:ext uri="{9D8B030D-6E8A-4147-A177-3AD203B41FA5}">
                          <a16:colId xmlns:a16="http://schemas.microsoft.com/office/drawing/2014/main" val="81259143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Eq. 1)</a:t>
                          </a:r>
                          <a:r>
                            <a:rPr lang="he-IL" sz="18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800" b="1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𝜶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8336648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5" name="טבלה 24">
                <a:extLst>
                  <a:ext uri="{FF2B5EF4-FFF2-40B4-BE49-F238E27FC236}">
                    <a16:creationId xmlns:a16="http://schemas.microsoft.com/office/drawing/2014/main" id="{6DDD6E85-C778-481F-BFBE-CE82EDF649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5080449"/>
                  </p:ext>
                </p:extLst>
              </p:nvPr>
            </p:nvGraphicFramePr>
            <p:xfrm>
              <a:off x="905443" y="3293309"/>
              <a:ext cx="10515600" cy="293497"/>
            </p:xfrm>
            <a:graphic>
              <a:graphicData uri="http://schemas.openxmlformats.org/drawingml/2006/table">
                <a:tbl>
                  <a:tblPr rtl="1" firstRow="1" firstCol="1" bandRow="1"/>
                  <a:tblGrid>
                    <a:gridCol w="1758208">
                      <a:extLst>
                        <a:ext uri="{9D8B030D-6E8A-4147-A177-3AD203B41FA5}">
                          <a16:colId xmlns:a16="http://schemas.microsoft.com/office/drawing/2014/main" val="1725618958"/>
                        </a:ext>
                      </a:extLst>
                    </a:gridCol>
                    <a:gridCol w="8757392">
                      <a:extLst>
                        <a:ext uri="{9D8B030D-6E8A-4147-A177-3AD203B41FA5}">
                          <a16:colId xmlns:a16="http://schemas.microsoft.com/office/drawing/2014/main" val="812591436"/>
                        </a:ext>
                      </a:extLst>
                    </a:gridCol>
                  </a:tblGrid>
                  <a:tr h="293497"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Eq. 1)</a:t>
                          </a:r>
                          <a:r>
                            <a:rPr lang="he-IL" sz="18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20111" t="-26531" b="-408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33664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6" name="מלבן 25">
            <a:extLst>
              <a:ext uri="{FF2B5EF4-FFF2-40B4-BE49-F238E27FC236}">
                <a16:creationId xmlns:a16="http://schemas.microsoft.com/office/drawing/2014/main" id="{1ED1F28B-D99D-40A2-8941-13A19B9B3AE7}"/>
              </a:ext>
            </a:extLst>
          </p:cNvPr>
          <p:cNvSpPr/>
          <p:nvPr/>
        </p:nvSpPr>
        <p:spPr>
          <a:xfrm>
            <a:off x="905443" y="3762352"/>
            <a:ext cx="11010090" cy="1469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כעת מבצעים הנחה: האובייקט והרקע קבועים בחלון קטן מסביב לכל פיקסל. חלקות האובייקט והרקע לא בהכרח מעידים על חלקות התמונה שהיא אינה חלק מההנחה.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dirty="0"/>
              <a:t>מתוך ההנחה נוכל לכתוב מחדש את משוואה 1:</a:t>
            </a:r>
            <a:endParaRPr lang="en-US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24" name="טבלה 1023">
                <a:extLst>
                  <a:ext uri="{FF2B5EF4-FFF2-40B4-BE49-F238E27FC236}">
                    <a16:creationId xmlns:a16="http://schemas.microsoft.com/office/drawing/2014/main" id="{41939244-B39C-44C1-A846-86FFF71B99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6964783"/>
                  </p:ext>
                </p:extLst>
              </p:nvPr>
            </p:nvGraphicFramePr>
            <p:xfrm>
              <a:off x="997144" y="4938681"/>
              <a:ext cx="10515600" cy="293497"/>
            </p:xfrm>
            <a:graphic>
              <a:graphicData uri="http://schemas.openxmlformats.org/drawingml/2006/table">
                <a:tbl>
                  <a:tblPr rtl="1" firstRow="1" firstCol="1" bandRow="1"/>
                  <a:tblGrid>
                    <a:gridCol w="1758208">
                      <a:extLst>
                        <a:ext uri="{9D8B030D-6E8A-4147-A177-3AD203B41FA5}">
                          <a16:colId xmlns:a16="http://schemas.microsoft.com/office/drawing/2014/main" val="2054126588"/>
                        </a:ext>
                      </a:extLst>
                    </a:gridCol>
                    <a:gridCol w="8757392">
                      <a:extLst>
                        <a:ext uri="{9D8B030D-6E8A-4147-A177-3AD203B41FA5}">
                          <a16:colId xmlns:a16="http://schemas.microsoft.com/office/drawing/2014/main" val="405272000"/>
                        </a:ext>
                      </a:extLst>
                    </a:gridCol>
                  </a:tblGrid>
                  <a:tr h="53975"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Eq. 2)</a:t>
                          </a:r>
                          <a:r>
                            <a:rPr lang="he-IL" sz="18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𝒂</m:t>
                                </m:r>
                                <m:sSub>
                                  <m:sSubPr>
                                    <m:ctrlP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568513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24" name="טבלה 1023">
                <a:extLst>
                  <a:ext uri="{FF2B5EF4-FFF2-40B4-BE49-F238E27FC236}">
                    <a16:creationId xmlns:a16="http://schemas.microsoft.com/office/drawing/2014/main" id="{41939244-B39C-44C1-A846-86FFF71B99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6964783"/>
                  </p:ext>
                </p:extLst>
              </p:nvPr>
            </p:nvGraphicFramePr>
            <p:xfrm>
              <a:off x="997144" y="4938681"/>
              <a:ext cx="10515600" cy="293497"/>
            </p:xfrm>
            <a:graphic>
              <a:graphicData uri="http://schemas.openxmlformats.org/drawingml/2006/table">
                <a:tbl>
                  <a:tblPr rtl="1" firstRow="1" firstCol="1" bandRow="1"/>
                  <a:tblGrid>
                    <a:gridCol w="1758208">
                      <a:extLst>
                        <a:ext uri="{9D8B030D-6E8A-4147-A177-3AD203B41FA5}">
                          <a16:colId xmlns:a16="http://schemas.microsoft.com/office/drawing/2014/main" val="2054126588"/>
                        </a:ext>
                      </a:extLst>
                    </a:gridCol>
                    <a:gridCol w="8757392">
                      <a:extLst>
                        <a:ext uri="{9D8B030D-6E8A-4147-A177-3AD203B41FA5}">
                          <a16:colId xmlns:a16="http://schemas.microsoft.com/office/drawing/2014/main" val="405272000"/>
                        </a:ext>
                      </a:extLst>
                    </a:gridCol>
                  </a:tblGrid>
                  <a:tr h="293497"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Eq. 2)</a:t>
                          </a:r>
                          <a:r>
                            <a:rPr lang="he-IL" sz="18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7"/>
                          <a:stretch>
                            <a:fillRect l="-20111" t="-26531" b="-408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6851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6" name="מלבן 1025">
                <a:extLst>
                  <a:ext uri="{FF2B5EF4-FFF2-40B4-BE49-F238E27FC236}">
                    <a16:creationId xmlns:a16="http://schemas.microsoft.com/office/drawing/2014/main" id="{C552DF46-DE02-491B-B988-3DEC3C80CA63}"/>
                  </a:ext>
                </a:extLst>
              </p:cNvPr>
              <p:cNvSpPr/>
              <p:nvPr/>
            </p:nvSpPr>
            <p:spPr>
              <a:xfrm>
                <a:off x="3141184" y="5482216"/>
                <a:ext cx="8586281" cy="518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e-IL" sz="16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כאשר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𝒂</m:t>
                    </m:r>
                    <m:r>
                      <a:rPr lang="en-US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𝑩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𝐅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𝐁</m:t>
                        </m:r>
                      </m:den>
                    </m:f>
                  </m:oMath>
                </a14:m>
                <a:r>
                  <a:rPr lang="en-US" b="1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he-IL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וכאשר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𝐛</m:t>
                    </m:r>
                    <m:r>
                      <a:rPr lang="en-US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𝑭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𝐁</m:t>
                        </m:r>
                      </m:den>
                    </m:f>
                  </m:oMath>
                </a14:m>
                <a:r>
                  <a:rPr lang="en-US" b="1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he-IL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עבור סביבה קטנה מסביב לפיקסל ה-</a:t>
                </a:r>
                <a:r>
                  <a:rPr lang="en-US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i</a:t>
                </a:r>
                <a:r>
                  <a:rPr lang="he-IL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.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26" name="מלבן 1025">
                <a:extLst>
                  <a:ext uri="{FF2B5EF4-FFF2-40B4-BE49-F238E27FC236}">
                    <a16:creationId xmlns:a16="http://schemas.microsoft.com/office/drawing/2014/main" id="{C552DF46-DE02-491B-B988-3DEC3C80CA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184" y="5482216"/>
                <a:ext cx="8586281" cy="518988"/>
              </a:xfrm>
              <a:prstGeom prst="rect">
                <a:avLst/>
              </a:prstGeom>
              <a:blipFill>
                <a:blip r:embed="rId8"/>
                <a:stretch>
                  <a:fillRect r="-355" b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072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תמונה 6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50417BDD-94E9-4331-B903-2CCC7F5962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 flipH="1">
            <a:off x="20" y="1282"/>
            <a:ext cx="12191980" cy="6856718"/>
          </a:xfrm>
          <a:prstGeom prst="rect">
            <a:avLst/>
          </a:prstGeom>
        </p:spPr>
      </p:pic>
      <p:sp>
        <p:nvSpPr>
          <p:cNvPr id="8" name="מלבן 7">
            <a:extLst>
              <a:ext uri="{FF2B5EF4-FFF2-40B4-BE49-F238E27FC236}">
                <a16:creationId xmlns:a16="http://schemas.microsoft.com/office/drawing/2014/main" id="{3836571B-B5FA-41FD-A96B-BEBD96B7DC80}"/>
              </a:ext>
            </a:extLst>
          </p:cNvPr>
          <p:cNvSpPr/>
          <p:nvPr/>
        </p:nvSpPr>
        <p:spPr>
          <a:xfrm>
            <a:off x="6890327" y="0"/>
            <a:ext cx="516369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4400" dirty="0">
                <a:ln w="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פרויקט עיבוד וידיאו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205D09B1-C463-4102-9D6B-E5BCA79EF7D7}"/>
              </a:ext>
            </a:extLst>
          </p:cNvPr>
          <p:cNvSpPr/>
          <p:nvPr/>
        </p:nvSpPr>
        <p:spPr>
          <a:xfrm>
            <a:off x="2368843" y="123110"/>
            <a:ext cx="516369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נועם כץ 204251144</a:t>
            </a:r>
          </a:p>
          <a:p>
            <a:pPr algn="ctr"/>
            <a:r>
              <a:rPr lang="he-IL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שקד רצון 200940500</a:t>
            </a:r>
            <a:endParaRPr lang="he-IL" b="0" cap="none" spc="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163993D9-4214-45D9-A2FE-17BD1E91A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0"/>
            <a:ext cx="818844" cy="1433689"/>
          </a:xfrm>
          <a:prstGeom prst="rect">
            <a:avLst/>
          </a:prstGeom>
        </p:spPr>
      </p:pic>
      <p:sp>
        <p:nvSpPr>
          <p:cNvPr id="11" name="מלבן 10">
            <a:extLst>
              <a:ext uri="{FF2B5EF4-FFF2-40B4-BE49-F238E27FC236}">
                <a16:creationId xmlns:a16="http://schemas.microsoft.com/office/drawing/2014/main" id="{54B7D947-39EA-49B6-945B-788A628AE68B}"/>
              </a:ext>
            </a:extLst>
          </p:cNvPr>
          <p:cNvSpPr/>
          <p:nvPr/>
        </p:nvSpPr>
        <p:spPr>
          <a:xfrm>
            <a:off x="7616139" y="895091"/>
            <a:ext cx="305006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Matting block</a:t>
            </a:r>
            <a:endParaRPr lang="he-IL" sz="40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1" name="תמונה 20">
            <a:extLst>
              <a:ext uri="{FF2B5EF4-FFF2-40B4-BE49-F238E27FC236}">
                <a16:creationId xmlns:a16="http://schemas.microsoft.com/office/drawing/2014/main" id="{47368236-C349-4237-9D5F-67330689A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18845" y="-1"/>
            <a:ext cx="818844" cy="14336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מלבן 1">
                <a:extLst>
                  <a:ext uri="{FF2B5EF4-FFF2-40B4-BE49-F238E27FC236}">
                    <a16:creationId xmlns:a16="http://schemas.microsoft.com/office/drawing/2014/main" id="{C814F0D0-03D0-4FC2-B593-CA9411A007FB}"/>
                  </a:ext>
                </a:extLst>
              </p:cNvPr>
              <p:cNvSpPr/>
              <p:nvPr/>
            </p:nvSpPr>
            <p:spPr>
              <a:xfrm>
                <a:off x="4550757" y="1820288"/>
                <a:ext cx="7457872" cy="3937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e-IL" dirty="0">
                    <a:latin typeface="Calibri" panose="020F0502020204030204" pitchFamily="34" charset="0"/>
                    <a:ea typeface="Calibri" panose="020F0502020204030204" pitchFamily="34" charset="0"/>
                  </a:rPr>
                  <a:t>כעת העיקרון הוא מציאת </a:t>
                </a:r>
                <a:r>
                  <a:rPr lang="en-US" dirty="0" err="1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a,b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he-IL" dirty="0">
                    <a:latin typeface="Calibri" panose="020F0502020204030204" pitchFamily="34" charset="0"/>
                    <a:ea typeface="Calibri" panose="020F0502020204030204" pitchFamily="34" charset="0"/>
                  </a:rPr>
                  <a:t> על ידי מציאת המינימום של פונקציית המחיר: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מלבן 1">
                <a:extLst>
                  <a:ext uri="{FF2B5EF4-FFF2-40B4-BE49-F238E27FC236}">
                    <a16:creationId xmlns:a16="http://schemas.microsoft.com/office/drawing/2014/main" id="{C814F0D0-03D0-4FC2-B593-CA9411A007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757" y="1820288"/>
                <a:ext cx="7457872" cy="393762"/>
              </a:xfrm>
              <a:prstGeom prst="rect">
                <a:avLst/>
              </a:prstGeom>
              <a:blipFill>
                <a:blip r:embed="rId5"/>
                <a:stretch>
                  <a:fillRect t="-4688" r="-65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טבלה 3">
                <a:extLst>
                  <a:ext uri="{FF2B5EF4-FFF2-40B4-BE49-F238E27FC236}">
                    <a16:creationId xmlns:a16="http://schemas.microsoft.com/office/drawing/2014/main" id="{4D2FD242-FFD4-4109-9CC4-CAB20AAC89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1426088"/>
                  </p:ext>
                </p:extLst>
              </p:nvPr>
            </p:nvGraphicFramePr>
            <p:xfrm>
              <a:off x="1279188" y="2323549"/>
              <a:ext cx="10515600" cy="666306"/>
            </p:xfrm>
            <a:graphic>
              <a:graphicData uri="http://schemas.openxmlformats.org/drawingml/2006/table">
                <a:tbl>
                  <a:tblPr rtl="1" firstRow="1" firstCol="1" bandRow="1"/>
                  <a:tblGrid>
                    <a:gridCol w="1758208">
                      <a:extLst>
                        <a:ext uri="{9D8B030D-6E8A-4147-A177-3AD203B41FA5}">
                          <a16:colId xmlns:a16="http://schemas.microsoft.com/office/drawing/2014/main" val="2290765936"/>
                        </a:ext>
                      </a:extLst>
                    </a:gridCol>
                    <a:gridCol w="8757392">
                      <a:extLst>
                        <a:ext uri="{9D8B030D-6E8A-4147-A177-3AD203B41FA5}">
                          <a16:colId xmlns:a16="http://schemas.microsoft.com/office/drawing/2014/main" val="3804247275"/>
                        </a:ext>
                      </a:extLst>
                    </a:gridCol>
                  </a:tblGrid>
                  <a:tr h="80010"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Eq. 3)</a:t>
                          </a:r>
                          <a:r>
                            <a:rPr lang="he-IL" sz="16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 rtl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𝑱</m:t>
                                </m:r>
                                <m:r>
                                  <a:rPr lang="en-US" sz="16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(</m:t>
                                </m:r>
                                <m:r>
                                  <a:rPr lang="en-US" sz="16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  <m:r>
                                  <a:rPr lang="en-US" sz="16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16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𝒂</m:t>
                                </m:r>
                                <m:r>
                                  <a:rPr lang="en-US" sz="16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16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𝒃</m:t>
                                </m:r>
                                <m:r>
                                  <a:rPr lang="en-US" sz="16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 = 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𝒋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nary>
                                      <m:naryPr>
                                        <m:chr m:val="∑"/>
                                        <m:limLoc m:val="undOvr"/>
                                        <m:supHide m:val="on"/>
                                        <m:ctrlPr>
                                          <a:rPr lang="en-US" sz="1600" b="1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600" b="1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𝒊</m:t>
                                        </m:r>
                                      </m:sub>
                                      <m:sup/>
                                      <m:e>
                                        <m:r>
                                          <a:rPr lang="en-US" sz="1600" b="1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 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600" b="1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600" b="1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1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en-US" sz="1600" b="1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1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𝒊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b="1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 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600" b="1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1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𝒂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1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𝒋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sz="1600" b="1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1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𝑰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1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𝒊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b="1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 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600" b="1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1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1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𝒋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b="1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1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  <m:r>
                                          <a:rPr lang="en-US" sz="1600" b="1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e>
                                </m:nary>
                                <m:r>
                                  <a:rPr lang="en-US" sz="16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  +</m:t>
                                </m:r>
                                <m:r>
                                  <a:rPr lang="en-US" sz="16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𝜺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sz="1600" b="1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𝒂</m:t>
                                        </m:r>
                                      </m:e>
                                      <m:sup>
                                        <m:r>
                                          <a:rPr lang="en-US" sz="1600" b="1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6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785573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טבלה 3">
                <a:extLst>
                  <a:ext uri="{FF2B5EF4-FFF2-40B4-BE49-F238E27FC236}">
                    <a16:creationId xmlns:a16="http://schemas.microsoft.com/office/drawing/2014/main" id="{4D2FD242-FFD4-4109-9CC4-CAB20AAC89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1426088"/>
                  </p:ext>
                </p:extLst>
              </p:nvPr>
            </p:nvGraphicFramePr>
            <p:xfrm>
              <a:off x="1279188" y="2323549"/>
              <a:ext cx="10515600" cy="666306"/>
            </p:xfrm>
            <a:graphic>
              <a:graphicData uri="http://schemas.openxmlformats.org/drawingml/2006/table">
                <a:tbl>
                  <a:tblPr rtl="1" firstRow="1" firstCol="1" bandRow="1"/>
                  <a:tblGrid>
                    <a:gridCol w="1758208">
                      <a:extLst>
                        <a:ext uri="{9D8B030D-6E8A-4147-A177-3AD203B41FA5}">
                          <a16:colId xmlns:a16="http://schemas.microsoft.com/office/drawing/2014/main" val="2290765936"/>
                        </a:ext>
                      </a:extLst>
                    </a:gridCol>
                    <a:gridCol w="8757392">
                      <a:extLst>
                        <a:ext uri="{9D8B030D-6E8A-4147-A177-3AD203B41FA5}">
                          <a16:colId xmlns:a16="http://schemas.microsoft.com/office/drawing/2014/main" val="3804247275"/>
                        </a:ext>
                      </a:extLst>
                    </a:gridCol>
                  </a:tblGrid>
                  <a:tr h="666306"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Eq. 3)</a:t>
                          </a:r>
                          <a:r>
                            <a:rPr lang="he-IL" sz="16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20111" t="-9091" b="-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85573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מלבן 4">
                <a:extLst>
                  <a:ext uri="{FF2B5EF4-FFF2-40B4-BE49-F238E27FC236}">
                    <a16:creationId xmlns:a16="http://schemas.microsoft.com/office/drawing/2014/main" id="{06220749-A2D8-41E3-916D-AC652E0E4F03}"/>
                  </a:ext>
                </a:extLst>
              </p:cNvPr>
              <p:cNvSpPr/>
              <p:nvPr/>
            </p:nvSpPr>
            <p:spPr>
              <a:xfrm>
                <a:off x="708242" y="2971403"/>
                <a:ext cx="11300387" cy="971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e-IL" sz="16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כאשר את </a:t>
                </a:r>
                <a:r>
                  <a:rPr lang="en-US" sz="1600" dirty="0" err="1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i</a:t>
                </a:r>
                <a:r>
                  <a:rPr lang="he-IL" sz="16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he-IL" sz="1600" dirty="0" err="1">
                    <a:latin typeface="Calibri" panose="020F0502020204030204" pitchFamily="34" charset="0"/>
                    <a:ea typeface="Calibri" panose="020F0502020204030204" pitchFamily="34" charset="0"/>
                  </a:rPr>
                  <a:t>סוכמים</a:t>
                </a:r>
                <a:r>
                  <a:rPr lang="he-IL" sz="16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 בחלון הקטן סביב הפיקסל </a:t>
                </a:r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j</a:t>
                </a:r>
                <a:r>
                  <a:rPr lang="he-IL" sz="16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, ואת </a:t>
                </a:r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j</a:t>
                </a:r>
                <a:r>
                  <a:rPr lang="he-IL" sz="16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he-IL" sz="1600" dirty="0" err="1">
                    <a:latin typeface="Calibri" panose="020F0502020204030204" pitchFamily="34" charset="0"/>
                    <a:ea typeface="Calibri" panose="020F0502020204030204" pitchFamily="34" charset="0"/>
                  </a:rPr>
                  <a:t>סוכמים</a:t>
                </a:r>
                <a:r>
                  <a:rPr lang="he-IL" sz="16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 עבור התמונה </a:t>
                </a:r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I</a:t>
                </a:r>
                <a:r>
                  <a:rPr lang="he-IL" sz="16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. החלון שנפתח סביב כל פיקסל הוא בגודל 3</a:t>
                </a:r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X</a:t>
                </a:r>
                <a:r>
                  <a:rPr lang="he-IL" sz="16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3. 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e-IL" sz="16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פתרון משוואה 3 דורש פתרון של </a:t>
                </a:r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N</a:t>
                </a:r>
                <a:r>
                  <a:rPr lang="he-IL" sz="16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3 נעלמים </a:t>
                </a:r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sz="16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sz="1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𝒂</m:t>
                    </m:r>
                    <m:r>
                      <a:rPr lang="en-US" sz="1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𝒃</m:t>
                    </m:r>
                  </m:oMath>
                </a14:m>
                <a:r>
                  <a:rPr lang="he-IL" sz="1600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עבור 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N</a:t>
                </a:r>
                <a:r>
                  <a:rPr lang="he-IL" sz="1600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 פיקסלים. ע"י שימוש ב</a:t>
                </a:r>
                <a:r>
                  <a:rPr lang="en-US" sz="16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a,b</a:t>
                </a:r>
                <a:r>
                  <a:rPr lang="he-IL" sz="1600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he-IL" sz="1600" dirty="0" err="1">
                    <a:latin typeface="Calibri" panose="020F0502020204030204" pitchFamily="34" charset="0"/>
                    <a:ea typeface="Times New Roman" panose="02020603050405020304" pitchFamily="18" charset="0"/>
                  </a:rPr>
                  <a:t>מינמאליים</a:t>
                </a:r>
                <a:r>
                  <a:rPr lang="he-IL" sz="1600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 נוכל לרשום מחדש את משוואה 3 כדי להישאר עם 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N</a:t>
                </a:r>
                <a:r>
                  <a:rPr lang="he-IL" sz="1600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 נעלמים: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מלבן 4">
                <a:extLst>
                  <a:ext uri="{FF2B5EF4-FFF2-40B4-BE49-F238E27FC236}">
                    <a16:creationId xmlns:a16="http://schemas.microsoft.com/office/drawing/2014/main" id="{06220749-A2D8-41E3-916D-AC652E0E4F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42" y="2971403"/>
                <a:ext cx="11300387" cy="971997"/>
              </a:xfrm>
              <a:prstGeom prst="rect">
                <a:avLst/>
              </a:prstGeom>
              <a:blipFill>
                <a:blip r:embed="rId7"/>
                <a:stretch>
                  <a:fillRect t="-1875" r="-324" b="-6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טבלה 5">
                <a:extLst>
                  <a:ext uri="{FF2B5EF4-FFF2-40B4-BE49-F238E27FC236}">
                    <a16:creationId xmlns:a16="http://schemas.microsoft.com/office/drawing/2014/main" id="{759BA455-F299-4E86-9982-7D1C354BD6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676321"/>
                  </p:ext>
                </p:extLst>
              </p:nvPr>
            </p:nvGraphicFramePr>
            <p:xfrm>
              <a:off x="1228267" y="4038721"/>
              <a:ext cx="10515600" cy="318389"/>
            </p:xfrm>
            <a:graphic>
              <a:graphicData uri="http://schemas.openxmlformats.org/drawingml/2006/table">
                <a:tbl>
                  <a:tblPr rtl="1" firstRow="1" firstCol="1" bandRow="1"/>
                  <a:tblGrid>
                    <a:gridCol w="1758208">
                      <a:extLst>
                        <a:ext uri="{9D8B030D-6E8A-4147-A177-3AD203B41FA5}">
                          <a16:colId xmlns:a16="http://schemas.microsoft.com/office/drawing/2014/main" val="738251617"/>
                        </a:ext>
                      </a:extLst>
                    </a:gridCol>
                    <a:gridCol w="8757392">
                      <a:extLst>
                        <a:ext uri="{9D8B030D-6E8A-4147-A177-3AD203B41FA5}">
                          <a16:colId xmlns:a16="http://schemas.microsoft.com/office/drawing/2014/main" val="3427180495"/>
                        </a:ext>
                      </a:extLst>
                    </a:gridCol>
                  </a:tblGrid>
                  <a:tr h="80010"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Eq. 4)</a:t>
                          </a:r>
                          <a:r>
                            <a:rPr lang="he-IL" sz="1800" b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𝑱</m:t>
                                </m:r>
                                <m:r>
                                  <a:rPr lang="en-US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</m:d>
                                <m:r>
                                  <a:rPr lang="en-US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𝒎𝒊𝒏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𝒂</m:t>
                                    </m:r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  <m:r>
                                  <a:rPr lang="en-US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𝑱</m:t>
                                </m:r>
                                <m:r>
                                  <a:rPr lang="en-US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𝒂</m:t>
                                    </m:r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𝒃</m:t>
                                    </m:r>
                                  </m:e>
                                </m:d>
                                <m:r>
                                  <a:rPr lang="en-US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=&gt; </m:t>
                                </m:r>
                                <m:r>
                                  <a:rPr lang="en-US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𝑱</m:t>
                                </m:r>
                                <m:r>
                                  <a:rPr lang="en-US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</m:d>
                                <m:r>
                                  <a:rPr lang="en-US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𝑳</m:t>
                                </m:r>
                                <m:r>
                                  <a:rPr lang="en-US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83486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טבלה 5">
                <a:extLst>
                  <a:ext uri="{FF2B5EF4-FFF2-40B4-BE49-F238E27FC236}">
                    <a16:creationId xmlns:a16="http://schemas.microsoft.com/office/drawing/2014/main" id="{759BA455-F299-4E86-9982-7D1C354BD6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676321"/>
                  </p:ext>
                </p:extLst>
              </p:nvPr>
            </p:nvGraphicFramePr>
            <p:xfrm>
              <a:off x="1228267" y="4038721"/>
              <a:ext cx="10515600" cy="318389"/>
            </p:xfrm>
            <a:graphic>
              <a:graphicData uri="http://schemas.openxmlformats.org/drawingml/2006/table">
                <a:tbl>
                  <a:tblPr rtl="1" firstRow="1" firstCol="1" bandRow="1"/>
                  <a:tblGrid>
                    <a:gridCol w="1758208">
                      <a:extLst>
                        <a:ext uri="{9D8B030D-6E8A-4147-A177-3AD203B41FA5}">
                          <a16:colId xmlns:a16="http://schemas.microsoft.com/office/drawing/2014/main" val="738251617"/>
                        </a:ext>
                      </a:extLst>
                    </a:gridCol>
                    <a:gridCol w="8757392">
                      <a:extLst>
                        <a:ext uri="{9D8B030D-6E8A-4147-A177-3AD203B41FA5}">
                          <a16:colId xmlns:a16="http://schemas.microsoft.com/office/drawing/2014/main" val="3427180495"/>
                        </a:ext>
                      </a:extLst>
                    </a:gridCol>
                  </a:tblGrid>
                  <a:tr h="318389"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Eq. 4)</a:t>
                          </a:r>
                          <a:r>
                            <a:rPr lang="he-IL" sz="1800" b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8"/>
                          <a:stretch>
                            <a:fillRect l="-20111" t="-22642" b="-301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4864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מלבן 9">
            <a:extLst>
              <a:ext uri="{FF2B5EF4-FFF2-40B4-BE49-F238E27FC236}">
                <a16:creationId xmlns:a16="http://schemas.microsoft.com/office/drawing/2014/main" id="{5619C78A-71F0-43C3-B0EA-D677DFF3D55C}"/>
              </a:ext>
            </a:extLst>
          </p:cNvPr>
          <p:cNvSpPr/>
          <p:nvPr/>
        </p:nvSpPr>
        <p:spPr>
          <a:xfrm>
            <a:off x="6719888" y="4430267"/>
            <a:ext cx="5237331" cy="3737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כאשר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</a:t>
            </a: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 היא מטריצה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NXN</a:t>
            </a: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 שהאיבר במקום ה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i,j</a:t>
            </a: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 שלה הוא: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טבלה 13">
            <a:extLst>
              <a:ext uri="{FF2B5EF4-FFF2-40B4-BE49-F238E27FC236}">
                <a16:creationId xmlns:a16="http://schemas.microsoft.com/office/drawing/2014/main" id="{032E5F0F-A6AB-4ABB-8B0D-524C29100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351030"/>
              </p:ext>
            </p:extLst>
          </p:nvPr>
        </p:nvGraphicFramePr>
        <p:xfrm>
          <a:off x="1279188" y="4956662"/>
          <a:ext cx="10515600" cy="279019"/>
        </p:xfrm>
        <a:graphic>
          <a:graphicData uri="http://schemas.openxmlformats.org/drawingml/2006/table">
            <a:tbl>
              <a:tblPr rtl="1" firstRow="1" firstCol="1" bandRow="1"/>
              <a:tblGrid>
                <a:gridCol w="1758208">
                  <a:extLst>
                    <a:ext uri="{9D8B030D-6E8A-4147-A177-3AD203B41FA5}">
                      <a16:colId xmlns:a16="http://schemas.microsoft.com/office/drawing/2014/main" val="2967685307"/>
                    </a:ext>
                  </a:extLst>
                </a:gridCol>
                <a:gridCol w="8757392">
                  <a:extLst>
                    <a:ext uri="{9D8B030D-6E8A-4147-A177-3AD203B41FA5}">
                      <a16:colId xmlns:a16="http://schemas.microsoft.com/office/drawing/2014/main" val="1719903924"/>
                    </a:ext>
                  </a:extLst>
                </a:gridCol>
              </a:tblGrid>
              <a:tr h="80010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Eq. 5)</a:t>
                      </a:r>
                      <a:r>
                        <a:rPr lang="he-IL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112722"/>
                  </a:ext>
                </a:extLst>
              </a:tr>
            </a:tbl>
          </a:graphicData>
        </a:graphic>
      </p:graphicFrame>
      <p:pic>
        <p:nvPicPr>
          <p:cNvPr id="2049" name="Picture 1">
            <a:extLst>
              <a:ext uri="{FF2B5EF4-FFF2-40B4-BE49-F238E27FC236}">
                <a16:creationId xmlns:a16="http://schemas.microsoft.com/office/drawing/2014/main" id="{80010E2C-1F7D-41C7-AAA6-6B901AFA6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962" y="4872395"/>
            <a:ext cx="3883266" cy="54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מלבן 14">
                <a:extLst>
                  <a:ext uri="{FF2B5EF4-FFF2-40B4-BE49-F238E27FC236}">
                    <a16:creationId xmlns:a16="http://schemas.microsoft.com/office/drawing/2014/main" id="{3F3ABD4E-C0F5-4CB8-8654-4B041FC51CBB}"/>
                  </a:ext>
                </a:extLst>
              </p:cNvPr>
              <p:cNvSpPr/>
              <p:nvPr/>
            </p:nvSpPr>
            <p:spPr>
              <a:xfrm>
                <a:off x="767435" y="5497821"/>
                <a:ext cx="11189784" cy="10690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e-IL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כך שלמעשה ע"י חישוב מטריצה </a:t>
                </a:r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</a:t>
                </a:r>
                <a:r>
                  <a:rPr lang="he-IL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 אנו יכולים למצוא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he-IL" b="1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.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e-IL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זהו עיקרון הפתרון עבור תמונות שחור-לבן. עבור תמונות צבע נבצע את אותו מינימום על פונקציית המחיר עבור 3 ערוצי הצבע ונבנה מטריצה בעלת 4 </a:t>
                </a:r>
                <a:r>
                  <a:rPr lang="he-IL" dirty="0" err="1">
                    <a:latin typeface="Calibri" panose="020F0502020204030204" pitchFamily="34" charset="0"/>
                    <a:ea typeface="Times New Roman" panose="02020603050405020304" pitchFamily="18" charset="0"/>
                  </a:rPr>
                  <a:t>מימדים</a:t>
                </a:r>
                <a:r>
                  <a:rPr lang="he-IL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, כך שמציאת מטריצה </a:t>
                </a:r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</a:t>
                </a:r>
                <a:r>
                  <a:rPr lang="he-IL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 תתבצע בצורה דומה.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מלבן 14">
                <a:extLst>
                  <a:ext uri="{FF2B5EF4-FFF2-40B4-BE49-F238E27FC236}">
                    <a16:creationId xmlns:a16="http://schemas.microsoft.com/office/drawing/2014/main" id="{3F3ABD4E-C0F5-4CB8-8654-4B041FC51C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35" y="5497821"/>
                <a:ext cx="11189784" cy="1069075"/>
              </a:xfrm>
              <a:prstGeom prst="rect">
                <a:avLst/>
              </a:prstGeom>
              <a:blipFill>
                <a:blip r:embed="rId10"/>
                <a:stretch>
                  <a:fillRect t="-3429" r="-436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66993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1097</Words>
  <Application>Microsoft Office PowerPoint</Application>
  <PresentationFormat>מסך רחב</PresentationFormat>
  <Paragraphs>109</Paragraphs>
  <Slides>10</Slides>
  <Notes>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שקד רצון</dc:creator>
  <cp:lastModifiedBy>שקד רצון</cp:lastModifiedBy>
  <cp:revision>16</cp:revision>
  <dcterms:created xsi:type="dcterms:W3CDTF">2020-06-28T15:19:24Z</dcterms:created>
  <dcterms:modified xsi:type="dcterms:W3CDTF">2020-06-30T11:11:37Z</dcterms:modified>
</cp:coreProperties>
</file>