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61" r:id="rId2"/>
    <p:sldId id="256" r:id="rId3"/>
    <p:sldId id="264" r:id="rId4"/>
    <p:sldId id="257" r:id="rId5"/>
    <p:sldId id="258" r:id="rId6"/>
    <p:sldId id="267" r:id="rId7"/>
    <p:sldId id="268" r:id="rId8"/>
    <p:sldId id="265" r:id="rId9"/>
    <p:sldId id="259" r:id="rId10"/>
    <p:sldId id="262" r:id="rId11"/>
    <p:sldId id="263" r:id="rId12"/>
    <p:sldId id="260" r:id="rId13"/>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34C547BD-11AF-42E1-ACD1-5AA0DC0288A1}" type="datetimeFigureOut">
              <a:rPr lang="en-US" smtClean="0"/>
              <a:t>7/2/2020</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5ED657D2-04A0-4070-AE6A-CFDD969B8E61}" type="slidenum">
              <a:rPr lang="en-US" smtClean="0"/>
              <a:t>‹#›</a:t>
            </a:fld>
            <a:endParaRPr lang="en-US"/>
          </a:p>
        </p:txBody>
      </p:sp>
    </p:spTree>
    <p:extLst>
      <p:ext uri="{BB962C8B-B14F-4D97-AF65-F5344CB8AC3E}">
        <p14:creationId xmlns:p14="http://schemas.microsoft.com/office/powerpoint/2010/main" val="14153058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5ED657D2-04A0-4070-AE6A-CFDD969B8E61}" type="slidenum">
              <a:rPr lang="en-US" smtClean="0"/>
              <a:t>8</a:t>
            </a:fld>
            <a:endParaRPr lang="en-US"/>
          </a:p>
        </p:txBody>
      </p:sp>
    </p:spTree>
    <p:extLst>
      <p:ext uri="{BB962C8B-B14F-4D97-AF65-F5344CB8AC3E}">
        <p14:creationId xmlns:p14="http://schemas.microsoft.com/office/powerpoint/2010/main" val="142013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5ED657D2-04A0-4070-AE6A-CFDD969B8E61}" type="slidenum">
              <a:rPr lang="en-US" smtClean="0"/>
              <a:t>9</a:t>
            </a:fld>
            <a:endParaRPr lang="en-US"/>
          </a:p>
        </p:txBody>
      </p:sp>
    </p:spTree>
    <p:extLst>
      <p:ext uri="{BB962C8B-B14F-4D97-AF65-F5344CB8AC3E}">
        <p14:creationId xmlns:p14="http://schemas.microsoft.com/office/powerpoint/2010/main" val="63293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5ED657D2-04A0-4070-AE6A-CFDD969B8E61}" type="slidenum">
              <a:rPr lang="en-US" smtClean="0"/>
              <a:t>10</a:t>
            </a:fld>
            <a:endParaRPr lang="en-US"/>
          </a:p>
        </p:txBody>
      </p:sp>
    </p:spTree>
    <p:extLst>
      <p:ext uri="{BB962C8B-B14F-4D97-AF65-F5344CB8AC3E}">
        <p14:creationId xmlns:p14="http://schemas.microsoft.com/office/powerpoint/2010/main" val="53904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5ED657D2-04A0-4070-AE6A-CFDD969B8E61}" type="slidenum">
              <a:rPr lang="en-US" smtClean="0"/>
              <a:t>11</a:t>
            </a:fld>
            <a:endParaRPr lang="en-US"/>
          </a:p>
        </p:txBody>
      </p:sp>
    </p:spTree>
    <p:extLst>
      <p:ext uri="{BB962C8B-B14F-4D97-AF65-F5344CB8AC3E}">
        <p14:creationId xmlns:p14="http://schemas.microsoft.com/office/powerpoint/2010/main" val="104149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90CC44-E594-4276-99EB-A3959975BF7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13EF1851-C693-4F54-B40B-211C438D3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D649E5A8-81E6-4950-AF7A-38001DE5AA52}"/>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5" name="מציין מיקום של כותרת תחתונה 4">
            <a:extLst>
              <a:ext uri="{FF2B5EF4-FFF2-40B4-BE49-F238E27FC236}">
                <a16:creationId xmlns:a16="http://schemas.microsoft.com/office/drawing/2014/main" id="{6A4C303D-D948-4D9C-8DC0-77C2AA2173C3}"/>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8F8300C6-8AD6-41A9-9F7F-0D37779E8EF3}"/>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253614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E69734-CCA0-4A05-B033-E5B434ED163E}"/>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E2A878AB-8E20-4C2E-B66C-58DC84541B3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E621E22-3CF0-47FD-9AB6-075503CBBC95}"/>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5" name="מציין מיקום של כותרת תחתונה 4">
            <a:extLst>
              <a:ext uri="{FF2B5EF4-FFF2-40B4-BE49-F238E27FC236}">
                <a16:creationId xmlns:a16="http://schemas.microsoft.com/office/drawing/2014/main" id="{1F84866C-7616-438E-996E-D44642A4668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C9DFD108-5318-4A3A-A6A2-D08715217BBE}"/>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36210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6398163-7163-41E1-BB68-C9BD67B6842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291A032F-C258-4180-8047-9DC01851634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C46B2E62-BFA3-49C3-8906-9ED13FFD79EB}"/>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5" name="מציין מיקום של כותרת תחתונה 4">
            <a:extLst>
              <a:ext uri="{FF2B5EF4-FFF2-40B4-BE49-F238E27FC236}">
                <a16:creationId xmlns:a16="http://schemas.microsoft.com/office/drawing/2014/main" id="{1514FB4B-8DBA-4251-B334-790DA5A575B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827FD9E2-0C45-4444-94DD-9665C8BA1AA7}"/>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49607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D73E1B-3E1F-4031-8DBC-6BBE51C4EFE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03A997A7-769E-45BD-9CB4-32DC11FA5EE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35A3A207-21BA-4C7D-9F64-7BBA748EB752}"/>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5" name="מציין מיקום של כותרת תחתונה 4">
            <a:extLst>
              <a:ext uri="{FF2B5EF4-FFF2-40B4-BE49-F238E27FC236}">
                <a16:creationId xmlns:a16="http://schemas.microsoft.com/office/drawing/2014/main" id="{564CF858-9825-402F-AE60-1A18C67D912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E3EF70A9-A1FD-43FE-AAE9-D27DE60007D0}"/>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388648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3FC6E1-2092-45C1-8027-9F630B97428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8C2668E5-2AB5-4F6D-9072-F76BB0455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F5300AB-6B33-4A5C-B759-9E34D4E87A2F}"/>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5" name="מציין מיקום של כותרת תחתונה 4">
            <a:extLst>
              <a:ext uri="{FF2B5EF4-FFF2-40B4-BE49-F238E27FC236}">
                <a16:creationId xmlns:a16="http://schemas.microsoft.com/office/drawing/2014/main" id="{7FD32623-CCA2-4937-A940-89DEC9F0318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720D6E7-BA89-4C08-91D4-F478003CB431}"/>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223383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9B4891-47A4-49BA-933F-3A202266DEC1}"/>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1BD7DDFD-3DDD-4633-9F87-E81FF870BBC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10C987CE-D5E2-4E16-8150-468E8A446F3E}"/>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CBA606AF-4348-42DF-A863-D4DCC0F948CF}"/>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6" name="מציין מיקום של כותרת תחתונה 5">
            <a:extLst>
              <a:ext uri="{FF2B5EF4-FFF2-40B4-BE49-F238E27FC236}">
                <a16:creationId xmlns:a16="http://schemas.microsoft.com/office/drawing/2014/main" id="{CBF996D5-8BD2-4726-9ACC-7B141F450D32}"/>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BF834767-AE27-45E6-9769-C3782F9D8952}"/>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22059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69EFF4-03C2-40ED-9754-A41FD264E1A8}"/>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A5A5733E-ADB7-4B51-8CDD-0305FAEE1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B0F12AC-4DE2-4D21-AD72-453E6CA94FA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9C8E7620-FAF3-494F-8E06-3AD0855F8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7C2B8E9-BDC9-49A8-926C-F50FC0BDD4B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1B882A8D-C82D-43C1-985F-F498D02C0F3C}"/>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8" name="מציין מיקום של כותרת תחתונה 7">
            <a:extLst>
              <a:ext uri="{FF2B5EF4-FFF2-40B4-BE49-F238E27FC236}">
                <a16:creationId xmlns:a16="http://schemas.microsoft.com/office/drawing/2014/main" id="{936BD734-C78F-45FE-95D6-3568B64D1369}"/>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425D2076-9DA3-4071-A627-A033DDD71150}"/>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96513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5170A6-9F4F-4934-A61F-80CCD78E7FE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80248FF6-D63A-490E-AF83-2B44DC1B4E61}"/>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4" name="מציין מיקום של כותרת תחתונה 3">
            <a:extLst>
              <a:ext uri="{FF2B5EF4-FFF2-40B4-BE49-F238E27FC236}">
                <a16:creationId xmlns:a16="http://schemas.microsoft.com/office/drawing/2014/main" id="{E2595209-80FC-4C05-A928-70547374D39A}"/>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A5638DF1-6CAA-469E-AF2F-CE0BE50CD0F7}"/>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124825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7837550-17A0-4521-9DDB-83D41F88AFD0}"/>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3" name="מציין מיקום של כותרת תחתונה 2">
            <a:extLst>
              <a:ext uri="{FF2B5EF4-FFF2-40B4-BE49-F238E27FC236}">
                <a16:creationId xmlns:a16="http://schemas.microsoft.com/office/drawing/2014/main" id="{B52EB5A9-EAA6-49F1-B403-147D47D6F246}"/>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DE448ED5-54FA-4E56-B8E6-A69A0EB23330}"/>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206788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9C97FA-7DC1-4E3F-B0EE-B278A8B60E7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1B2987F5-183F-4EDA-9D63-8E1FE8479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94316A75-217B-43D7-B0BC-E28261D32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D1F1CD7-B54D-4641-A75D-AAEC358701C7}"/>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6" name="מציין מיקום של כותרת תחתונה 5">
            <a:extLst>
              <a:ext uri="{FF2B5EF4-FFF2-40B4-BE49-F238E27FC236}">
                <a16:creationId xmlns:a16="http://schemas.microsoft.com/office/drawing/2014/main" id="{AA518AD0-5E7D-4CDD-A430-316B43D9351D}"/>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D2715610-1E93-4A81-ADFD-5B12095BD205}"/>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49649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F7EF64-A056-47A1-84B2-B4BA7D45018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50BD9C2D-ABB4-49C9-934D-74E00B4FA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83D9223F-9D68-4B3F-B1B8-231CD1880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200410A-7DC9-4C9A-8F85-5623C83F42FC}"/>
              </a:ext>
            </a:extLst>
          </p:cNvPr>
          <p:cNvSpPr>
            <a:spLocks noGrp="1"/>
          </p:cNvSpPr>
          <p:nvPr>
            <p:ph type="dt" sz="half" idx="10"/>
          </p:nvPr>
        </p:nvSpPr>
        <p:spPr/>
        <p:txBody>
          <a:bodyPr/>
          <a:lstStyle/>
          <a:p>
            <a:fld id="{3411A5E0-68CC-49B7-9618-F8C68CABB5F5}" type="datetimeFigureOut">
              <a:rPr lang="en-US" smtClean="0"/>
              <a:t>7/2/2020</a:t>
            </a:fld>
            <a:endParaRPr lang="en-US"/>
          </a:p>
        </p:txBody>
      </p:sp>
      <p:sp>
        <p:nvSpPr>
          <p:cNvPr id="6" name="מציין מיקום של כותרת תחתונה 5">
            <a:extLst>
              <a:ext uri="{FF2B5EF4-FFF2-40B4-BE49-F238E27FC236}">
                <a16:creationId xmlns:a16="http://schemas.microsoft.com/office/drawing/2014/main" id="{8C073D8D-3AE1-4B4A-9FDC-6681C6DCA726}"/>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CD233F28-797E-4896-AA88-164E5BF4FDE4}"/>
              </a:ext>
            </a:extLst>
          </p:cNvPr>
          <p:cNvSpPr>
            <a:spLocks noGrp="1"/>
          </p:cNvSpPr>
          <p:nvPr>
            <p:ph type="sldNum" sz="quarter" idx="12"/>
          </p:nvPr>
        </p:nvSpPr>
        <p:spPr/>
        <p:txBody>
          <a:bodyPr/>
          <a:lstStyle/>
          <a:p>
            <a:fld id="{5C4C280C-DF7E-491A-ACE7-D7E5391D54D4}" type="slidenum">
              <a:rPr lang="en-US" smtClean="0"/>
              <a:t>‹#›</a:t>
            </a:fld>
            <a:endParaRPr lang="en-US"/>
          </a:p>
        </p:txBody>
      </p:sp>
    </p:spTree>
    <p:extLst>
      <p:ext uri="{BB962C8B-B14F-4D97-AF65-F5344CB8AC3E}">
        <p14:creationId xmlns:p14="http://schemas.microsoft.com/office/powerpoint/2010/main" val="214327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6F1F7E9-F6D5-4BA8-B01A-576F78EC9B5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053963C8-EA73-48F1-866C-F44408FC6EF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8B5EE57A-7D60-4059-94C2-ECB060AEA25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411A5E0-68CC-49B7-9618-F8C68CABB5F5}" type="datetimeFigureOut">
              <a:rPr lang="en-US" smtClean="0"/>
              <a:t>7/2/2020</a:t>
            </a:fld>
            <a:endParaRPr lang="en-US"/>
          </a:p>
        </p:txBody>
      </p:sp>
      <p:sp>
        <p:nvSpPr>
          <p:cNvPr id="5" name="מציין מיקום של כותרת תחתונה 4">
            <a:extLst>
              <a:ext uri="{FF2B5EF4-FFF2-40B4-BE49-F238E27FC236}">
                <a16:creationId xmlns:a16="http://schemas.microsoft.com/office/drawing/2014/main" id="{B333844E-E53B-42FD-A289-FB84600DB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F4EC5FC1-C310-4F1D-8399-F632A17CAE7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C4C280C-DF7E-491A-ACE7-D7E5391D54D4}" type="slidenum">
              <a:rPr lang="en-US" smtClean="0"/>
              <a:t>‹#›</a:t>
            </a:fld>
            <a:endParaRPr lang="en-US"/>
          </a:p>
        </p:txBody>
      </p:sp>
    </p:spTree>
    <p:extLst>
      <p:ext uri="{BB962C8B-B14F-4D97-AF65-F5344CB8AC3E}">
        <p14:creationId xmlns:p14="http://schemas.microsoft.com/office/powerpoint/2010/main" val="182999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hyperlink" Target="https://www.researchgate.net/publication/5764820_A_Closed-Form_Solution_to_Natural_Image_Matting"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www.learnopencv.com/filling-holes-in-an-image-using-opencv-python-c/"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researchgate.net/publication/5764820_A_Closed-Form_Solution_to_Natural_Image_Matting"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10188215" y="978218"/>
            <a:ext cx="1184940" cy="707886"/>
          </a:xfrm>
          <a:prstGeom prst="rect">
            <a:avLst/>
          </a:prstGeom>
          <a:noFill/>
        </p:spPr>
        <p:txBody>
          <a:bodyPr wrap="none" lIns="91440" tIns="45720" rIns="91440" bIns="45720">
            <a:spAutoFit/>
          </a:bodyPr>
          <a:lstStyle/>
          <a:p>
            <a:pPr algn="ctr"/>
            <a:r>
              <a:rPr lang="he-IL" sz="4000" b="0" u="sng" cap="none" spc="0" dirty="0">
                <a:ln w="0"/>
                <a:solidFill>
                  <a:schemeClr val="tx1"/>
                </a:solidFill>
                <a:effectLst>
                  <a:outerShdw blurRad="38100" dist="19050" dir="2700000" algn="tl" rotWithShape="0">
                    <a:schemeClr val="dk1">
                      <a:alpha val="40000"/>
                    </a:schemeClr>
                  </a:outerShdw>
                </a:effectLst>
              </a:rPr>
              <a:t>מבוא</a:t>
            </a: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sp>
        <p:nvSpPr>
          <p:cNvPr id="2" name="תיבת טקסט 1">
            <a:extLst>
              <a:ext uri="{FF2B5EF4-FFF2-40B4-BE49-F238E27FC236}">
                <a16:creationId xmlns:a16="http://schemas.microsoft.com/office/drawing/2014/main" id="{F3BBB341-6552-46B1-B6FF-8C54E8F5327C}"/>
              </a:ext>
            </a:extLst>
          </p:cNvPr>
          <p:cNvSpPr txBox="1"/>
          <p:nvPr/>
        </p:nvSpPr>
        <p:spPr>
          <a:xfrm>
            <a:off x="2567709" y="2013527"/>
            <a:ext cx="8940800" cy="2308324"/>
          </a:xfrm>
          <a:prstGeom prst="rect">
            <a:avLst/>
          </a:prstGeom>
          <a:noFill/>
        </p:spPr>
        <p:txBody>
          <a:bodyPr wrap="square" rtlCol="0">
            <a:spAutoFit/>
          </a:bodyPr>
          <a:lstStyle/>
          <a:p>
            <a:r>
              <a:rPr lang="he-IL" dirty="0"/>
              <a:t>בפרוייקט זה קיבלנו וידאו לא מיוצב ומטרתנו הסופית היתה לקבל את הדמות הנעה בוידאו המקורי באופן יציב עם החלפת הרקע ומעקב.</a:t>
            </a:r>
          </a:p>
          <a:p>
            <a:endParaRPr lang="he-IL" dirty="0"/>
          </a:p>
          <a:p>
            <a:r>
              <a:rPr lang="he-IL" dirty="0"/>
              <a:t>שלבי הפרוייקט בוצעו לפי הדיאגרמה הבאה:</a:t>
            </a:r>
          </a:p>
          <a:p>
            <a:endParaRPr lang="he-IL" dirty="0"/>
          </a:p>
          <a:p>
            <a:endParaRPr lang="he-IL" dirty="0"/>
          </a:p>
          <a:p>
            <a:endParaRPr lang="he-IL" dirty="0"/>
          </a:p>
          <a:p>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7689" y="3376484"/>
            <a:ext cx="9142996" cy="301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97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4"/>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7616139" y="895091"/>
            <a:ext cx="3050066" cy="707886"/>
          </a:xfrm>
          <a:prstGeom prst="rect">
            <a:avLst/>
          </a:prstGeom>
          <a:noFill/>
        </p:spPr>
        <p:txBody>
          <a:bodyPr wrap="non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Matting block</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4"/>
          <a:stretch>
            <a:fillRect/>
          </a:stretch>
        </p:blipFill>
        <p:spPr>
          <a:xfrm flipH="1">
            <a:off x="818845" y="-1"/>
            <a:ext cx="818844" cy="1433689"/>
          </a:xfrm>
          <a:prstGeom prst="rect">
            <a:avLst/>
          </a:prstGeom>
        </p:spPr>
      </p:pic>
      <p:sp>
        <p:nvSpPr>
          <p:cNvPr id="23" name="מלבן 22">
            <a:extLst>
              <a:ext uri="{FF2B5EF4-FFF2-40B4-BE49-F238E27FC236}">
                <a16:creationId xmlns:a16="http://schemas.microsoft.com/office/drawing/2014/main" id="{50436409-A9C9-45BE-86DE-F803A5151C5A}"/>
              </a:ext>
            </a:extLst>
          </p:cNvPr>
          <p:cNvSpPr/>
          <p:nvPr/>
        </p:nvSpPr>
        <p:spPr>
          <a:xfrm>
            <a:off x="594356" y="1533691"/>
            <a:ext cx="11321177" cy="1764394"/>
          </a:xfrm>
          <a:prstGeom prst="rect">
            <a:avLst/>
          </a:prstGeom>
        </p:spPr>
        <p:txBody>
          <a:bodyPr wrap="square">
            <a:spAutoFit/>
          </a:bodyPr>
          <a:lstStyle/>
          <a:p>
            <a:pPr>
              <a:lnSpc>
                <a:spcPct val="107000"/>
              </a:lnSpc>
              <a:spcAft>
                <a:spcPts val="800"/>
              </a:spcAft>
            </a:pPr>
            <a:r>
              <a:rPr lang="he-IL" dirty="0">
                <a:latin typeface="Calibri" panose="020F0502020204030204" pitchFamily="34" charset="0"/>
                <a:ea typeface="Calibri" panose="020F0502020204030204" pitchFamily="34" charset="0"/>
              </a:rPr>
              <a:t>בשקפים הבאים מופיע הסבר מפורט עבור אלגוריתם ה</a:t>
            </a:r>
            <a:r>
              <a:rPr lang="en-US" dirty="0">
                <a:latin typeface="Calibri" panose="020F0502020204030204" pitchFamily="34" charset="0"/>
                <a:ea typeface="Calibri" panose="020F0502020204030204" pitchFamily="34" charset="0"/>
              </a:rPr>
              <a:t>Matting</a:t>
            </a:r>
            <a:r>
              <a:rPr lang="he-IL" dirty="0">
                <a:latin typeface="Calibri" panose="020F0502020204030204" pitchFamily="34" charset="0"/>
                <a:ea typeface="Calibri" panose="020F0502020204030204" pitchFamily="34" charset="0"/>
              </a:rPr>
              <a:t> שהשתמשנו בו. הפירוט המלא מופיע במאמר וכאן הבאנו את עיקרי הדברים</a:t>
            </a:r>
            <a:r>
              <a:rPr lang="en-US" dirty="0">
                <a:latin typeface="Calibri" panose="020F0502020204030204" pitchFamily="34" charset="0"/>
                <a:ea typeface="Calibri" panose="020F0502020204030204" pitchFamily="34" charset="0"/>
              </a:rPr>
              <a:t>:</a:t>
            </a:r>
          </a:p>
          <a:p>
            <a:pPr algn="l">
              <a:lnSpc>
                <a:spcPct val="107000"/>
              </a:lnSpc>
              <a:spcAft>
                <a:spcPts val="800"/>
              </a:spcAft>
            </a:pPr>
            <a:r>
              <a:rPr lang="en-US" dirty="0">
                <a:latin typeface="Calibri" panose="020F0502020204030204" pitchFamily="34" charset="0"/>
                <a:ea typeface="Calibri" panose="020F0502020204030204" pitchFamily="34" charset="0"/>
                <a:hlinkClick r:id="rId5"/>
              </a:rPr>
              <a:t>Levin, </a:t>
            </a:r>
            <a:r>
              <a:rPr lang="en-US" dirty="0" err="1">
                <a:latin typeface="Calibri" panose="020F0502020204030204" pitchFamily="34" charset="0"/>
                <a:ea typeface="Calibri" panose="020F0502020204030204" pitchFamily="34" charset="0"/>
                <a:hlinkClick r:id="rId5"/>
              </a:rPr>
              <a:t>Anat</a:t>
            </a:r>
            <a:r>
              <a:rPr lang="en-US" dirty="0">
                <a:latin typeface="Calibri" panose="020F0502020204030204" pitchFamily="34" charset="0"/>
                <a:ea typeface="Calibri" panose="020F0502020204030204" pitchFamily="34" charset="0"/>
                <a:hlinkClick r:id="rId5"/>
              </a:rPr>
              <a:t> &amp; </a:t>
            </a:r>
            <a:r>
              <a:rPr lang="en-US" dirty="0" err="1">
                <a:latin typeface="Calibri" panose="020F0502020204030204" pitchFamily="34" charset="0"/>
                <a:ea typeface="Calibri" panose="020F0502020204030204" pitchFamily="34" charset="0"/>
                <a:hlinkClick r:id="rId5"/>
              </a:rPr>
              <a:t>Lischinski</a:t>
            </a:r>
            <a:r>
              <a:rPr lang="en-US" dirty="0">
                <a:latin typeface="Calibri" panose="020F0502020204030204" pitchFamily="34" charset="0"/>
                <a:ea typeface="Calibri" panose="020F0502020204030204" pitchFamily="34" charset="0"/>
                <a:hlinkClick r:id="rId5"/>
              </a:rPr>
              <a:t>, Dani &amp; Weiss, </a:t>
            </a:r>
            <a:r>
              <a:rPr lang="en-US" dirty="0" err="1">
                <a:latin typeface="Calibri" panose="020F0502020204030204" pitchFamily="34" charset="0"/>
                <a:ea typeface="Calibri" panose="020F0502020204030204" pitchFamily="34" charset="0"/>
                <a:hlinkClick r:id="rId5"/>
              </a:rPr>
              <a:t>Yair</a:t>
            </a:r>
            <a:r>
              <a:rPr lang="en-US" dirty="0">
                <a:latin typeface="Calibri" panose="020F0502020204030204" pitchFamily="34" charset="0"/>
                <a:ea typeface="Calibri" panose="020F0502020204030204" pitchFamily="34" charset="0"/>
                <a:hlinkClick r:id="rId5"/>
              </a:rPr>
              <a:t>. (2008). A Closed-Form Solution to Natural Image Matting. IEEE transactions on pattern analysis and machine intelligence. 30. 228-42. 10.1109/TPAMI.2007.1177.</a:t>
            </a:r>
            <a:endParaRPr lang="he-IL" dirty="0">
              <a:latin typeface="Calibri" panose="020F0502020204030204" pitchFamily="34" charset="0"/>
              <a:ea typeface="Calibri" panose="020F050202020403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כאשר מבצעים </a:t>
            </a:r>
            <a:r>
              <a:rPr lang="en-US" dirty="0">
                <a:latin typeface="Calibri" panose="020F0502020204030204" pitchFamily="34" charset="0"/>
                <a:ea typeface="Calibri" panose="020F0502020204030204" pitchFamily="34" charset="0"/>
                <a:cs typeface="Arial" panose="020B0604020202020204" pitchFamily="34" charset="0"/>
              </a:rPr>
              <a:t>Matting</a:t>
            </a:r>
            <a:r>
              <a:rPr lang="he-IL" dirty="0">
                <a:latin typeface="Calibri" panose="020F0502020204030204" pitchFamily="34" charset="0"/>
                <a:ea typeface="Calibri" panose="020F0502020204030204" pitchFamily="34" charset="0"/>
              </a:rPr>
              <a:t> ניתן לבטא את ערך הפיקסל ה-</a:t>
            </a:r>
            <a:r>
              <a:rPr lang="en-US" dirty="0" err="1">
                <a:latin typeface="Calibri" panose="020F0502020204030204" pitchFamily="34" charset="0"/>
                <a:ea typeface="Calibri" panose="020F0502020204030204" pitchFamily="34" charset="0"/>
                <a:cs typeface="Arial" panose="020B0604020202020204" pitchFamily="34" charset="0"/>
              </a:rPr>
              <a:t>i</a:t>
            </a:r>
            <a:r>
              <a:rPr lang="he-IL" dirty="0">
                <a:latin typeface="Calibri" panose="020F0502020204030204" pitchFamily="34" charset="0"/>
                <a:ea typeface="Calibri" panose="020F0502020204030204" pitchFamily="34" charset="0"/>
              </a:rPr>
              <a:t> בתמונת המוצא </a:t>
            </a:r>
            <a:r>
              <a:rPr lang="en-US" dirty="0">
                <a:latin typeface="Calibri" panose="020F0502020204030204" pitchFamily="34" charset="0"/>
                <a:ea typeface="Calibri" panose="020F0502020204030204" pitchFamily="34" charset="0"/>
              </a:rPr>
              <a:t>I</a:t>
            </a:r>
            <a:r>
              <a:rPr lang="he-IL" dirty="0">
                <a:latin typeface="Calibri" panose="020F0502020204030204" pitchFamily="34" charset="0"/>
                <a:ea typeface="Calibri" panose="020F0502020204030204" pitchFamily="34" charset="0"/>
              </a:rPr>
              <a:t> בצורה:</a:t>
            </a:r>
            <a:endParaRPr lang="en-US" dirty="0">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25" name="טבלה 24">
                <a:extLst>
                  <a:ext uri="{FF2B5EF4-FFF2-40B4-BE49-F238E27FC236}">
                    <a16:creationId xmlns:a16="http://schemas.microsoft.com/office/drawing/2014/main" id="{6DDD6E85-C778-481F-BFBE-CE82EDF649D5}"/>
                  </a:ext>
                </a:extLst>
              </p:cNvPr>
              <p:cNvGraphicFramePr>
                <a:graphicFrameLocks noGrp="1"/>
              </p:cNvGraphicFramePr>
              <p:nvPr>
                <p:extLst>
                  <p:ext uri="{D42A27DB-BD31-4B8C-83A1-F6EECF244321}">
                    <p14:modId xmlns:p14="http://schemas.microsoft.com/office/powerpoint/2010/main" val="915080449"/>
                  </p:ext>
                </p:extLst>
              </p:nvPr>
            </p:nvGraphicFramePr>
            <p:xfrm>
              <a:off x="905443" y="3293309"/>
              <a:ext cx="10515600" cy="293497"/>
            </p:xfrm>
            <a:graphic>
              <a:graphicData uri="http://schemas.openxmlformats.org/drawingml/2006/table">
                <a:tbl>
                  <a:tblPr rtl="1" firstRow="1" firstCol="1" bandRow="1"/>
                  <a:tblGrid>
                    <a:gridCol w="1758208">
                      <a:extLst>
                        <a:ext uri="{9D8B030D-6E8A-4147-A177-3AD203B41FA5}">
                          <a16:colId xmlns:a16="http://schemas.microsoft.com/office/drawing/2014/main" val="1725618958"/>
                        </a:ext>
                      </a:extLst>
                    </a:gridCol>
                    <a:gridCol w="8757392">
                      <a:extLst>
                        <a:ext uri="{9D8B030D-6E8A-4147-A177-3AD203B41FA5}">
                          <a16:colId xmlns:a16="http://schemas.microsoft.com/office/drawing/2014/main" val="812591436"/>
                        </a:ext>
                      </a:extLst>
                    </a:gridCol>
                  </a:tblGrid>
                  <a:tr h="0">
                    <a:tc>
                      <a:txBody>
                        <a:bodyPr/>
                        <a:lstStyle/>
                        <a:p>
                          <a:pPr algn="ctr" rtl="1">
                            <a:lnSpc>
                              <a:spcPct val="107000"/>
                            </a:lnSpc>
                            <a:spcAft>
                              <a:spcPts val="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Eq. 1)</a:t>
                          </a:r>
                          <a:r>
                            <a:rPr lang="he-IL"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ctr" rtl="1">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𝑭</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e>
                                </m:d>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𝑩</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683366486"/>
                      </a:ext>
                    </a:extLst>
                  </a:tr>
                </a:tbl>
              </a:graphicData>
            </a:graphic>
          </p:graphicFrame>
        </mc:Choice>
        <mc:Fallback xmlns="">
          <p:graphicFrame>
            <p:nvGraphicFramePr>
              <p:cNvPr id="25" name="טבלה 24">
                <a:extLst>
                  <a:ext uri="{FF2B5EF4-FFF2-40B4-BE49-F238E27FC236}">
                    <a16:creationId xmlns:a16="http://schemas.microsoft.com/office/drawing/2014/main" id="{6DDD6E85-C778-481F-BFBE-CE82EDF649D5}"/>
                  </a:ext>
                </a:extLst>
              </p:cNvPr>
              <p:cNvGraphicFramePr>
                <a:graphicFrameLocks noGrp="1"/>
              </p:cNvGraphicFramePr>
              <p:nvPr>
                <p:extLst>
                  <p:ext uri="{D42A27DB-BD31-4B8C-83A1-F6EECF244321}">
                    <p14:modId xmlns:p14="http://schemas.microsoft.com/office/powerpoint/2010/main" val="915080449"/>
                  </p:ext>
                </p:extLst>
              </p:nvPr>
            </p:nvGraphicFramePr>
            <p:xfrm>
              <a:off x="905443" y="3293309"/>
              <a:ext cx="10515600" cy="293497"/>
            </p:xfrm>
            <a:graphic>
              <a:graphicData uri="http://schemas.openxmlformats.org/drawingml/2006/table">
                <a:tbl>
                  <a:tblPr rtl="1" firstRow="1" firstCol="1" bandRow="1"/>
                  <a:tblGrid>
                    <a:gridCol w="1758208">
                      <a:extLst>
                        <a:ext uri="{9D8B030D-6E8A-4147-A177-3AD203B41FA5}">
                          <a16:colId xmlns:a16="http://schemas.microsoft.com/office/drawing/2014/main" val="1725618958"/>
                        </a:ext>
                      </a:extLst>
                    </a:gridCol>
                    <a:gridCol w="8757392">
                      <a:extLst>
                        <a:ext uri="{9D8B030D-6E8A-4147-A177-3AD203B41FA5}">
                          <a16:colId xmlns:a16="http://schemas.microsoft.com/office/drawing/2014/main" val="812591436"/>
                        </a:ext>
                      </a:extLst>
                    </a:gridCol>
                  </a:tblGrid>
                  <a:tr h="293497">
                    <a:tc>
                      <a:txBody>
                        <a:bodyPr/>
                        <a:lstStyle/>
                        <a:p>
                          <a:pPr algn="ctr" rtl="1">
                            <a:lnSpc>
                              <a:spcPct val="107000"/>
                            </a:lnSpc>
                            <a:spcAft>
                              <a:spcPts val="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Eq. 1)</a:t>
                          </a:r>
                          <a:r>
                            <a:rPr lang="he-IL"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6"/>
                          <a:stretch>
                            <a:fillRect l="-20111" t="-26531" b="-40816"/>
                          </a:stretch>
                        </a:blipFill>
                      </a:tcPr>
                    </a:tc>
                    <a:extLst>
                      <a:ext uri="{0D108BD9-81ED-4DB2-BD59-A6C34878D82A}">
                        <a16:rowId xmlns:a16="http://schemas.microsoft.com/office/drawing/2014/main" val="3683366486"/>
                      </a:ext>
                    </a:extLst>
                  </a:tr>
                </a:tbl>
              </a:graphicData>
            </a:graphic>
          </p:graphicFrame>
        </mc:Fallback>
      </mc:AlternateContent>
      <p:sp>
        <p:nvSpPr>
          <p:cNvPr id="26" name="מלבן 25">
            <a:extLst>
              <a:ext uri="{FF2B5EF4-FFF2-40B4-BE49-F238E27FC236}">
                <a16:creationId xmlns:a16="http://schemas.microsoft.com/office/drawing/2014/main" id="{1ED1F28B-D99D-40A2-8941-13A19B9B3AE7}"/>
              </a:ext>
            </a:extLst>
          </p:cNvPr>
          <p:cNvSpPr/>
          <p:nvPr/>
        </p:nvSpPr>
        <p:spPr>
          <a:xfrm>
            <a:off x="905443" y="3762352"/>
            <a:ext cx="11010090" cy="1469826"/>
          </a:xfrm>
          <a:prstGeom prst="rect">
            <a:avLst/>
          </a:prstGeom>
        </p:spPr>
        <p:txBody>
          <a:bodyPr wrap="square">
            <a:spAutoFit/>
          </a:bodyPr>
          <a:lstStyle/>
          <a:p>
            <a:pPr>
              <a:lnSpc>
                <a:spcPct val="107000"/>
              </a:lnSpc>
              <a:spcAft>
                <a:spcPts val="800"/>
              </a:spcAft>
            </a:pPr>
            <a:r>
              <a:rPr lang="he-IL" dirty="0">
                <a:latin typeface="Calibri" panose="020F0502020204030204" pitchFamily="34" charset="0"/>
                <a:ea typeface="Calibri" panose="020F0502020204030204" pitchFamily="34" charset="0"/>
              </a:rPr>
              <a:t>כעת מבצעים הנחה: האובייקט והרקע קבועים בחלון קטן מסביב לכל פיקסל. חלקות האובייקט והרקע לא בהכרח מעידים על חלקות התמונה שהיא אינה חלק מההנחה.</a:t>
            </a:r>
            <a:endParaRPr lang="en-US" dirty="0">
              <a:latin typeface="Calibri" panose="020F0502020204030204" pitchFamily="34" charset="0"/>
              <a:ea typeface="Calibri" panose="020F0502020204030204" pitchFamily="34" charset="0"/>
            </a:endParaRPr>
          </a:p>
          <a:p>
            <a:pPr>
              <a:lnSpc>
                <a:spcPct val="107000"/>
              </a:lnSpc>
              <a:spcAft>
                <a:spcPts val="800"/>
              </a:spcAft>
            </a:pPr>
            <a:r>
              <a:rPr lang="he-IL" dirty="0"/>
              <a:t>מתוך ההנחה נוכל לכתוב מחדש את משוואה 1:</a:t>
            </a:r>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024" name="טבלה 1023">
                <a:extLst>
                  <a:ext uri="{FF2B5EF4-FFF2-40B4-BE49-F238E27FC236}">
                    <a16:creationId xmlns:a16="http://schemas.microsoft.com/office/drawing/2014/main" id="{41939244-B39C-44C1-A846-86FFF71B9902}"/>
                  </a:ext>
                </a:extLst>
              </p:cNvPr>
              <p:cNvGraphicFramePr>
                <a:graphicFrameLocks noGrp="1"/>
              </p:cNvGraphicFramePr>
              <p:nvPr>
                <p:extLst>
                  <p:ext uri="{D42A27DB-BD31-4B8C-83A1-F6EECF244321}">
                    <p14:modId xmlns:p14="http://schemas.microsoft.com/office/powerpoint/2010/main" val="3686964783"/>
                  </p:ext>
                </p:extLst>
              </p:nvPr>
            </p:nvGraphicFramePr>
            <p:xfrm>
              <a:off x="997144" y="4938681"/>
              <a:ext cx="10515600" cy="293497"/>
            </p:xfrm>
            <a:graphic>
              <a:graphicData uri="http://schemas.openxmlformats.org/drawingml/2006/table">
                <a:tbl>
                  <a:tblPr rtl="1" firstRow="1" firstCol="1" bandRow="1"/>
                  <a:tblGrid>
                    <a:gridCol w="1758208">
                      <a:extLst>
                        <a:ext uri="{9D8B030D-6E8A-4147-A177-3AD203B41FA5}">
                          <a16:colId xmlns:a16="http://schemas.microsoft.com/office/drawing/2014/main" val="2054126588"/>
                        </a:ext>
                      </a:extLst>
                    </a:gridCol>
                    <a:gridCol w="8757392">
                      <a:extLst>
                        <a:ext uri="{9D8B030D-6E8A-4147-A177-3AD203B41FA5}">
                          <a16:colId xmlns:a16="http://schemas.microsoft.com/office/drawing/2014/main" val="405272000"/>
                        </a:ext>
                      </a:extLst>
                    </a:gridCol>
                  </a:tblGrid>
                  <a:tr h="53975">
                    <a:tc>
                      <a:txBody>
                        <a:bodyPr/>
                        <a:lstStyle/>
                        <a:p>
                          <a:pPr algn="ctr" rtl="1">
                            <a:lnSpc>
                              <a:spcPct val="107000"/>
                            </a:lnSpc>
                            <a:spcAft>
                              <a:spcPts val="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Eq. 2)</a:t>
                          </a:r>
                          <a:r>
                            <a:rPr lang="he-IL"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ctr" rtl="1">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𝒂</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256851332"/>
                      </a:ext>
                    </a:extLst>
                  </a:tr>
                </a:tbl>
              </a:graphicData>
            </a:graphic>
          </p:graphicFrame>
        </mc:Choice>
        <mc:Fallback xmlns="">
          <p:graphicFrame>
            <p:nvGraphicFramePr>
              <p:cNvPr id="1024" name="טבלה 1023">
                <a:extLst>
                  <a:ext uri="{FF2B5EF4-FFF2-40B4-BE49-F238E27FC236}">
                    <a16:creationId xmlns:a16="http://schemas.microsoft.com/office/drawing/2014/main" id="{41939244-B39C-44C1-A846-86FFF71B9902}"/>
                  </a:ext>
                </a:extLst>
              </p:cNvPr>
              <p:cNvGraphicFramePr>
                <a:graphicFrameLocks noGrp="1"/>
              </p:cNvGraphicFramePr>
              <p:nvPr>
                <p:extLst>
                  <p:ext uri="{D42A27DB-BD31-4B8C-83A1-F6EECF244321}">
                    <p14:modId xmlns:p14="http://schemas.microsoft.com/office/powerpoint/2010/main" val="3686964783"/>
                  </p:ext>
                </p:extLst>
              </p:nvPr>
            </p:nvGraphicFramePr>
            <p:xfrm>
              <a:off x="997144" y="4938681"/>
              <a:ext cx="10515600" cy="293497"/>
            </p:xfrm>
            <a:graphic>
              <a:graphicData uri="http://schemas.openxmlformats.org/drawingml/2006/table">
                <a:tbl>
                  <a:tblPr rtl="1" firstRow="1" firstCol="1" bandRow="1"/>
                  <a:tblGrid>
                    <a:gridCol w="1758208">
                      <a:extLst>
                        <a:ext uri="{9D8B030D-6E8A-4147-A177-3AD203B41FA5}">
                          <a16:colId xmlns:a16="http://schemas.microsoft.com/office/drawing/2014/main" val="2054126588"/>
                        </a:ext>
                      </a:extLst>
                    </a:gridCol>
                    <a:gridCol w="8757392">
                      <a:extLst>
                        <a:ext uri="{9D8B030D-6E8A-4147-A177-3AD203B41FA5}">
                          <a16:colId xmlns:a16="http://schemas.microsoft.com/office/drawing/2014/main" val="405272000"/>
                        </a:ext>
                      </a:extLst>
                    </a:gridCol>
                  </a:tblGrid>
                  <a:tr h="293497">
                    <a:tc>
                      <a:txBody>
                        <a:bodyPr/>
                        <a:lstStyle/>
                        <a:p>
                          <a:pPr algn="ctr" rtl="1">
                            <a:lnSpc>
                              <a:spcPct val="107000"/>
                            </a:lnSpc>
                            <a:spcAft>
                              <a:spcPts val="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Eq. 2)</a:t>
                          </a:r>
                          <a:r>
                            <a:rPr lang="he-IL"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7"/>
                          <a:stretch>
                            <a:fillRect l="-20111" t="-26531" b="-40816"/>
                          </a:stretch>
                        </a:blipFill>
                      </a:tcPr>
                    </a:tc>
                    <a:extLst>
                      <a:ext uri="{0D108BD9-81ED-4DB2-BD59-A6C34878D82A}">
                        <a16:rowId xmlns:a16="http://schemas.microsoft.com/office/drawing/2014/main" val="1256851332"/>
                      </a:ext>
                    </a:extLst>
                  </a:tr>
                </a:tbl>
              </a:graphicData>
            </a:graphic>
          </p:graphicFrame>
        </mc:Fallback>
      </mc:AlternateContent>
      <mc:AlternateContent xmlns:mc="http://schemas.openxmlformats.org/markup-compatibility/2006" xmlns:a14="http://schemas.microsoft.com/office/drawing/2010/main">
        <mc:Choice Requires="a14">
          <p:sp>
            <p:nvSpPr>
              <p:cNvPr id="1026" name="מלבן 1025">
                <a:extLst>
                  <a:ext uri="{FF2B5EF4-FFF2-40B4-BE49-F238E27FC236}">
                    <a16:creationId xmlns:a16="http://schemas.microsoft.com/office/drawing/2014/main" id="{C552DF46-DE02-491B-B988-3DEC3C80CA63}"/>
                  </a:ext>
                </a:extLst>
              </p:cNvPr>
              <p:cNvSpPr/>
              <p:nvPr/>
            </p:nvSpPr>
            <p:spPr>
              <a:xfrm>
                <a:off x="3141184" y="5482216"/>
                <a:ext cx="8586281" cy="518988"/>
              </a:xfrm>
              <a:prstGeom prst="rect">
                <a:avLst/>
              </a:prstGeom>
            </p:spPr>
            <p:txBody>
              <a:bodyPr wrap="square">
                <a:spAutoFit/>
              </a:bodyPr>
              <a:lstStyle/>
              <a:p>
                <a:pPr>
                  <a:lnSpc>
                    <a:spcPct val="107000"/>
                  </a:lnSpc>
                  <a:spcAft>
                    <a:spcPts val="800"/>
                  </a:spcAft>
                </a:pPr>
                <a:r>
                  <a:rPr lang="he-IL" sz="1600" dirty="0">
                    <a:latin typeface="Calibri" panose="020F0502020204030204" pitchFamily="34" charset="0"/>
                    <a:ea typeface="Calibri" panose="020F0502020204030204" pitchFamily="34" charset="0"/>
                  </a:rPr>
                  <a:t>כאשר </a:t>
                </a:r>
                <a14:m>
                  <m:oMath xmlns:m="http://schemas.openxmlformats.org/officeDocument/2006/math">
                    <m:r>
                      <a:rPr lang="en-US" b="0" i="0" smtClean="0">
                        <a:latin typeface="Cambria Math" panose="02040503050406030204" pitchFamily="18" charset="0"/>
                        <a:ea typeface="Calibri" panose="020F0502020204030204" pitchFamily="34" charset="0"/>
                        <a:cs typeface="Times New Roman" panose="02020603050405020304" pitchFamily="18" charset="0"/>
                      </a:rPr>
                      <m:t> </m:t>
                    </m:r>
                    <m:r>
                      <a:rPr lang="en-US" b="1" i="1">
                        <a:latin typeface="Cambria Math" panose="02040503050406030204" pitchFamily="18" charset="0"/>
                        <a:ea typeface="Calibri" panose="020F0502020204030204" pitchFamily="34" charset="0"/>
                        <a:cs typeface="Times New Roman" panose="02020603050405020304" pitchFamily="18" charset="0"/>
                      </a:rPr>
                      <m:t>𝒂</m:t>
                    </m:r>
                    <m:r>
                      <a:rPr lang="en-US" b="1" i="1">
                        <a:latin typeface="Cambria Math" panose="02040503050406030204" pitchFamily="18" charset="0"/>
                        <a:ea typeface="Calibri" panose="020F0502020204030204" pitchFamily="34" charset="0"/>
                        <a:cs typeface="Times New Roman" panose="02020603050405020304" pitchFamily="18" charset="0"/>
                      </a:rPr>
                      <m:t>=</m:t>
                    </m:r>
                    <m:f>
                      <m:fPr>
                        <m:ctrlPr>
                          <a:rPr lang="en-US" b="1" i="1">
                            <a:latin typeface="Cambria Math" panose="02040503050406030204" pitchFamily="18" charset="0"/>
                            <a:ea typeface="Calibri" panose="020F0502020204030204" pitchFamily="34" charset="0"/>
                            <a:cs typeface="Times New Roman" panose="02020603050405020304" pitchFamily="18" charset="0"/>
                          </a:rPr>
                        </m:ctrlPr>
                      </m:fPr>
                      <m:num>
                        <m:r>
                          <a:rPr lang="en-US" b="1" i="1">
                            <a:latin typeface="Cambria Math" panose="02040503050406030204" pitchFamily="18" charset="0"/>
                            <a:ea typeface="Calibri" panose="020F0502020204030204" pitchFamily="34" charset="0"/>
                            <a:cs typeface="Times New Roman" panose="02020603050405020304" pitchFamily="18" charset="0"/>
                          </a:rPr>
                          <m:t>𝑩</m:t>
                        </m:r>
                      </m:num>
                      <m:den>
                        <m:r>
                          <a:rPr lang="en-US" b="1" i="1">
                            <a:latin typeface="Cambria Math" panose="02040503050406030204" pitchFamily="18" charset="0"/>
                            <a:ea typeface="Calibri" panose="020F0502020204030204" pitchFamily="34" charset="0"/>
                            <a:cs typeface="Times New Roman" panose="02020603050405020304" pitchFamily="18" charset="0"/>
                          </a:rPr>
                          <m:t>𝐅</m:t>
                        </m:r>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a:latin typeface="Cambria Math" panose="02040503050406030204" pitchFamily="18" charset="0"/>
                            <a:ea typeface="Calibri" panose="020F0502020204030204" pitchFamily="34" charset="0"/>
                            <a:cs typeface="Times New Roman" panose="02020603050405020304" pitchFamily="18" charset="0"/>
                          </a:rPr>
                          <m:t>𝐁</m:t>
                        </m:r>
                      </m:den>
                    </m:f>
                  </m:oMath>
                </a14:m>
                <a:r>
                  <a:rPr lang="en-US" b="1" dirty="0">
                    <a:latin typeface="Arial" panose="020B0604020202020204" pitchFamily="34" charset="0"/>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rPr>
                  <a:t>וכאשר </a:t>
                </a:r>
                <a14:m>
                  <m:oMath xmlns:m="http://schemas.openxmlformats.org/officeDocument/2006/math">
                    <m:r>
                      <a:rPr lang="en-US" b="0" i="0" smtClean="0">
                        <a:latin typeface="Cambria Math" panose="02040503050406030204" pitchFamily="18" charset="0"/>
                        <a:ea typeface="Calibri" panose="020F0502020204030204" pitchFamily="34" charset="0"/>
                        <a:cs typeface="Times New Roman" panose="02020603050405020304" pitchFamily="18" charset="0"/>
                      </a:rPr>
                      <m:t> </m:t>
                    </m:r>
                    <m:r>
                      <a:rPr lang="en-US" b="1" i="1">
                        <a:latin typeface="Cambria Math" panose="02040503050406030204" pitchFamily="18" charset="0"/>
                        <a:ea typeface="Calibri" panose="020F0502020204030204" pitchFamily="34" charset="0"/>
                        <a:cs typeface="Times New Roman" panose="02020603050405020304" pitchFamily="18" charset="0"/>
                      </a:rPr>
                      <m:t>𝐛</m:t>
                    </m:r>
                    <m:r>
                      <a:rPr lang="en-US" b="1" i="1">
                        <a:latin typeface="Cambria Math" panose="02040503050406030204" pitchFamily="18" charset="0"/>
                        <a:ea typeface="Calibri" panose="020F0502020204030204" pitchFamily="34" charset="0"/>
                        <a:cs typeface="Times New Roman" panose="02020603050405020304" pitchFamily="18" charset="0"/>
                      </a:rPr>
                      <m:t>=</m:t>
                    </m:r>
                    <m:f>
                      <m:fPr>
                        <m:ctrlPr>
                          <a:rPr lang="en-US" b="1" i="1">
                            <a:latin typeface="Cambria Math" panose="02040503050406030204" pitchFamily="18" charset="0"/>
                            <a:ea typeface="Calibri" panose="020F0502020204030204" pitchFamily="34" charset="0"/>
                            <a:cs typeface="Times New Roman" panose="02020603050405020304" pitchFamily="18" charset="0"/>
                          </a:rPr>
                        </m:ctrlPr>
                      </m:fPr>
                      <m:num>
                        <m:r>
                          <a:rPr lang="en-US" b="1" i="1">
                            <a:latin typeface="Cambria Math" panose="02040503050406030204" pitchFamily="18" charset="0"/>
                            <a:ea typeface="Calibri" panose="020F0502020204030204" pitchFamily="34" charset="0"/>
                            <a:cs typeface="Times New Roman" panose="02020603050405020304" pitchFamily="18" charset="0"/>
                          </a:rPr>
                          <m:t>𝟏</m:t>
                        </m:r>
                      </m:num>
                      <m:den>
                        <m:r>
                          <a:rPr lang="en-US" b="1" i="1">
                            <a:latin typeface="Cambria Math" panose="02040503050406030204" pitchFamily="18" charset="0"/>
                            <a:ea typeface="Calibri" panose="020F0502020204030204" pitchFamily="34" charset="0"/>
                            <a:cs typeface="Times New Roman" panose="02020603050405020304" pitchFamily="18" charset="0"/>
                          </a:rPr>
                          <m:t>𝑭</m:t>
                        </m:r>
                        <m:r>
                          <a:rPr lang="en-US" b="1" i="1">
                            <a:latin typeface="Cambria Math" panose="02040503050406030204" pitchFamily="18" charset="0"/>
                            <a:ea typeface="Calibri" panose="020F0502020204030204" pitchFamily="34" charset="0"/>
                            <a:cs typeface="Times New Roman" panose="02020603050405020304" pitchFamily="18" charset="0"/>
                          </a:rPr>
                          <m:t>−</m:t>
                        </m:r>
                        <m:r>
                          <a:rPr lang="en-US" b="1" i="1">
                            <a:latin typeface="Cambria Math" panose="02040503050406030204" pitchFamily="18" charset="0"/>
                            <a:ea typeface="Calibri" panose="020F0502020204030204" pitchFamily="34" charset="0"/>
                            <a:cs typeface="Times New Roman" panose="02020603050405020304" pitchFamily="18" charset="0"/>
                          </a:rPr>
                          <m:t>𝐁</m:t>
                        </m:r>
                      </m:den>
                    </m:f>
                  </m:oMath>
                </a14:m>
                <a:r>
                  <a:rPr lang="en-US" b="1" dirty="0">
                    <a:latin typeface="Arial" panose="020B0604020202020204" pitchFamily="34" charset="0"/>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rPr>
                  <a:t>עבור סביבה קטנה מסביב לפיקסל ה-</a:t>
                </a:r>
                <a:r>
                  <a:rPr lang="en-US" dirty="0" err="1">
                    <a:latin typeface="Calibri" panose="020F0502020204030204" pitchFamily="34" charset="0"/>
                    <a:ea typeface="Times New Roman" panose="02020603050405020304" pitchFamily="18" charset="0"/>
                    <a:cs typeface="Arial" panose="020B0604020202020204" pitchFamily="34" charset="0"/>
                  </a:rPr>
                  <a:t>i</a:t>
                </a:r>
                <a:r>
                  <a:rPr lang="he-IL" dirty="0">
                    <a:latin typeface="Calibri" panose="020F0502020204030204" pitchFamily="34" charset="0"/>
                    <a:ea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026" name="מלבן 1025">
                <a:extLst>
                  <a:ext uri="{FF2B5EF4-FFF2-40B4-BE49-F238E27FC236}">
                    <a16:creationId xmlns:a16="http://schemas.microsoft.com/office/drawing/2014/main" id="{C552DF46-DE02-491B-B988-3DEC3C80CA63}"/>
                  </a:ext>
                </a:extLst>
              </p:cNvPr>
              <p:cNvSpPr>
                <a:spLocks noRot="1" noChangeAspect="1" noMove="1" noResize="1" noEditPoints="1" noAdjustHandles="1" noChangeArrowheads="1" noChangeShapeType="1" noTextEdit="1"/>
              </p:cNvSpPr>
              <p:nvPr/>
            </p:nvSpPr>
            <p:spPr>
              <a:xfrm>
                <a:off x="3141184" y="5482216"/>
                <a:ext cx="8586281" cy="518988"/>
              </a:xfrm>
              <a:prstGeom prst="rect">
                <a:avLst/>
              </a:prstGeom>
              <a:blipFill>
                <a:blip r:embed="rId8"/>
                <a:stretch>
                  <a:fillRect r="-355" b="-7059"/>
                </a:stretch>
              </a:blipFill>
            </p:spPr>
            <p:txBody>
              <a:bodyPr/>
              <a:lstStyle/>
              <a:p>
                <a:r>
                  <a:rPr lang="en-US">
                    <a:noFill/>
                  </a:rPr>
                  <a:t> </a:t>
                </a:r>
              </a:p>
            </p:txBody>
          </p:sp>
        </mc:Fallback>
      </mc:AlternateContent>
    </p:spTree>
    <p:extLst>
      <p:ext uri="{BB962C8B-B14F-4D97-AF65-F5344CB8AC3E}">
        <p14:creationId xmlns:p14="http://schemas.microsoft.com/office/powerpoint/2010/main" val="5320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4"/>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7616139" y="895091"/>
            <a:ext cx="3050066" cy="707886"/>
          </a:xfrm>
          <a:prstGeom prst="rect">
            <a:avLst/>
          </a:prstGeom>
          <a:noFill/>
        </p:spPr>
        <p:txBody>
          <a:bodyPr wrap="non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Matting block</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4"/>
          <a:stretch>
            <a:fillRect/>
          </a:stretch>
        </p:blipFill>
        <p:spPr>
          <a:xfrm flipH="1">
            <a:off x="818845" y="-1"/>
            <a:ext cx="818844" cy="1433689"/>
          </a:xfrm>
          <a:prstGeom prst="rect">
            <a:avLst/>
          </a:prstGeom>
        </p:spPr>
      </p:pic>
      <mc:AlternateContent xmlns:mc="http://schemas.openxmlformats.org/markup-compatibility/2006" xmlns:a14="http://schemas.microsoft.com/office/drawing/2010/main">
        <mc:Choice Requires="a14">
          <p:sp>
            <p:nvSpPr>
              <p:cNvPr id="2" name="מלבן 1">
                <a:extLst>
                  <a:ext uri="{FF2B5EF4-FFF2-40B4-BE49-F238E27FC236}">
                    <a16:creationId xmlns:a16="http://schemas.microsoft.com/office/drawing/2014/main" id="{C814F0D0-03D0-4FC2-B593-CA9411A007FB}"/>
                  </a:ext>
                </a:extLst>
              </p:cNvPr>
              <p:cNvSpPr/>
              <p:nvPr/>
            </p:nvSpPr>
            <p:spPr>
              <a:xfrm>
                <a:off x="4550757" y="1820288"/>
                <a:ext cx="7457872" cy="393762"/>
              </a:xfrm>
              <a:prstGeom prst="rect">
                <a:avLst/>
              </a:prstGeom>
            </p:spPr>
            <p:txBody>
              <a:bodyPr wrap="square">
                <a:spAutoFit/>
              </a:bodyPr>
              <a:lstStyle/>
              <a:p>
                <a:pPr>
                  <a:lnSpc>
                    <a:spcPct val="107000"/>
                  </a:lnSpc>
                  <a:spcAft>
                    <a:spcPts val="800"/>
                  </a:spcAft>
                </a:pPr>
                <a:r>
                  <a:rPr lang="he-IL" dirty="0">
                    <a:latin typeface="Calibri" panose="020F0502020204030204" pitchFamily="34" charset="0"/>
                    <a:ea typeface="Calibri" panose="020F0502020204030204" pitchFamily="34" charset="0"/>
                  </a:rPr>
                  <a:t>כעת העיקרון הוא מציאת </a:t>
                </a:r>
                <a:r>
                  <a:rPr lang="en-US" dirty="0" err="1">
                    <a:latin typeface="Calibri" panose="020F0502020204030204" pitchFamily="34" charset="0"/>
                    <a:ea typeface="Calibri" panose="020F0502020204030204" pitchFamily="34" charset="0"/>
                    <a:cs typeface="Arial" panose="020B0604020202020204" pitchFamily="34" charset="0"/>
                  </a:rPr>
                  <a:t>a,b</a:t>
                </a:r>
                <a:r>
                  <a:rPr lang="en-US" dirty="0">
                    <a:latin typeface="Calibri" panose="020F0502020204030204" pitchFamily="34" charset="0"/>
                    <a:ea typeface="Calibri" panose="020F0502020204030204" pitchFamily="34" charset="0"/>
                    <a:cs typeface="Arial" panose="020B0604020202020204" pitchFamily="34" charset="0"/>
                  </a:rPr>
                  <a:t>,</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dirty="0">
                    <a:latin typeface="Calibri" panose="020F0502020204030204" pitchFamily="34" charset="0"/>
                    <a:ea typeface="Calibri" panose="020F0502020204030204" pitchFamily="34" charset="0"/>
                    <a:cs typeface="Arial" panose="020B0604020202020204" pitchFamily="34" charset="0"/>
                  </a:rPr>
                  <a:t> </a:t>
                </a:r>
                <a:r>
                  <a:rPr lang="he-IL" dirty="0">
                    <a:latin typeface="Calibri" panose="020F0502020204030204" pitchFamily="34" charset="0"/>
                    <a:ea typeface="Calibri" panose="020F0502020204030204" pitchFamily="34" charset="0"/>
                  </a:rPr>
                  <a:t> על ידי מציאת המינימום של פונקציית המחיר:</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 name="מלבן 1">
                <a:extLst>
                  <a:ext uri="{FF2B5EF4-FFF2-40B4-BE49-F238E27FC236}">
                    <a16:creationId xmlns:a16="http://schemas.microsoft.com/office/drawing/2014/main" id="{C814F0D0-03D0-4FC2-B593-CA9411A007FB}"/>
                  </a:ext>
                </a:extLst>
              </p:cNvPr>
              <p:cNvSpPr>
                <a:spLocks noRot="1" noChangeAspect="1" noMove="1" noResize="1" noEditPoints="1" noAdjustHandles="1" noChangeArrowheads="1" noChangeShapeType="1" noTextEdit="1"/>
              </p:cNvSpPr>
              <p:nvPr/>
            </p:nvSpPr>
            <p:spPr>
              <a:xfrm>
                <a:off x="4550757" y="1820288"/>
                <a:ext cx="7457872" cy="393762"/>
              </a:xfrm>
              <a:prstGeom prst="rect">
                <a:avLst/>
              </a:prstGeom>
              <a:blipFill>
                <a:blip r:embed="rId5"/>
                <a:stretch>
                  <a:fillRect t="-4688" r="-65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טבלה 3">
                <a:extLst>
                  <a:ext uri="{FF2B5EF4-FFF2-40B4-BE49-F238E27FC236}">
                    <a16:creationId xmlns:a16="http://schemas.microsoft.com/office/drawing/2014/main" id="{4D2FD242-FFD4-4109-9CC4-CAB20AAC8923}"/>
                  </a:ext>
                </a:extLst>
              </p:cNvPr>
              <p:cNvGraphicFramePr>
                <a:graphicFrameLocks noGrp="1"/>
              </p:cNvGraphicFramePr>
              <p:nvPr>
                <p:extLst>
                  <p:ext uri="{D42A27DB-BD31-4B8C-83A1-F6EECF244321}">
                    <p14:modId xmlns:p14="http://schemas.microsoft.com/office/powerpoint/2010/main" val="1991426088"/>
                  </p:ext>
                </p:extLst>
              </p:nvPr>
            </p:nvGraphicFramePr>
            <p:xfrm>
              <a:off x="1279188" y="2323549"/>
              <a:ext cx="10515600" cy="666306"/>
            </p:xfrm>
            <a:graphic>
              <a:graphicData uri="http://schemas.openxmlformats.org/drawingml/2006/table">
                <a:tbl>
                  <a:tblPr rtl="1" firstRow="1" firstCol="1" bandRow="1"/>
                  <a:tblGrid>
                    <a:gridCol w="1758208">
                      <a:extLst>
                        <a:ext uri="{9D8B030D-6E8A-4147-A177-3AD203B41FA5}">
                          <a16:colId xmlns:a16="http://schemas.microsoft.com/office/drawing/2014/main" val="2290765936"/>
                        </a:ext>
                      </a:extLst>
                    </a:gridCol>
                    <a:gridCol w="8757392">
                      <a:extLst>
                        <a:ext uri="{9D8B030D-6E8A-4147-A177-3AD203B41FA5}">
                          <a16:colId xmlns:a16="http://schemas.microsoft.com/office/drawing/2014/main" val="3804247275"/>
                        </a:ext>
                      </a:extLst>
                    </a:gridCol>
                  </a:tblGrid>
                  <a:tr h="80010">
                    <a:tc>
                      <a:txBody>
                        <a:bodyPr/>
                        <a:lstStyle/>
                        <a:p>
                          <a:pPr algn="ctr" rtl="1">
                            <a:lnSpc>
                              <a:spcPct val="107000"/>
                            </a:lnSpc>
                            <a:spcAft>
                              <a:spcPts val="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Eq. 3)</a:t>
                          </a:r>
                          <a:r>
                            <a:rPr lang="he-IL" sz="16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just" rtl="1">
                            <a:lnSpc>
                              <a:spcPct val="107000"/>
                            </a:lnSpc>
                            <a:spcAft>
                              <a:spcPts val="0"/>
                            </a:spcAft>
                          </a:pPr>
                          <a14:m>
                            <m:oMathPara xmlns:m="http://schemas.openxmlformats.org/officeDocument/2006/math">
                              <m:oMathParaPr>
                                <m:jc m:val="centerGroup"/>
                              </m:oMathParaPr>
                              <m:oMath xmlns:m="http://schemas.openxmlformats.org/officeDocument/2006/math">
                                <m:r>
                                  <a:rPr lang="en-US" sz="1600" b="1" i="1">
                                    <a:effectLst/>
                                    <a:latin typeface="Cambria Math" panose="02040503050406030204" pitchFamily="18" charset="0"/>
                                    <a:ea typeface="Calibri" panose="020F0502020204030204" pitchFamily="34" charset="0"/>
                                    <a:cs typeface="Times New Roman" panose="02020603050405020304" pitchFamily="18" charset="0"/>
                                  </a:rPr>
                                  <m:t>𝑱</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𝜶</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𝒂</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𝒃</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 = </m:t>
                                </m:r>
                                <m:nary>
                                  <m:naryPr>
                                    <m:chr m:val="∑"/>
                                    <m:limLoc m:val="undOvr"/>
                                    <m:supHide m:val="on"/>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𝒋</m:t>
                                    </m:r>
                                  </m:sub>
                                  <m:sup/>
                                  <m:e>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𝒊</m:t>
                                        </m:r>
                                      </m:sub>
                                      <m:sup/>
                                      <m:e>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𝒋</m:t>
                                                </m:r>
                                              </m:sub>
                                            </m:sSub>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6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e>
                                    </m:nary>
                                  </m:e>
                                </m:nary>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𝜺</m:t>
                                </m:r>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sSup>
                                      <m:sSup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𝒂</m:t>
                                        </m:r>
                                      </m:e>
                                      <m:sup>
                                        <m:r>
                                          <a:rPr lang="en-US" sz="1600" b="1" i="1">
                                            <a:effectLst/>
                                            <a:latin typeface="Cambria Math" panose="02040503050406030204" pitchFamily="18" charset="0"/>
                                            <a:ea typeface="Calibri" panose="020F0502020204030204" pitchFamily="34" charset="0"/>
                                            <a:cs typeface="Times New Roman" panose="02020603050405020304" pitchFamily="18" charset="0"/>
                                          </a:rPr>
                                          <m:t>𝟐</m:t>
                                        </m:r>
                                      </m:sup>
                                    </m:sSup>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4178557380"/>
                      </a:ext>
                    </a:extLst>
                  </a:tr>
                </a:tbl>
              </a:graphicData>
            </a:graphic>
          </p:graphicFrame>
        </mc:Choice>
        <mc:Fallback xmlns="">
          <p:graphicFrame>
            <p:nvGraphicFramePr>
              <p:cNvPr id="4" name="טבלה 3">
                <a:extLst>
                  <a:ext uri="{FF2B5EF4-FFF2-40B4-BE49-F238E27FC236}">
                    <a16:creationId xmlns:a16="http://schemas.microsoft.com/office/drawing/2014/main" id="{4D2FD242-FFD4-4109-9CC4-CAB20AAC8923}"/>
                  </a:ext>
                </a:extLst>
              </p:cNvPr>
              <p:cNvGraphicFramePr>
                <a:graphicFrameLocks noGrp="1"/>
              </p:cNvGraphicFramePr>
              <p:nvPr>
                <p:extLst>
                  <p:ext uri="{D42A27DB-BD31-4B8C-83A1-F6EECF244321}">
                    <p14:modId xmlns:p14="http://schemas.microsoft.com/office/powerpoint/2010/main" val="1991426088"/>
                  </p:ext>
                </p:extLst>
              </p:nvPr>
            </p:nvGraphicFramePr>
            <p:xfrm>
              <a:off x="1279188" y="2323549"/>
              <a:ext cx="10515600" cy="666306"/>
            </p:xfrm>
            <a:graphic>
              <a:graphicData uri="http://schemas.openxmlformats.org/drawingml/2006/table">
                <a:tbl>
                  <a:tblPr rtl="1" firstRow="1" firstCol="1" bandRow="1"/>
                  <a:tblGrid>
                    <a:gridCol w="1758208">
                      <a:extLst>
                        <a:ext uri="{9D8B030D-6E8A-4147-A177-3AD203B41FA5}">
                          <a16:colId xmlns:a16="http://schemas.microsoft.com/office/drawing/2014/main" val="2290765936"/>
                        </a:ext>
                      </a:extLst>
                    </a:gridCol>
                    <a:gridCol w="8757392">
                      <a:extLst>
                        <a:ext uri="{9D8B030D-6E8A-4147-A177-3AD203B41FA5}">
                          <a16:colId xmlns:a16="http://schemas.microsoft.com/office/drawing/2014/main" val="3804247275"/>
                        </a:ext>
                      </a:extLst>
                    </a:gridCol>
                  </a:tblGrid>
                  <a:tr h="666306">
                    <a:tc>
                      <a:txBody>
                        <a:bodyPr/>
                        <a:lstStyle/>
                        <a:p>
                          <a:pPr algn="ctr" rtl="1">
                            <a:lnSpc>
                              <a:spcPct val="107000"/>
                            </a:lnSpc>
                            <a:spcAft>
                              <a:spcPts val="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Eq. 3)</a:t>
                          </a:r>
                          <a:r>
                            <a:rPr lang="he-IL" sz="16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6"/>
                          <a:stretch>
                            <a:fillRect l="-20111" t="-9091" b="-909"/>
                          </a:stretch>
                        </a:blipFill>
                      </a:tcPr>
                    </a:tc>
                    <a:extLst>
                      <a:ext uri="{0D108BD9-81ED-4DB2-BD59-A6C34878D82A}">
                        <a16:rowId xmlns:a16="http://schemas.microsoft.com/office/drawing/2014/main" val="4178557380"/>
                      </a:ext>
                    </a:extLst>
                  </a:tr>
                </a:tbl>
              </a:graphicData>
            </a:graphic>
          </p:graphicFrame>
        </mc:Fallback>
      </mc:AlternateContent>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06220749-A2D8-41E3-916D-AC652E0E4F03}"/>
                  </a:ext>
                </a:extLst>
              </p:cNvPr>
              <p:cNvSpPr/>
              <p:nvPr/>
            </p:nvSpPr>
            <p:spPr>
              <a:xfrm>
                <a:off x="708242" y="2971403"/>
                <a:ext cx="11300387" cy="971997"/>
              </a:xfrm>
              <a:prstGeom prst="rect">
                <a:avLst/>
              </a:prstGeom>
            </p:spPr>
            <p:txBody>
              <a:bodyPr wrap="square">
                <a:spAutoFit/>
              </a:bodyPr>
              <a:lstStyle/>
              <a:p>
                <a:pPr>
                  <a:lnSpc>
                    <a:spcPct val="107000"/>
                  </a:lnSpc>
                  <a:spcAft>
                    <a:spcPts val="800"/>
                  </a:spcAft>
                </a:pPr>
                <a:r>
                  <a:rPr lang="he-IL" sz="1600" dirty="0">
                    <a:latin typeface="Calibri" panose="020F0502020204030204" pitchFamily="34" charset="0"/>
                    <a:ea typeface="Calibri" panose="020F0502020204030204" pitchFamily="34" charset="0"/>
                  </a:rPr>
                  <a:t>כאשר את </a:t>
                </a:r>
                <a:r>
                  <a:rPr lang="en-US" sz="1600" dirty="0" err="1">
                    <a:latin typeface="Calibri" panose="020F0502020204030204" pitchFamily="34" charset="0"/>
                    <a:ea typeface="Calibri" panose="020F0502020204030204" pitchFamily="34" charset="0"/>
                    <a:cs typeface="Arial" panose="020B0604020202020204" pitchFamily="34" charset="0"/>
                  </a:rPr>
                  <a:t>i</a:t>
                </a:r>
                <a:r>
                  <a:rPr lang="he-IL" sz="1600" dirty="0">
                    <a:latin typeface="Calibri" panose="020F0502020204030204" pitchFamily="34" charset="0"/>
                    <a:ea typeface="Calibri" panose="020F0502020204030204" pitchFamily="34" charset="0"/>
                  </a:rPr>
                  <a:t> </a:t>
                </a:r>
                <a:r>
                  <a:rPr lang="he-IL" sz="1600" dirty="0" err="1">
                    <a:latin typeface="Calibri" panose="020F0502020204030204" pitchFamily="34" charset="0"/>
                    <a:ea typeface="Calibri" panose="020F0502020204030204" pitchFamily="34" charset="0"/>
                  </a:rPr>
                  <a:t>סוכמים</a:t>
                </a:r>
                <a:r>
                  <a:rPr lang="he-IL" sz="1600" dirty="0">
                    <a:latin typeface="Calibri" panose="020F0502020204030204" pitchFamily="34" charset="0"/>
                    <a:ea typeface="Calibri" panose="020F0502020204030204" pitchFamily="34" charset="0"/>
                  </a:rPr>
                  <a:t> בחלון הקטן סביב הפיקסל </a:t>
                </a:r>
                <a:r>
                  <a:rPr lang="en-US" sz="1600" dirty="0">
                    <a:latin typeface="Calibri" panose="020F0502020204030204" pitchFamily="34" charset="0"/>
                    <a:ea typeface="Calibri" panose="020F0502020204030204" pitchFamily="34" charset="0"/>
                    <a:cs typeface="Arial" panose="020B0604020202020204" pitchFamily="34" charset="0"/>
                  </a:rPr>
                  <a:t>j</a:t>
                </a:r>
                <a:r>
                  <a:rPr lang="he-IL" sz="1600" dirty="0">
                    <a:latin typeface="Calibri" panose="020F0502020204030204" pitchFamily="34" charset="0"/>
                    <a:ea typeface="Calibri" panose="020F0502020204030204" pitchFamily="34" charset="0"/>
                  </a:rPr>
                  <a:t>, ואת </a:t>
                </a:r>
                <a:r>
                  <a:rPr lang="en-US" sz="1600" dirty="0">
                    <a:latin typeface="Calibri" panose="020F0502020204030204" pitchFamily="34" charset="0"/>
                    <a:ea typeface="Calibri" panose="020F0502020204030204" pitchFamily="34" charset="0"/>
                    <a:cs typeface="Arial" panose="020B0604020202020204" pitchFamily="34" charset="0"/>
                  </a:rPr>
                  <a:t>j</a:t>
                </a:r>
                <a:r>
                  <a:rPr lang="he-IL" sz="1600" dirty="0">
                    <a:latin typeface="Calibri" panose="020F0502020204030204" pitchFamily="34" charset="0"/>
                    <a:ea typeface="Calibri" panose="020F0502020204030204" pitchFamily="34" charset="0"/>
                  </a:rPr>
                  <a:t> </a:t>
                </a:r>
                <a:r>
                  <a:rPr lang="he-IL" sz="1600" dirty="0" err="1">
                    <a:latin typeface="Calibri" panose="020F0502020204030204" pitchFamily="34" charset="0"/>
                    <a:ea typeface="Calibri" panose="020F0502020204030204" pitchFamily="34" charset="0"/>
                  </a:rPr>
                  <a:t>סוכמים</a:t>
                </a:r>
                <a:r>
                  <a:rPr lang="he-IL" sz="1600" dirty="0">
                    <a:latin typeface="Calibri" panose="020F0502020204030204" pitchFamily="34" charset="0"/>
                    <a:ea typeface="Calibri" panose="020F0502020204030204" pitchFamily="34" charset="0"/>
                  </a:rPr>
                  <a:t> עבור התמונה </a:t>
                </a:r>
                <a:r>
                  <a:rPr lang="en-US" sz="1600" dirty="0">
                    <a:latin typeface="Calibri" panose="020F0502020204030204" pitchFamily="34" charset="0"/>
                    <a:ea typeface="Calibri" panose="020F0502020204030204" pitchFamily="34" charset="0"/>
                    <a:cs typeface="Arial" panose="020B0604020202020204" pitchFamily="34" charset="0"/>
                  </a:rPr>
                  <a:t>I</a:t>
                </a:r>
                <a:r>
                  <a:rPr lang="he-IL" sz="1600" dirty="0">
                    <a:latin typeface="Calibri" panose="020F0502020204030204" pitchFamily="34" charset="0"/>
                    <a:ea typeface="Calibri" panose="020F0502020204030204" pitchFamily="34" charset="0"/>
                  </a:rPr>
                  <a:t>. החלון שנפתח סביב כל פיקסל הוא בגודל 3</a:t>
                </a:r>
                <a:r>
                  <a:rPr lang="en-US" sz="1600" dirty="0">
                    <a:latin typeface="Calibri" panose="020F0502020204030204" pitchFamily="34" charset="0"/>
                    <a:ea typeface="Calibri" panose="020F0502020204030204" pitchFamily="34" charset="0"/>
                    <a:cs typeface="Arial" panose="020B0604020202020204" pitchFamily="34" charset="0"/>
                  </a:rPr>
                  <a:t>X</a:t>
                </a:r>
                <a:r>
                  <a:rPr lang="he-IL" sz="1600" dirty="0">
                    <a:latin typeface="Calibri" panose="020F0502020204030204" pitchFamily="34" charset="0"/>
                    <a:ea typeface="Calibri" panose="020F0502020204030204" pitchFamily="34" charset="0"/>
                  </a:rPr>
                  <a:t>3. </a:t>
                </a:r>
                <a:endParaRPr lang="en-US"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sz="1600" dirty="0">
                    <a:latin typeface="Calibri" panose="020F0502020204030204" pitchFamily="34" charset="0"/>
                    <a:ea typeface="Calibri" panose="020F0502020204030204" pitchFamily="34" charset="0"/>
                  </a:rPr>
                  <a:t>פתרון משוואה 3 דורש פתרון של </a:t>
                </a:r>
                <a:r>
                  <a:rPr lang="en-US" sz="1600" dirty="0">
                    <a:latin typeface="Calibri" panose="020F0502020204030204" pitchFamily="34" charset="0"/>
                    <a:ea typeface="Calibri" panose="020F0502020204030204" pitchFamily="34" charset="0"/>
                    <a:cs typeface="Arial" panose="020B0604020202020204" pitchFamily="34" charset="0"/>
                  </a:rPr>
                  <a:t>N</a:t>
                </a:r>
                <a:r>
                  <a:rPr lang="he-IL" sz="1600" dirty="0">
                    <a:latin typeface="Calibri" panose="020F0502020204030204" pitchFamily="34" charset="0"/>
                    <a:ea typeface="Calibri" panose="020F0502020204030204" pitchFamily="34" charset="0"/>
                  </a:rPr>
                  <a:t>3 נעלמים </a:t>
                </a:r>
                <a:r>
                  <a:rPr lang="en-US" sz="1600" dirty="0">
                    <a:latin typeface="Calibri" panose="020F0502020204030204" pitchFamily="34" charset="0"/>
                    <a:ea typeface="Calibri" panose="020F0502020204030204" pitchFamily="34" charset="0"/>
                    <a:cs typeface="Arial" panose="020B0604020202020204" pitchFamily="34" charset="0"/>
                  </a:rPr>
                  <a:t>-</a:t>
                </a:r>
                <a:r>
                  <a:rPr lang="en-US" sz="1600" dirty="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𝜶</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𝒂</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𝒃</m:t>
                    </m:r>
                  </m:oMath>
                </a14:m>
                <a:r>
                  <a:rPr lang="he-IL" sz="1600" dirty="0">
                    <a:latin typeface="Calibri" panose="020F0502020204030204" pitchFamily="34" charset="0"/>
                    <a:ea typeface="Times New Roman" panose="02020603050405020304" pitchFamily="18" charset="0"/>
                  </a:rPr>
                  <a:t>עבור </a:t>
                </a:r>
                <a:r>
                  <a:rPr lang="en-US" sz="1600" dirty="0">
                    <a:effectLst/>
                    <a:latin typeface="Calibri" panose="020F0502020204030204" pitchFamily="34" charset="0"/>
                    <a:ea typeface="Times New Roman" panose="02020603050405020304" pitchFamily="18" charset="0"/>
                    <a:cs typeface="Arial" panose="020B0604020202020204" pitchFamily="34" charset="0"/>
                  </a:rPr>
                  <a:t>N</a:t>
                </a:r>
                <a:r>
                  <a:rPr lang="he-IL" sz="1600" dirty="0">
                    <a:latin typeface="Calibri" panose="020F0502020204030204" pitchFamily="34" charset="0"/>
                    <a:ea typeface="Times New Roman" panose="02020603050405020304" pitchFamily="18" charset="0"/>
                  </a:rPr>
                  <a:t> פיקסלים. ע"י שימוש ב</a:t>
                </a:r>
                <a:r>
                  <a:rPr lang="en-US" sz="1600" dirty="0" err="1">
                    <a:effectLst/>
                    <a:latin typeface="Calibri" panose="020F0502020204030204" pitchFamily="34" charset="0"/>
                    <a:ea typeface="Times New Roman" panose="02020603050405020304" pitchFamily="18" charset="0"/>
                    <a:cs typeface="Arial" panose="020B0604020202020204" pitchFamily="34" charset="0"/>
                  </a:rPr>
                  <a:t>a,b</a:t>
                </a:r>
                <a:r>
                  <a:rPr lang="he-IL" sz="1600" dirty="0">
                    <a:latin typeface="Calibri" panose="020F0502020204030204" pitchFamily="34" charset="0"/>
                    <a:ea typeface="Times New Roman" panose="02020603050405020304" pitchFamily="18" charset="0"/>
                  </a:rPr>
                  <a:t> </a:t>
                </a:r>
                <a:r>
                  <a:rPr lang="he-IL" sz="1600" dirty="0" err="1">
                    <a:latin typeface="Calibri" panose="020F0502020204030204" pitchFamily="34" charset="0"/>
                    <a:ea typeface="Times New Roman" panose="02020603050405020304" pitchFamily="18" charset="0"/>
                  </a:rPr>
                  <a:t>מינמאליים</a:t>
                </a:r>
                <a:r>
                  <a:rPr lang="he-IL" sz="1600" dirty="0">
                    <a:latin typeface="Calibri" panose="020F0502020204030204" pitchFamily="34" charset="0"/>
                    <a:ea typeface="Times New Roman" panose="02020603050405020304" pitchFamily="18" charset="0"/>
                  </a:rPr>
                  <a:t> נוכל לרשום מחדש את משוואה 3 כדי להישאר עם </a:t>
                </a:r>
                <a:r>
                  <a:rPr lang="en-US" sz="1600" dirty="0">
                    <a:effectLst/>
                    <a:latin typeface="Calibri" panose="020F0502020204030204" pitchFamily="34" charset="0"/>
                    <a:ea typeface="Times New Roman" panose="02020603050405020304" pitchFamily="18" charset="0"/>
                    <a:cs typeface="Arial" panose="020B0604020202020204" pitchFamily="34" charset="0"/>
                  </a:rPr>
                  <a:t>N</a:t>
                </a:r>
                <a:r>
                  <a:rPr lang="he-IL" sz="1600" dirty="0">
                    <a:latin typeface="Calibri" panose="020F0502020204030204" pitchFamily="34" charset="0"/>
                    <a:ea typeface="Times New Roman" panose="02020603050405020304" pitchFamily="18" charset="0"/>
                  </a:rPr>
                  <a:t> נעלמים:</a:t>
                </a:r>
                <a:endParaRPr lang="en-US" sz="16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מלבן 4">
                <a:extLst>
                  <a:ext uri="{FF2B5EF4-FFF2-40B4-BE49-F238E27FC236}">
                    <a16:creationId xmlns:a16="http://schemas.microsoft.com/office/drawing/2014/main" id="{06220749-A2D8-41E3-916D-AC652E0E4F03}"/>
                  </a:ext>
                </a:extLst>
              </p:cNvPr>
              <p:cNvSpPr>
                <a:spLocks noRot="1" noChangeAspect="1" noMove="1" noResize="1" noEditPoints="1" noAdjustHandles="1" noChangeArrowheads="1" noChangeShapeType="1" noTextEdit="1"/>
              </p:cNvSpPr>
              <p:nvPr/>
            </p:nvSpPr>
            <p:spPr>
              <a:xfrm>
                <a:off x="708242" y="2971403"/>
                <a:ext cx="11300387" cy="971997"/>
              </a:xfrm>
              <a:prstGeom prst="rect">
                <a:avLst/>
              </a:prstGeom>
              <a:blipFill>
                <a:blip r:embed="rId7"/>
                <a:stretch>
                  <a:fillRect t="-1875" r="-324" b="-6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טבלה 5">
                <a:extLst>
                  <a:ext uri="{FF2B5EF4-FFF2-40B4-BE49-F238E27FC236}">
                    <a16:creationId xmlns:a16="http://schemas.microsoft.com/office/drawing/2014/main" id="{759BA455-F299-4E86-9982-7D1C354BD674}"/>
                  </a:ext>
                </a:extLst>
              </p:cNvPr>
              <p:cNvGraphicFramePr>
                <a:graphicFrameLocks noGrp="1"/>
              </p:cNvGraphicFramePr>
              <p:nvPr>
                <p:extLst>
                  <p:ext uri="{D42A27DB-BD31-4B8C-83A1-F6EECF244321}">
                    <p14:modId xmlns:p14="http://schemas.microsoft.com/office/powerpoint/2010/main" val="72676321"/>
                  </p:ext>
                </p:extLst>
              </p:nvPr>
            </p:nvGraphicFramePr>
            <p:xfrm>
              <a:off x="1228267" y="4038721"/>
              <a:ext cx="10515600" cy="318389"/>
            </p:xfrm>
            <a:graphic>
              <a:graphicData uri="http://schemas.openxmlformats.org/drawingml/2006/table">
                <a:tbl>
                  <a:tblPr rtl="1" firstRow="1" firstCol="1" bandRow="1"/>
                  <a:tblGrid>
                    <a:gridCol w="1758208">
                      <a:extLst>
                        <a:ext uri="{9D8B030D-6E8A-4147-A177-3AD203B41FA5}">
                          <a16:colId xmlns:a16="http://schemas.microsoft.com/office/drawing/2014/main" val="738251617"/>
                        </a:ext>
                      </a:extLst>
                    </a:gridCol>
                    <a:gridCol w="8757392">
                      <a:extLst>
                        <a:ext uri="{9D8B030D-6E8A-4147-A177-3AD203B41FA5}">
                          <a16:colId xmlns:a16="http://schemas.microsoft.com/office/drawing/2014/main" val="3427180495"/>
                        </a:ext>
                      </a:extLst>
                    </a:gridCol>
                  </a:tblGrid>
                  <a:tr h="80010">
                    <a:tc>
                      <a:txBody>
                        <a:bodyPr/>
                        <a:lstStyle/>
                        <a:p>
                          <a:pPr algn="ctr" rtl="1">
                            <a:lnSpc>
                              <a:spcPct val="107000"/>
                            </a:lnSpc>
                            <a:spcAft>
                              <a:spcPts val="0"/>
                            </a:spcAft>
                          </a:pPr>
                          <a:r>
                            <a:rPr lang="en-US" sz="1800" b="1">
                              <a:effectLst/>
                              <a:latin typeface="Times New Roman" panose="02020603050405020304" pitchFamily="18" charset="0"/>
                              <a:ea typeface="Calibri" panose="020F0502020204030204" pitchFamily="34" charset="0"/>
                              <a:cs typeface="Arial" panose="020B0604020202020204" pitchFamily="34" charset="0"/>
                            </a:rPr>
                            <a:t>Eq. 4)</a:t>
                          </a:r>
                          <a:r>
                            <a:rPr lang="he-IL" sz="1800" b="1">
                              <a:effectLst/>
                              <a:latin typeface="Calibri" panose="020F0502020204030204" pitchFamily="34" charset="0"/>
                              <a:ea typeface="Calibri" panose="020F0502020204030204" pitchFamily="34"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ctr" rtl="0">
                            <a:lnSpc>
                              <a:spcPct val="107000"/>
                            </a:lnSpc>
                            <a:spcAft>
                              <a:spcPts val="0"/>
                            </a:spcAft>
                          </a:pPr>
                          <a14:m>
                            <m:oMathPara xmlns:m="http://schemas.openxmlformats.org/officeDocument/2006/math">
                              <m:oMathParaPr>
                                <m:jc m:val="centerGroup"/>
                              </m:oMathParaPr>
                              <m:oMath xmlns:m="http://schemas.openxmlformats.org/officeDocument/2006/math">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e>
                                </m:d>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𝒎𝒊𝒏</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𝒂</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𝒂</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𝒃</m:t>
                                    </m:r>
                                  </m:e>
                                </m:d>
                                <m:r>
                                  <a:rPr lang="en-US" sz="1800" b="1" i="1">
                                    <a:effectLst/>
                                    <a:latin typeface="Cambria Math" panose="02040503050406030204" pitchFamily="18" charset="0"/>
                                    <a:ea typeface="Calibri" panose="020F0502020204030204" pitchFamily="34" charset="0"/>
                                    <a:cs typeface="Times New Roman" panose="02020603050405020304" pitchFamily="18" charset="0"/>
                                  </a:rPr>
                                  <m:t>=&gt;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𝑱</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e>
                                </m:d>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e>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𝑻</m:t>
                                    </m:r>
                                  </m:sup>
                                </m:s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𝑳</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𝜶</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298348645"/>
                      </a:ext>
                    </a:extLst>
                  </a:tr>
                </a:tbl>
              </a:graphicData>
            </a:graphic>
          </p:graphicFrame>
        </mc:Choice>
        <mc:Fallback xmlns="">
          <p:graphicFrame>
            <p:nvGraphicFramePr>
              <p:cNvPr id="6" name="טבלה 5">
                <a:extLst>
                  <a:ext uri="{FF2B5EF4-FFF2-40B4-BE49-F238E27FC236}">
                    <a16:creationId xmlns:a16="http://schemas.microsoft.com/office/drawing/2014/main" id="{759BA455-F299-4E86-9982-7D1C354BD674}"/>
                  </a:ext>
                </a:extLst>
              </p:cNvPr>
              <p:cNvGraphicFramePr>
                <a:graphicFrameLocks noGrp="1"/>
              </p:cNvGraphicFramePr>
              <p:nvPr>
                <p:extLst>
                  <p:ext uri="{D42A27DB-BD31-4B8C-83A1-F6EECF244321}">
                    <p14:modId xmlns:p14="http://schemas.microsoft.com/office/powerpoint/2010/main" val="72676321"/>
                  </p:ext>
                </p:extLst>
              </p:nvPr>
            </p:nvGraphicFramePr>
            <p:xfrm>
              <a:off x="1228267" y="4038721"/>
              <a:ext cx="10515600" cy="318389"/>
            </p:xfrm>
            <a:graphic>
              <a:graphicData uri="http://schemas.openxmlformats.org/drawingml/2006/table">
                <a:tbl>
                  <a:tblPr rtl="1" firstRow="1" firstCol="1" bandRow="1"/>
                  <a:tblGrid>
                    <a:gridCol w="1758208">
                      <a:extLst>
                        <a:ext uri="{9D8B030D-6E8A-4147-A177-3AD203B41FA5}">
                          <a16:colId xmlns:a16="http://schemas.microsoft.com/office/drawing/2014/main" val="738251617"/>
                        </a:ext>
                      </a:extLst>
                    </a:gridCol>
                    <a:gridCol w="8757392">
                      <a:extLst>
                        <a:ext uri="{9D8B030D-6E8A-4147-A177-3AD203B41FA5}">
                          <a16:colId xmlns:a16="http://schemas.microsoft.com/office/drawing/2014/main" val="3427180495"/>
                        </a:ext>
                      </a:extLst>
                    </a:gridCol>
                  </a:tblGrid>
                  <a:tr h="318389">
                    <a:tc>
                      <a:txBody>
                        <a:bodyPr/>
                        <a:lstStyle/>
                        <a:p>
                          <a:pPr algn="ctr" rtl="1">
                            <a:lnSpc>
                              <a:spcPct val="107000"/>
                            </a:lnSpc>
                            <a:spcAft>
                              <a:spcPts val="0"/>
                            </a:spcAft>
                          </a:pPr>
                          <a:r>
                            <a:rPr lang="en-US" sz="1800" b="1">
                              <a:effectLst/>
                              <a:latin typeface="Times New Roman" panose="02020603050405020304" pitchFamily="18" charset="0"/>
                              <a:ea typeface="Calibri" panose="020F0502020204030204" pitchFamily="34" charset="0"/>
                              <a:cs typeface="Arial" panose="020B0604020202020204" pitchFamily="34" charset="0"/>
                            </a:rPr>
                            <a:t>Eq. 4)</a:t>
                          </a:r>
                          <a:r>
                            <a:rPr lang="he-IL" sz="1800" b="1">
                              <a:effectLst/>
                              <a:latin typeface="Calibri" panose="020F0502020204030204" pitchFamily="34" charset="0"/>
                              <a:ea typeface="Calibri" panose="020F0502020204030204" pitchFamily="34"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8"/>
                          <a:stretch>
                            <a:fillRect l="-20111" t="-22642" b="-30189"/>
                          </a:stretch>
                        </a:blipFill>
                      </a:tcPr>
                    </a:tc>
                    <a:extLst>
                      <a:ext uri="{0D108BD9-81ED-4DB2-BD59-A6C34878D82A}">
                        <a16:rowId xmlns:a16="http://schemas.microsoft.com/office/drawing/2014/main" val="298348645"/>
                      </a:ext>
                    </a:extLst>
                  </a:tr>
                </a:tbl>
              </a:graphicData>
            </a:graphic>
          </p:graphicFrame>
        </mc:Fallback>
      </mc:AlternateContent>
      <p:sp>
        <p:nvSpPr>
          <p:cNvPr id="10" name="מלבן 9">
            <a:extLst>
              <a:ext uri="{FF2B5EF4-FFF2-40B4-BE49-F238E27FC236}">
                <a16:creationId xmlns:a16="http://schemas.microsoft.com/office/drawing/2014/main" id="{5619C78A-71F0-43C3-B0EA-D677DFF3D55C}"/>
              </a:ext>
            </a:extLst>
          </p:cNvPr>
          <p:cNvSpPr/>
          <p:nvPr/>
        </p:nvSpPr>
        <p:spPr>
          <a:xfrm>
            <a:off x="6719888" y="4430267"/>
            <a:ext cx="5237331" cy="373757"/>
          </a:xfrm>
          <a:prstGeom prst="rect">
            <a:avLst/>
          </a:prstGeom>
        </p:spPr>
        <p:txBody>
          <a:bodyPr wrap="none">
            <a:spAutoFit/>
          </a:bodyPr>
          <a:lstStyle/>
          <a:p>
            <a:pPr>
              <a:lnSpc>
                <a:spcPct val="107000"/>
              </a:lnSpc>
              <a:spcAft>
                <a:spcPts val="800"/>
              </a:spcAft>
            </a:pPr>
            <a:r>
              <a:rPr lang="he-IL" dirty="0">
                <a:latin typeface="Calibri" panose="020F0502020204030204" pitchFamily="34" charset="0"/>
                <a:ea typeface="Times New Roman" panose="02020603050405020304" pitchFamily="18" charset="0"/>
              </a:rPr>
              <a:t>כאשר </a:t>
            </a:r>
            <a:r>
              <a:rPr lang="en-US" dirty="0">
                <a:latin typeface="Calibri" panose="020F0502020204030204" pitchFamily="34" charset="0"/>
                <a:ea typeface="Times New Roman" panose="02020603050405020304" pitchFamily="18" charset="0"/>
                <a:cs typeface="Arial" panose="020B0604020202020204" pitchFamily="34" charset="0"/>
              </a:rPr>
              <a:t>L</a:t>
            </a:r>
            <a:r>
              <a:rPr lang="he-IL" dirty="0">
                <a:latin typeface="Calibri" panose="020F0502020204030204" pitchFamily="34" charset="0"/>
                <a:ea typeface="Times New Roman" panose="02020603050405020304" pitchFamily="18" charset="0"/>
              </a:rPr>
              <a:t> היא מטריצה </a:t>
            </a:r>
            <a:r>
              <a:rPr lang="en-US" dirty="0">
                <a:latin typeface="Calibri" panose="020F0502020204030204" pitchFamily="34" charset="0"/>
                <a:ea typeface="Times New Roman" panose="02020603050405020304" pitchFamily="18" charset="0"/>
                <a:cs typeface="Arial" panose="020B0604020202020204" pitchFamily="34" charset="0"/>
              </a:rPr>
              <a:t>NXN</a:t>
            </a:r>
            <a:r>
              <a:rPr lang="he-IL" dirty="0">
                <a:latin typeface="Calibri" panose="020F0502020204030204" pitchFamily="34" charset="0"/>
                <a:ea typeface="Times New Roman" panose="02020603050405020304" pitchFamily="18" charset="0"/>
              </a:rPr>
              <a:t> שהאיבר במקום ה</a:t>
            </a:r>
            <a:r>
              <a:rPr lang="en-US" dirty="0" err="1">
                <a:latin typeface="Calibri" panose="020F0502020204030204" pitchFamily="34" charset="0"/>
                <a:ea typeface="Times New Roman" panose="02020603050405020304" pitchFamily="18" charset="0"/>
                <a:cs typeface="Arial" panose="020B0604020202020204" pitchFamily="34" charset="0"/>
              </a:rPr>
              <a:t>i,j</a:t>
            </a:r>
            <a:r>
              <a:rPr lang="he-IL" dirty="0">
                <a:latin typeface="Calibri" panose="020F0502020204030204" pitchFamily="34" charset="0"/>
                <a:ea typeface="Times New Roman" panose="02020603050405020304" pitchFamily="18" charset="0"/>
              </a:rPr>
              <a:t> שלה הוא:</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4" name="טבלה 13">
            <a:extLst>
              <a:ext uri="{FF2B5EF4-FFF2-40B4-BE49-F238E27FC236}">
                <a16:creationId xmlns:a16="http://schemas.microsoft.com/office/drawing/2014/main" id="{032E5F0F-A6AB-4ABB-8B0D-524C291004AB}"/>
              </a:ext>
            </a:extLst>
          </p:cNvPr>
          <p:cNvGraphicFramePr>
            <a:graphicFrameLocks noGrp="1"/>
          </p:cNvGraphicFramePr>
          <p:nvPr>
            <p:extLst>
              <p:ext uri="{D42A27DB-BD31-4B8C-83A1-F6EECF244321}">
                <p14:modId xmlns:p14="http://schemas.microsoft.com/office/powerpoint/2010/main" val="1416351030"/>
              </p:ext>
            </p:extLst>
          </p:nvPr>
        </p:nvGraphicFramePr>
        <p:xfrm>
          <a:off x="1279188" y="4956662"/>
          <a:ext cx="10515600" cy="279019"/>
        </p:xfrm>
        <a:graphic>
          <a:graphicData uri="http://schemas.openxmlformats.org/drawingml/2006/table">
            <a:tbl>
              <a:tblPr rtl="1" firstRow="1" firstCol="1" bandRow="1"/>
              <a:tblGrid>
                <a:gridCol w="1758208">
                  <a:extLst>
                    <a:ext uri="{9D8B030D-6E8A-4147-A177-3AD203B41FA5}">
                      <a16:colId xmlns:a16="http://schemas.microsoft.com/office/drawing/2014/main" val="2967685307"/>
                    </a:ext>
                  </a:extLst>
                </a:gridCol>
                <a:gridCol w="8757392">
                  <a:extLst>
                    <a:ext uri="{9D8B030D-6E8A-4147-A177-3AD203B41FA5}">
                      <a16:colId xmlns:a16="http://schemas.microsoft.com/office/drawing/2014/main" val="1719903924"/>
                    </a:ext>
                  </a:extLst>
                </a:gridCol>
              </a:tblGrid>
              <a:tr h="80010">
                <a:tc>
                  <a:txBody>
                    <a:bodyPr/>
                    <a:lstStyle/>
                    <a:p>
                      <a:pPr algn="ctr" rtl="1">
                        <a:lnSpc>
                          <a:spcPct val="107000"/>
                        </a:lnSpc>
                        <a:spcAft>
                          <a:spcPts val="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Eq. 5)</a:t>
                      </a:r>
                      <a:r>
                        <a:rPr lang="he-IL"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algn="ctr" rtl="0">
                        <a:lnSpc>
                          <a:spcPct val="107000"/>
                        </a:lnSpc>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030112722"/>
                  </a:ext>
                </a:extLst>
              </a:tr>
            </a:tbl>
          </a:graphicData>
        </a:graphic>
      </p:graphicFrame>
      <p:pic>
        <p:nvPicPr>
          <p:cNvPr id="2049" name="Picture 1">
            <a:extLst>
              <a:ext uri="{FF2B5EF4-FFF2-40B4-BE49-F238E27FC236}">
                <a16:creationId xmlns:a16="http://schemas.microsoft.com/office/drawing/2014/main" id="{80010E2C-1F7D-41C7-AAA6-6B901AFA6A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9962" y="4872395"/>
            <a:ext cx="3883266" cy="5452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מלבן 14">
                <a:extLst>
                  <a:ext uri="{FF2B5EF4-FFF2-40B4-BE49-F238E27FC236}">
                    <a16:creationId xmlns:a16="http://schemas.microsoft.com/office/drawing/2014/main" id="{3F3ABD4E-C0F5-4CB8-8654-4B041FC51CBB}"/>
                  </a:ext>
                </a:extLst>
              </p:cNvPr>
              <p:cNvSpPr/>
              <p:nvPr/>
            </p:nvSpPr>
            <p:spPr>
              <a:xfrm>
                <a:off x="767435" y="5497821"/>
                <a:ext cx="11189784" cy="1069075"/>
              </a:xfrm>
              <a:prstGeom prst="rect">
                <a:avLst/>
              </a:prstGeom>
            </p:spPr>
            <p:txBody>
              <a:bodyPr wrap="square">
                <a:spAutoFit/>
              </a:bodyPr>
              <a:lstStyle/>
              <a:p>
                <a:pPr>
                  <a:lnSpc>
                    <a:spcPct val="107000"/>
                  </a:lnSpc>
                  <a:spcAft>
                    <a:spcPts val="800"/>
                  </a:spcAft>
                </a:pPr>
                <a:r>
                  <a:rPr lang="he-IL" dirty="0">
                    <a:latin typeface="Calibri" panose="020F0502020204030204" pitchFamily="34" charset="0"/>
                    <a:ea typeface="Times New Roman" panose="02020603050405020304" pitchFamily="18" charset="0"/>
                  </a:rPr>
                  <a:t>כך שלמעשה ע"י חישוב מטריצה </a:t>
                </a:r>
                <a:r>
                  <a:rPr lang="en-US" dirty="0">
                    <a:latin typeface="Calibri" panose="020F0502020204030204" pitchFamily="34" charset="0"/>
                    <a:ea typeface="Times New Roman" panose="02020603050405020304" pitchFamily="18" charset="0"/>
                    <a:cs typeface="Arial" panose="020B0604020202020204" pitchFamily="34" charset="0"/>
                  </a:rPr>
                  <a:t>L</a:t>
                </a:r>
                <a:r>
                  <a:rPr lang="he-IL" dirty="0">
                    <a:latin typeface="Calibri" panose="020F0502020204030204" pitchFamily="34" charset="0"/>
                    <a:ea typeface="Times New Roman" panose="02020603050405020304" pitchFamily="18" charset="0"/>
                  </a:rPr>
                  <a:t> אנו יכולים למצוא את </a:t>
                </a:r>
                <a14:m>
                  <m:oMath xmlns:m="http://schemas.openxmlformats.org/officeDocument/2006/math">
                    <m:sSub>
                      <m:sSubPr>
                        <m:ctrlPr>
                          <a:rPr lang="en-US" b="1" i="1">
                            <a:latin typeface="Cambria Math" panose="02040503050406030204" pitchFamily="18" charset="0"/>
                            <a:ea typeface="Calibri" panose="020F0502020204030204" pitchFamily="34" charset="0"/>
                            <a:cs typeface="Times New Roman" panose="02020603050405020304" pitchFamily="18" charset="0"/>
                          </a:rPr>
                        </m:ctrlPr>
                      </m:sSubPr>
                      <m:e>
                        <m:r>
                          <a:rPr lang="en-US" b="1" i="1">
                            <a:latin typeface="Cambria Math" panose="02040503050406030204" pitchFamily="18" charset="0"/>
                            <a:ea typeface="Calibri" panose="020F0502020204030204" pitchFamily="34" charset="0"/>
                            <a:cs typeface="Times New Roman" panose="02020603050405020304" pitchFamily="18" charset="0"/>
                          </a:rPr>
                          <m:t>𝜶</m:t>
                        </m:r>
                      </m:e>
                      <m:sub>
                        <m:r>
                          <a:rPr lang="en-US" b="1" i="1">
                            <a:latin typeface="Cambria Math" panose="02040503050406030204" pitchFamily="18" charset="0"/>
                            <a:ea typeface="Calibri" panose="020F0502020204030204" pitchFamily="34" charset="0"/>
                            <a:cs typeface="Times New Roman" panose="02020603050405020304" pitchFamily="18" charset="0"/>
                          </a:rPr>
                          <m:t>𝒊</m:t>
                        </m:r>
                      </m:sub>
                    </m:sSub>
                  </m:oMath>
                </a14:m>
                <a:r>
                  <a:rPr lang="he-IL" b="1" dirty="0">
                    <a:latin typeface="Calibri" panose="020F0502020204030204" pitchFamily="34" charset="0"/>
                    <a:ea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Times New Roman" panose="02020603050405020304" pitchFamily="18" charset="0"/>
                  </a:rPr>
                  <a:t>זהו עיקרון הפתרון עבור תמונות שחור-לבן. עבור תמונות צבע נבצע את אותו מינימום על פונקציית המחיר עבור 3 ערוצי הצבע ונבנה מטריצה בעלת 4 </a:t>
                </a:r>
                <a:r>
                  <a:rPr lang="he-IL" dirty="0" err="1">
                    <a:latin typeface="Calibri" panose="020F0502020204030204" pitchFamily="34" charset="0"/>
                    <a:ea typeface="Times New Roman" panose="02020603050405020304" pitchFamily="18" charset="0"/>
                  </a:rPr>
                  <a:t>מימדים</a:t>
                </a:r>
                <a:r>
                  <a:rPr lang="he-IL" dirty="0">
                    <a:latin typeface="Calibri" panose="020F0502020204030204" pitchFamily="34" charset="0"/>
                    <a:ea typeface="Times New Roman" panose="02020603050405020304" pitchFamily="18" charset="0"/>
                  </a:rPr>
                  <a:t>, כך שמציאת מטריצה </a:t>
                </a:r>
                <a:r>
                  <a:rPr lang="en-US" dirty="0">
                    <a:latin typeface="Calibri" panose="020F0502020204030204" pitchFamily="34" charset="0"/>
                    <a:ea typeface="Times New Roman" panose="02020603050405020304" pitchFamily="18" charset="0"/>
                    <a:cs typeface="Arial" panose="020B0604020202020204" pitchFamily="34" charset="0"/>
                  </a:rPr>
                  <a:t>L</a:t>
                </a:r>
                <a:r>
                  <a:rPr lang="he-IL" dirty="0">
                    <a:latin typeface="Calibri" panose="020F0502020204030204" pitchFamily="34" charset="0"/>
                    <a:ea typeface="Times New Roman" panose="02020603050405020304" pitchFamily="18" charset="0"/>
                  </a:rPr>
                  <a:t> תתבצע בצורה דומה.</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5" name="מלבן 14">
                <a:extLst>
                  <a:ext uri="{FF2B5EF4-FFF2-40B4-BE49-F238E27FC236}">
                    <a16:creationId xmlns:a16="http://schemas.microsoft.com/office/drawing/2014/main" id="{3F3ABD4E-C0F5-4CB8-8654-4B041FC51CBB}"/>
                  </a:ext>
                </a:extLst>
              </p:cNvPr>
              <p:cNvSpPr>
                <a:spLocks noRot="1" noChangeAspect="1" noMove="1" noResize="1" noEditPoints="1" noAdjustHandles="1" noChangeArrowheads="1" noChangeShapeType="1" noTextEdit="1"/>
              </p:cNvSpPr>
              <p:nvPr/>
            </p:nvSpPr>
            <p:spPr>
              <a:xfrm>
                <a:off x="767435" y="5497821"/>
                <a:ext cx="11189784" cy="1069075"/>
              </a:xfrm>
              <a:prstGeom prst="rect">
                <a:avLst/>
              </a:prstGeom>
              <a:blipFill>
                <a:blip r:embed="rId10"/>
                <a:stretch>
                  <a:fillRect t="-3429" r="-436" b="-8571"/>
                </a:stretch>
              </a:blipFill>
            </p:spPr>
            <p:txBody>
              <a:bodyPr/>
              <a:lstStyle/>
              <a:p>
                <a:r>
                  <a:rPr lang="en-US">
                    <a:noFill/>
                  </a:rPr>
                  <a:t> </a:t>
                </a:r>
              </a:p>
            </p:txBody>
          </p:sp>
        </mc:Fallback>
      </mc:AlternateContent>
    </p:spTree>
    <p:extLst>
      <p:ext uri="{BB962C8B-B14F-4D97-AF65-F5344CB8AC3E}">
        <p14:creationId xmlns:p14="http://schemas.microsoft.com/office/powerpoint/2010/main" val="346666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68267"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7669582" y="895091"/>
            <a:ext cx="3115918" cy="707886"/>
          </a:xfrm>
          <a:prstGeom prst="rect">
            <a:avLst/>
          </a:prstGeom>
          <a:noFill/>
        </p:spPr>
        <p:txBody>
          <a:bodyPr wrap="non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Tracking block</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sp>
        <p:nvSpPr>
          <p:cNvPr id="2" name="מלבן 1">
            <a:extLst>
              <a:ext uri="{FF2B5EF4-FFF2-40B4-BE49-F238E27FC236}">
                <a16:creationId xmlns:a16="http://schemas.microsoft.com/office/drawing/2014/main" id="{C9779DE7-A685-4C79-9F6A-4C5A0BA7F741}"/>
              </a:ext>
            </a:extLst>
          </p:cNvPr>
          <p:cNvSpPr/>
          <p:nvPr/>
        </p:nvSpPr>
        <p:spPr>
          <a:xfrm>
            <a:off x="337351" y="1737256"/>
            <a:ext cx="11653812" cy="5951245"/>
          </a:xfrm>
          <a:prstGeom prst="rect">
            <a:avLst/>
          </a:prstGeom>
        </p:spPr>
        <p:txBody>
          <a:bodyPr wrap="square">
            <a:spAutoFit/>
          </a:bodyPr>
          <a:lstStyle/>
          <a:p>
            <a:pPr>
              <a:lnSpc>
                <a:spcPct val="107000"/>
              </a:lnSpc>
              <a:spcAft>
                <a:spcPts val="800"/>
              </a:spcAft>
            </a:pPr>
            <a:r>
              <a:rPr lang="he-IL" dirty="0">
                <a:latin typeface="Calibri" panose="020F0502020204030204" pitchFamily="34" charset="0"/>
              </a:rPr>
              <a:t>בבלוק זה השתמשנו בפתרון מסנן החלקיקים שכתבנו בתרגיל 3, ביצענו מספר התאמות לקוד על מנת שיתאים לפרוייקט.</a:t>
            </a:r>
          </a:p>
          <a:p>
            <a:pPr>
              <a:lnSpc>
                <a:spcPct val="107000"/>
              </a:lnSpc>
              <a:spcAft>
                <a:spcPts val="800"/>
              </a:spcAft>
            </a:pPr>
            <a:r>
              <a:rPr lang="he-IL" dirty="0">
                <a:latin typeface="Calibri" panose="020F0502020204030204" pitchFamily="34" charset="0"/>
              </a:rPr>
              <a:t>על מנת לשפר את הזמנים ביצענו </a:t>
            </a:r>
            <a:r>
              <a:rPr lang="en-US" dirty="0">
                <a:latin typeface="Calibri" panose="020F0502020204030204" pitchFamily="34" charset="0"/>
              </a:rPr>
              <a:t>resize</a:t>
            </a:r>
            <a:r>
              <a:rPr lang="he-IL" dirty="0">
                <a:latin typeface="Calibri" panose="020F0502020204030204" pitchFamily="34" charset="0"/>
              </a:rPr>
              <a:t> לכל פריים במהלך האלגוריתם ולבסוף ביצענו הדפסה לאחר שהחזרנו את גודל הפריים לגודל המקורי.</a:t>
            </a:r>
          </a:p>
          <a:p>
            <a:pPr>
              <a:lnSpc>
                <a:spcPct val="107000"/>
              </a:lnSpc>
              <a:spcAft>
                <a:spcPts val="800"/>
              </a:spcAft>
            </a:pPr>
            <a:r>
              <a:rPr lang="he-IL" dirty="0">
                <a:latin typeface="Calibri" panose="020F0502020204030204" pitchFamily="34" charset="0"/>
              </a:rPr>
              <a:t>את המיקום הראשוני חילצנו מאחד הפריימים הראשונים בו אנו מקבלים את הדמות במלואה על מנת שנוכל לבצע חיפוש בפריימים העוקבים באמצעות השוואת היסטוגרמה. את המיקום הראשוני ניתן לבחור באופן אוטומתי או באופן ידני על ידי שינוי הארגומנט </a:t>
            </a:r>
            <a:r>
              <a:rPr lang="en-US" dirty="0" err="1"/>
              <a:t>ManualTracking</a:t>
            </a:r>
            <a:r>
              <a:rPr lang="he-IL" dirty="0"/>
              <a:t> ב- </a:t>
            </a:r>
            <a:r>
              <a:rPr lang="en-US" dirty="0"/>
              <a:t>runme.py</a:t>
            </a:r>
            <a:r>
              <a:rPr lang="he-IL" dirty="0"/>
              <a:t>. נבחין כי העקיבה לא נשמרת על אותו חלק גוף של הדמות אלא על אזורים שונים בו, זה קורה מכיוון שהאלגוריתם מבוסס על השוואת היסטוגרמה ולא בכל הפריימים אנו מקבלים את כל הדמות. </a:t>
            </a:r>
            <a:endParaRPr lang="he-IL" dirty="0">
              <a:latin typeface="Calibri" panose="020F0502020204030204" pitchFamily="34" charset="0"/>
            </a:endParaRPr>
          </a:p>
          <a:p>
            <a:pPr>
              <a:lnSpc>
                <a:spcPct val="107000"/>
              </a:lnSpc>
              <a:spcAft>
                <a:spcPts val="800"/>
              </a:spcAft>
            </a:pPr>
            <a:r>
              <a:rPr lang="he-IL" dirty="0">
                <a:latin typeface="Calibri" panose="020F0502020204030204" pitchFamily="34" charset="0"/>
              </a:rPr>
              <a:t>בשלב זה בחנו אופציה להוסיף יותר חלקיקים אך קיבלנו כי התוצאה לא משתנה במיוחד וזמן הריצה הוכפל, לכן החלטנו להישאר עם 100 חלקיקים. בנוסף קיים </a:t>
            </a:r>
            <a:r>
              <a:rPr lang="en-US" dirty="0">
                <a:latin typeface="Calibri" panose="020F0502020204030204" pitchFamily="34" charset="0"/>
              </a:rPr>
              <a:t>trade-off</a:t>
            </a:r>
            <a:r>
              <a:rPr lang="he-IL" dirty="0">
                <a:latin typeface="Calibri" panose="020F0502020204030204" pitchFamily="34" charset="0"/>
              </a:rPr>
              <a:t> בבחירת גודל ה- </a:t>
            </a:r>
            <a:r>
              <a:rPr lang="en-US" dirty="0">
                <a:latin typeface="Calibri" panose="020F0502020204030204" pitchFamily="34" charset="0"/>
              </a:rPr>
              <a:t>resize</a:t>
            </a:r>
            <a:r>
              <a:rPr lang="he-IL" dirty="0">
                <a:latin typeface="Calibri" panose="020F0502020204030204" pitchFamily="34" charset="0"/>
              </a:rPr>
              <a:t>, ככל שאנו מגדילים את ערכו אנו מקבלים סרטון מוצא ברזולוציה יותר נמוכה, הבחירה שביצענו היתה עבור זמן ריצה אופטימלי לרזולוציה שלא נפגעת מדי. מוצא פתרון זה נקרא </a:t>
            </a:r>
            <a:r>
              <a:rPr lang="en-US" dirty="0">
                <a:latin typeface="Calibri" panose="020F0502020204030204" pitchFamily="34" charset="0"/>
              </a:rPr>
              <a:t>OUTPUT.avi</a:t>
            </a:r>
            <a:r>
              <a:rPr lang="he-IL" dirty="0">
                <a:latin typeface="Calibri" panose="020F0502020204030204" pitchFamily="34" charset="0"/>
              </a:rPr>
              <a:t>.</a:t>
            </a:r>
          </a:p>
          <a:p>
            <a:pPr>
              <a:lnSpc>
                <a:spcPct val="107000"/>
              </a:lnSpc>
              <a:spcAft>
                <a:spcPts val="800"/>
              </a:spcAft>
            </a:pPr>
            <a:endParaRPr lang="he-IL" dirty="0">
              <a:latin typeface="Calibri" panose="020F0502020204030204" pitchFamily="34" charset="0"/>
            </a:endParaRPr>
          </a:p>
          <a:p>
            <a:pPr>
              <a:lnSpc>
                <a:spcPct val="107000"/>
              </a:lnSpc>
              <a:spcAft>
                <a:spcPts val="800"/>
              </a:spcAft>
            </a:pPr>
            <a:r>
              <a:rPr lang="he-IL" dirty="0">
                <a:latin typeface="Calibri" panose="020F0502020204030204" pitchFamily="34" charset="0"/>
              </a:rPr>
              <a:t>בנוסף לפתרון זה מימשנו פתרון בו בחרנו להשתמש בעקיבת של </a:t>
            </a:r>
            <a:r>
              <a:rPr lang="en-US" dirty="0" err="1">
                <a:latin typeface="Calibri" panose="020F0502020204030204" pitchFamily="34" charset="0"/>
              </a:rPr>
              <a:t>openCV</a:t>
            </a:r>
            <a:r>
              <a:rPr lang="he-IL" dirty="0">
                <a:latin typeface="Calibri" panose="020F0502020204030204" pitchFamily="34" charset="0"/>
              </a:rPr>
              <a:t>. בחרנו בעוקב מסוג </a:t>
            </a:r>
            <a:r>
              <a:rPr lang="en-US" dirty="0">
                <a:latin typeface="Calibri" panose="020F0502020204030204" pitchFamily="34" charset="0"/>
              </a:rPr>
              <a:t>Boosting</a:t>
            </a:r>
            <a:r>
              <a:rPr lang="he-IL" dirty="0">
                <a:latin typeface="Calibri" panose="020F0502020204030204" pitchFamily="34" charset="0"/>
              </a:rPr>
              <a:t> מכיוון שהוא משתמש ברקע כדוגמה שלילית וכך נמנע מסחיפה בעקבות איבוד רגעי של האובייקט. ייתכן ושרקע שדומה מאוד לאובייקט יגרום לביצועים פחות טובים של העקיבה.</a:t>
            </a:r>
            <a:r>
              <a:rPr lang="en-US" dirty="0">
                <a:latin typeface="Calibri" panose="020F0502020204030204" pitchFamily="34" charset="0"/>
              </a:rPr>
              <a:t> </a:t>
            </a:r>
            <a:r>
              <a:rPr lang="he-IL" dirty="0">
                <a:latin typeface="Calibri" panose="020F0502020204030204" pitchFamily="34" charset="0"/>
              </a:rPr>
              <a:t>מוצא פתרון זה נקרא </a:t>
            </a:r>
            <a:r>
              <a:rPr lang="en-US" dirty="0">
                <a:latin typeface="Calibri" panose="020F0502020204030204" pitchFamily="34" charset="0"/>
              </a:rPr>
              <a:t>OUTPUT_openCV.avi</a:t>
            </a:r>
            <a:r>
              <a:rPr lang="he-IL" dirty="0">
                <a:latin typeface="Calibri" panose="020F0502020204030204" pitchFamily="34" charset="0"/>
              </a:rPr>
              <a:t> והוא מופיע בקוד </a:t>
            </a:r>
            <a:r>
              <a:rPr lang="en-US" dirty="0">
                <a:latin typeface="Calibri" panose="020F0502020204030204" pitchFamily="34" charset="0"/>
              </a:rPr>
              <a:t>Tracking_openCV.py</a:t>
            </a:r>
            <a:r>
              <a:rPr lang="he-IL" dirty="0">
                <a:latin typeface="Calibri" panose="020F0502020204030204" pitchFamily="34" charset="0"/>
              </a:rPr>
              <a:t>.</a:t>
            </a:r>
          </a:p>
          <a:p>
            <a:pPr>
              <a:lnSpc>
                <a:spcPct val="107000"/>
              </a:lnSpc>
              <a:spcAft>
                <a:spcPts val="800"/>
              </a:spcAft>
            </a:pPr>
            <a:endParaRPr lang="he-IL" dirty="0">
              <a:latin typeface="Calibri" panose="020F0502020204030204" pitchFamily="34" charset="0"/>
            </a:endParaRPr>
          </a:p>
          <a:p>
            <a:pPr>
              <a:lnSpc>
                <a:spcPct val="107000"/>
              </a:lnSpc>
              <a:spcAft>
                <a:spcPts val="800"/>
              </a:spcAft>
            </a:pPr>
            <a:endParaRPr lang="he-IL" dirty="0">
              <a:latin typeface="Calibri" panose="020F0502020204030204" pitchFamily="34" charset="0"/>
            </a:endParaRPr>
          </a:p>
          <a:p>
            <a:pPr lvl="1">
              <a:lnSpc>
                <a:spcPct val="107000"/>
              </a:lnSpc>
              <a:spcAft>
                <a:spcPts val="800"/>
              </a:spcAft>
            </a:pPr>
            <a:r>
              <a:rPr lang="en-US" dirty="0">
                <a:latin typeface="Calibri" panose="020F0502020204030204" pitchFamily="34" charset="0"/>
              </a:rPr>
              <a:t>	</a:t>
            </a:r>
            <a:endParaRPr lang="he-IL" dirty="0">
              <a:latin typeface="Calibri" panose="020F0502020204030204" pitchFamily="34" charset="0"/>
            </a:endParaRPr>
          </a:p>
        </p:txBody>
      </p:sp>
    </p:spTree>
    <p:extLst>
      <p:ext uri="{BB962C8B-B14F-4D97-AF65-F5344CB8AC3E}">
        <p14:creationId xmlns:p14="http://schemas.microsoft.com/office/powerpoint/2010/main" val="374039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8346756" y="913564"/>
            <a:ext cx="3534943" cy="707886"/>
          </a:xfrm>
          <a:prstGeom prst="rect">
            <a:avLst/>
          </a:prstGeom>
          <a:noFill/>
        </p:spPr>
        <p:txBody>
          <a:bodyPr wrap="none" lIns="91440" tIns="45720" rIns="91440" bIns="45720">
            <a:spAutoFit/>
          </a:bodyPr>
          <a:lstStyle/>
          <a:p>
            <a:pPr algn="ctr"/>
            <a:r>
              <a:rPr lang="he-IL" sz="4000" u="sng" dirty="0">
                <a:ln w="0"/>
                <a:effectLst>
                  <a:outerShdw blurRad="38100" dist="19050" dir="2700000" algn="tl" rotWithShape="0">
                    <a:schemeClr val="dk1">
                      <a:alpha val="40000"/>
                    </a:schemeClr>
                  </a:outerShdw>
                </a:effectLst>
              </a:rPr>
              <a:t>כללי -מבנה הקוד</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sp>
        <p:nvSpPr>
          <p:cNvPr id="17" name="מלבן: פינות מעוגלות 16">
            <a:extLst>
              <a:ext uri="{FF2B5EF4-FFF2-40B4-BE49-F238E27FC236}">
                <a16:creationId xmlns:a16="http://schemas.microsoft.com/office/drawing/2014/main" id="{7F760D77-2B12-4841-88C0-4D6E7926CED4}"/>
              </a:ext>
            </a:extLst>
          </p:cNvPr>
          <p:cNvSpPr/>
          <p:nvPr/>
        </p:nvSpPr>
        <p:spPr>
          <a:xfrm>
            <a:off x="284019" y="2761224"/>
            <a:ext cx="2404083" cy="14680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Stabilize_Video_Main.py</a:t>
            </a:r>
          </a:p>
        </p:txBody>
      </p:sp>
      <p:sp>
        <p:nvSpPr>
          <p:cNvPr id="18" name="מלבן: פינות מעוגלות 17">
            <a:extLst>
              <a:ext uri="{FF2B5EF4-FFF2-40B4-BE49-F238E27FC236}">
                <a16:creationId xmlns:a16="http://schemas.microsoft.com/office/drawing/2014/main" id="{A9CC540B-8B36-4243-8EC6-2CB2C55A7C1C}"/>
              </a:ext>
            </a:extLst>
          </p:cNvPr>
          <p:cNvSpPr/>
          <p:nvPr/>
        </p:nvSpPr>
        <p:spPr>
          <a:xfrm>
            <a:off x="3136852" y="2705357"/>
            <a:ext cx="2896078" cy="1589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solidFill>
                  <a:schemeClr val="tx1"/>
                </a:solidFill>
              </a:rPr>
              <a:t>backgroundSubtraction_Main.py</a:t>
            </a:r>
          </a:p>
        </p:txBody>
      </p:sp>
      <p:sp>
        <p:nvSpPr>
          <p:cNvPr id="19" name="מלבן: פינות מעוגלות 18">
            <a:extLst>
              <a:ext uri="{FF2B5EF4-FFF2-40B4-BE49-F238E27FC236}">
                <a16:creationId xmlns:a16="http://schemas.microsoft.com/office/drawing/2014/main" id="{3F38F2A1-BF79-4C5F-BE2B-CA8D4F16C5CB}"/>
              </a:ext>
            </a:extLst>
          </p:cNvPr>
          <p:cNvSpPr/>
          <p:nvPr/>
        </p:nvSpPr>
        <p:spPr>
          <a:xfrm>
            <a:off x="6485192" y="2448964"/>
            <a:ext cx="3174212" cy="19339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rPr>
              <a:t>Matting_Main.py – contains:</a:t>
            </a:r>
          </a:p>
          <a:p>
            <a:pPr algn="l"/>
            <a:r>
              <a:rPr lang="en-US" sz="1600" dirty="0">
                <a:solidFill>
                  <a:schemeClr val="tx1"/>
                </a:solidFill>
              </a:rPr>
              <a:t>1.Binary to </a:t>
            </a:r>
            <a:r>
              <a:rPr lang="en-US" sz="1600" dirty="0" err="1">
                <a:solidFill>
                  <a:schemeClr val="tx1"/>
                </a:solidFill>
              </a:rPr>
              <a:t>Trimap</a:t>
            </a:r>
            <a:endParaRPr lang="en-US" sz="1600" dirty="0">
              <a:solidFill>
                <a:schemeClr val="tx1"/>
              </a:solidFill>
            </a:endParaRPr>
          </a:p>
          <a:p>
            <a:pPr algn="l"/>
            <a:r>
              <a:rPr lang="en-US" sz="1600" dirty="0">
                <a:solidFill>
                  <a:schemeClr val="tx1"/>
                </a:solidFill>
              </a:rPr>
              <a:t>2. </a:t>
            </a:r>
            <a:r>
              <a:rPr lang="en-US" sz="1600" dirty="0" err="1">
                <a:solidFill>
                  <a:schemeClr val="tx1"/>
                </a:solidFill>
              </a:rPr>
              <a:t>Trimap</a:t>
            </a:r>
            <a:r>
              <a:rPr lang="en-US" sz="1600" dirty="0">
                <a:solidFill>
                  <a:schemeClr val="tx1"/>
                </a:solidFill>
              </a:rPr>
              <a:t> to Alpha</a:t>
            </a:r>
          </a:p>
          <a:p>
            <a:pPr algn="l"/>
            <a:r>
              <a:rPr lang="en-US" sz="1600" dirty="0">
                <a:solidFill>
                  <a:schemeClr val="tx1"/>
                </a:solidFill>
              </a:rPr>
              <a:t>3. Creating </a:t>
            </a:r>
            <a:r>
              <a:rPr lang="en-US" sz="1600" dirty="0" err="1">
                <a:solidFill>
                  <a:schemeClr val="tx1"/>
                </a:solidFill>
              </a:rPr>
              <a:t>unstabilized</a:t>
            </a:r>
            <a:r>
              <a:rPr lang="en-US" sz="1600" dirty="0">
                <a:solidFill>
                  <a:schemeClr val="tx1"/>
                </a:solidFill>
              </a:rPr>
              <a:t> alpha</a:t>
            </a:r>
          </a:p>
          <a:p>
            <a:pPr algn="l"/>
            <a:r>
              <a:rPr lang="en-US" sz="1600" dirty="0">
                <a:solidFill>
                  <a:schemeClr val="tx1"/>
                </a:solidFill>
              </a:rPr>
              <a:t>4. Matting</a:t>
            </a:r>
          </a:p>
        </p:txBody>
      </p:sp>
      <p:sp>
        <p:nvSpPr>
          <p:cNvPr id="20" name="מלבן: פינות מעוגלות 19">
            <a:extLst>
              <a:ext uri="{FF2B5EF4-FFF2-40B4-BE49-F238E27FC236}">
                <a16:creationId xmlns:a16="http://schemas.microsoft.com/office/drawing/2014/main" id="{779D9CE4-F372-43D8-962E-7A5137BED2D0}"/>
              </a:ext>
            </a:extLst>
          </p:cNvPr>
          <p:cNvSpPr/>
          <p:nvPr/>
        </p:nvSpPr>
        <p:spPr>
          <a:xfrm>
            <a:off x="10111666" y="2694964"/>
            <a:ext cx="1979302" cy="14680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Tracking_Main.py</a:t>
            </a: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cxnSp>
        <p:nvCxnSpPr>
          <p:cNvPr id="23" name="מחבר חץ ישר 22">
            <a:extLst>
              <a:ext uri="{FF2B5EF4-FFF2-40B4-BE49-F238E27FC236}">
                <a16:creationId xmlns:a16="http://schemas.microsoft.com/office/drawing/2014/main" id="{88C2B58C-83D7-454D-800B-BF82DCA9679A}"/>
              </a:ext>
            </a:extLst>
          </p:cNvPr>
          <p:cNvCxnSpPr/>
          <p:nvPr/>
        </p:nvCxnSpPr>
        <p:spPr>
          <a:xfrm>
            <a:off x="2688102" y="3535531"/>
            <a:ext cx="44875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מחבר חץ ישר 23">
            <a:extLst>
              <a:ext uri="{FF2B5EF4-FFF2-40B4-BE49-F238E27FC236}">
                <a16:creationId xmlns:a16="http://schemas.microsoft.com/office/drawing/2014/main" id="{572EF549-921C-4BC0-93B1-41C7881D5024}"/>
              </a:ext>
            </a:extLst>
          </p:cNvPr>
          <p:cNvCxnSpPr/>
          <p:nvPr/>
        </p:nvCxnSpPr>
        <p:spPr>
          <a:xfrm>
            <a:off x="6036442" y="3415925"/>
            <a:ext cx="44875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מחבר חץ ישר 24">
            <a:extLst>
              <a:ext uri="{FF2B5EF4-FFF2-40B4-BE49-F238E27FC236}">
                <a16:creationId xmlns:a16="http://schemas.microsoft.com/office/drawing/2014/main" id="{03CA8927-5E89-4F45-92B0-5E0B0313F7C6}"/>
              </a:ext>
            </a:extLst>
          </p:cNvPr>
          <p:cNvCxnSpPr/>
          <p:nvPr/>
        </p:nvCxnSpPr>
        <p:spPr>
          <a:xfrm>
            <a:off x="9662916" y="3415926"/>
            <a:ext cx="448750"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מלבן: פינות מעוגלות 25">
            <a:extLst>
              <a:ext uri="{FF2B5EF4-FFF2-40B4-BE49-F238E27FC236}">
                <a16:creationId xmlns:a16="http://schemas.microsoft.com/office/drawing/2014/main" id="{B88761B5-A55C-448F-9383-E455B81B028A}"/>
              </a:ext>
            </a:extLst>
          </p:cNvPr>
          <p:cNvSpPr/>
          <p:nvPr/>
        </p:nvSpPr>
        <p:spPr>
          <a:xfrm>
            <a:off x="580615" y="5062301"/>
            <a:ext cx="4670747" cy="1463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l"/>
            <a:r>
              <a:rPr lang="en-US" dirty="0">
                <a:solidFill>
                  <a:schemeClr val="tx1"/>
                </a:solidFill>
              </a:rPr>
              <a:t>Runme.py – main code</a:t>
            </a:r>
          </a:p>
          <a:p>
            <a:pPr algn="l"/>
            <a:r>
              <a:rPr lang="en-US" dirty="0">
                <a:solidFill>
                  <a:schemeClr val="tx1"/>
                </a:solidFill>
              </a:rPr>
              <a:t>Settings.py – variables and configurations</a:t>
            </a:r>
          </a:p>
          <a:p>
            <a:pPr algn="l"/>
            <a:r>
              <a:rPr lang="en-US" dirty="0">
                <a:solidFill>
                  <a:schemeClr val="tx1"/>
                </a:solidFill>
              </a:rPr>
              <a:t>auxiliary_functions.py – general functions</a:t>
            </a:r>
          </a:p>
        </p:txBody>
      </p:sp>
      <p:sp>
        <p:nvSpPr>
          <p:cNvPr id="28" name="מלבן 27">
            <a:extLst>
              <a:ext uri="{FF2B5EF4-FFF2-40B4-BE49-F238E27FC236}">
                <a16:creationId xmlns:a16="http://schemas.microsoft.com/office/drawing/2014/main" id="{43212487-50FE-47FC-94F5-98887769FB2F}"/>
              </a:ext>
            </a:extLst>
          </p:cNvPr>
          <p:cNvSpPr/>
          <p:nvPr/>
        </p:nvSpPr>
        <p:spPr>
          <a:xfrm>
            <a:off x="485316" y="2329476"/>
            <a:ext cx="1939185" cy="369332"/>
          </a:xfrm>
          <a:prstGeom prst="rect">
            <a:avLst/>
          </a:prstGeom>
          <a:noFill/>
        </p:spPr>
        <p:txBody>
          <a:bodyPr wrap="none" lIns="91440" tIns="45720" rIns="91440" bIns="45720">
            <a:spAutoFit/>
          </a:bodyPr>
          <a:lstStyle/>
          <a:p>
            <a:pPr algn="ctr"/>
            <a:r>
              <a:rPr lang="en-US" dirty="0">
                <a:solidFill>
                  <a:schemeClr val="tx1"/>
                </a:solidFill>
              </a:rPr>
              <a:t>Stabilization block:</a:t>
            </a:r>
          </a:p>
        </p:txBody>
      </p:sp>
      <p:sp>
        <p:nvSpPr>
          <p:cNvPr id="29" name="מלבן 28">
            <a:extLst>
              <a:ext uri="{FF2B5EF4-FFF2-40B4-BE49-F238E27FC236}">
                <a16:creationId xmlns:a16="http://schemas.microsoft.com/office/drawing/2014/main" id="{E5601882-DB4C-4808-8D0D-E6FC25533357}"/>
              </a:ext>
            </a:extLst>
          </p:cNvPr>
          <p:cNvSpPr/>
          <p:nvPr/>
        </p:nvSpPr>
        <p:spPr>
          <a:xfrm>
            <a:off x="2876151" y="2257318"/>
            <a:ext cx="3044551" cy="369332"/>
          </a:xfrm>
          <a:prstGeom prst="rect">
            <a:avLst/>
          </a:prstGeom>
          <a:noFill/>
        </p:spPr>
        <p:txBody>
          <a:bodyPr wrap="none" lIns="91440" tIns="45720" rIns="91440" bIns="45720">
            <a:spAutoFit/>
          </a:bodyPr>
          <a:lstStyle/>
          <a:p>
            <a:pPr algn="ctr"/>
            <a:r>
              <a:rPr lang="en-US" dirty="0"/>
              <a:t>Background Subtraction block:</a:t>
            </a:r>
          </a:p>
        </p:txBody>
      </p:sp>
      <p:sp>
        <p:nvSpPr>
          <p:cNvPr id="30" name="מלבן 29">
            <a:extLst>
              <a:ext uri="{FF2B5EF4-FFF2-40B4-BE49-F238E27FC236}">
                <a16:creationId xmlns:a16="http://schemas.microsoft.com/office/drawing/2014/main" id="{6FBC0814-B292-477A-9612-FEF76BB252AF}"/>
              </a:ext>
            </a:extLst>
          </p:cNvPr>
          <p:cNvSpPr/>
          <p:nvPr/>
        </p:nvSpPr>
        <p:spPr>
          <a:xfrm>
            <a:off x="7253497" y="2079632"/>
            <a:ext cx="1541832" cy="369332"/>
          </a:xfrm>
          <a:prstGeom prst="rect">
            <a:avLst/>
          </a:prstGeom>
          <a:noFill/>
        </p:spPr>
        <p:txBody>
          <a:bodyPr wrap="none" lIns="91440" tIns="45720" rIns="91440" bIns="45720">
            <a:spAutoFit/>
          </a:bodyPr>
          <a:lstStyle/>
          <a:p>
            <a:pPr algn="ctr"/>
            <a:r>
              <a:rPr lang="en-US" dirty="0">
                <a:solidFill>
                  <a:schemeClr val="tx1"/>
                </a:solidFill>
              </a:rPr>
              <a:t>Matting Block:</a:t>
            </a:r>
          </a:p>
        </p:txBody>
      </p:sp>
      <p:sp>
        <p:nvSpPr>
          <p:cNvPr id="31" name="מלבן 30">
            <a:extLst>
              <a:ext uri="{FF2B5EF4-FFF2-40B4-BE49-F238E27FC236}">
                <a16:creationId xmlns:a16="http://schemas.microsoft.com/office/drawing/2014/main" id="{C600F928-0D1C-4F19-9140-5EAAA3E8AF91}"/>
              </a:ext>
            </a:extLst>
          </p:cNvPr>
          <p:cNvSpPr/>
          <p:nvPr/>
        </p:nvSpPr>
        <p:spPr>
          <a:xfrm>
            <a:off x="9949780" y="2309072"/>
            <a:ext cx="1571456" cy="369332"/>
          </a:xfrm>
          <a:prstGeom prst="rect">
            <a:avLst/>
          </a:prstGeom>
          <a:noFill/>
        </p:spPr>
        <p:txBody>
          <a:bodyPr wrap="none" lIns="91440" tIns="45720" rIns="91440" bIns="45720">
            <a:spAutoFit/>
          </a:bodyPr>
          <a:lstStyle/>
          <a:p>
            <a:pPr algn="ctr"/>
            <a:r>
              <a:rPr lang="en-US" dirty="0">
                <a:solidFill>
                  <a:schemeClr val="tx1"/>
                </a:solidFill>
              </a:rPr>
              <a:t>Tracking Block:</a:t>
            </a:r>
          </a:p>
        </p:txBody>
      </p:sp>
    </p:spTree>
    <p:extLst>
      <p:ext uri="{BB962C8B-B14F-4D97-AF65-F5344CB8AC3E}">
        <p14:creationId xmlns:p14="http://schemas.microsoft.com/office/powerpoint/2010/main" val="92135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8930134" y="951057"/>
            <a:ext cx="2754280" cy="707886"/>
          </a:xfrm>
          <a:prstGeom prst="rect">
            <a:avLst/>
          </a:prstGeom>
          <a:noFill/>
        </p:spPr>
        <p:txBody>
          <a:bodyPr wrap="none" lIns="91440" tIns="45720" rIns="91440" bIns="45720">
            <a:spAutoFit/>
          </a:bodyPr>
          <a:lstStyle/>
          <a:p>
            <a:pPr algn="ctr"/>
            <a:r>
              <a:rPr lang="he-IL" sz="4000" u="sng" dirty="0">
                <a:ln w="0"/>
                <a:effectLst>
                  <a:outerShdw blurRad="38100" dist="19050" dir="2700000" algn="tl" rotWithShape="0">
                    <a:schemeClr val="dk1">
                      <a:alpha val="40000"/>
                    </a:schemeClr>
                  </a:outerShdw>
                </a:effectLst>
              </a:rPr>
              <a:t>פונקציות עזר</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sp>
        <p:nvSpPr>
          <p:cNvPr id="2" name="תיבת טקסט 1">
            <a:extLst>
              <a:ext uri="{FF2B5EF4-FFF2-40B4-BE49-F238E27FC236}">
                <a16:creationId xmlns:a16="http://schemas.microsoft.com/office/drawing/2014/main" id="{F3BBB341-6552-46B1-B6FF-8C54E8F5327C}"/>
              </a:ext>
            </a:extLst>
          </p:cNvPr>
          <p:cNvSpPr txBox="1"/>
          <p:nvPr/>
        </p:nvSpPr>
        <p:spPr>
          <a:xfrm>
            <a:off x="2690926" y="1840559"/>
            <a:ext cx="8940800" cy="2308324"/>
          </a:xfrm>
          <a:prstGeom prst="rect">
            <a:avLst/>
          </a:prstGeom>
          <a:noFill/>
        </p:spPr>
        <p:txBody>
          <a:bodyPr wrap="square" rtlCol="0">
            <a:spAutoFit/>
          </a:bodyPr>
          <a:lstStyle/>
          <a:p>
            <a:r>
              <a:rPr lang="en-US" dirty="0"/>
              <a:t>Runme.py</a:t>
            </a:r>
            <a:r>
              <a:rPr lang="he-IL" dirty="0"/>
              <a:t> – מריץ את הבלוקים. קיימות 2 אפשרויות ידניות כמתבקש בהוראות:</a:t>
            </a:r>
          </a:p>
          <a:p>
            <a:pPr marL="800100" lvl="1" indent="-342900">
              <a:buFont typeface="+mj-lt"/>
              <a:buAutoNum type="arabicPeriod"/>
            </a:pPr>
            <a:r>
              <a:rPr lang="he-IL" dirty="0"/>
              <a:t>ביטול בלוק ה</a:t>
            </a:r>
            <a:r>
              <a:rPr lang="en-US" dirty="0"/>
              <a:t>Stabilization</a:t>
            </a:r>
            <a:r>
              <a:rPr lang="he-IL" dirty="0"/>
              <a:t>. במקרה זה יטענו הטרנספורמציות מתוך קובץ כדי ליצור את קובץ האלפא הלא מיוצב.</a:t>
            </a:r>
          </a:p>
          <a:p>
            <a:pPr marL="800100" lvl="1" indent="-342900">
              <a:buFont typeface="+mj-lt"/>
              <a:buAutoNum type="arabicPeriod"/>
            </a:pPr>
            <a:r>
              <a:rPr lang="he-IL" dirty="0"/>
              <a:t>סימון עקיבה ידנית בעזרת </a:t>
            </a:r>
            <a:r>
              <a:rPr lang="en-US" dirty="0"/>
              <a:t>GUI</a:t>
            </a:r>
            <a:r>
              <a:rPr lang="he-IL" dirty="0"/>
              <a:t> במקום העקיבה האוטומטית</a:t>
            </a:r>
          </a:p>
          <a:p>
            <a:pPr marL="800100" lvl="1" indent="-342900">
              <a:buFont typeface="+mj-lt"/>
              <a:buAutoNum type="arabicPeriod"/>
            </a:pPr>
            <a:endParaRPr lang="he-IL" dirty="0"/>
          </a:p>
          <a:p>
            <a:r>
              <a:rPr lang="en-US" dirty="0"/>
              <a:t>Settings.py</a:t>
            </a:r>
            <a:r>
              <a:rPr lang="he-IL" dirty="0"/>
              <a:t> – מכיל את כל שמות הקבצים כדי לבצע שינויים ידניים, מכיל ערכי </a:t>
            </a:r>
            <a:r>
              <a:rPr lang="he-IL"/>
              <a:t>פרמטרים שונים.</a:t>
            </a:r>
            <a:endParaRPr lang="he-IL" dirty="0"/>
          </a:p>
          <a:p>
            <a:endParaRPr lang="he-IL" dirty="0"/>
          </a:p>
          <a:p>
            <a:r>
              <a:rPr lang="en-US" dirty="0"/>
              <a:t>Auxiliary_functions.py</a:t>
            </a:r>
            <a:r>
              <a:rPr lang="he-IL" dirty="0"/>
              <a:t> – מכיל פונקציות מבלוקים שונים כדי למנוע קבצי בלוקים ארוכים מדי.</a:t>
            </a:r>
          </a:p>
        </p:txBody>
      </p:sp>
    </p:spTree>
    <p:extLst>
      <p:ext uri="{BB962C8B-B14F-4D97-AF65-F5344CB8AC3E}">
        <p14:creationId xmlns:p14="http://schemas.microsoft.com/office/powerpoint/2010/main" val="324851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7176727" y="968982"/>
            <a:ext cx="3935373" cy="707886"/>
          </a:xfrm>
          <a:prstGeom prst="rect">
            <a:avLst/>
          </a:prstGeom>
          <a:noFill/>
        </p:spPr>
        <p:txBody>
          <a:bodyPr wrap="non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Stabilization block</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sp>
        <p:nvSpPr>
          <p:cNvPr id="2" name="מלבן 1">
            <a:extLst>
              <a:ext uri="{FF2B5EF4-FFF2-40B4-BE49-F238E27FC236}">
                <a16:creationId xmlns:a16="http://schemas.microsoft.com/office/drawing/2014/main" id="{EBF41603-0547-41D8-A1D6-163E8B29D41E}"/>
              </a:ext>
            </a:extLst>
          </p:cNvPr>
          <p:cNvSpPr/>
          <p:nvPr/>
        </p:nvSpPr>
        <p:spPr>
          <a:xfrm>
            <a:off x="639193" y="1775534"/>
            <a:ext cx="11212496" cy="4146713"/>
          </a:xfrm>
          <a:prstGeom prst="rect">
            <a:avLst/>
          </a:prstGeom>
        </p:spPr>
        <p:txBody>
          <a:bodyPr wrap="square">
            <a:spAutoFit/>
          </a:bodyPr>
          <a:lstStyle/>
          <a:p>
            <a:pPr>
              <a:lnSpc>
                <a:spcPct val="107000"/>
              </a:lnSpc>
              <a:spcAft>
                <a:spcPts val="800"/>
              </a:spcAft>
            </a:pPr>
            <a:r>
              <a:rPr lang="he-IL" dirty="0">
                <a:latin typeface="Calibri" panose="020F0502020204030204" pitchFamily="34" charset="0"/>
                <a:ea typeface="Calibri" panose="020F0502020204030204" pitchFamily="34" charset="0"/>
              </a:rPr>
              <a:t>בחלק זה פעלנו לפי הצעת הפתרון שניתנה לנו. עבור כל פריים חיפשנו נקודות עניין: בעזרת הפונקציה  </a:t>
            </a:r>
            <a:r>
              <a:rPr lang="en-US" dirty="0">
                <a:latin typeface="Calibri" panose="020F0502020204030204" pitchFamily="34" charset="0"/>
                <a:ea typeface="Calibri" panose="020F0502020204030204" pitchFamily="34" charset="0"/>
                <a:cs typeface="Arial" panose="020B0604020202020204" pitchFamily="34" charset="0"/>
              </a:rPr>
              <a:t>cv2.goodFeaturesToTrack</a:t>
            </a:r>
            <a:r>
              <a:rPr lang="he-IL" dirty="0">
                <a:latin typeface="Arial" panose="020B0604020202020204" pitchFamily="34" charset="0"/>
                <a:ea typeface="Calibri" panose="020F0502020204030204" pitchFamily="34" charset="0"/>
                <a:cs typeface="Arial" panose="020B0604020202020204" pitchFamily="34" charset="0"/>
              </a:rPr>
              <a:t> </a:t>
            </a:r>
            <a:r>
              <a:rPr lang="he-IL" dirty="0">
                <a:latin typeface="Arial" panose="020B0604020202020204" pitchFamily="34" charset="0"/>
                <a:ea typeface="Calibri" panose="020F0502020204030204" pitchFamily="34" charset="0"/>
              </a:rPr>
              <a:t>וחיפשנו את אותן נקודות בפריים שאחריו בעזרת </a:t>
            </a:r>
            <a:r>
              <a:rPr lang="en-US" dirty="0">
                <a:latin typeface="Calibri" panose="020F0502020204030204" pitchFamily="34" charset="0"/>
                <a:ea typeface="Calibri" panose="020F0502020204030204" pitchFamily="34" charset="0"/>
                <a:cs typeface="Arial" panose="020B0604020202020204" pitchFamily="34" charset="0"/>
              </a:rPr>
              <a:t>cv2.calcOpticalFlowPyrLK</a:t>
            </a:r>
            <a:r>
              <a:rPr lang="he-IL" dirty="0">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לאחר מכן ניסינו להשתמש באלגוריתם </a:t>
            </a:r>
            <a:r>
              <a:rPr lang="en-US" dirty="0">
                <a:latin typeface="Calibri" panose="020F0502020204030204" pitchFamily="34" charset="0"/>
                <a:ea typeface="Calibri" panose="020F0502020204030204" pitchFamily="34" charset="0"/>
                <a:cs typeface="Arial" panose="020B0604020202020204" pitchFamily="34" charset="0"/>
              </a:rPr>
              <a:t>RANSAC</a:t>
            </a:r>
            <a:r>
              <a:rPr lang="he-IL" dirty="0">
                <a:latin typeface="Calibri" panose="020F0502020204030204" pitchFamily="34" charset="0"/>
                <a:ea typeface="Calibri" panose="020F0502020204030204" pitchFamily="34" charset="0"/>
              </a:rPr>
              <a:t> כדי להוריד נקודות שנחשבות ל - </a:t>
            </a:r>
            <a:r>
              <a:rPr lang="en-US" dirty="0">
                <a:latin typeface="Calibri" panose="020F0502020204030204" pitchFamily="34" charset="0"/>
                <a:ea typeface="Calibri" panose="020F0502020204030204" pitchFamily="34" charset="0"/>
                <a:cs typeface="Arial" panose="020B0604020202020204" pitchFamily="34" charset="0"/>
              </a:rPr>
              <a:t>Outliers</a:t>
            </a:r>
            <a:r>
              <a:rPr lang="he-IL" dirty="0">
                <a:latin typeface="Calibri" panose="020F0502020204030204" pitchFamily="34" charset="0"/>
                <a:ea typeface="Calibri" panose="020F0502020204030204" pitchFamily="34" charset="0"/>
              </a:rPr>
              <a:t>. משום מה התוצאה בייצוב הייתה פחות טובה ולכן השארנו חלק זה ב- </a:t>
            </a:r>
            <a:r>
              <a:rPr lang="en-US" dirty="0">
                <a:latin typeface="Calibri" panose="020F0502020204030204" pitchFamily="34" charset="0"/>
                <a:ea typeface="Calibri" panose="020F0502020204030204" pitchFamily="34" charset="0"/>
                <a:cs typeface="Arial" panose="020B0604020202020204" pitchFamily="34" charset="0"/>
              </a:rPr>
              <a:t>Comment</a:t>
            </a:r>
            <a:r>
              <a:rPr lang="he-IL" dirty="0">
                <a:latin typeface="Calibri" panose="020F0502020204030204" pitchFamily="34" charset="0"/>
                <a:ea typeface="Calibri" panose="020F050202020403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את הטרנספורמציה בין </a:t>
            </a:r>
            <a:r>
              <a:rPr lang="he-IL" dirty="0" err="1">
                <a:latin typeface="Calibri" panose="020F0502020204030204" pitchFamily="34" charset="0"/>
                <a:ea typeface="Calibri" panose="020F0502020204030204" pitchFamily="34" charset="0"/>
              </a:rPr>
              <a:t>הפריימים</a:t>
            </a:r>
            <a:r>
              <a:rPr lang="he-IL" dirty="0">
                <a:latin typeface="Calibri" panose="020F0502020204030204" pitchFamily="34" charset="0"/>
                <a:ea typeface="Calibri" panose="020F0502020204030204" pitchFamily="34" charset="0"/>
              </a:rPr>
              <a:t> מצאנו בעזרת הפונקציה </a:t>
            </a:r>
            <a:r>
              <a:rPr lang="en-US" dirty="0">
                <a:latin typeface="Calibri" panose="020F0502020204030204" pitchFamily="34" charset="0"/>
                <a:ea typeface="Calibri" panose="020F0502020204030204" pitchFamily="34" charset="0"/>
                <a:cs typeface="Arial" panose="020B0604020202020204" pitchFamily="34" charset="0"/>
              </a:rPr>
              <a:t>cv2.estimateAffinePartial2D</a:t>
            </a:r>
            <a:r>
              <a:rPr lang="he-IL" dirty="0">
                <a:latin typeface="Calibri" panose="020F0502020204030204" pitchFamily="34" charset="0"/>
                <a:ea typeface="Calibri" panose="020F0502020204030204" pitchFamily="34" charset="0"/>
              </a:rPr>
              <a:t>, ושמרנו אותה בתוך מערך טרנספורמציות כדי לייצר בשלב מאוחר יותר את סרטון האלפא הלא מיוצב.</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סכמנו את כל מערך הטרנספורמציות בצורה קומולטיבית כדי לקבל את התנועה הכללית וביצענו עלייה החלקה בעזרת </a:t>
            </a:r>
            <a:r>
              <a:rPr lang="en-US" dirty="0">
                <a:latin typeface="Calibri" panose="020F0502020204030204" pitchFamily="34" charset="0"/>
                <a:ea typeface="Calibri" panose="020F0502020204030204" pitchFamily="34" charset="0"/>
                <a:cs typeface="Arial" panose="020B0604020202020204" pitchFamily="34" charset="0"/>
              </a:rPr>
              <a:t>Moving Average</a:t>
            </a:r>
            <a:r>
              <a:rPr lang="he-IL" dirty="0">
                <a:latin typeface="Calibri" panose="020F0502020204030204" pitchFamily="34" charset="0"/>
                <a:ea typeface="Calibri" panose="020F0502020204030204" pitchFamily="34" charset="0"/>
              </a:rPr>
              <a:t> עם חלון קטן. בחירת החלון הקטן עוזרת לנו לשמור על מניעת תנועות חזקות מדי כתוצאה מ- </a:t>
            </a:r>
            <a:r>
              <a:rPr lang="en-US" dirty="0">
                <a:latin typeface="Calibri" panose="020F0502020204030204" pitchFamily="34" charset="0"/>
                <a:ea typeface="Calibri" panose="020F0502020204030204" pitchFamily="34" charset="0"/>
                <a:cs typeface="Arial" panose="020B0604020202020204" pitchFamily="34" charset="0"/>
              </a:rPr>
              <a:t>outliers</a:t>
            </a:r>
            <a:r>
              <a:rPr lang="he-IL" dirty="0">
                <a:latin typeface="Calibri" panose="020F0502020204030204" pitchFamily="34" charset="0"/>
                <a:ea typeface="Calibri" panose="020F0502020204030204" pitchFamily="34" charset="0"/>
              </a:rPr>
              <a:t> ומצד שני ממצעת על כמות טרנספורמציות קטנות כך שהאלגוריתם עדיין יוכל להתמודד עם תנועות מהירות בין פריימים בודדים.</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he-IL" dirty="0">
                <a:latin typeface="Calibri" panose="020F0502020204030204" pitchFamily="34" charset="0"/>
                <a:ea typeface="Calibri" panose="020F0502020204030204" pitchFamily="34" charset="0"/>
              </a:rPr>
              <a:t>בשלב האחרון אנו מבצעים </a:t>
            </a:r>
            <a:r>
              <a:rPr lang="en-US" dirty="0">
                <a:latin typeface="Calibri" panose="020F0502020204030204" pitchFamily="34" charset="0"/>
                <a:ea typeface="Calibri" panose="020F0502020204030204" pitchFamily="34" charset="0"/>
                <a:cs typeface="Arial" panose="020B0604020202020204" pitchFamily="34" charset="0"/>
              </a:rPr>
              <a:t>Warp</a:t>
            </a:r>
            <a:r>
              <a:rPr lang="he-IL" dirty="0">
                <a:latin typeface="Calibri" panose="020F0502020204030204" pitchFamily="34" charset="0"/>
                <a:ea typeface="Calibri" panose="020F0502020204030204" pitchFamily="34" charset="0"/>
              </a:rPr>
              <a:t> לכל פריים בעזרת הטרנספורמציה המוחלקת ושומרים את הסרטון המיוצב.</a:t>
            </a:r>
          </a:p>
          <a:p>
            <a:pPr>
              <a:lnSpc>
                <a:spcPct val="107000"/>
              </a:lnSpc>
              <a:spcAft>
                <a:spcPts val="800"/>
              </a:spcAft>
            </a:pPr>
            <a:r>
              <a:rPr lang="he-IL" dirty="0">
                <a:latin typeface="Calibri" panose="020F0502020204030204" pitchFamily="34" charset="0"/>
                <a:ea typeface="Calibri" panose="020F0502020204030204" pitchFamily="34" charset="0"/>
                <a:cs typeface="Arial" panose="020B0604020202020204" pitchFamily="34" charset="0"/>
              </a:rPr>
              <a:t>התוצאה הסופית לא הייתה מספיק טובה והפתרון שמצאנו הוא ביצוע מספר </a:t>
            </a:r>
            <a:r>
              <a:rPr lang="he-IL" dirty="0" err="1">
                <a:latin typeface="Calibri" panose="020F0502020204030204" pitchFamily="34" charset="0"/>
                <a:ea typeface="Calibri" panose="020F0502020204030204" pitchFamily="34" charset="0"/>
                <a:cs typeface="Arial" panose="020B0604020202020204" pitchFamily="34" charset="0"/>
              </a:rPr>
              <a:t>איטרציות</a:t>
            </a:r>
            <a:r>
              <a:rPr lang="he-IL" dirty="0">
                <a:latin typeface="Calibri" panose="020F0502020204030204" pitchFamily="34" charset="0"/>
                <a:ea typeface="Calibri" panose="020F0502020204030204" pitchFamily="34" charset="0"/>
                <a:cs typeface="Arial" panose="020B0604020202020204" pitchFamily="34" charset="0"/>
              </a:rPr>
              <a:t> של ייצוב על הסרטון כך שהתוצאה הסופית מיוצבת בצורה מספקת.</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256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6532856" y="891269"/>
            <a:ext cx="5130764" cy="584775"/>
          </a:xfrm>
          <a:prstGeom prst="rect">
            <a:avLst/>
          </a:prstGeom>
          <a:noFill/>
        </p:spPr>
        <p:txBody>
          <a:bodyPr wrap="none" lIns="91440" tIns="45720" rIns="91440" bIns="45720">
            <a:spAutoFit/>
          </a:bodyPr>
          <a:lstStyle/>
          <a:p>
            <a:pPr algn="ctr"/>
            <a:r>
              <a:rPr lang="en-US" sz="3200" b="0" u="sng" cap="none" spc="0" dirty="0">
                <a:ln w="0"/>
                <a:solidFill>
                  <a:schemeClr val="tx1"/>
                </a:solidFill>
                <a:effectLst>
                  <a:outerShdw blurRad="38100" dist="19050" dir="2700000" algn="tl" rotWithShape="0">
                    <a:schemeClr val="dk1">
                      <a:alpha val="40000"/>
                    </a:schemeClr>
                  </a:outerShdw>
                </a:effectLst>
              </a:rPr>
              <a:t>Background subtraction block</a:t>
            </a:r>
            <a:endParaRPr lang="he-IL" sz="32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sp>
        <p:nvSpPr>
          <p:cNvPr id="10" name="מלבן 1">
            <a:extLst>
              <a:ext uri="{FF2B5EF4-FFF2-40B4-BE49-F238E27FC236}">
                <a16:creationId xmlns:a16="http://schemas.microsoft.com/office/drawing/2014/main" id="{EBF41603-0547-41D8-A1D6-163E8B29D41E}"/>
              </a:ext>
            </a:extLst>
          </p:cNvPr>
          <p:cNvSpPr/>
          <p:nvPr/>
        </p:nvSpPr>
        <p:spPr>
          <a:xfrm>
            <a:off x="639193" y="1775534"/>
            <a:ext cx="11212496" cy="5358518"/>
          </a:xfrm>
          <a:prstGeom prst="rect">
            <a:avLst/>
          </a:prstGeom>
        </p:spPr>
        <p:txBody>
          <a:bodyPr wrap="square">
            <a:spAutoFit/>
          </a:bodyPr>
          <a:lstStyle/>
          <a:p>
            <a:pPr>
              <a:lnSpc>
                <a:spcPct val="107000"/>
              </a:lnSpc>
              <a:spcAft>
                <a:spcPts val="800"/>
              </a:spcAft>
            </a:pPr>
            <a:r>
              <a:rPr lang="he-IL" dirty="0">
                <a:latin typeface="Calibri" panose="020F0502020204030204" pitchFamily="34" charset="0"/>
                <a:ea typeface="Calibri" panose="020F0502020204030204" pitchFamily="34" charset="0"/>
              </a:rPr>
              <a:t>בחלק זה השתמשנו בפונקציה </a:t>
            </a:r>
            <a:r>
              <a:rPr lang="en-US" dirty="0">
                <a:latin typeface="Calibri" panose="020F0502020204030204" pitchFamily="34" charset="0"/>
                <a:ea typeface="Calibri" panose="020F0502020204030204" pitchFamily="34" charset="0"/>
              </a:rPr>
              <a:t>cv2.createBackgroundSubtractorMOG2</a:t>
            </a:r>
            <a:r>
              <a:rPr lang="he-IL" dirty="0">
                <a:latin typeface="Calibri" panose="020F0502020204030204" pitchFamily="34" charset="0"/>
                <a:ea typeface="Calibri" panose="020F0502020204030204" pitchFamily="34" charset="0"/>
              </a:rPr>
              <a:t> זו </a:t>
            </a:r>
            <a:r>
              <a:rPr lang="he-IL" dirty="0"/>
              <a:t>פונקציה המבוססת על סגמנטציה הנוצרת משילוב גאוסיאנים של רקע/אובייקט. את הפונקציה מימשנו על ערוץ הסטורציה של הוידאו. הבחירה בערוץ הסטורציה הינה הגיונית עבור וידאו בו הרקע יחסית אחיד, זאת מכיוון שנקבל אותה רוויה לאזורים שונים ברקע, ורוויה שונה לדמות האדם המתקדם. </a:t>
            </a:r>
          </a:p>
          <a:p>
            <a:pPr>
              <a:lnSpc>
                <a:spcPct val="107000"/>
              </a:lnSpc>
              <a:spcAft>
                <a:spcPts val="800"/>
              </a:spcAft>
            </a:pPr>
            <a:r>
              <a:rPr lang="he-IL" dirty="0"/>
              <a:t>לאחר מכן ביצענו סגמנטציה על ידי שימוש בפונקציה </a:t>
            </a:r>
            <a:r>
              <a:rPr lang="en-US" dirty="0"/>
              <a:t>cv2.threshold</a:t>
            </a:r>
            <a:r>
              <a:rPr lang="he-IL" dirty="0"/>
              <a:t> וקיבלנו פריים בינארי כך שהדמות תהיה לבנה והרקע שחור. </a:t>
            </a:r>
          </a:p>
          <a:p>
            <a:pPr>
              <a:lnSpc>
                <a:spcPct val="107000"/>
              </a:lnSpc>
              <a:spcAft>
                <a:spcPts val="800"/>
              </a:spcAft>
            </a:pPr>
            <a:r>
              <a:rPr lang="he-IL" dirty="0"/>
              <a:t>בהמשך ביצענו פעולות מורפולוגיות על הפריים הבינארי על מנת לשפר את הדמות המתקבלת ולהשלים חלקים </a:t>
            </a:r>
          </a:p>
          <a:p>
            <a:pPr>
              <a:lnSpc>
                <a:spcPct val="107000"/>
              </a:lnSpc>
              <a:spcAft>
                <a:spcPts val="800"/>
              </a:spcAft>
            </a:pPr>
            <a:r>
              <a:rPr lang="he-IL" dirty="0"/>
              <a:t>שנעלמו, השתמשנו ב- </a:t>
            </a:r>
            <a:r>
              <a:rPr lang="en-US" dirty="0"/>
              <a:t>gradient</a:t>
            </a:r>
            <a:r>
              <a:rPr lang="he-IL" dirty="0"/>
              <a:t> ולאחר מכן ב- </a:t>
            </a:r>
            <a:r>
              <a:rPr lang="en-US" dirty="0"/>
              <a:t>closing</a:t>
            </a:r>
            <a:r>
              <a:rPr lang="he-IL" dirty="0"/>
              <a:t>.</a:t>
            </a:r>
          </a:p>
          <a:p>
            <a:pPr>
              <a:lnSpc>
                <a:spcPct val="107000"/>
              </a:lnSpc>
              <a:spcAft>
                <a:spcPts val="800"/>
              </a:spcAft>
            </a:pPr>
            <a:r>
              <a:rPr lang="he-IL" dirty="0"/>
              <a:t>לאחר מכן, קיבלנו וידאו בינארי בו הדמות ורעשים מסביבה לבנים והרקע שחור, בשלב זה התחלנו בתהליך ניקוי רעשים. תחילה השתמשנו ב- </a:t>
            </a:r>
            <a:r>
              <a:rPr lang="en-US" dirty="0"/>
              <a:t>prior</a:t>
            </a:r>
            <a:r>
              <a:rPr lang="he-IL" dirty="0"/>
              <a:t> שיש לנו רק דמות אחת בסרטון, לכן רעשים שאינם מחוברים אל הדמות ניקינו באמצעות שימוש בפונקציה </a:t>
            </a:r>
            <a:r>
              <a:rPr lang="en-US" dirty="0" err="1"/>
              <a:t>AF.connectedComponentsWithSizesAndMax</a:t>
            </a:r>
            <a:r>
              <a:rPr lang="he-IL" dirty="0"/>
              <a:t> פונקצית עזר שכתבנו המשתמשת ב- </a:t>
            </a:r>
            <a:r>
              <a:rPr lang="en-US" dirty="0"/>
              <a:t>cv2.connectedComponentsWithStats</a:t>
            </a:r>
            <a:r>
              <a:rPr lang="he-IL" dirty="0"/>
              <a:t>.</a:t>
            </a:r>
          </a:p>
          <a:p>
            <a:pPr>
              <a:lnSpc>
                <a:spcPct val="107000"/>
              </a:lnSpc>
              <a:spcAft>
                <a:spcPts val="800"/>
              </a:spcAft>
            </a:pPr>
            <a:r>
              <a:rPr lang="he-IL" dirty="0"/>
              <a:t>לבסוף, ביצענו השלמת חלקים שנעלמו מהדמות בעזרת פעולות מורפולוגיות </a:t>
            </a:r>
            <a:r>
              <a:rPr lang="en-US" dirty="0"/>
              <a:t>opening</a:t>
            </a:r>
            <a:r>
              <a:rPr lang="he-IL" dirty="0"/>
              <a:t> לניקוי רעשים ו- </a:t>
            </a:r>
            <a:r>
              <a:rPr lang="en-US" dirty="0"/>
              <a:t>closing</a:t>
            </a:r>
            <a:r>
              <a:rPr lang="he-IL" dirty="0"/>
              <a:t> להשלמת חלקים ריקים באובייקט, כמו כן השתמשנו בפונקצית העזר </a:t>
            </a:r>
            <a:r>
              <a:rPr lang="en-US" dirty="0" err="1"/>
              <a:t>AF.fill</a:t>
            </a:r>
            <a:r>
              <a:rPr lang="he-IL" dirty="0"/>
              <a:t> המשתמשתבפונקציה </a:t>
            </a:r>
            <a:r>
              <a:rPr lang="en-US" dirty="0"/>
              <a:t>cv2.floodFill</a:t>
            </a:r>
            <a:r>
              <a:rPr lang="he-IL" dirty="0"/>
              <a:t>.</a:t>
            </a:r>
          </a:p>
          <a:p>
            <a:pPr>
              <a:lnSpc>
                <a:spcPct val="107000"/>
              </a:lnSpc>
              <a:spcAft>
                <a:spcPts val="800"/>
              </a:spcAft>
            </a:pPr>
            <a:endParaRPr lang="he-IL" dirty="0"/>
          </a:p>
          <a:p>
            <a:pPr>
              <a:lnSpc>
                <a:spcPct val="107000"/>
              </a:lnSpc>
              <a:spcAft>
                <a:spcPts val="800"/>
              </a:spcAft>
            </a:pPr>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93" y="3302173"/>
            <a:ext cx="1388884" cy="93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646" y="5674291"/>
            <a:ext cx="1417529" cy="9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60" y="5674291"/>
            <a:ext cx="1417529" cy="9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10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6476379" y="891269"/>
            <a:ext cx="5243743" cy="584775"/>
          </a:xfrm>
          <a:prstGeom prst="rect">
            <a:avLst/>
          </a:prstGeom>
          <a:noFill/>
        </p:spPr>
        <p:txBody>
          <a:bodyPr wrap="none" lIns="91440" tIns="45720" rIns="91440" bIns="45720">
            <a:spAutoFit/>
          </a:bodyPr>
          <a:lstStyle/>
          <a:p>
            <a:pPr algn="ctr"/>
            <a:r>
              <a:rPr lang="he-IL" sz="3200" b="0" u="sng" cap="none" spc="0" dirty="0">
                <a:ln w="0"/>
                <a:solidFill>
                  <a:schemeClr val="tx1"/>
                </a:solidFill>
                <a:effectLst>
                  <a:outerShdw blurRad="38100" dist="19050" dir="2700000" algn="tl" rotWithShape="0">
                    <a:schemeClr val="dk1">
                      <a:alpha val="40000"/>
                    </a:schemeClr>
                  </a:outerShdw>
                </a:effectLst>
              </a:rPr>
              <a:t>פירוט והסבר על פונקציות העזר:</a:t>
            </a: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sp>
        <p:nvSpPr>
          <p:cNvPr id="10" name="מלבן 1">
            <a:extLst>
              <a:ext uri="{FF2B5EF4-FFF2-40B4-BE49-F238E27FC236}">
                <a16:creationId xmlns:a16="http://schemas.microsoft.com/office/drawing/2014/main" id="{EBF41603-0547-41D8-A1D6-163E8B29D41E}"/>
              </a:ext>
            </a:extLst>
          </p:cNvPr>
          <p:cNvSpPr/>
          <p:nvPr/>
        </p:nvSpPr>
        <p:spPr>
          <a:xfrm>
            <a:off x="639193" y="1775534"/>
            <a:ext cx="11212496" cy="1173463"/>
          </a:xfrm>
          <a:prstGeom prst="rect">
            <a:avLst/>
          </a:prstGeom>
        </p:spPr>
        <p:txBody>
          <a:bodyPr wrap="square">
            <a:spAutoFit/>
          </a:bodyPr>
          <a:lstStyle/>
          <a:p>
            <a:pPr>
              <a:lnSpc>
                <a:spcPct val="107000"/>
              </a:lnSpc>
              <a:spcAft>
                <a:spcPts val="800"/>
              </a:spcAft>
            </a:pPr>
            <a:endParaRPr lang="he-IL" dirty="0"/>
          </a:p>
          <a:p>
            <a:pPr>
              <a:lnSpc>
                <a:spcPct val="107000"/>
              </a:lnSpc>
              <a:spcAft>
                <a:spcPts val="800"/>
              </a:spcAft>
            </a:pPr>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4" name="מלבן 1">
            <a:extLst>
              <a:ext uri="{FF2B5EF4-FFF2-40B4-BE49-F238E27FC236}">
                <a16:creationId xmlns:a16="http://schemas.microsoft.com/office/drawing/2014/main" id="{EBF41603-0547-41D8-A1D6-163E8B29D41E}"/>
              </a:ext>
            </a:extLst>
          </p:cNvPr>
          <p:cNvSpPr/>
          <p:nvPr/>
        </p:nvSpPr>
        <p:spPr>
          <a:xfrm>
            <a:off x="639193" y="1775534"/>
            <a:ext cx="11212496" cy="5062155"/>
          </a:xfrm>
          <a:prstGeom prst="rect">
            <a:avLst/>
          </a:prstGeom>
        </p:spPr>
        <p:txBody>
          <a:bodyPr wrap="square">
            <a:spAutoFit/>
          </a:bodyPr>
          <a:lstStyle/>
          <a:p>
            <a:pPr>
              <a:lnSpc>
                <a:spcPct val="107000"/>
              </a:lnSpc>
              <a:spcAft>
                <a:spcPts val="800"/>
              </a:spcAft>
            </a:pPr>
            <a:r>
              <a:rPr lang="en-US" dirty="0" err="1"/>
              <a:t>AF.connectedComponentsWithSizesAndMax</a:t>
            </a:r>
            <a:endParaRPr lang="he-IL" dirty="0"/>
          </a:p>
          <a:p>
            <a:pPr>
              <a:lnSpc>
                <a:spcPct val="107000"/>
              </a:lnSpc>
              <a:spcAft>
                <a:spcPts val="800"/>
              </a:spcAft>
            </a:pPr>
            <a:r>
              <a:rPr lang="he-IL" dirty="0"/>
              <a:t>תחילה אנו שולחים את הפריים לפונקציה המובנת </a:t>
            </a:r>
            <a:r>
              <a:rPr lang="en-US" dirty="0"/>
              <a:t>cv2.connectedComponentsWithStats</a:t>
            </a:r>
            <a:r>
              <a:rPr lang="he-IL" dirty="0"/>
              <a:t>, זוהי פונקציה המקבלת תמונה בינארית בה הרקע שחור והאובייקטים לבנים ומחזירה תמונת מוצא בה כל אובייקט מקבל מספר שונה, את מספר האובייקטים שנמצאו, את הסטאטיסטיקות של האובייקטים ומרכזיהם. מתוך כך חילצנו את האובייקט הגדול ביותר (הוא הדמות בפריים מכיוון ששאר האובייקטים שמתקבלים נובעים מרעש ולכן קטנים ממנו). </a:t>
            </a:r>
          </a:p>
          <a:p>
            <a:pPr>
              <a:lnSpc>
                <a:spcPct val="107000"/>
              </a:lnSpc>
              <a:spcAft>
                <a:spcPts val="800"/>
              </a:spcAft>
            </a:pPr>
            <a:r>
              <a:rPr lang="he-IL" dirty="0"/>
              <a:t>פונקצית העזר מחזירה את כל ה- </a:t>
            </a:r>
            <a:r>
              <a:rPr lang="en-US" dirty="0"/>
              <a:t>output </a:t>
            </a:r>
            <a:r>
              <a:rPr lang="he-IL" dirty="0"/>
              <a:t>של </a:t>
            </a:r>
            <a:r>
              <a:rPr lang="en-US" dirty="0"/>
              <a:t>cv2.connectedComponentsWithStats</a:t>
            </a:r>
            <a:r>
              <a:rPr lang="he-IL" dirty="0"/>
              <a:t> ובנוסף את המספר המייצג את האובייקט המקסימאלי ואת גודלו.</a:t>
            </a:r>
          </a:p>
          <a:p>
            <a:pPr>
              <a:lnSpc>
                <a:spcPct val="107000"/>
              </a:lnSpc>
              <a:spcAft>
                <a:spcPts val="800"/>
              </a:spcAft>
            </a:pPr>
            <a:endParaRPr lang="he-IL" dirty="0"/>
          </a:p>
          <a:p>
            <a:pPr>
              <a:lnSpc>
                <a:spcPct val="107000"/>
              </a:lnSpc>
              <a:spcAft>
                <a:spcPts val="800"/>
              </a:spcAft>
            </a:pPr>
            <a:r>
              <a:rPr lang="en-US" dirty="0" err="1"/>
              <a:t>AF.fill</a:t>
            </a:r>
            <a:r>
              <a:rPr lang="he-IL" dirty="0"/>
              <a:t> אלגוריתם מתוך: </a:t>
            </a:r>
            <a:r>
              <a:rPr lang="en-US" dirty="0">
                <a:hlinkClick r:id="rId4"/>
              </a:rPr>
              <a:t>https://www.learnopencv.com/filling-holes-in-an-image-using-opencv-python-c/</a:t>
            </a:r>
            <a:endParaRPr lang="he-IL" dirty="0"/>
          </a:p>
          <a:p>
            <a:pPr>
              <a:lnSpc>
                <a:spcPct val="107000"/>
              </a:lnSpc>
              <a:spcAft>
                <a:spcPts val="800"/>
              </a:spcAft>
            </a:pPr>
            <a:r>
              <a:rPr lang="he-IL" dirty="0"/>
              <a:t>המשתמשת בפונקציה </a:t>
            </a:r>
            <a:r>
              <a:rPr lang="en-US" dirty="0"/>
              <a:t>cv2.floodFill</a:t>
            </a:r>
            <a:r>
              <a:rPr lang="he-IL" dirty="0"/>
              <a:t>. מטרתו של אלגוריתם זה הינו מילוי של אובייקט בעל קווי מתאר מלאים אך אזורים ריקים בתוכו. פעולה זו מתבצעת לאחר שימוש בפעולות מורפולוגיות על מנת להשלים את קווי המתאר של הדמות.</a:t>
            </a:r>
          </a:p>
          <a:p>
            <a:pPr>
              <a:lnSpc>
                <a:spcPct val="107000"/>
              </a:lnSpc>
              <a:spcAft>
                <a:spcPts val="800"/>
              </a:spcAft>
            </a:pPr>
            <a:endParaRPr lang="he-IL" dirty="0"/>
          </a:p>
          <a:p>
            <a:pPr>
              <a:lnSpc>
                <a:spcPct val="107000"/>
              </a:lnSpc>
              <a:spcAft>
                <a:spcPts val="800"/>
              </a:spcAft>
            </a:pPr>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803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3"/>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6120875" y="891269"/>
            <a:ext cx="5554727" cy="584775"/>
          </a:xfrm>
          <a:prstGeom prst="rect">
            <a:avLst/>
          </a:prstGeom>
          <a:noFill/>
        </p:spPr>
        <p:txBody>
          <a:bodyPr wrap="none" lIns="91440" tIns="45720" rIns="91440" bIns="45720">
            <a:spAutoFit/>
          </a:bodyPr>
          <a:lstStyle/>
          <a:p>
            <a:pPr algn="ctr"/>
            <a:r>
              <a:rPr lang="he-IL" sz="3200" u="sng" dirty="0">
                <a:ln w="0"/>
                <a:effectLst>
                  <a:outerShdw blurRad="38100" dist="19050" dir="2700000" algn="tl" rotWithShape="0">
                    <a:schemeClr val="dk1">
                      <a:alpha val="40000"/>
                    </a:schemeClr>
                  </a:outerShdw>
                </a:effectLst>
              </a:rPr>
              <a:t>חלקי האלגוריתם עבור פריים יחיד</a:t>
            </a:r>
            <a:r>
              <a:rPr lang="he-IL" sz="3200" b="0" u="sng" cap="none" spc="0" dirty="0">
                <a:ln w="0"/>
                <a:solidFill>
                  <a:schemeClr val="tx1"/>
                </a:solidFill>
                <a:effectLst>
                  <a:outerShdw blurRad="38100" dist="19050" dir="2700000" algn="tl" rotWithShape="0">
                    <a:schemeClr val="dk1">
                      <a:alpha val="40000"/>
                    </a:schemeClr>
                  </a:outerShdw>
                </a:effectLst>
              </a:rPr>
              <a:t>:</a:t>
            </a: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3"/>
          <a:stretch>
            <a:fillRect/>
          </a:stretch>
        </p:blipFill>
        <p:spPr>
          <a:xfrm flipH="1">
            <a:off x="818845" y="-1"/>
            <a:ext cx="818844" cy="1433689"/>
          </a:xfrm>
          <a:prstGeom prst="rect">
            <a:avLst/>
          </a:prstGeom>
        </p:spPr>
      </p:pic>
      <p:sp>
        <p:nvSpPr>
          <p:cNvPr id="10" name="מלבן 1">
            <a:extLst>
              <a:ext uri="{FF2B5EF4-FFF2-40B4-BE49-F238E27FC236}">
                <a16:creationId xmlns:a16="http://schemas.microsoft.com/office/drawing/2014/main" id="{EBF41603-0547-41D8-A1D6-163E8B29D41E}"/>
              </a:ext>
            </a:extLst>
          </p:cNvPr>
          <p:cNvSpPr/>
          <p:nvPr/>
        </p:nvSpPr>
        <p:spPr>
          <a:xfrm>
            <a:off x="639193" y="1775534"/>
            <a:ext cx="11212496" cy="1173463"/>
          </a:xfrm>
          <a:prstGeom prst="rect">
            <a:avLst/>
          </a:prstGeom>
        </p:spPr>
        <p:txBody>
          <a:bodyPr wrap="square">
            <a:spAutoFit/>
          </a:bodyPr>
          <a:lstStyle/>
          <a:p>
            <a:pPr>
              <a:lnSpc>
                <a:spcPct val="107000"/>
              </a:lnSpc>
              <a:spcAft>
                <a:spcPts val="800"/>
              </a:spcAft>
            </a:pPr>
            <a:endParaRPr lang="he-IL" dirty="0"/>
          </a:p>
          <a:p>
            <a:pPr>
              <a:lnSpc>
                <a:spcPct val="107000"/>
              </a:lnSpc>
              <a:spcAft>
                <a:spcPts val="800"/>
              </a:spcAft>
            </a:pPr>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4" name="מלבן 1">
            <a:extLst>
              <a:ext uri="{FF2B5EF4-FFF2-40B4-BE49-F238E27FC236}">
                <a16:creationId xmlns:a16="http://schemas.microsoft.com/office/drawing/2014/main" id="{EBF41603-0547-41D8-A1D6-163E8B29D41E}"/>
              </a:ext>
            </a:extLst>
          </p:cNvPr>
          <p:cNvSpPr/>
          <p:nvPr/>
        </p:nvSpPr>
        <p:spPr>
          <a:xfrm>
            <a:off x="182334" y="1673936"/>
            <a:ext cx="11756439" cy="3979294"/>
          </a:xfrm>
          <a:prstGeom prst="rect">
            <a:avLst/>
          </a:prstGeom>
        </p:spPr>
        <p:txBody>
          <a:bodyPr wrap="square">
            <a:spAutoFit/>
          </a:bodyPr>
          <a:lstStyle/>
          <a:p>
            <a:pPr>
              <a:lnSpc>
                <a:spcPct val="107000"/>
              </a:lnSpc>
              <a:spcAft>
                <a:spcPts val="800"/>
              </a:spcAft>
            </a:pPr>
            <a:r>
              <a:rPr lang="he-IL" dirty="0"/>
              <a:t>   אחרי שימוש ב- </a:t>
            </a:r>
            <a:r>
              <a:rPr lang="en-US" dirty="0"/>
              <a:t>MOG2</a:t>
            </a:r>
            <a:r>
              <a:rPr lang="he-IL" dirty="0"/>
              <a:t>  </a:t>
            </a:r>
            <a:r>
              <a:rPr lang="en-US" dirty="0"/>
              <a:t> </a:t>
            </a:r>
            <a:r>
              <a:rPr lang="he-IL" dirty="0"/>
              <a:t>             אחרי הסגמנטרציה</a:t>
            </a:r>
            <a:r>
              <a:rPr lang="en-US" dirty="0"/>
              <a:t> </a:t>
            </a:r>
            <a:r>
              <a:rPr lang="he-IL" dirty="0"/>
              <a:t>              אחרי שימוש בפעולות מורפולוגיות       אחרי לקיחת האובייקט </a:t>
            </a:r>
          </a:p>
          <a:p>
            <a:pPr>
              <a:lnSpc>
                <a:spcPct val="107000"/>
              </a:lnSpc>
              <a:spcAft>
                <a:spcPts val="800"/>
              </a:spcAft>
            </a:pPr>
            <a:r>
              <a:rPr lang="he-IL" dirty="0"/>
              <a:t>                                                                                       </a:t>
            </a:r>
            <a:r>
              <a:rPr lang="en-US" dirty="0"/>
              <a:t>    </a:t>
            </a:r>
            <a:r>
              <a:rPr lang="he-IL" dirty="0"/>
              <a:t>         </a:t>
            </a:r>
            <a:r>
              <a:rPr lang="en-US" dirty="0"/>
              <a:t>  gradient &amp; closing</a:t>
            </a:r>
            <a:r>
              <a:rPr lang="he-IL" dirty="0"/>
              <a:t>                           המקסימאלי</a:t>
            </a:r>
          </a:p>
          <a:p>
            <a:pPr>
              <a:lnSpc>
                <a:spcPct val="107000"/>
              </a:lnSpc>
              <a:spcAft>
                <a:spcPts val="800"/>
              </a:spcAft>
            </a:pPr>
            <a:endParaRPr lang="he-IL" dirty="0"/>
          </a:p>
          <a:p>
            <a:pPr>
              <a:lnSpc>
                <a:spcPct val="107000"/>
              </a:lnSpc>
              <a:spcAft>
                <a:spcPts val="800"/>
              </a:spcAft>
            </a:pPr>
            <a:endParaRPr lang="he-IL" dirty="0"/>
          </a:p>
          <a:p>
            <a:pPr>
              <a:lnSpc>
                <a:spcPct val="107000"/>
              </a:lnSpc>
              <a:spcAft>
                <a:spcPts val="800"/>
              </a:spcAft>
            </a:pPr>
            <a:endParaRPr lang="he-IL" dirty="0"/>
          </a:p>
          <a:p>
            <a:pPr>
              <a:lnSpc>
                <a:spcPct val="107000"/>
              </a:lnSpc>
              <a:spcAft>
                <a:spcPts val="800"/>
              </a:spcAft>
            </a:pPr>
            <a:endParaRPr lang="he-IL" dirty="0"/>
          </a:p>
          <a:p>
            <a:pPr>
              <a:lnSpc>
                <a:spcPct val="107000"/>
              </a:lnSpc>
              <a:spcAft>
                <a:spcPts val="800"/>
              </a:spcAft>
            </a:pPr>
            <a:r>
              <a:rPr lang="he-IL" dirty="0"/>
              <a:t>         אחרי מילוי חורים ופעולות מורפולוגיות     </a:t>
            </a:r>
            <a:r>
              <a:rPr lang="en-US" dirty="0"/>
              <a:t>  </a:t>
            </a:r>
            <a:r>
              <a:rPr lang="he-IL" dirty="0"/>
              <a:t>      פריים המוצא </a:t>
            </a:r>
            <a:r>
              <a:rPr lang="en-US" dirty="0"/>
              <a:t>- </a:t>
            </a:r>
            <a:r>
              <a:rPr lang="he-IL" dirty="0"/>
              <a:t> </a:t>
            </a:r>
            <a:r>
              <a:rPr lang="en-US" dirty="0"/>
              <a:t>binary</a:t>
            </a:r>
            <a:r>
              <a:rPr lang="he-IL" dirty="0"/>
              <a:t>                        פריים המוצא - </a:t>
            </a:r>
            <a:r>
              <a:rPr lang="en-US" dirty="0"/>
              <a:t>extracted</a:t>
            </a:r>
            <a:endParaRPr lang="he-IL" dirty="0"/>
          </a:p>
          <a:p>
            <a:pPr>
              <a:lnSpc>
                <a:spcPct val="107000"/>
              </a:lnSpc>
              <a:spcAft>
                <a:spcPts val="800"/>
              </a:spcAft>
            </a:pPr>
            <a:r>
              <a:rPr lang="he-IL" dirty="0"/>
              <a:t>                   </a:t>
            </a:r>
            <a:r>
              <a:rPr lang="en-US" dirty="0"/>
              <a:t>opening &amp; closing</a:t>
            </a:r>
            <a:endParaRPr lang="he-IL" dirty="0"/>
          </a:p>
          <a:p>
            <a:pPr>
              <a:lnSpc>
                <a:spcPct val="107000"/>
              </a:lnSpc>
              <a:spcAft>
                <a:spcPts val="800"/>
              </a:spcAft>
            </a:pPr>
            <a:endParaRPr lang="en-US" dirty="0"/>
          </a:p>
          <a:p>
            <a:pPr>
              <a:lnSpc>
                <a:spcPct val="107000"/>
              </a:lnSpc>
              <a:spcAft>
                <a:spcPts val="800"/>
              </a:spcAft>
            </a:pPr>
            <a:endParaRPr lang="en-US" dirty="0">
              <a:latin typeface="Calibri" panose="020F0502020204030204" pitchFamily="34" charset="0"/>
              <a:ea typeface="Calibri" panose="020F0502020204030204" pitchFamily="34" charset="0"/>
              <a:cs typeface="Arial" panose="020B0604020202020204" pitchFamily="34" charset="0"/>
            </a:endParaRPr>
          </a:p>
        </p:txBody>
      </p:sp>
      <p:pic>
        <p:nvPicPr>
          <p:cNvPr id="2051" name="Picture 3" descr="C:\Users\noam\Desktop\VP_Project_Submission-master\CODE\frame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4386" y="2470035"/>
            <a:ext cx="2889326" cy="162524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noam\Desktop\VP_Project_Submission-master\CODE\frame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0448" y="2470255"/>
            <a:ext cx="2889323" cy="16252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noam\Desktop\VP_Project_Submission-master\CODE\frame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76499" y="2470035"/>
            <a:ext cx="2889714" cy="162546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noam\Desktop\VP_Project_Submission-master\CODE\frame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909" y="2470035"/>
            <a:ext cx="2869631" cy="16141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noam\Desktop\VP_Project_Submission-master\CODE\frame4.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28365" y="4917478"/>
            <a:ext cx="2889326" cy="16252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noam\Desktop\VP_Project_Submission-master\CODE\frame5.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3835" y="4899506"/>
            <a:ext cx="2953225" cy="16611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noam\Desktop\VP_Project_Submission-master\CODE\frame6.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8049" y="4899506"/>
            <a:ext cx="2871141" cy="161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9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4"/>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7616139" y="895091"/>
            <a:ext cx="3050066" cy="707886"/>
          </a:xfrm>
          <a:prstGeom prst="rect">
            <a:avLst/>
          </a:prstGeom>
          <a:noFill/>
        </p:spPr>
        <p:txBody>
          <a:bodyPr wrap="non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Matting block</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4"/>
          <a:stretch>
            <a:fillRect/>
          </a:stretch>
        </p:blipFill>
        <p:spPr>
          <a:xfrm flipH="1">
            <a:off x="818845" y="-1"/>
            <a:ext cx="818844" cy="1433689"/>
          </a:xfrm>
          <a:prstGeom prst="rect">
            <a:avLst/>
          </a:prstGeom>
        </p:spPr>
      </p:pic>
      <mc:AlternateContent xmlns:mc="http://schemas.openxmlformats.org/markup-compatibility/2006" xmlns:a14="http://schemas.microsoft.com/office/drawing/2010/main">
        <mc:Choice Requires="a14">
          <p:sp>
            <p:nvSpPr>
              <p:cNvPr id="3" name="מלבן 2">
                <a:extLst>
                  <a:ext uri="{FF2B5EF4-FFF2-40B4-BE49-F238E27FC236}">
                    <a16:creationId xmlns:a16="http://schemas.microsoft.com/office/drawing/2014/main" id="{147CA06E-C008-46C6-A7E2-5AF0D1B2ABC8}"/>
                  </a:ext>
                </a:extLst>
              </p:cNvPr>
              <p:cNvSpPr/>
              <p:nvPr/>
            </p:nvSpPr>
            <p:spPr>
              <a:xfrm>
                <a:off x="550415" y="1917979"/>
                <a:ext cx="11394446" cy="3650038"/>
              </a:xfrm>
              <a:prstGeom prst="rect">
                <a:avLst/>
              </a:prstGeom>
            </p:spPr>
            <p:txBody>
              <a:bodyPr wrap="square">
                <a:spAutoFit/>
              </a:bodyPr>
              <a:lstStyle/>
              <a:p>
                <a:pPr>
                  <a:lnSpc>
                    <a:spcPct val="107000"/>
                  </a:lnSpc>
                  <a:spcAft>
                    <a:spcPts val="800"/>
                  </a:spcAft>
                </a:pPr>
                <a:r>
                  <a:rPr lang="he-IL" dirty="0">
                    <a:latin typeface="Calibri" panose="020F0502020204030204" pitchFamily="34" charset="0"/>
                  </a:rPr>
                  <a:t>בלוק זה מתחלק ל4 פונקציות עיקריות:</a:t>
                </a:r>
              </a:p>
              <a:p>
                <a:pPr marL="800100" lvl="1" indent="-342900">
                  <a:lnSpc>
                    <a:spcPct val="107000"/>
                  </a:lnSpc>
                  <a:spcAft>
                    <a:spcPts val="800"/>
                  </a:spcAft>
                  <a:buFont typeface="+mj-lt"/>
                  <a:buAutoNum type="arabicPeriod"/>
                </a:pPr>
                <a:r>
                  <a:rPr lang="he-IL" dirty="0">
                    <a:latin typeface="Calibri" panose="020F0502020204030204" pitchFamily="34" charset="0"/>
                  </a:rPr>
                  <a:t>הפיכת מפת הבינארי למפת </a:t>
                </a:r>
                <a:r>
                  <a:rPr lang="en-US" dirty="0" err="1">
                    <a:latin typeface="Calibri" panose="020F0502020204030204" pitchFamily="34" charset="0"/>
                  </a:rPr>
                  <a:t>Trimap</a:t>
                </a:r>
                <a:r>
                  <a:rPr lang="he-IL" dirty="0">
                    <a:latin typeface="Calibri" panose="020F0502020204030204" pitchFamily="34" charset="0"/>
                  </a:rPr>
                  <a:t> – מבוצע על ידי פעולות מורפולוגיות: </a:t>
                </a:r>
                <a:r>
                  <a:rPr lang="en-US" dirty="0" err="1">
                    <a:latin typeface="Calibri" panose="020F0502020204030204" pitchFamily="34" charset="0"/>
                  </a:rPr>
                  <a:t>dialition</a:t>
                </a:r>
                <a:r>
                  <a:rPr lang="he-IL" dirty="0">
                    <a:latin typeface="Calibri" panose="020F0502020204030204" pitchFamily="34" charset="0"/>
                  </a:rPr>
                  <a:t> ואחר כך </a:t>
                </a:r>
                <a:r>
                  <a:rPr lang="en-US" dirty="0">
                    <a:latin typeface="Calibri" panose="020F0502020204030204" pitchFamily="34" charset="0"/>
                  </a:rPr>
                  <a:t>erosion</a:t>
                </a:r>
                <a:r>
                  <a:rPr lang="he-IL" dirty="0">
                    <a:latin typeface="Calibri" panose="020F0502020204030204" pitchFamily="34" charset="0"/>
                  </a:rPr>
                  <a:t>.</a:t>
                </a:r>
              </a:p>
              <a:p>
                <a:pPr marL="800100" lvl="1" indent="-342900">
                  <a:lnSpc>
                    <a:spcPct val="107000"/>
                  </a:lnSpc>
                  <a:spcAft>
                    <a:spcPts val="800"/>
                  </a:spcAft>
                  <a:buFont typeface="+mj-lt"/>
                  <a:buAutoNum type="arabicPeriod"/>
                </a:pPr>
                <a:r>
                  <a:rPr lang="he-IL" dirty="0">
                    <a:latin typeface="Calibri" panose="020F0502020204030204" pitchFamily="34" charset="0"/>
                  </a:rPr>
                  <a:t>הפיכת מפת ה</a:t>
                </a:r>
                <a:r>
                  <a:rPr lang="en-US" dirty="0" err="1">
                    <a:latin typeface="Calibri" panose="020F0502020204030204" pitchFamily="34" charset="0"/>
                  </a:rPr>
                  <a:t>Trimap</a:t>
                </a:r>
                <a:r>
                  <a:rPr lang="he-IL" dirty="0">
                    <a:latin typeface="Calibri" panose="020F0502020204030204" pitchFamily="34" charset="0"/>
                  </a:rPr>
                  <a:t> למפת אלפא – מפורט בשקופיות הבאות.</a:t>
                </a:r>
              </a:p>
              <a:p>
                <a:pPr marL="800100" lvl="1" indent="-342900">
                  <a:lnSpc>
                    <a:spcPct val="107000"/>
                  </a:lnSpc>
                  <a:spcAft>
                    <a:spcPts val="800"/>
                  </a:spcAft>
                  <a:buFont typeface="+mj-lt"/>
                  <a:buAutoNum type="arabicPeriod"/>
                </a:pPr>
                <a:r>
                  <a:rPr lang="he-IL" dirty="0">
                    <a:latin typeface="Calibri" panose="020F0502020204030204" pitchFamily="34" charset="0"/>
                  </a:rPr>
                  <a:t>יצירת מפת אלפא לא מיוצבת – בחלק הייצוב נשמרות כל הטרנספורמציות שבוצעו, בחלק זה מבוצעות כל הטרנספורמציות על מפת האלפא בסדר הפוך ועם סימן הפוך.</a:t>
                </a:r>
              </a:p>
              <a:p>
                <a:pPr marL="800100" lvl="1" indent="-342900">
                  <a:lnSpc>
                    <a:spcPct val="107000"/>
                  </a:lnSpc>
                  <a:spcAft>
                    <a:spcPts val="800"/>
                  </a:spcAft>
                  <a:buFont typeface="+mj-lt"/>
                  <a:buAutoNum type="arabicPeriod"/>
                </a:pPr>
                <a:r>
                  <a:rPr lang="he-IL" dirty="0">
                    <a:latin typeface="Calibri" panose="020F0502020204030204" pitchFamily="34" charset="0"/>
                  </a:rPr>
                  <a:t>ביצוע ה</a:t>
                </a:r>
                <a:r>
                  <a:rPr lang="en-US" dirty="0">
                    <a:latin typeface="Calibri" panose="020F0502020204030204" pitchFamily="34" charset="0"/>
                  </a:rPr>
                  <a:t>matting</a:t>
                </a:r>
                <a:r>
                  <a:rPr lang="he-IL" dirty="0">
                    <a:latin typeface="Calibri" panose="020F0502020204030204" pitchFamily="34" charset="0"/>
                  </a:rPr>
                  <a:t> על הרקע החדש – שינוי גודל תמונת הרקע שתתאים לסרטון, לאחר מכן שימוש בסיסי במפת האלפא עם הסרטון המקורי: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𝐵𝑎𝑐𝑘𝑔𝑟𝑜𝑢𝑛𝑑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𝑂𝑟𝑖𝑔𝑖𝑛𝑎𝑙</m:t>
                    </m:r>
                  </m:oMath>
                </a14:m>
                <a:r>
                  <a:rPr lang="he-IL" dirty="0">
                    <a:latin typeface="Calibri" panose="020F0502020204030204" pitchFamily="34" charset="0"/>
                  </a:rPr>
                  <a:t>, כאשר הערך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he-IL" dirty="0">
                    <a:latin typeface="Calibri" panose="020F0502020204030204" pitchFamily="34" charset="0"/>
                  </a:rPr>
                  <a:t> הוא ערך הפיקסל במפת האלפא מנורמל ל</a:t>
                </a:r>
                <a:r>
                  <a:rPr lang="en-US" dirty="0">
                    <a:latin typeface="Calibri" panose="020F0502020204030204" pitchFamily="34" charset="0"/>
                  </a:rPr>
                  <a:t>[0,1]</a:t>
                </a:r>
                <a:r>
                  <a:rPr lang="he-IL" dirty="0">
                    <a:latin typeface="Calibri" panose="020F0502020204030204" pitchFamily="34" charset="0"/>
                  </a:rPr>
                  <a:t>.</a:t>
                </a:r>
              </a:p>
              <a:p>
                <a:pPr lvl="1">
                  <a:lnSpc>
                    <a:spcPct val="107000"/>
                  </a:lnSpc>
                  <a:spcAft>
                    <a:spcPts val="800"/>
                  </a:spcAft>
                </a:pPr>
                <a:r>
                  <a:rPr lang="en-US" dirty="0">
                    <a:latin typeface="Calibri" panose="020F0502020204030204" pitchFamily="34" charset="0"/>
                  </a:rPr>
                  <a:t>	</a:t>
                </a:r>
                <a:endParaRPr lang="he-IL" dirty="0">
                  <a:latin typeface="Calibri" panose="020F0502020204030204" pitchFamily="34" charset="0"/>
                </a:endParaRPr>
              </a:p>
              <a:p>
                <a:pPr lvl="1">
                  <a:lnSpc>
                    <a:spcPct val="107000"/>
                  </a:lnSpc>
                  <a:spcAft>
                    <a:spcPts val="800"/>
                  </a:spcAft>
                </a:pPr>
                <a:endParaRPr lang="he-IL" dirty="0">
                  <a:latin typeface="Calibri" panose="020F0502020204030204" pitchFamily="34" charset="0"/>
                </a:endParaRPr>
              </a:p>
            </p:txBody>
          </p:sp>
        </mc:Choice>
        <mc:Fallback xmlns="">
          <p:sp>
            <p:nvSpPr>
              <p:cNvPr id="3" name="מלבן 2">
                <a:extLst>
                  <a:ext uri="{FF2B5EF4-FFF2-40B4-BE49-F238E27FC236}">
                    <a16:creationId xmlns:a16="http://schemas.microsoft.com/office/drawing/2014/main" id="{147CA06E-C008-46C6-A7E2-5AF0D1B2ABC8}"/>
                  </a:ext>
                </a:extLst>
              </p:cNvPr>
              <p:cNvSpPr>
                <a:spLocks noRot="1" noChangeAspect="1" noMove="1" noResize="1" noEditPoints="1" noAdjustHandles="1" noChangeArrowheads="1" noChangeShapeType="1" noTextEdit="1"/>
              </p:cNvSpPr>
              <p:nvPr/>
            </p:nvSpPr>
            <p:spPr>
              <a:xfrm>
                <a:off x="550415" y="1917979"/>
                <a:ext cx="11394446" cy="3650038"/>
              </a:xfrm>
              <a:prstGeom prst="rect">
                <a:avLst/>
              </a:prstGeom>
              <a:blipFill>
                <a:blip r:embed="rId5"/>
                <a:stretch>
                  <a:fillRect t="-1003" r="-482"/>
                </a:stretch>
              </a:blipFill>
            </p:spPr>
            <p:txBody>
              <a:bodyPr/>
              <a:lstStyle/>
              <a:p>
                <a:r>
                  <a:rPr lang="en-US">
                    <a:noFill/>
                  </a:rPr>
                  <a:t> </a:t>
                </a:r>
              </a:p>
            </p:txBody>
          </p:sp>
        </mc:Fallback>
      </mc:AlternateContent>
    </p:spTree>
    <p:extLst>
      <p:ext uri="{BB962C8B-B14F-4D97-AF65-F5344CB8AC3E}">
        <p14:creationId xmlns:p14="http://schemas.microsoft.com/office/powerpoint/2010/main" val="263298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תמונה 6" descr="תמונה שמכילה שולחן&#10;&#10;התיאור נוצר באופן אוטומטי">
            <a:extLst>
              <a:ext uri="{FF2B5EF4-FFF2-40B4-BE49-F238E27FC236}">
                <a16:creationId xmlns:a16="http://schemas.microsoft.com/office/drawing/2014/main" id="{50417BDD-94E9-4331-B903-2CCC7F596200}"/>
              </a:ext>
            </a:extLst>
          </p:cNvPr>
          <p:cNvPicPr>
            <a:picLocks noChangeAspect="1"/>
          </p:cNvPicPr>
          <p:nvPr/>
        </p:nvPicPr>
        <p:blipFill rotWithShape="1">
          <a:blip r:embed="rId3">
            <a:extLst>
              <a:ext uri="{28A0092B-C50C-407E-A947-70E740481C1C}">
                <a14:useLocalDpi xmlns:a14="http://schemas.microsoft.com/office/drawing/2010/main" val="0"/>
              </a:ext>
            </a:extLst>
          </a:blip>
          <a:srcRect b="19"/>
          <a:stretch/>
        </p:blipFill>
        <p:spPr>
          <a:xfrm flipH="1">
            <a:off x="20" y="1282"/>
            <a:ext cx="12191980" cy="6856718"/>
          </a:xfrm>
          <a:prstGeom prst="rect">
            <a:avLst/>
          </a:prstGeom>
        </p:spPr>
      </p:pic>
      <p:sp>
        <p:nvSpPr>
          <p:cNvPr id="8" name="מלבן 7">
            <a:extLst>
              <a:ext uri="{FF2B5EF4-FFF2-40B4-BE49-F238E27FC236}">
                <a16:creationId xmlns:a16="http://schemas.microsoft.com/office/drawing/2014/main" id="{3836571B-B5FA-41FD-A96B-BEBD96B7DC80}"/>
              </a:ext>
            </a:extLst>
          </p:cNvPr>
          <p:cNvSpPr/>
          <p:nvPr/>
        </p:nvSpPr>
        <p:spPr>
          <a:xfrm>
            <a:off x="6890327" y="0"/>
            <a:ext cx="5163697" cy="769441"/>
          </a:xfrm>
          <a:prstGeom prst="rect">
            <a:avLst/>
          </a:prstGeom>
          <a:noFill/>
        </p:spPr>
        <p:txBody>
          <a:bodyPr wrap="square" lIns="91440" tIns="45720" rIns="91440" bIns="45720">
            <a:spAutoFit/>
          </a:bodyPr>
          <a:lstStyle/>
          <a:p>
            <a:pPr algn="ctr"/>
            <a:r>
              <a:rPr lang="he-IL" sz="4400" dirty="0">
                <a:ln w="0">
                  <a:solidFill>
                    <a:schemeClr val="accent1">
                      <a:lumMod val="40000"/>
                      <a:lumOff val="60000"/>
                    </a:schemeClr>
                  </a:solidFill>
                </a:ln>
                <a:effectLst>
                  <a:glow rad="101600">
                    <a:schemeClr val="accent1">
                      <a:satMod val="175000"/>
                      <a:alpha val="40000"/>
                    </a:schemeClr>
                  </a:glow>
                  <a:outerShdw blurRad="38100" dist="19050" dir="2700000" algn="tl" rotWithShape="0">
                    <a:schemeClr val="dk1">
                      <a:alpha val="40000"/>
                    </a:schemeClr>
                  </a:outerShdw>
                </a:effectLst>
              </a:rPr>
              <a:t>פרויקט עיבוד וידיאו</a:t>
            </a:r>
          </a:p>
        </p:txBody>
      </p:sp>
      <p:sp>
        <p:nvSpPr>
          <p:cNvPr id="13" name="מלבן 12">
            <a:extLst>
              <a:ext uri="{FF2B5EF4-FFF2-40B4-BE49-F238E27FC236}">
                <a16:creationId xmlns:a16="http://schemas.microsoft.com/office/drawing/2014/main" id="{205D09B1-C463-4102-9D6B-E5BCA79EF7D7}"/>
              </a:ext>
            </a:extLst>
          </p:cNvPr>
          <p:cNvSpPr/>
          <p:nvPr/>
        </p:nvSpPr>
        <p:spPr>
          <a:xfrm>
            <a:off x="2368843" y="123110"/>
            <a:ext cx="5163697" cy="646331"/>
          </a:xfrm>
          <a:prstGeom prst="rect">
            <a:avLst/>
          </a:prstGeom>
          <a:noFill/>
        </p:spPr>
        <p:txBody>
          <a:bodyPr wrap="square" lIns="91440" tIns="45720" rIns="91440" bIns="45720">
            <a:spAutoFit/>
          </a:bodyPr>
          <a:lstStyle/>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נעם כץ 204251144</a:t>
            </a:r>
          </a:p>
          <a:p>
            <a:pPr algn="ctr"/>
            <a:r>
              <a:rPr lang="he-IL" dirty="0">
                <a:ln w="0"/>
                <a:solidFill>
                  <a:schemeClr val="accent1">
                    <a:lumMod val="40000"/>
                    <a:lumOff val="60000"/>
                  </a:schemeClr>
                </a:solidFill>
                <a:effectLst>
                  <a:outerShdw blurRad="38100" dist="19050" dir="2700000" algn="tl" rotWithShape="0">
                    <a:schemeClr val="dk1">
                      <a:alpha val="40000"/>
                    </a:schemeClr>
                  </a:outerShdw>
                </a:effectLst>
              </a:rPr>
              <a:t>שקד רצון 200940500</a:t>
            </a:r>
            <a:endParaRPr lang="he-IL" b="0" cap="none" spc="0" dirty="0">
              <a:ln w="0"/>
              <a:solidFill>
                <a:schemeClr val="accent1">
                  <a:lumMod val="40000"/>
                  <a:lumOff val="60000"/>
                </a:schemeClr>
              </a:solidFill>
              <a:effectLst>
                <a:outerShdw blurRad="38100" dist="19050" dir="2700000" algn="tl" rotWithShape="0">
                  <a:schemeClr val="dk1">
                    <a:alpha val="40000"/>
                  </a:schemeClr>
                </a:outerShdw>
              </a:effectLst>
            </a:endParaRPr>
          </a:p>
        </p:txBody>
      </p:sp>
      <p:pic>
        <p:nvPicPr>
          <p:cNvPr id="9" name="תמונה 8">
            <a:extLst>
              <a:ext uri="{FF2B5EF4-FFF2-40B4-BE49-F238E27FC236}">
                <a16:creationId xmlns:a16="http://schemas.microsoft.com/office/drawing/2014/main" id="{163993D9-4214-45D9-A2FE-17BD1E91A690}"/>
              </a:ext>
            </a:extLst>
          </p:cNvPr>
          <p:cNvPicPr>
            <a:picLocks noChangeAspect="1"/>
          </p:cNvPicPr>
          <p:nvPr/>
        </p:nvPicPr>
        <p:blipFill>
          <a:blip r:embed="rId4"/>
          <a:stretch>
            <a:fillRect/>
          </a:stretch>
        </p:blipFill>
        <p:spPr>
          <a:xfrm>
            <a:off x="1" y="0"/>
            <a:ext cx="818844" cy="1433689"/>
          </a:xfrm>
          <a:prstGeom prst="rect">
            <a:avLst/>
          </a:prstGeom>
        </p:spPr>
      </p:pic>
      <p:sp>
        <p:nvSpPr>
          <p:cNvPr id="11" name="מלבן 10">
            <a:extLst>
              <a:ext uri="{FF2B5EF4-FFF2-40B4-BE49-F238E27FC236}">
                <a16:creationId xmlns:a16="http://schemas.microsoft.com/office/drawing/2014/main" id="{54B7D947-39EA-49B6-945B-788A628AE68B}"/>
              </a:ext>
            </a:extLst>
          </p:cNvPr>
          <p:cNvSpPr/>
          <p:nvPr/>
        </p:nvSpPr>
        <p:spPr>
          <a:xfrm>
            <a:off x="7616139" y="895091"/>
            <a:ext cx="3050066" cy="707886"/>
          </a:xfrm>
          <a:prstGeom prst="rect">
            <a:avLst/>
          </a:prstGeom>
          <a:noFill/>
        </p:spPr>
        <p:txBody>
          <a:bodyPr wrap="non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Matting block</a:t>
            </a:r>
            <a:endParaRPr lang="he-IL" sz="4000" b="0" u="sng" cap="none" spc="0" dirty="0">
              <a:ln w="0"/>
              <a:solidFill>
                <a:schemeClr val="tx1"/>
              </a:solidFill>
              <a:effectLst>
                <a:outerShdw blurRad="38100" dist="19050" dir="2700000" algn="tl" rotWithShape="0">
                  <a:schemeClr val="dk1">
                    <a:alpha val="40000"/>
                  </a:schemeClr>
                </a:outerShdw>
              </a:effectLst>
            </a:endParaRPr>
          </a:p>
        </p:txBody>
      </p:sp>
      <p:pic>
        <p:nvPicPr>
          <p:cNvPr id="21" name="תמונה 20">
            <a:extLst>
              <a:ext uri="{FF2B5EF4-FFF2-40B4-BE49-F238E27FC236}">
                <a16:creationId xmlns:a16="http://schemas.microsoft.com/office/drawing/2014/main" id="{47368236-C349-4237-9D5F-67330689ACB3}"/>
              </a:ext>
            </a:extLst>
          </p:cNvPr>
          <p:cNvPicPr>
            <a:picLocks noChangeAspect="1"/>
          </p:cNvPicPr>
          <p:nvPr/>
        </p:nvPicPr>
        <p:blipFill>
          <a:blip r:embed="rId4"/>
          <a:stretch>
            <a:fillRect/>
          </a:stretch>
        </p:blipFill>
        <p:spPr>
          <a:xfrm flipH="1">
            <a:off x="818845" y="-1"/>
            <a:ext cx="818844" cy="1433689"/>
          </a:xfrm>
          <a:prstGeom prst="rect">
            <a:avLst/>
          </a:prstGeom>
        </p:spPr>
      </p:pic>
      <p:sp>
        <p:nvSpPr>
          <p:cNvPr id="3" name="מלבן 2">
            <a:extLst>
              <a:ext uri="{FF2B5EF4-FFF2-40B4-BE49-F238E27FC236}">
                <a16:creationId xmlns:a16="http://schemas.microsoft.com/office/drawing/2014/main" id="{147CA06E-C008-46C6-A7E2-5AF0D1B2ABC8}"/>
              </a:ext>
            </a:extLst>
          </p:cNvPr>
          <p:cNvSpPr/>
          <p:nvPr/>
        </p:nvSpPr>
        <p:spPr>
          <a:xfrm>
            <a:off x="550415" y="1917979"/>
            <a:ext cx="11394446" cy="2247988"/>
          </a:xfrm>
          <a:prstGeom prst="rect">
            <a:avLst/>
          </a:prstGeom>
        </p:spPr>
        <p:txBody>
          <a:bodyPr wrap="square">
            <a:spAutoFit/>
          </a:bodyPr>
          <a:lstStyle/>
          <a:p>
            <a:pPr>
              <a:lnSpc>
                <a:spcPct val="107000"/>
              </a:lnSpc>
              <a:spcAft>
                <a:spcPts val="800"/>
              </a:spcAft>
            </a:pPr>
            <a:r>
              <a:rPr lang="he-IL" dirty="0">
                <a:latin typeface="Calibri" panose="020F0502020204030204" pitchFamily="34" charset="0"/>
              </a:rPr>
              <a:t>בחלק זה ניסינו להשתמש במרחק גאודי כפי שנלמד בכיתה. תוצאת מפת האלפא לא הייתה מספיק טובה ולכן החלטנו לחפש דרך אחרת לביצוע ה</a:t>
            </a:r>
            <a:r>
              <a:rPr lang="en-US" dirty="0">
                <a:latin typeface="Calibri" panose="020F0502020204030204" pitchFamily="34" charset="0"/>
              </a:rPr>
              <a:t>Matting</a:t>
            </a:r>
            <a:r>
              <a:rPr lang="he-IL" dirty="0">
                <a:latin typeface="Calibri" panose="020F0502020204030204" pitchFamily="34" charset="0"/>
              </a:rPr>
              <a:t>. מקריאה באינטרנט ראינו שימוש במתודה המפורטת במאמר</a:t>
            </a:r>
            <a:r>
              <a:rPr lang="en-US" dirty="0">
                <a:hlinkClick r:id="rId5"/>
              </a:rPr>
              <a:t>A Closed Form Solution to Natural Image Matting</a:t>
            </a:r>
            <a:r>
              <a:rPr lang="he-IL" dirty="0"/>
              <a:t>. בפתרון שהוצג במאמר </a:t>
            </a:r>
            <a:r>
              <a:rPr lang="he-IL" dirty="0">
                <a:latin typeface="Calibri" panose="020F0502020204030204" pitchFamily="34" charset="0"/>
                <a:ea typeface="Calibri" panose="020F0502020204030204" pitchFamily="34" charset="0"/>
              </a:rPr>
              <a:t>מבצעים הנחות על צבע הפיקסלים של הרקע והאובייקט ומחשבים פונקציית מחיר. מייצרים את מפת האלפא על ידי הגעה למינימום גלובאלי. פתרון פונקציית זו היא מערכת משוואות לינארית של מטריצה דלילה </a:t>
            </a:r>
            <a:r>
              <a:rPr lang="en-US" dirty="0">
                <a:latin typeface="Calibri" panose="020F0502020204030204" pitchFamily="34" charset="0"/>
                <a:ea typeface="Calibri" panose="020F0502020204030204" pitchFamily="34" charset="0"/>
                <a:cs typeface="Arial" panose="020B0604020202020204" pitchFamily="34" charset="0"/>
              </a:rPr>
              <a:t>L</a:t>
            </a:r>
            <a:r>
              <a:rPr lang="he-IL" dirty="0">
                <a:latin typeface="Calibri" panose="020F0502020204030204" pitchFamily="34" charset="0"/>
                <a:ea typeface="Calibri" panose="020F0502020204030204" pitchFamily="34" charset="0"/>
                <a:cs typeface="Arial" panose="020B0604020202020204" pitchFamily="34" charset="0"/>
              </a:rPr>
              <a:t> ולכן זמן החישוב יכול להיות ארוך עבור תמונות ברזולוציה גבוה, אך לבעיה שלנו פתרון זה מספק.</a:t>
            </a:r>
            <a:r>
              <a:rPr lang="he-IL" dirty="0"/>
              <a:t> הסבר מעמיק יותר על השיטה מופיע בשני השקפים הבאים.</a:t>
            </a:r>
            <a:endParaRPr lang="en-US" dirty="0"/>
          </a:p>
          <a:p>
            <a:pPr>
              <a:lnSpc>
                <a:spcPct val="107000"/>
              </a:lnSpc>
              <a:spcAft>
                <a:spcPts val="800"/>
              </a:spcAft>
            </a:pPr>
            <a:r>
              <a:rPr lang="he-IL" dirty="0"/>
              <a:t>על ידי שימוש בשיטה זו הצלחנו לייצר מפת אלפא טובה יותר:</a:t>
            </a:r>
          </a:p>
        </p:txBody>
      </p:sp>
      <p:pic>
        <p:nvPicPr>
          <p:cNvPr id="4" name="תמונה 3">
            <a:extLst>
              <a:ext uri="{FF2B5EF4-FFF2-40B4-BE49-F238E27FC236}">
                <a16:creationId xmlns:a16="http://schemas.microsoft.com/office/drawing/2014/main" id="{D9B35FFF-1E81-43B7-B66A-6175C04148C4}"/>
              </a:ext>
            </a:extLst>
          </p:cNvPr>
          <p:cNvPicPr>
            <a:picLocks noChangeAspect="1"/>
          </p:cNvPicPr>
          <p:nvPr/>
        </p:nvPicPr>
        <p:blipFill>
          <a:blip r:embed="rId6"/>
          <a:stretch>
            <a:fillRect/>
          </a:stretch>
        </p:blipFill>
        <p:spPr>
          <a:xfrm>
            <a:off x="4264840" y="4190505"/>
            <a:ext cx="1788027" cy="2539916"/>
          </a:xfrm>
          <a:prstGeom prst="rect">
            <a:avLst/>
          </a:prstGeom>
        </p:spPr>
      </p:pic>
      <p:pic>
        <p:nvPicPr>
          <p:cNvPr id="5" name="תמונה 4">
            <a:extLst>
              <a:ext uri="{FF2B5EF4-FFF2-40B4-BE49-F238E27FC236}">
                <a16:creationId xmlns:a16="http://schemas.microsoft.com/office/drawing/2014/main" id="{F84F78BD-E5C4-455E-904B-697590CF3A62}"/>
              </a:ext>
            </a:extLst>
          </p:cNvPr>
          <p:cNvPicPr>
            <a:picLocks noChangeAspect="1"/>
          </p:cNvPicPr>
          <p:nvPr/>
        </p:nvPicPr>
        <p:blipFill>
          <a:blip r:embed="rId7"/>
          <a:stretch>
            <a:fillRect/>
          </a:stretch>
        </p:blipFill>
        <p:spPr>
          <a:xfrm>
            <a:off x="1563444" y="4298759"/>
            <a:ext cx="1646579" cy="2432303"/>
          </a:xfrm>
          <a:prstGeom prst="rect">
            <a:avLst/>
          </a:prstGeom>
        </p:spPr>
      </p:pic>
      <p:sp>
        <p:nvSpPr>
          <p:cNvPr id="6" name="מלבן 5">
            <a:extLst>
              <a:ext uri="{FF2B5EF4-FFF2-40B4-BE49-F238E27FC236}">
                <a16:creationId xmlns:a16="http://schemas.microsoft.com/office/drawing/2014/main" id="{86C44450-50AC-4CB2-8212-E670F337CC57}"/>
              </a:ext>
            </a:extLst>
          </p:cNvPr>
          <p:cNvSpPr/>
          <p:nvPr/>
        </p:nvSpPr>
        <p:spPr>
          <a:xfrm>
            <a:off x="4650003" y="3821173"/>
            <a:ext cx="1223413" cy="369332"/>
          </a:xfrm>
          <a:prstGeom prst="rect">
            <a:avLst/>
          </a:prstGeom>
        </p:spPr>
        <p:txBody>
          <a:bodyPr wrap="none">
            <a:spAutoFit/>
          </a:bodyPr>
          <a:lstStyle/>
          <a:p>
            <a:r>
              <a:rPr lang="he-IL" dirty="0">
                <a:latin typeface="Calibri" panose="020F0502020204030204" pitchFamily="34" charset="0"/>
              </a:rPr>
              <a:t>מרחק גאודי</a:t>
            </a:r>
            <a:endParaRPr lang="en-US" dirty="0"/>
          </a:p>
        </p:txBody>
      </p:sp>
      <p:sp>
        <p:nvSpPr>
          <p:cNvPr id="10" name="מלבן 9">
            <a:extLst>
              <a:ext uri="{FF2B5EF4-FFF2-40B4-BE49-F238E27FC236}">
                <a16:creationId xmlns:a16="http://schemas.microsoft.com/office/drawing/2014/main" id="{5A70E7BA-15D0-4BBA-943B-1151F56040FB}"/>
              </a:ext>
            </a:extLst>
          </p:cNvPr>
          <p:cNvSpPr/>
          <p:nvPr/>
        </p:nvSpPr>
        <p:spPr>
          <a:xfrm>
            <a:off x="1496104" y="3902785"/>
            <a:ext cx="1619354" cy="369332"/>
          </a:xfrm>
          <a:prstGeom prst="rect">
            <a:avLst/>
          </a:prstGeom>
        </p:spPr>
        <p:txBody>
          <a:bodyPr wrap="none">
            <a:spAutoFit/>
          </a:bodyPr>
          <a:lstStyle/>
          <a:p>
            <a:r>
              <a:rPr lang="he-IL" dirty="0">
                <a:latin typeface="Calibri" panose="020F0502020204030204" pitchFamily="34" charset="0"/>
              </a:rPr>
              <a:t>פתרון מטריצה </a:t>
            </a:r>
            <a:r>
              <a:rPr lang="en-US" dirty="0">
                <a:latin typeface="Calibri" panose="020F0502020204030204" pitchFamily="34" charset="0"/>
              </a:rPr>
              <a:t>L</a:t>
            </a:r>
            <a:endParaRPr lang="en-US" dirty="0"/>
          </a:p>
        </p:txBody>
      </p:sp>
      <p:sp>
        <p:nvSpPr>
          <p:cNvPr id="14" name="מלבן 13">
            <a:extLst>
              <a:ext uri="{FF2B5EF4-FFF2-40B4-BE49-F238E27FC236}">
                <a16:creationId xmlns:a16="http://schemas.microsoft.com/office/drawing/2014/main" id="{79E5B05F-DD15-4EF3-8A22-90DE7B42A20B}"/>
              </a:ext>
            </a:extLst>
          </p:cNvPr>
          <p:cNvSpPr/>
          <p:nvPr/>
        </p:nvSpPr>
        <p:spPr>
          <a:xfrm>
            <a:off x="9910433" y="1583175"/>
            <a:ext cx="2028119" cy="400110"/>
          </a:xfrm>
          <a:prstGeom prst="rect">
            <a:avLst/>
          </a:prstGeom>
        </p:spPr>
        <p:txBody>
          <a:bodyPr wrap="none">
            <a:spAutoFit/>
          </a:bodyPr>
          <a:lstStyle/>
          <a:p>
            <a:r>
              <a:rPr lang="he-IL" sz="2000" u="sng" dirty="0">
                <a:latin typeface="Calibri" panose="020F0502020204030204" pitchFamily="34" charset="0"/>
              </a:rPr>
              <a:t>יצירת מפת האלפא</a:t>
            </a:r>
            <a:endParaRPr lang="en-US" sz="2000" u="sng" dirty="0"/>
          </a:p>
        </p:txBody>
      </p:sp>
    </p:spTree>
    <p:extLst>
      <p:ext uri="{BB962C8B-B14F-4D97-AF65-F5344CB8AC3E}">
        <p14:creationId xmlns:p14="http://schemas.microsoft.com/office/powerpoint/2010/main" val="127092628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1699</Words>
  <Application>Microsoft Office PowerPoint</Application>
  <PresentationFormat>מסך רחב</PresentationFormat>
  <Paragraphs>150</Paragraphs>
  <Slides>12</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12</vt:i4>
      </vt:variant>
    </vt:vector>
  </HeadingPairs>
  <TitlesOfParts>
    <vt:vector size="18" baseType="lpstr">
      <vt:lpstr>Arial</vt:lpstr>
      <vt:lpstr>Calibri</vt:lpstr>
      <vt:lpstr>Calibri Light</vt:lpstr>
      <vt:lpstr>Cambria Math</vt:lpstr>
      <vt:lpstr>Times New Roman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שקד רצון</dc:creator>
  <cp:lastModifiedBy>שקד רצון</cp:lastModifiedBy>
  <cp:revision>38</cp:revision>
  <dcterms:created xsi:type="dcterms:W3CDTF">2020-06-28T15:19:24Z</dcterms:created>
  <dcterms:modified xsi:type="dcterms:W3CDTF">2020-07-02T18:23:50Z</dcterms:modified>
</cp:coreProperties>
</file>