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81" r:id="rId5"/>
    <p:sldId id="298" r:id="rId6"/>
    <p:sldId id="283" r:id="rId7"/>
    <p:sldId id="284" r:id="rId8"/>
    <p:sldId id="301" r:id="rId9"/>
    <p:sldId id="299" r:id="rId10"/>
    <p:sldId id="300" r:id="rId11"/>
    <p:sldId id="297" r:id="rId12"/>
    <p:sldId id="285" r:id="rId13"/>
    <p:sldId id="282" r:id="rId14"/>
    <p:sldId id="287" r:id="rId15"/>
    <p:sldId id="295" r:id="rId16"/>
    <p:sldId id="296" r:id="rId17"/>
    <p:sldId id="286" r:id="rId18"/>
    <p:sldId id="288" r:id="rId19"/>
    <p:sldId id="275" r:id="rId20"/>
    <p:sldId id="265" r:id="rId21"/>
    <p:sldId id="267" r:id="rId22"/>
    <p:sldId id="270" r:id="rId23"/>
    <p:sldId id="271" r:id="rId24"/>
    <p:sldId id="294" r:id="rId25"/>
    <p:sldId id="289" r:id="rId26"/>
    <p:sldId id="290" r:id="rId27"/>
    <p:sldId id="291" r:id="rId28"/>
    <p:sldId id="292" r:id="rId29"/>
    <p:sldId id="279" r:id="rId30"/>
    <p:sldId id="293" r:id="rId31"/>
    <p:sldId id="302" r:id="rId32"/>
    <p:sldId id="277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652194-46A7-4A21-B916-5A4EF670D083}">
          <p14:sldIdLst>
            <p14:sldId id="257"/>
            <p14:sldId id="258"/>
            <p14:sldId id="262"/>
            <p14:sldId id="281"/>
            <p14:sldId id="298"/>
            <p14:sldId id="283"/>
            <p14:sldId id="284"/>
            <p14:sldId id="301"/>
            <p14:sldId id="299"/>
            <p14:sldId id="300"/>
            <p14:sldId id="297"/>
            <p14:sldId id="285"/>
            <p14:sldId id="282"/>
            <p14:sldId id="287"/>
            <p14:sldId id="295"/>
            <p14:sldId id="296"/>
            <p14:sldId id="286"/>
            <p14:sldId id="288"/>
            <p14:sldId id="275"/>
            <p14:sldId id="265"/>
            <p14:sldId id="267"/>
            <p14:sldId id="270"/>
            <p14:sldId id="271"/>
            <p14:sldId id="294"/>
            <p14:sldId id="289"/>
            <p14:sldId id="290"/>
            <p14:sldId id="291"/>
            <p14:sldId id="292"/>
            <p14:sldId id="279"/>
            <p14:sldId id="293"/>
            <p14:sldId id="302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F0FDB-31F3-4CDA-A499-801D12CCCE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782B3-B6EF-4875-BF54-B8D5283DC4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VIRTUAL CLASS ROOM is a modern educational concept. The Virtual class room concept binds together the Educational experts and the Students all over the world, who are online, into a classroom, which is purely virtual in nature.</a:t>
          </a:r>
        </a:p>
      </dgm:t>
    </dgm:pt>
    <dgm:pt modelId="{E93EF2F4-F82F-4E88-BA41-0B8A2C4073D5}" type="parTrans" cxnId="{B60B598F-2243-446A-92F0-FE152C263298}">
      <dgm:prSet/>
      <dgm:spPr/>
      <dgm:t>
        <a:bodyPr/>
        <a:lstStyle/>
        <a:p>
          <a:endParaRPr lang="en-US"/>
        </a:p>
      </dgm:t>
    </dgm:pt>
    <dgm:pt modelId="{2462B42C-0826-4E24-9DCF-509EFD4853E3}" type="sibTrans" cxnId="{B60B598F-2243-446A-92F0-FE152C263298}">
      <dgm:prSet/>
      <dgm:spPr/>
      <dgm:t>
        <a:bodyPr/>
        <a:lstStyle/>
        <a:p>
          <a:endParaRPr lang="en-US"/>
        </a:p>
      </dgm:t>
    </dgm:pt>
    <dgm:pt modelId="{616CC6A7-8504-4239-817A-83D52E62EA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experts and the students who are learning from them may be living at different Geographical zones. But a feeling is sustained that everybody is together with in a hand reach.</a:t>
          </a:r>
        </a:p>
      </dgm:t>
    </dgm:pt>
    <dgm:pt modelId="{5EB22AD9-5413-4D84-B02A-DCFFCD615BFB}" type="parTrans" cxnId="{859776FF-9B7C-40D0-AF7B-DF2C86287A06}">
      <dgm:prSet/>
      <dgm:spPr/>
      <dgm:t>
        <a:bodyPr/>
        <a:lstStyle/>
        <a:p>
          <a:endParaRPr lang="en-US"/>
        </a:p>
      </dgm:t>
    </dgm:pt>
    <dgm:pt modelId="{8929AFEC-38AB-4203-9FC8-5EE72EBD3C9D}" type="sibTrans" cxnId="{859776FF-9B7C-40D0-AF7B-DF2C86287A06}">
      <dgm:prSet/>
      <dgm:spPr/>
      <dgm:t>
        <a:bodyPr/>
        <a:lstStyle/>
        <a:p>
          <a:endParaRPr lang="en-US"/>
        </a:p>
      </dgm:t>
    </dgm:pt>
    <dgm:pt modelId="{4E01AC2C-B65F-49F1-A18D-9EDC34341D72}" type="pres">
      <dgm:prSet presAssocID="{232F0FDB-31F3-4CDA-A499-801D12CCCE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87D74E0-EF74-4711-AC2B-F51CB15F8B11}" type="pres">
      <dgm:prSet presAssocID="{298782B3-B6EF-4875-BF54-B8D5283DC43F}" presName="compNode" presStyleCnt="0"/>
      <dgm:spPr/>
    </dgm:pt>
    <dgm:pt modelId="{2BE8046F-EA8E-4797-9ED7-A05327B7A9FF}" type="pres">
      <dgm:prSet presAssocID="{298782B3-B6EF-4875-BF54-B8D5283DC43F}" presName="iconRect" presStyleLbl="node1" presStyleIdx="0" presStyleCnt="2" custScaleX="124952" custScaleY="138278" custLinFactNeighborX="43824" custLinFactNeighborY="-331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B7C4F6D-1176-47A2-A8A6-C1BB349273B4}" type="pres">
      <dgm:prSet presAssocID="{298782B3-B6EF-4875-BF54-B8D5283DC43F}" presName="spaceRect" presStyleCnt="0"/>
      <dgm:spPr/>
    </dgm:pt>
    <dgm:pt modelId="{7D5D2EC8-B851-42CB-BDBE-3CDDD2F1402C}" type="pres">
      <dgm:prSet presAssocID="{298782B3-B6EF-4875-BF54-B8D5283DC43F}" presName="textRect" presStyleLbl="revTx" presStyleIdx="0" presStyleCnt="2" custAng="0" custScaleX="87655" custScaleY="95427" custLinFactNeighborX="28555" custLinFactNeighborY="-3596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9E8D466-1CE7-416C-8F19-009107E179C5}" type="pres">
      <dgm:prSet presAssocID="{2462B42C-0826-4E24-9DCF-509EFD4853E3}" presName="sibTrans" presStyleCnt="0"/>
      <dgm:spPr/>
    </dgm:pt>
    <dgm:pt modelId="{4D58D807-C455-498E-B5FA-30BBB07E7637}" type="pres">
      <dgm:prSet presAssocID="{616CC6A7-8504-4239-817A-83D52E62EA20}" presName="compNode" presStyleCnt="0"/>
      <dgm:spPr/>
    </dgm:pt>
    <dgm:pt modelId="{8C135430-5755-4CE8-99CF-C61E03135B96}" type="pres">
      <dgm:prSet presAssocID="{616CC6A7-8504-4239-817A-83D52E62EA20}" presName="iconRect" presStyleLbl="node1" presStyleIdx="1" presStyleCnt="2" custScaleX="143952" custScaleY="145781" custLinFactNeighborX="-10143" custLinFactNeighborY="-239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E99ADF8-C8DE-45AC-A9B8-DE1D2D175FD8}" type="pres">
      <dgm:prSet presAssocID="{616CC6A7-8504-4239-817A-83D52E62EA20}" presName="spaceRect" presStyleCnt="0"/>
      <dgm:spPr/>
    </dgm:pt>
    <dgm:pt modelId="{7B73086A-4158-43E1-A17C-EF3DAE3EA232}" type="pres">
      <dgm:prSet presAssocID="{616CC6A7-8504-4239-817A-83D52E62EA20}" presName="textRect" presStyleLbl="revTx" presStyleIdx="1" presStyleCnt="2" custScaleX="69404" custScaleY="130620" custLinFactNeighborX="-905" custLinFactNeighborY="-573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A24A0D9-8898-4218-8073-FCBE3A09EAA1}" type="presOf" srcId="{232F0FDB-31F3-4CDA-A499-801D12CCCEA8}" destId="{4E01AC2C-B65F-49F1-A18D-9EDC34341D72}" srcOrd="0" destOrd="0" presId="urn:microsoft.com/office/officeart/2018/2/layout/IconLabelList"/>
    <dgm:cxn modelId="{859776FF-9B7C-40D0-AF7B-DF2C86287A06}" srcId="{232F0FDB-31F3-4CDA-A499-801D12CCCEA8}" destId="{616CC6A7-8504-4239-817A-83D52E62EA20}" srcOrd="1" destOrd="0" parTransId="{5EB22AD9-5413-4D84-B02A-DCFFCD615BFB}" sibTransId="{8929AFEC-38AB-4203-9FC8-5EE72EBD3C9D}"/>
    <dgm:cxn modelId="{05680289-4225-41FE-B56D-8262E7A0AF1A}" type="presOf" srcId="{298782B3-B6EF-4875-BF54-B8D5283DC43F}" destId="{7D5D2EC8-B851-42CB-BDBE-3CDDD2F1402C}" srcOrd="0" destOrd="0" presId="urn:microsoft.com/office/officeart/2018/2/layout/IconLabelList"/>
    <dgm:cxn modelId="{5F8AC3A3-D410-424F-9C99-E04A31E88949}" type="presOf" srcId="{616CC6A7-8504-4239-817A-83D52E62EA20}" destId="{7B73086A-4158-43E1-A17C-EF3DAE3EA232}" srcOrd="0" destOrd="0" presId="urn:microsoft.com/office/officeart/2018/2/layout/IconLabelList"/>
    <dgm:cxn modelId="{B60B598F-2243-446A-92F0-FE152C263298}" srcId="{232F0FDB-31F3-4CDA-A499-801D12CCCEA8}" destId="{298782B3-B6EF-4875-BF54-B8D5283DC43F}" srcOrd="0" destOrd="0" parTransId="{E93EF2F4-F82F-4E88-BA41-0B8A2C4073D5}" sibTransId="{2462B42C-0826-4E24-9DCF-509EFD4853E3}"/>
    <dgm:cxn modelId="{36A19954-03E0-43BB-8073-4D873AAC1642}" type="presParOf" srcId="{4E01AC2C-B65F-49F1-A18D-9EDC34341D72}" destId="{287D74E0-EF74-4711-AC2B-F51CB15F8B11}" srcOrd="0" destOrd="0" presId="urn:microsoft.com/office/officeart/2018/2/layout/IconLabelList"/>
    <dgm:cxn modelId="{B9BF4A24-8023-4E18-81C8-719177D97499}" type="presParOf" srcId="{287D74E0-EF74-4711-AC2B-F51CB15F8B11}" destId="{2BE8046F-EA8E-4797-9ED7-A05327B7A9FF}" srcOrd="0" destOrd="0" presId="urn:microsoft.com/office/officeart/2018/2/layout/IconLabelList"/>
    <dgm:cxn modelId="{DE95B6D1-DB26-4F2C-A2F2-70476A526821}" type="presParOf" srcId="{287D74E0-EF74-4711-AC2B-F51CB15F8B11}" destId="{9B7C4F6D-1176-47A2-A8A6-C1BB349273B4}" srcOrd="1" destOrd="0" presId="urn:microsoft.com/office/officeart/2018/2/layout/IconLabelList"/>
    <dgm:cxn modelId="{7957967D-1BE0-4D2C-9EB8-753430707DE0}" type="presParOf" srcId="{287D74E0-EF74-4711-AC2B-F51CB15F8B11}" destId="{7D5D2EC8-B851-42CB-BDBE-3CDDD2F1402C}" srcOrd="2" destOrd="0" presId="urn:microsoft.com/office/officeart/2018/2/layout/IconLabelList"/>
    <dgm:cxn modelId="{8D6CC625-718F-4140-AFCA-7D94AF4D0434}" type="presParOf" srcId="{4E01AC2C-B65F-49F1-A18D-9EDC34341D72}" destId="{69E8D466-1CE7-416C-8F19-009107E179C5}" srcOrd="1" destOrd="0" presId="urn:microsoft.com/office/officeart/2018/2/layout/IconLabelList"/>
    <dgm:cxn modelId="{03B8F1BA-D045-40D6-86F9-E1DA4EB878F4}" type="presParOf" srcId="{4E01AC2C-B65F-49F1-A18D-9EDC34341D72}" destId="{4D58D807-C455-498E-B5FA-30BBB07E7637}" srcOrd="2" destOrd="0" presId="urn:microsoft.com/office/officeart/2018/2/layout/IconLabelList"/>
    <dgm:cxn modelId="{5A46449A-160A-48DA-8094-92B964E8B9CD}" type="presParOf" srcId="{4D58D807-C455-498E-B5FA-30BBB07E7637}" destId="{8C135430-5755-4CE8-99CF-C61E03135B96}" srcOrd="0" destOrd="0" presId="urn:microsoft.com/office/officeart/2018/2/layout/IconLabelList"/>
    <dgm:cxn modelId="{FF947E4F-4CFF-41B3-9796-E9C12C5882A3}" type="presParOf" srcId="{4D58D807-C455-498E-B5FA-30BBB07E7637}" destId="{7E99ADF8-C8DE-45AC-A9B8-DE1D2D175FD8}" srcOrd="1" destOrd="0" presId="urn:microsoft.com/office/officeart/2018/2/layout/IconLabelList"/>
    <dgm:cxn modelId="{1A9E289D-113A-4288-807F-5D230D0E35D7}" type="presParOf" srcId="{4D58D807-C455-498E-B5FA-30BBB07E7637}" destId="{7B73086A-4158-43E1-A17C-EF3DAE3EA2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8046F-EA8E-4797-9ED7-A05327B7A9FF}">
      <dsp:nvSpPr>
        <dsp:cNvPr id="0" name=""/>
        <dsp:cNvSpPr/>
      </dsp:nvSpPr>
      <dsp:spPr>
        <a:xfrm>
          <a:off x="1685442" y="242682"/>
          <a:ext cx="2163387" cy="2394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D2EC8-B851-42CB-BDBE-3CDDD2F1402C}">
      <dsp:nvSpPr>
        <dsp:cNvPr id="0" name=""/>
        <dsp:cNvSpPr/>
      </dsp:nvSpPr>
      <dsp:spPr>
        <a:xfrm>
          <a:off x="1255822" y="2883992"/>
          <a:ext cx="2956187" cy="1789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VIRTUAL CLASS ROOM is a modern educational concept. The Virtual class room concept binds together the Educational experts and the Students all over the world, who are online, into a classroom, which is purely virtual in nature.</a:t>
          </a:r>
        </a:p>
      </dsp:txBody>
      <dsp:txXfrm>
        <a:off x="1255822" y="2883992"/>
        <a:ext cx="2956187" cy="1789882"/>
      </dsp:txXfrm>
    </dsp:sp>
    <dsp:sp modelId="{8C135430-5755-4CE8-99CF-C61E03135B96}">
      <dsp:nvSpPr>
        <dsp:cNvPr id="0" name=""/>
        <dsp:cNvSpPr/>
      </dsp:nvSpPr>
      <dsp:spPr>
        <a:xfrm>
          <a:off x="5107403" y="203930"/>
          <a:ext cx="2492348" cy="2524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3086A-4158-43E1-A17C-EF3DAE3EA232}">
      <dsp:nvSpPr>
        <dsp:cNvPr id="0" name=""/>
        <dsp:cNvSpPr/>
      </dsp:nvSpPr>
      <dsp:spPr>
        <a:xfrm>
          <a:off x="5159211" y="2988366"/>
          <a:ext cx="2670318" cy="244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experts and the students who are learning from them may be living at different Geographical zones. But a feeling is sustained that everybody is together with in a hand reach.</a:t>
          </a:r>
        </a:p>
      </dsp:txBody>
      <dsp:txXfrm>
        <a:off x="5159211" y="2988366"/>
        <a:ext cx="2670318" cy="2449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2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7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8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5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DA01-7C52-4B5A-B71C-652DAFC4656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87FA-B70D-444E-A96C-6CAF2331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AwKRBpZ1eSGIEzsW9Gntqj/Ui-project?node-id=18%3A9532&amp;scaling=scale-down&amp;page-id=0%3A1&amp;starting-point-node-id=1%3A4&amp;show-proto-sidebar=1" TargetMode="External"/><Relationship Id="rId2" Type="http://schemas.openxmlformats.org/officeDocument/2006/relationships/hyperlink" Target="https://www.figma.com/proto/AwKRBpZ1eSGIEzsW9Gntqj/Ui-project?node-id=1:4&amp;scaling=scale-down&amp;page-id=0:1&amp;starting-point-node-id=1:4&amp;show-proto-sidebar=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59EF30C2-29AC-4A0D-BC0A-A679CF113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="" xmlns:a16="http://schemas.microsoft.com/office/drawing/2014/main" id="{9C682A1A-5B2D-4111-BBD6-620165633E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15D55-6F51-44F5-A4BA-B058B66E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197" y="3276601"/>
            <a:ext cx="71241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Virtual Classroom And </a:t>
            </a:r>
            <a:r>
              <a:rPr lang="en-US" b="1" dirty="0" err="1" smtClean="0">
                <a:solidFill>
                  <a:srgbClr val="FFFFFF"/>
                </a:solidFill>
                <a:latin typeface="Georgia" panose="02040502050405020303" pitchFamily="18" charset="0"/>
              </a:rPr>
              <a:t>Conferensing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66A0658-1CC4-4B0D-AAB7-A702286AF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4F1504-431A-4D86-9091-AE7E4B3337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A804283-B929-4503-802F-4585376E2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D3811F5-514E-49A4-B382-673ED228A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67AD921-1CEE-4C1B-9AA3-C66D908DD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="" xmlns:a16="http://schemas.microsoft.com/office/drawing/2014/main" id="{C36A08F5-3B56-47C5-A371-9187BE56E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77" y="1153725"/>
            <a:ext cx="3831360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Analysis Of</a:t>
            </a:r>
            <a:b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    Papers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912" y="302002"/>
            <a:ext cx="5932797" cy="48461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/>
              <a:t>gives </a:t>
            </a:r>
            <a:r>
              <a:rPr lang="en-IN" sz="1800" dirty="0"/>
              <a:t>an introduction to </a:t>
            </a:r>
            <a:r>
              <a:rPr lang="en-IN" sz="1800" dirty="0" err="1"/>
              <a:t>WebRTC</a:t>
            </a:r>
            <a:r>
              <a:rPr lang="en-IN" sz="1800" dirty="0"/>
              <a:t> (Web Real-Time </a:t>
            </a:r>
            <a:r>
              <a:rPr lang="en-IN" sz="1800" dirty="0" smtClean="0"/>
              <a:t>Communication)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technology </a:t>
            </a:r>
            <a:r>
              <a:rPr lang="en-IN" sz="1800" dirty="0"/>
              <a:t>used for peer-to-peer audio, video and data sharing without the need for third-party plugin or proprietary software. </a:t>
            </a:r>
            <a:endParaRPr lang="en-I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 smtClean="0"/>
              <a:t>shows </a:t>
            </a:r>
            <a:r>
              <a:rPr lang="en-IN" sz="1800" dirty="0"/>
              <a:t>the way </a:t>
            </a:r>
            <a:r>
              <a:rPr lang="en-IN" sz="1800" dirty="0" err="1"/>
              <a:t>WebRTC</a:t>
            </a:r>
            <a:r>
              <a:rPr lang="en-IN" sz="1800" dirty="0"/>
              <a:t> is built and the various protocols used to allow </a:t>
            </a:r>
            <a:r>
              <a:rPr lang="en-IN" sz="1800" dirty="0" smtClean="0"/>
              <a:t>communication.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communication </a:t>
            </a:r>
            <a:r>
              <a:rPr lang="en-IN" sz="1800" dirty="0"/>
              <a:t>system was implemented using HTML5 and JavaScript to test the working and support for various devices, PCs and mobiles</a:t>
            </a:r>
            <a:r>
              <a:rPr lang="en-IN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19" y="1209902"/>
            <a:ext cx="4225712" cy="40646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Conclusion from analysis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27" y="1078621"/>
            <a:ext cx="5329677" cy="347718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 err="1"/>
              <a:t>WebRTC</a:t>
            </a:r>
            <a:r>
              <a:rPr lang="en-IN" sz="1800" dirty="0"/>
              <a:t> is one of the most commonly used technologies for peer-to-peer communication used by WhatsApp, Discord, Facebook, Google Hangouts, </a:t>
            </a:r>
            <a:r>
              <a:rPr lang="en-IN" sz="1800" dirty="0" err="1"/>
              <a:t>etc</a:t>
            </a:r>
            <a:r>
              <a:rPr lang="en-IN" sz="1800" dirty="0"/>
              <a:t> </a:t>
            </a:r>
            <a:r>
              <a:rPr lang="en-IN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 smtClean="0"/>
              <a:t>supported </a:t>
            </a:r>
            <a:r>
              <a:rPr lang="en-IN" sz="1800" dirty="0"/>
              <a:t>by many </a:t>
            </a:r>
            <a:r>
              <a:rPr lang="en-IN" sz="1800" dirty="0" smtClean="0"/>
              <a:t>browsers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ideal </a:t>
            </a:r>
            <a:r>
              <a:rPr lang="en-IN" sz="1800" dirty="0"/>
              <a:t>to use for any applications having peer-to-peer communication as a feature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59EF30C2-29AC-4A0D-BC0A-A679CF113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="" xmlns:a16="http://schemas.microsoft.com/office/drawing/2014/main" id="{9C682A1A-5B2D-4111-BBD6-620165633E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15D55-6F51-44F5-A4BA-B058B66E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755" y="3083612"/>
            <a:ext cx="70000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Proposed Idea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66A0658-1CC4-4B0D-AAB7-A702286AF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4F1504-431A-4D86-9091-AE7E4B3337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A804283-B929-4503-802F-4585376E2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D3811F5-514E-49A4-B382-673ED228A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67AD921-1CEE-4C1B-9AA3-C66D908DD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="" xmlns:a16="http://schemas.microsoft.com/office/drawing/2014/main" id="{C36A08F5-3B56-47C5-A371-9187BE56E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045" y="1063271"/>
            <a:ext cx="3709609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Proposed                </a:t>
            </a:r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/>
            </a:r>
            <a:b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Solutions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24" y="1234264"/>
            <a:ext cx="5171440" cy="511256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effectLst/>
              </a:rPr>
              <a:t>First and foremost goes the </a:t>
            </a:r>
            <a:r>
              <a:rPr lang="en-US" sz="1800" b="1" i="0" dirty="0">
                <a:effectLst/>
              </a:rPr>
              <a:t>virtual classroom </a:t>
            </a:r>
            <a:r>
              <a:rPr lang="en-US" sz="1800" dirty="0"/>
              <a:t>-</a:t>
            </a:r>
            <a:r>
              <a:rPr lang="en-US" sz="1800" b="0" i="0" dirty="0" smtClean="0">
                <a:effectLst/>
              </a:rPr>
              <a:t> </a:t>
            </a:r>
            <a:r>
              <a:rPr lang="en-US" sz="1800" b="0" i="0" dirty="0">
                <a:effectLst/>
              </a:rPr>
              <a:t>a central hub that combines all the controls and features in one place</a:t>
            </a:r>
            <a:r>
              <a:rPr lang="en-US" sz="1800" b="0" i="0" dirty="0" smtClean="0">
                <a:effectLst/>
              </a:rPr>
              <a:t>. </a:t>
            </a:r>
            <a:endParaRPr lang="en-US" sz="1800" b="0" i="0" dirty="0" smtClean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800" b="0" i="0" dirty="0" smtClean="0">
                <a:effectLst/>
              </a:rPr>
              <a:t>include </a:t>
            </a:r>
            <a:r>
              <a:rPr lang="en-US" sz="1800" b="0" i="0" dirty="0">
                <a:effectLst/>
              </a:rPr>
              <a:t>video and audio conferencing, a list of students that are present in the class</a:t>
            </a:r>
            <a:r>
              <a:rPr lang="en-US" sz="1800" b="0" i="0" dirty="0" smtClean="0">
                <a:effectLst/>
              </a:rPr>
              <a:t>, </a:t>
            </a:r>
            <a:r>
              <a:rPr lang="en-US" sz="1800" b="0" i="0" dirty="0">
                <a:effectLst/>
              </a:rPr>
              <a:t>interactive whiteboard, </a:t>
            </a:r>
            <a:r>
              <a:rPr lang="en-US" sz="1800" b="0" i="0" dirty="0" smtClean="0">
                <a:effectLst/>
              </a:rPr>
              <a:t> </a:t>
            </a:r>
            <a:r>
              <a:rPr lang="en-US" sz="1800" b="0" i="0" dirty="0">
                <a:effectLst/>
              </a:rPr>
              <a:t>and all the controls for teachers and students, and many others. </a:t>
            </a:r>
            <a:endParaRPr lang="en-IN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5431" y="2179020"/>
            <a:ext cx="11681137" cy="2672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consists of three types of users: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Administrator, student and faculty members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accept and validate the new registering student. Admin can discard any student or any faculty member.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49797" y="1057659"/>
            <a:ext cx="8712877" cy="4698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the faculty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over discussion forum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notifications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conference for online discussion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whiteboard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learning material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5431" y="1561822"/>
            <a:ext cx="11681137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will include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list of students enrolled in class which he/she can use to send personal invite or invite to entire class for discussion.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start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video conferencing with the video </a:t>
            </a: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conferencing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provided. All the rights will be with the teacher.</a:t>
            </a: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1035981"/>
            <a:ext cx="3315486" cy="40646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Proposed Algorithm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138" y="872720"/>
            <a:ext cx="5171440" cy="511256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The </a:t>
            </a:r>
            <a:r>
              <a:rPr lang="en-IN" sz="2000" dirty="0" smtClean="0"/>
              <a:t>project consist of following module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Virtual Classroom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Broadcast and Discussion Forum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Video Conferencing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Collaborative Whiteboard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Learning material sharing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Email Integration</a:t>
            </a:r>
          </a:p>
          <a:p>
            <a:pPr>
              <a:lnSpc>
                <a:spcPct val="150000"/>
              </a:lnSpc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1035981"/>
            <a:ext cx="331548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  Virtual                </a:t>
            </a:r>
            <a:b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classroom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138" y="1883388"/>
            <a:ext cx="5171440" cy="21068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/>
              <a:t>project </a:t>
            </a:r>
            <a:r>
              <a:rPr lang="en-IN" sz="1800" dirty="0"/>
              <a:t>focuses on integrating the currently present features along with additional features like video conferencing, one to one chat system and collaborative white board into one central hub. </a:t>
            </a:r>
            <a:r>
              <a:rPr lang="en-IN" sz="1800" dirty="0" smtClean="0"/>
              <a:t>. 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2B577FF9-3543-4875-815D-3D87BD8A2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4BDBA3-887D-425F-BCC2-44065880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98" y="1488974"/>
            <a:ext cx="5491051" cy="3407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Broadcast </a:t>
            </a:r>
            <a:r>
              <a:rPr lang="en-US" sz="6000" b="1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and</a:t>
            </a:r>
            <a:br>
              <a:rPr lang="en-US" sz="6000" b="1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6000" b="1" dirty="0" smtClean="0">
                <a:latin typeface="Georgia" panose="02040502050405020303" pitchFamily="18" charset="0"/>
              </a:rPr>
              <a:t>Discussion Forum</a:t>
            </a:r>
            <a:endParaRPr lang="en-US" sz="6000" b="1" kern="1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5569EEC-E12F-4856-B407-02B2813A4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CF860788-3A6A-45A3-B3F1-06F159665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="" xmlns:a16="http://schemas.microsoft.com/office/drawing/2014/main" id="{5E89EAA3-2638-4CD5-937A-4C0A89E2C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DF1E3393-B852-4883-B778-ED3525112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39853D09-4205-4CC7-83EB-288E886AC9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0D040B79-3E73-4A31-840D-D6B9C9FDFC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156C6AE5-3F8B-42AC-9EA4-1B686A11E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6D6306C-ED4F-4AAE-B4A5-EEA6AFAD72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D8FA5-9494-48AF-BA31-A14A8311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24" y="1261026"/>
            <a:ext cx="2842730" cy="4650377"/>
          </a:xfrm>
        </p:spPr>
        <p:txBody>
          <a:bodyPr anchor="t">
            <a:normAutofit/>
          </a:bodyPr>
          <a:lstStyle/>
          <a:p>
            <a:pPr algn="ctr"/>
            <a:r>
              <a:rPr lang="en-US" sz="2700" b="1" dirty="0">
                <a:latin typeface="Georgia" panose="02040502050405020303" pitchFamily="18" charset="0"/>
              </a:rPr>
              <a:t>Introduction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1800" b="0" i="0" dirty="0">
                <a:effectLst/>
                <a:latin typeface="+mn-lt"/>
              </a:rPr>
              <a:t>Despite </a:t>
            </a:r>
            <a:r>
              <a:rPr lang="en-US" sz="1800" b="0" i="0" dirty="0" smtClean="0">
                <a:effectLst/>
                <a:latin typeface="+mn-lt"/>
              </a:rPr>
              <a:t>terrifying </a:t>
            </a:r>
            <a:r>
              <a:rPr lang="en-US" sz="1800" b="0" i="0" dirty="0" smtClean="0">
                <a:effectLst/>
                <a:latin typeface="+mn-lt"/>
              </a:rPr>
              <a:t>covid</a:t>
            </a:r>
            <a:r>
              <a:rPr lang="en-US" sz="1800" dirty="0">
                <a:latin typeface="+mn-lt"/>
              </a:rPr>
              <a:t>-</a:t>
            </a:r>
            <a:r>
              <a:rPr lang="en-US" sz="1800" b="0" i="0" dirty="0" smtClean="0">
                <a:effectLst/>
                <a:latin typeface="+mn-lt"/>
              </a:rPr>
              <a:t>19  </a:t>
            </a:r>
            <a:r>
              <a:rPr lang="en-US" sz="1800" b="0" i="0" dirty="0">
                <a:effectLst/>
                <a:latin typeface="+mn-lt"/>
              </a:rPr>
              <a:t>situation in 2020, the learning process in schools and universities stayed mostly uninterrupted. That’s because of virtual classroom software 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endParaRPr lang="en-IN" sz="1800" dirty="0">
              <a:latin typeface="+mn-lt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="" xmlns:a16="http://schemas.microsoft.com/office/drawing/2014/main" id="{9A36B184-B792-48B1-BBBF-55278085A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418243"/>
              </p:ext>
            </p:extLst>
          </p:nvPr>
        </p:nvGraphicFramePr>
        <p:xfrm>
          <a:off x="3115576" y="288486"/>
          <a:ext cx="8537570" cy="616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EC5361D-F897-4856-B945-0455A365E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508C0C5-2268-42B5-B3C8-4D0899E05F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141ACBDB-38F8-4B34-8183-BD95B4E55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E00DB52-3455-4E2F-867B-A6D0516E17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9E914C83-E0D8-4953-92D5-169D28CB43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3512E083-F550-46AF-8490-767ECFD00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20FFA-2394-406B-BD68-E953995F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76" y="1410886"/>
            <a:ext cx="4069362" cy="406462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Georgia" panose="02040502050405020303" pitchFamily="18" charset="0"/>
              </a:rPr>
              <a:t>       Video Conferencing</a:t>
            </a:r>
            <a:r>
              <a:rPr lang="en-IN" b="1" dirty="0">
                <a:solidFill>
                  <a:srgbClr val="FFFFFF"/>
                </a:solidFill>
              </a:rPr>
              <a:t/>
            </a:r>
            <a:br>
              <a:rPr lang="en-IN" b="1" dirty="0">
                <a:solidFill>
                  <a:srgbClr val="FFFFFF"/>
                </a:solidFill>
              </a:rPr>
            </a:b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09E1B6-2453-4DAB-9B70-5F73CDEB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676" y="1938831"/>
            <a:ext cx="5388607" cy="243747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online lessons with quality </a:t>
            </a:r>
            <a:r>
              <a:rPr lang="en-US" sz="2000" dirty="0"/>
              <a:t>audio and video solutions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 teacher stays in charge of the class and has all the tools to engage </a:t>
            </a:r>
            <a:r>
              <a:rPr lang="en-US" sz="2000" dirty="0" smtClean="0"/>
              <a:t>student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6B1523-31B5-4AEE-B379-69386C9A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29" y="1181015"/>
            <a:ext cx="4107136" cy="406462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Georgia" panose="02040502050405020303" pitchFamily="18" charset="0"/>
              </a:rPr>
              <a:t>Collaborative whiteboard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5E7CFC-9F42-4273-8A65-33510BAB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24" y="1681254"/>
            <a:ext cx="5496560" cy="29526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000" dirty="0" smtClean="0"/>
              <a:t>shared </a:t>
            </a:r>
            <a:r>
              <a:rPr lang="en-US" sz="2000" dirty="0"/>
              <a:t>feature where both teachers and students can type, draw, delete, and blank the whiteboard.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enables </a:t>
            </a:r>
            <a:r>
              <a:rPr lang="en-US" sz="2000" dirty="0"/>
              <a:t>realistic whiteboard experience, encourages collaboration, and visualizes the discussing ideas.</a:t>
            </a:r>
            <a:endParaRPr lang="en-IN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0B646-5025-4E25-A466-D29C875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109" y="103598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</a:rPr>
              <a:t>  </a:t>
            </a:r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Learning   </a:t>
            </a:r>
            <a:b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 materials  </a:t>
            </a:r>
            <a:b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  sharing    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CEEC5F-CCBB-4B80-9184-D53D65F7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676" y="1818614"/>
            <a:ext cx="5313680" cy="267790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easily </a:t>
            </a:r>
            <a:r>
              <a:rPr lang="en-US" sz="2000" dirty="0"/>
              <a:t>accessible learning </a:t>
            </a:r>
            <a:r>
              <a:rPr lang="en-US" sz="2000" dirty="0" smtClean="0"/>
              <a:t>materials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Only </a:t>
            </a:r>
            <a:r>
              <a:rPr lang="en-US" sz="2000" dirty="0"/>
              <a:t>the assigned participants can access, view, edit, upload, or download learning materials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85017-17D9-4530-9FA6-992B9758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28" y="1327646"/>
            <a:ext cx="3940382" cy="406462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Georgia" panose="02040502050405020303" pitchFamily="18" charset="0"/>
              </a:rPr>
              <a:t>     email integrations</a:t>
            </a:r>
            <a:r>
              <a:rPr lang="en-IN" dirty="0">
                <a:solidFill>
                  <a:srgbClr val="FFFFFF"/>
                </a:solidFill>
              </a:rPr>
              <a:t/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64F109-52BF-40C9-8DE8-D4BC895C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4983" y="2538675"/>
            <a:ext cx="5650232" cy="1237787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To inform the participants, and send automatic reminders via email.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85017-17D9-4530-9FA6-992B9758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28" y="1327646"/>
            <a:ext cx="3940382" cy="4064628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rgbClr val="FFFFFF"/>
                </a:solidFill>
                <a:latin typeface="Georgia" panose="02040502050405020303" pitchFamily="18" charset="0"/>
              </a:rPr>
              <a:t>W</a:t>
            </a:r>
            <a:r>
              <a:rPr lang="en-IN" b="1" dirty="0" err="1" smtClean="0">
                <a:solidFill>
                  <a:srgbClr val="FFFFFF"/>
                </a:solidFill>
                <a:latin typeface="Georgia" panose="02040502050405020303" pitchFamily="18" charset="0"/>
              </a:rPr>
              <a:t>hatsapp</a:t>
            </a:r>
            <a:r>
              <a:rPr lang="en-IN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message automation</a:t>
            </a:r>
            <a:r>
              <a:rPr lang="en-IN" dirty="0">
                <a:solidFill>
                  <a:srgbClr val="FFFFFF"/>
                </a:solidFill>
              </a:rPr>
              <a:t/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64F109-52BF-40C9-8DE8-D4BC895C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912" y="1941983"/>
            <a:ext cx="5650232" cy="2614109"/>
          </a:xfrm>
        </p:spPr>
        <p:txBody>
          <a:bodyPr anchor="t">
            <a:normAutofit/>
          </a:bodyPr>
          <a:lstStyle/>
          <a:p>
            <a:r>
              <a:rPr lang="en-IN" sz="1800" dirty="0"/>
              <a:t>Selenium is a free (open-source) automated testing</a:t>
            </a:r>
          </a:p>
          <a:p>
            <a:pPr marL="0" indent="0">
              <a:buNone/>
            </a:pPr>
            <a:r>
              <a:rPr lang="en-IN" sz="1800" dirty="0"/>
              <a:t>framework used to validate web applications across</a:t>
            </a:r>
          </a:p>
          <a:p>
            <a:pPr marL="0" indent="0">
              <a:buNone/>
            </a:pPr>
            <a:r>
              <a:rPr lang="en-IN" sz="1800" dirty="0"/>
              <a:t>different browsers and platforms</a:t>
            </a:r>
            <a:r>
              <a:rPr lang="en-IN" sz="1800" dirty="0" smtClean="0"/>
              <a:t>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This tool can be used to send messages from</a:t>
            </a:r>
          </a:p>
          <a:p>
            <a:pPr marL="0" indent="0">
              <a:buNone/>
            </a:pPr>
            <a:r>
              <a:rPr lang="en-IN" sz="1800" dirty="0"/>
              <a:t>WhatsApp web automatically at specified time</a:t>
            </a:r>
          </a:p>
          <a:p>
            <a:pPr marL="0" indent="0">
              <a:buNone/>
            </a:pPr>
            <a:r>
              <a:rPr lang="en-IN" sz="1800" dirty="0"/>
              <a:t>without user input.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59EF30C2-29AC-4A0D-BC0A-A679CF113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="" xmlns:a16="http://schemas.microsoft.com/office/drawing/2014/main" id="{9C682A1A-5B2D-4111-BBD6-620165633E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15D55-6F51-44F5-A4BA-B058B66E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203" y="3276601"/>
            <a:ext cx="7000025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Requirement Specifications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66A0658-1CC4-4B0D-AAB7-A702286AF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4F1504-431A-4D86-9091-AE7E4B3337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A804283-B929-4503-802F-4585376E2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D3811F5-514E-49A4-B382-673ED228A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67AD921-1CEE-4C1B-9AA3-C66D908DD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="" xmlns:a16="http://schemas.microsoft.com/office/drawing/2014/main" id="{C36A08F5-3B56-47C5-A371-9187BE56E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85017-17D9-4530-9FA6-992B9758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15" y="1402910"/>
            <a:ext cx="4619938" cy="406462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IN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   Software </a:t>
            </a:r>
            <a:r>
              <a:rPr lang="en-IN" b="1" dirty="0">
                <a:solidFill>
                  <a:srgbClr val="FFFFFF"/>
                </a:solidFill>
                <a:latin typeface="Georgia" panose="02040502050405020303" pitchFamily="18" charset="0"/>
              </a:rPr>
              <a:t>R</a:t>
            </a:r>
            <a:r>
              <a:rPr lang="en-IN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equirements</a:t>
            </a:r>
            <a:r>
              <a:rPr lang="en-IN" dirty="0">
                <a:solidFill>
                  <a:srgbClr val="FFFFFF"/>
                </a:solidFill>
              </a:rPr>
              <a:t/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64F109-52BF-40C9-8DE8-D4BC895C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375" y="1113077"/>
            <a:ext cx="5650232" cy="408898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• scripting Language: PHP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• User Interface: Html/CSS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• Client Side Scripting: Java Script 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• Database: MySQL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• </a:t>
            </a:r>
            <a:r>
              <a:rPr lang="en-IN" sz="2000" dirty="0"/>
              <a:t>XAMPP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err="1" smtClean="0"/>
              <a:t>WebRTC</a:t>
            </a:r>
            <a:r>
              <a:rPr lang="en-US" sz="2000" dirty="0" smtClean="0"/>
              <a:t> (for video conferencing)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• </a:t>
            </a:r>
            <a:r>
              <a:rPr lang="en-US" sz="2000" dirty="0" err="1"/>
              <a:t>Whiteboardteam</a:t>
            </a:r>
            <a:r>
              <a:rPr lang="en-US" sz="2000" dirty="0"/>
              <a:t> API (for whiteboard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85017-17D9-4530-9FA6-992B9758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74" y="1316417"/>
            <a:ext cx="4690448" cy="406462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   Hardware Requirements</a:t>
            </a:r>
            <a:r>
              <a:rPr lang="en-IN" dirty="0">
                <a:solidFill>
                  <a:srgbClr val="FFFFFF"/>
                </a:solidFill>
              </a:rPr>
              <a:t/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64F109-52BF-40C9-8DE8-D4BC895C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54" y="2678148"/>
            <a:ext cx="5650232" cy="1070361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Computer/laptop with working </a:t>
            </a:r>
            <a:r>
              <a:rPr lang="en-US" sz="2000" dirty="0" smtClean="0"/>
              <a:t>webcam</a:t>
            </a:r>
            <a:r>
              <a:rPr lang="en-IN" sz="2000" dirty="0"/>
              <a:t> </a:t>
            </a:r>
            <a:r>
              <a:rPr lang="en-IN" sz="2000" dirty="0" smtClean="0"/>
              <a:t>and active Internet Connection</a:t>
            </a: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59EF30C2-29AC-4A0D-BC0A-A679CF113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="" xmlns:a16="http://schemas.microsoft.com/office/drawing/2014/main" id="{9C682A1A-5B2D-4111-BBD6-620165633E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15D55-6F51-44F5-A4BA-B058B66E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349" y="3099778"/>
            <a:ext cx="3873152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6000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Design </a:t>
            </a:r>
            <a:r>
              <a:rPr lang="en-US" sz="6000" kern="1200" dirty="0">
                <a:solidFill>
                  <a:srgbClr val="FFFFFF"/>
                </a:solidFill>
              </a:rPr>
              <a:t/>
            </a:r>
            <a:br>
              <a:rPr lang="en-US" sz="6000" kern="1200" dirty="0">
                <a:solidFill>
                  <a:srgbClr val="FFFFFF"/>
                </a:solidFill>
              </a:rPr>
            </a:br>
            <a:endParaRPr lang="en-US" sz="6000" kern="12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66A0658-1CC4-4B0D-AAB7-A702286AF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4F1504-431A-4D86-9091-AE7E4B3337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A804283-B929-4503-802F-4585376E2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D3811F5-514E-49A4-B382-673ED228A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67AD921-1CEE-4C1B-9AA3-C66D908DD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="" xmlns:a16="http://schemas.microsoft.com/office/drawing/2014/main" id="{C36A08F5-3B56-47C5-A371-9187BE56E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1"/>
            <a:ext cx="6464299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0" y="113772"/>
            <a:ext cx="28638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Georgia" panose="02040502050405020303" pitchFamily="18" charset="0"/>
              </a:rPr>
              <a:t>Data</a:t>
            </a:r>
            <a:r>
              <a:rPr lang="en-US" sz="4400" b="1" dirty="0">
                <a:latin typeface="Georgia" panose="02040502050405020303" pitchFamily="18" charset="0"/>
              </a:rPr>
              <a:t/>
            </a:r>
            <a:br>
              <a:rPr lang="en-US" sz="4400" b="1" dirty="0">
                <a:latin typeface="Georgia" panose="02040502050405020303" pitchFamily="18" charset="0"/>
              </a:rPr>
            </a:br>
            <a:r>
              <a:rPr lang="en-US" sz="4400" b="1" dirty="0" smtClean="0">
                <a:latin typeface="Georgia" panose="02040502050405020303" pitchFamily="18" charset="0"/>
              </a:rPr>
              <a:t>Flow</a:t>
            </a:r>
          </a:p>
          <a:p>
            <a:r>
              <a:rPr lang="en-US" sz="4400" b="1" dirty="0" smtClean="0">
                <a:latin typeface="Georgia" panose="02040502050405020303" pitchFamily="18" charset="0"/>
              </a:rPr>
              <a:t>Diagram</a:t>
            </a:r>
            <a:r>
              <a:rPr lang="en-US" sz="4400" b="1" dirty="0">
                <a:latin typeface="Georgia" panose="02040502050405020303" pitchFamily="18" charset="0"/>
              </a:rPr>
              <a:t/>
            </a:r>
            <a:br>
              <a:rPr lang="en-US" sz="4400" b="1" dirty="0">
                <a:latin typeface="Georgia" panose="02040502050405020303" pitchFamily="18" charset="0"/>
              </a:rPr>
            </a:b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751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03241" y="846009"/>
            <a:ext cx="8097860" cy="485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Project</a:t>
            </a:r>
            <a:r>
              <a:rPr lang="en-IN" sz="2400" b="1" dirty="0" smtClean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Enhancing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student-to-student and faculty-to student communication.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Enabling 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student </a:t>
            </a:r>
            <a:r>
              <a:rPr lang="en-IN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teaching approaches.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Providing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24/7 accessibility to course materials.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support live on-line classes for distance learning and remote education.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pool academic resources thereby improving access to advanced educational experiences.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increase and improve the accessibility of educational resources to the persons with disabilities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155974"/>
            <a:ext cx="24196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Detail</a:t>
            </a: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4000" b="1" dirty="0">
                <a:latin typeface="Georgia" panose="02040502050405020303" pitchFamily="18" charset="0"/>
              </a:rPr>
              <a:t>Process</a:t>
            </a: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4000" b="1" dirty="0">
                <a:latin typeface="Georgia" panose="02040502050405020303" pitchFamily="18" charset="0"/>
              </a:rPr>
              <a:t>Flow</a:t>
            </a:r>
            <a:br>
              <a:rPr lang="en-US" sz="4000" b="1" dirty="0">
                <a:latin typeface="Georgia" panose="02040502050405020303" pitchFamily="18" charset="0"/>
              </a:rPr>
            </a:br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2" y="0"/>
            <a:ext cx="785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hlinkClick r:id="rId2"/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https://www.figma.com/proto/AwKRBpZ1eSGIEzsW9Gntqj/Ui-project?node-id=1%3A4&amp;scaling=scale-down&amp;page-id=0%3A1&amp;starting-point-node-id=1%3A4&amp;show-proto-sidebar=1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85017-17D9-4530-9FA6-992B9758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19" y="1276541"/>
            <a:ext cx="4690448" cy="406462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   User Interface</a:t>
            </a:r>
            <a:r>
              <a:rPr lang="en-IN" dirty="0">
                <a:solidFill>
                  <a:srgbClr val="FFFFFF"/>
                </a:solidFill>
              </a:rPr>
              <a:t/>
            </a:r>
            <a:br>
              <a:rPr lang="en-IN" dirty="0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64F109-52BF-40C9-8DE8-D4BC895C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54" y="2678148"/>
            <a:ext cx="5697816" cy="108248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dirty="0" smtClean="0">
                <a:hlinkClick r:id="rId3"/>
              </a:rPr>
              <a:t>https://www.figma.com/proto/AwKRBpZ1eSGIEzsW9Gntqj/Ui-project?node-id=18%3A9532&amp;scaling=scale-down&amp;page-id=0%3A1&amp;starting-point-node-id=1%3A4&amp;show-proto-sidebar=1</a:t>
            </a:r>
            <a:endParaRPr lang="en-IN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F837543A-6020-4505-A233-C9DB4BF740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B68FE7-5F6E-4909-8311-55024A16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16" y="508804"/>
            <a:ext cx="5450058" cy="117060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eorgia" panose="02040502050405020303" pitchFamily="18" charset="0"/>
              </a:rPr>
              <a:t>Conclusion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52EF73-908F-472E-80C6-972F1888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90" y="1945078"/>
            <a:ext cx="5983110" cy="24545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</a:t>
            </a:r>
            <a:r>
              <a:rPr lang="en-IN" sz="2000" dirty="0"/>
              <a:t>educational system is open to new learning approaches and wide adoption of technology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 smtClean="0"/>
              <a:t>virtual </a:t>
            </a:r>
            <a:r>
              <a:rPr lang="en-IN" sz="2000" dirty="0"/>
              <a:t>classroom software supports adaptability and flexibility to conduct actual lessons for anyone, anywhere, and </a:t>
            </a:r>
            <a:r>
              <a:rPr lang="en-IN" sz="2000" dirty="0" smtClean="0"/>
              <a:t>anytime </a:t>
            </a:r>
            <a:r>
              <a:rPr lang="en-IN" sz="2000" dirty="0"/>
              <a:t>advancing the learning </a:t>
            </a:r>
            <a:r>
              <a:rPr lang="en-IN" sz="2000" dirty="0" smtClean="0"/>
              <a:t>process</a:t>
            </a:r>
            <a:endParaRPr lang="en-IN" sz="2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5B16301-FB18-48BA-A6DD-C37CAF6F9A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C3C0D90E-074A-4F52-9B11-B52BEF4B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="" xmlns:a16="http://schemas.microsoft.com/office/drawing/2014/main" id="{CABBD4C1-E6F8-46F6-8152-A8A97490B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83BA5EF5-1FE9-4BF9-83BB-269BCDDF61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4B3BCACB-5880-460B-9606-8C433A9AF9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8853921-7BC9-4BDE-ACAB-133C683C8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="" xmlns:a16="http://schemas.microsoft.com/office/drawing/2014/main" id="{09192968-3AE7-4470-A61C-97294BB927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3AB72E55-43E4-4356-BFE8-E2102CB0B5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8017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Georgia" panose="02040502050405020303" pitchFamily="18" charset="0"/>
              </a:rPr>
              <a:t>THANK YOU!!!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8" y="2340781"/>
            <a:ext cx="5755783" cy="2411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>
                <a:latin typeface="Georgia" panose="02040502050405020303" pitchFamily="18" charset="0"/>
              </a:rPr>
              <a:t>Team </a:t>
            </a:r>
          </a:p>
          <a:p>
            <a:pPr marL="0" indent="0">
              <a:buNone/>
            </a:pPr>
            <a:endParaRPr lang="en-IN" sz="2400" dirty="0" smtClean="0">
              <a:latin typeface="Georgia" panose="02040502050405020303" pitchFamily="18" charset="0"/>
            </a:endParaRPr>
          </a:p>
          <a:p>
            <a:r>
              <a:rPr lang="en-IN" sz="2400" dirty="0" smtClean="0">
                <a:latin typeface="Georgia" panose="02040502050405020303" pitchFamily="18" charset="0"/>
              </a:rPr>
              <a:t>Shakshi Amonkar (181106002)</a:t>
            </a:r>
          </a:p>
          <a:p>
            <a:endParaRPr lang="en-IN" sz="2400" dirty="0" smtClean="0">
              <a:latin typeface="Georgia" panose="02040502050405020303" pitchFamily="18" charset="0"/>
            </a:endParaRPr>
          </a:p>
          <a:p>
            <a:r>
              <a:rPr lang="en-IN" sz="2400" dirty="0" err="1" smtClean="0">
                <a:latin typeface="Georgia" panose="02040502050405020303" pitchFamily="18" charset="0"/>
              </a:rPr>
              <a:t>Dattaraj</a:t>
            </a:r>
            <a:r>
              <a:rPr lang="en-IN" sz="2400" dirty="0" smtClean="0">
                <a:latin typeface="Georgia" panose="02040502050405020303" pitchFamily="18" charset="0"/>
              </a:rPr>
              <a:t> </a:t>
            </a:r>
            <a:r>
              <a:rPr lang="en-IN" sz="2400" dirty="0" err="1" smtClean="0">
                <a:latin typeface="Georgia" panose="02040502050405020303" pitchFamily="18" charset="0"/>
              </a:rPr>
              <a:t>Shetye</a:t>
            </a:r>
            <a:r>
              <a:rPr lang="en-IN" sz="2400" dirty="0" smtClean="0">
                <a:latin typeface="Georgia" panose="02040502050405020303" pitchFamily="18" charset="0"/>
              </a:rPr>
              <a:t>  (181106055)</a:t>
            </a:r>
          </a:p>
          <a:p>
            <a:pPr marL="0" indent="0">
              <a:buNone/>
            </a:pPr>
            <a:endParaRPr lang="en-IN" sz="2400" dirty="0" smtClean="0">
              <a:latin typeface="Georgia" panose="02040502050405020303" pitchFamily="18" charset="0"/>
            </a:endParaRPr>
          </a:p>
          <a:p>
            <a:r>
              <a:rPr lang="en-IN" sz="2400" dirty="0" err="1">
                <a:latin typeface="Georgia" panose="02040502050405020303" pitchFamily="18" charset="0"/>
              </a:rPr>
              <a:t>Ashnil</a:t>
            </a:r>
            <a:r>
              <a:rPr lang="en-IN" sz="2400" dirty="0">
                <a:latin typeface="Georgia" panose="02040502050405020303" pitchFamily="18" charset="0"/>
              </a:rPr>
              <a:t> </a:t>
            </a:r>
            <a:r>
              <a:rPr lang="en-IN" sz="2400" dirty="0" smtClean="0">
                <a:latin typeface="Georgia" panose="02040502050405020303" pitchFamily="18" charset="0"/>
              </a:rPr>
              <a:t> </a:t>
            </a:r>
            <a:r>
              <a:rPr lang="en-IN" sz="2400" dirty="0" err="1" smtClean="0">
                <a:latin typeface="Georgia" panose="02040502050405020303" pitchFamily="18" charset="0"/>
              </a:rPr>
              <a:t>Naik</a:t>
            </a:r>
            <a:r>
              <a:rPr lang="en-IN" sz="2400" dirty="0" smtClean="0">
                <a:latin typeface="Georgia" panose="02040502050405020303" pitchFamily="18" charset="0"/>
              </a:rPr>
              <a:t>  (171106034)</a:t>
            </a:r>
            <a:endParaRPr lang="en-IN" sz="2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515" r="16077"/>
          <a:stretch/>
        </p:blipFill>
        <p:spPr>
          <a:xfrm>
            <a:off x="5653825" y="1094703"/>
            <a:ext cx="5889344" cy="5061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71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59EF30C2-29AC-4A0D-BC0A-A679CF113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="" xmlns:a16="http://schemas.microsoft.com/office/drawing/2014/main" id="{9C682A1A-5B2D-4111-BBD6-620165633E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15D55-6F51-44F5-A4BA-B058B66E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37" y="3190009"/>
            <a:ext cx="71241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Literature Review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266A0658-1CC4-4B0D-AAB7-A702286AFB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04F1504-431A-4D86-9091-AE7E4B3337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A804283-B929-4503-802F-4585376E2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D3811F5-514E-49A4-B382-673ED228A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67AD921-1CEE-4C1B-9AA3-C66D908DD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="" xmlns:a16="http://schemas.microsoft.com/office/drawing/2014/main" id="{C36A08F5-3B56-47C5-A371-9187BE56E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59" y="945114"/>
            <a:ext cx="4225712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  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Paper 1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702" y="1070127"/>
            <a:ext cx="5829952" cy="476552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International Journal of Advanced Research in Computer Engineering &amp; Technology (IJARCET) Volume 4 Issue 4, April 2015 1296 ISSN: 2278 – </a:t>
            </a:r>
            <a:r>
              <a:rPr lang="en-IN" sz="1800" dirty="0" smtClean="0"/>
              <a:t>1323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 </a:t>
            </a:r>
            <a:r>
              <a:rPr lang="en-IN" sz="1800" dirty="0"/>
              <a:t>Virtual Classroom in PHP </a:t>
            </a:r>
            <a:endParaRPr lang="en-I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By </a:t>
            </a:r>
            <a:r>
              <a:rPr lang="en-IN" sz="1800" dirty="0" err="1" smtClean="0"/>
              <a:t>Mayuri</a:t>
            </a:r>
            <a:r>
              <a:rPr lang="en-IN" sz="1800" dirty="0" smtClean="0"/>
              <a:t> </a:t>
            </a:r>
            <a:r>
              <a:rPr lang="en-IN" sz="1800" dirty="0" err="1" smtClean="0"/>
              <a:t>Mohod</a:t>
            </a:r>
            <a:r>
              <a:rPr lang="en-IN" sz="1800" dirty="0" smtClean="0"/>
              <a:t>, </a:t>
            </a:r>
            <a:r>
              <a:rPr lang="en-IN" sz="1800" dirty="0"/>
              <a:t>Farah </a:t>
            </a:r>
            <a:r>
              <a:rPr lang="en-IN" sz="1800" dirty="0" smtClean="0"/>
              <a:t>Iqbal, </a:t>
            </a:r>
            <a:r>
              <a:rPr lang="en-IN" sz="1800" dirty="0" err="1"/>
              <a:t>Juhi</a:t>
            </a:r>
            <a:r>
              <a:rPr lang="en-IN" sz="1800" dirty="0"/>
              <a:t> </a:t>
            </a:r>
            <a:r>
              <a:rPr lang="en-IN" sz="1800" dirty="0" err="1" smtClean="0"/>
              <a:t>Katariya</a:t>
            </a:r>
            <a:r>
              <a:rPr lang="en-IN" sz="1800" dirty="0" smtClean="0"/>
              <a:t>,  </a:t>
            </a:r>
            <a:r>
              <a:rPr lang="en-IN" sz="1800" dirty="0" err="1"/>
              <a:t>Shruti</a:t>
            </a:r>
            <a:r>
              <a:rPr lang="en-IN" sz="1800" dirty="0"/>
              <a:t> </a:t>
            </a:r>
            <a:r>
              <a:rPr lang="en-IN" sz="1800" dirty="0" err="1" smtClean="0"/>
              <a:t>Katkar</a:t>
            </a:r>
            <a:r>
              <a:rPr lang="en-IN" sz="1800" dirty="0" smtClean="0"/>
              <a:t> </a:t>
            </a:r>
            <a:r>
              <a:rPr lang="en-IN" sz="1800" dirty="0"/>
              <a:t>Computer Science And Engineering, COET, ,</a:t>
            </a:r>
            <a:r>
              <a:rPr lang="en-IN" sz="1800" dirty="0" smtClean="0"/>
              <a:t>Akola</a:t>
            </a:r>
            <a:endParaRPr lang="en-IN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77" y="1153725"/>
            <a:ext cx="3831360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Analysis Of</a:t>
            </a:r>
            <a:b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    Papers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170" y="314566"/>
            <a:ext cx="6160324" cy="635052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The project in the above paper is virtual classroom, it consists of three types of users</a:t>
            </a:r>
            <a:r>
              <a:rPr lang="en-IN" sz="1800" dirty="0" smtClean="0"/>
              <a:t>:-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 Admin </a:t>
            </a:r>
            <a:r>
              <a:rPr lang="en-IN" sz="1800" dirty="0"/>
              <a:t>can accept and validate the new registering  student. </a:t>
            </a:r>
            <a:endParaRPr lang="en-I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 Faculty </a:t>
            </a:r>
            <a:r>
              <a:rPr lang="en-IN" sz="1800" dirty="0"/>
              <a:t>can upload any question in discussion forum and able to solve that query </a:t>
            </a:r>
            <a:r>
              <a:rPr lang="en-IN" sz="1800" dirty="0" smtClean="0"/>
              <a:t>also. Faculty can </a:t>
            </a:r>
            <a:r>
              <a:rPr lang="en-IN" sz="1800" dirty="0"/>
              <a:t>create a poll question and also  can mail any notice to any </a:t>
            </a:r>
            <a:r>
              <a:rPr lang="en-IN" sz="1800" dirty="0" smtClean="0"/>
              <a:t>student.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 smtClean="0"/>
              <a:t>student </a:t>
            </a:r>
            <a:r>
              <a:rPr lang="en-IN" sz="1800" dirty="0"/>
              <a:t>is able to view his ready profile on his own home page with their photos </a:t>
            </a:r>
            <a:r>
              <a:rPr lang="en-IN" sz="1800" dirty="0" smtClean="0"/>
              <a:t>and put </a:t>
            </a:r>
            <a:r>
              <a:rPr lang="en-IN" sz="1800" dirty="0"/>
              <a:t>question over discussion forum , </a:t>
            </a:r>
            <a:r>
              <a:rPr lang="en-IN" sz="1800" dirty="0" smtClean="0"/>
              <a:t>see </a:t>
            </a:r>
            <a:r>
              <a:rPr lang="en-IN" sz="1800" dirty="0"/>
              <a:t>the status of the poll ,</a:t>
            </a:r>
            <a:r>
              <a:rPr lang="en-IN" sz="1800" dirty="0" smtClean="0"/>
              <a:t> </a:t>
            </a:r>
            <a:r>
              <a:rPr lang="en-IN" sz="1800" dirty="0"/>
              <a:t>mail its query, </a:t>
            </a:r>
            <a:r>
              <a:rPr lang="en-IN" sz="1800" dirty="0" smtClean="0"/>
              <a:t>do  </a:t>
            </a:r>
            <a:r>
              <a:rPr lang="en-IN" sz="1800" dirty="0"/>
              <a:t>video conference for online discussion 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/>
              <a:t>.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86" y="1196675"/>
            <a:ext cx="4225712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eorgia" panose="02040502050405020303" pitchFamily="18" charset="0"/>
              </a:rPr>
              <a:t>   </a:t>
            </a: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Technology</a:t>
            </a:r>
            <a:b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         Used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55" y="1365462"/>
            <a:ext cx="4632030" cy="3142737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User </a:t>
            </a:r>
            <a:r>
              <a:rPr lang="en-IN" sz="2000" dirty="0"/>
              <a:t>Interface : </a:t>
            </a:r>
            <a:r>
              <a:rPr lang="en-IN" sz="2000" dirty="0" smtClean="0"/>
              <a:t>Html/CSS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  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Client </a:t>
            </a:r>
            <a:r>
              <a:rPr lang="en-IN" sz="2000" dirty="0"/>
              <a:t>Side Scripting : Java Script </a:t>
            </a: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Programming </a:t>
            </a:r>
            <a:r>
              <a:rPr lang="en-IN" sz="2000" dirty="0"/>
              <a:t>Language : </a:t>
            </a:r>
            <a:r>
              <a:rPr lang="en-IN" sz="2000" dirty="0" err="1"/>
              <a:t>php</a:t>
            </a:r>
            <a:r>
              <a:rPr lang="en-IN" sz="2000" dirty="0"/>
              <a:t>  </a:t>
            </a: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Database</a:t>
            </a:r>
            <a:r>
              <a:rPr lang="en-IN" sz="2000" dirty="0"/>
              <a:t>: </a:t>
            </a:r>
            <a:r>
              <a:rPr lang="en-IN" sz="2000" dirty="0" err="1"/>
              <a:t>Mysql</a:t>
            </a:r>
            <a:r>
              <a:rPr lang="en-IN" sz="2000" dirty="0"/>
              <a:t> 5.3.5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19" y="1209902"/>
            <a:ext cx="4225712" cy="40646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Conclusion from analysis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736" y="1474736"/>
            <a:ext cx="5329677" cy="347718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/>
              <a:t>great </a:t>
            </a:r>
            <a:r>
              <a:rPr lang="en-IN" sz="1800" dirty="0"/>
              <a:t>shareware and a common SharePoint </a:t>
            </a:r>
            <a:r>
              <a:rPr lang="en-IN" sz="1800" dirty="0" smtClean="0"/>
              <a:t>tool.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act as </a:t>
            </a:r>
            <a:r>
              <a:rPr lang="en-IN" sz="1800" dirty="0"/>
              <a:t>a great knowledge resource implementing the concept of knowledge management system. </a:t>
            </a:r>
            <a:endParaRPr lang="en-I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new </a:t>
            </a:r>
            <a:r>
              <a:rPr lang="en-IN" sz="1800" dirty="0"/>
              <a:t>way to think Smarter, Learn Smarter Do Smarter.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94754A-6FC9-4ADC-AFF8-FFC0119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71" y="959535"/>
            <a:ext cx="4225712" cy="40646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Georgia" panose="02040502050405020303" pitchFamily="18" charset="0"/>
              </a:rPr>
              <a:t>Paper 2</a:t>
            </a:r>
            <a:endParaRPr lang="en-IN" b="1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F3596-A9CF-401D-AC8F-2BE1B9B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578" y="2499144"/>
            <a:ext cx="5329677" cy="131685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Research and Implementation of </a:t>
            </a:r>
            <a:r>
              <a:rPr lang="en-IN" sz="1800" dirty="0" err="1"/>
              <a:t>WebRTC</a:t>
            </a:r>
            <a:r>
              <a:rPr lang="en-IN" sz="1800" dirty="0"/>
              <a:t> </a:t>
            </a:r>
            <a:r>
              <a:rPr lang="en-IN" sz="1800" dirty="0" err="1"/>
              <a:t>Signaling</a:t>
            </a:r>
            <a:r>
              <a:rPr lang="en-IN" sz="1800" dirty="0"/>
              <a:t> via </a:t>
            </a:r>
            <a:r>
              <a:rPr lang="en-IN" sz="1800" dirty="0" err="1"/>
              <a:t>WebSocket</a:t>
            </a:r>
            <a:r>
              <a:rPr lang="en-IN" sz="1800" dirty="0"/>
              <a:t>-based for Real-time Multimedia Communications 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6520</TotalTime>
  <Words>933</Words>
  <Application>Microsoft Office PowerPoint</Application>
  <PresentationFormat>Widescreen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Georgia</vt:lpstr>
      <vt:lpstr>Times New Roman</vt:lpstr>
      <vt:lpstr>Office Theme</vt:lpstr>
      <vt:lpstr>Virtual Classroom And Conferensing  </vt:lpstr>
      <vt:lpstr>Introduction  Despite terrifying covid-19  situation in 2020, the learning process in schools and universities stayed mostly uninterrupted. That’s because of virtual classroom software  </vt:lpstr>
      <vt:lpstr>PowerPoint Presentation</vt:lpstr>
      <vt:lpstr>Literature Review  </vt:lpstr>
      <vt:lpstr>   Paper 1</vt:lpstr>
      <vt:lpstr> Analysis Of      Papers</vt:lpstr>
      <vt:lpstr>   Technology          Used</vt:lpstr>
      <vt:lpstr>Conclusion from analysis</vt:lpstr>
      <vt:lpstr>Paper 2</vt:lpstr>
      <vt:lpstr> Analysis Of      Papers</vt:lpstr>
      <vt:lpstr>Conclusion from analysis</vt:lpstr>
      <vt:lpstr>Proposed Idea  </vt:lpstr>
      <vt:lpstr> Proposed                  Solutions</vt:lpstr>
      <vt:lpstr>PowerPoint Presentation</vt:lpstr>
      <vt:lpstr>PowerPoint Presentation</vt:lpstr>
      <vt:lpstr>PowerPoint Presentation</vt:lpstr>
      <vt:lpstr>Proposed Algorithm</vt:lpstr>
      <vt:lpstr>   Virtual                  classroom</vt:lpstr>
      <vt:lpstr>Broadcast and Discussion Forum</vt:lpstr>
      <vt:lpstr>       Video Conferencing </vt:lpstr>
      <vt:lpstr>Collaborative whiteboard</vt:lpstr>
      <vt:lpstr>  Learning      materials      sharing    </vt:lpstr>
      <vt:lpstr>     email integrations </vt:lpstr>
      <vt:lpstr>Whatsapp message automation </vt:lpstr>
      <vt:lpstr>Requirement Specifications  </vt:lpstr>
      <vt:lpstr>     Software Requirements </vt:lpstr>
      <vt:lpstr>    Hardware Requirements </vt:lpstr>
      <vt:lpstr>Design  </vt:lpstr>
      <vt:lpstr>PowerPoint Presentation</vt:lpstr>
      <vt:lpstr>PowerPoint Presentation</vt:lpstr>
      <vt:lpstr>    User Interface </vt:lpstr>
      <vt:lpstr>Conclusion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Interface </dc:title>
  <dc:creator>SOFTMONKS OPC PVT LTD</dc:creator>
  <cp:lastModifiedBy>Microsoft account</cp:lastModifiedBy>
  <cp:revision>51</cp:revision>
  <dcterms:created xsi:type="dcterms:W3CDTF">2021-09-27T06:08:32Z</dcterms:created>
  <dcterms:modified xsi:type="dcterms:W3CDTF">2022-03-21T16:38:32Z</dcterms:modified>
</cp:coreProperties>
</file>