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69" d="100"/>
          <a:sy n="69" d="100"/>
        </p:scale>
        <p:origin x="448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61C8-C37F-CA7F-3E31-1F6DB1CF7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F5C34-3F1F-9C2B-741B-1B569BE22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1CEC-9EA1-13AA-3F1C-7C334AD5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E5C-645F-469C-B103-48758D5FAA73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EB853-1CD5-B63F-9B9A-8F909079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8216-B4F0-BDA6-6FD8-D9970AE9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97A-9758-41D2-94D9-CEC333F45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4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35C5-7D2C-85D9-983A-D90E5C19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CBC09-2A07-7D6D-DE87-72C8948F2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50DD0-8A37-A7EA-BDE3-8093CC66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E5C-645F-469C-B103-48758D5FAA73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D2AE0-2D06-10E7-A7F8-C610153D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471F1-F9AF-BF2A-4F3E-711151D6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97A-9758-41D2-94D9-CEC333F45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44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DB13C-EA49-1B5C-946D-035A9F9BA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9F643-C658-0904-7195-4B7074538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C839C-87D6-FE1F-8945-88AAF32F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E5C-645F-469C-B103-48758D5FAA73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EB073-36AE-1686-8972-93384EA2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D7DC9-B43A-CB5B-AB48-CD777494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97A-9758-41D2-94D9-CEC333F45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49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A641-76D2-F73A-E0C1-1F6D8D2D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E38B3-18F8-738E-8385-136DC37F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43A28-F6B6-6CF5-B80C-2E8429AF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E5C-645F-469C-B103-48758D5FAA73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76DB-07EC-997D-4925-CBA5875C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EF457-64B8-2A39-E192-EE909C81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97A-9758-41D2-94D9-CEC333F45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89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054A-FB6B-AAC5-0128-8C77A52A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AD69C-B4E7-50D4-EE10-FF905903F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39312-3056-E421-6287-C35F5E14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E5C-645F-469C-B103-48758D5FAA73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FE0CE-F91E-C526-0577-822C33A4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398DA-1ED4-62E6-2711-0CE39E4A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97A-9758-41D2-94D9-CEC333F45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77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C47B-ED9B-446A-4DAA-9BAA5242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2F33-39BB-5811-4F09-7741C668A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18431-72E7-ACC0-DBE5-B96A6BD63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DC9D3-BCE2-7C9B-3BEC-CCDEE107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E5C-645F-469C-B103-48758D5FAA73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69A7D-3A83-8B86-CCFF-4CFE840C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C0798-38F6-0DAA-518B-E71CB607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97A-9758-41D2-94D9-CEC333F45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26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EFA4-E688-D8C8-B595-AEA8B8BB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EBA80-D577-3904-A929-55BB23A07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9414B-F8CB-0D40-7E19-E750CB5A8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4694-2B2F-DD9A-0FD5-CDA800AFE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4B928-489C-A495-6182-34E33299F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83E6E-BD76-92B5-21D9-E1905FC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E5C-645F-469C-B103-48758D5FAA73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4D6D6-BE6B-53AC-9D26-804EBD52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FD948-3B10-16C8-2ACA-9A64B575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97A-9758-41D2-94D9-CEC333F45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8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8CE9-6EF5-4153-875F-9516364D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653AE-5BF0-3237-CA12-97705EDF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E5C-645F-469C-B103-48758D5FAA73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DEDDF-B767-D58F-5589-FB7CDED8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FBC6E-F463-E6E1-695E-C17C6576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97A-9758-41D2-94D9-CEC333F45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83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75CE0-0A09-FD09-9BE7-5A8BEA16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E5C-645F-469C-B103-48758D5FAA73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2D613-F895-2620-4F3D-B9622A10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7E7C8-594F-41EF-A8EE-5626745F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97A-9758-41D2-94D9-CEC333F45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88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8C6C-FB52-C7CB-93AB-FA2E4663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66E4C-63C5-C5FE-4FE0-112A55C8A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9E236-DAC7-1AE9-E68C-CEDBCEE20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8CE7B-3423-87F0-A863-BB107A12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E5C-645F-469C-B103-48758D5FAA73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AF846-FB61-4DF8-7CF4-B3B357AA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4789B-FB53-E8A9-CEC7-0DED96DF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97A-9758-41D2-94D9-CEC333F45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99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8C2C-C60D-8B27-3632-A09D2E9B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E2C68-EFB2-1606-4C78-59FA615AD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C4739-307D-B6E1-7565-859C6C97D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0C3DC-DB58-DCB8-F04C-C92D0E26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E5C-645F-469C-B103-48758D5FAA73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E7BE6-C11C-559F-4C53-A0B0A31F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99541-96F4-E70B-9097-7DF56AB8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97A-9758-41D2-94D9-CEC333F45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2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87BA7-F506-6477-01BB-C11357EB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E244E-B3C2-3BFC-BC63-8E6D6B8CA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6A5C0-646D-6FD5-7DDD-915E2D71B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9E5C-645F-469C-B103-48758D5FAA73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444EF-8A5E-82E3-100B-84D38D346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105BC-24D1-EFDF-534C-784A9CCF8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897A-9758-41D2-94D9-CEC333F45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68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357457-64DA-2A18-C443-79F92BCC4EBC}"/>
              </a:ext>
            </a:extLst>
          </p:cNvPr>
          <p:cNvSpPr txBox="1"/>
          <p:nvPr/>
        </p:nvSpPr>
        <p:spPr>
          <a:xfrm>
            <a:off x="134867" y="216196"/>
            <a:ext cx="120571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📚 Joint Probability Distribution (JPD)</a:t>
            </a:r>
          </a:p>
          <a:p>
            <a:r>
              <a:rPr lang="en-US" dirty="0"/>
              <a:t>The </a:t>
            </a:r>
            <a:r>
              <a:rPr lang="en-US" b="1" dirty="0"/>
              <a:t>joint probability distribution</a:t>
            </a:r>
            <a:r>
              <a:rPr lang="en-US" dirty="0"/>
              <a:t> describes the probability of two or more random variables occurring simultaneously. It shows how the probability is distributed over combinations of different values of these random variables.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8D65A-5CA6-EE9D-F626-E0EBF20A50BD}"/>
              </a:ext>
            </a:extLst>
          </p:cNvPr>
          <p:cNvSpPr txBox="1"/>
          <p:nvPr/>
        </p:nvSpPr>
        <p:spPr>
          <a:xfrm>
            <a:off x="134867" y="1056399"/>
            <a:ext cx="1215019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🎲 </a:t>
            </a:r>
            <a:r>
              <a:rPr lang="en-IN" b="1" dirty="0"/>
              <a:t>For Discrete Random Variables</a:t>
            </a:r>
          </a:p>
          <a:p>
            <a:r>
              <a:rPr lang="en-US" dirty="0"/>
              <a:t>Let X and Y be two discrete random variables. The joint probability mass function (PMF) is denoted by:</a:t>
            </a:r>
          </a:p>
          <a:p>
            <a:r>
              <a:rPr lang="es-ES" dirty="0"/>
              <a:t>			</a:t>
            </a:r>
            <a:r>
              <a:rPr lang="es-ES" sz="2000" dirty="0"/>
              <a:t>P(X=</a:t>
            </a:r>
            <a:r>
              <a:rPr lang="es-ES" sz="2000" dirty="0" err="1"/>
              <a:t>x,Y</a:t>
            </a:r>
            <a:r>
              <a:rPr lang="es-ES" sz="2000" dirty="0"/>
              <a:t>=y)=p(</a:t>
            </a:r>
            <a:r>
              <a:rPr lang="es-ES" sz="2000" dirty="0" err="1"/>
              <a:t>x,y</a:t>
            </a:r>
            <a:r>
              <a:rPr lang="es-ES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p(</a:t>
            </a:r>
            <a:r>
              <a:rPr lang="en-US" dirty="0" err="1"/>
              <a:t>x,y</a:t>
            </a:r>
            <a:r>
              <a:rPr lang="en-US" dirty="0"/>
              <a:t>)≥ 0 for all values of x and 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sum of all joint probabilities equals 1:</a:t>
            </a:r>
          </a:p>
          <a:p>
            <a:pPr>
              <a:buNone/>
            </a:pPr>
            <a:r>
              <a:rPr lang="en-US" sz="2000" dirty="0"/>
              <a:t>∑ ∑p(</a:t>
            </a:r>
            <a:r>
              <a:rPr lang="en-US" sz="2000" dirty="0" err="1"/>
              <a:t>x,y</a:t>
            </a:r>
            <a:r>
              <a:rPr lang="en-US" sz="2000" dirty="0"/>
              <a:t>)=1</a:t>
            </a:r>
          </a:p>
          <a:p>
            <a:pPr>
              <a:buNone/>
            </a:pPr>
            <a:r>
              <a:rPr lang="en-IN" dirty="0"/>
              <a:t>X  y</a:t>
            </a:r>
          </a:p>
          <a:p>
            <a:pPr>
              <a:buNone/>
            </a:pPr>
            <a:r>
              <a:rPr lang="en-US" b="1" dirty="0"/>
              <a:t>📈 For Continuous Random Variables</a:t>
            </a:r>
          </a:p>
          <a:p>
            <a:r>
              <a:rPr lang="en-US" dirty="0"/>
              <a:t>If X and Y are continuous random variables, the joint probability density function (PDF) is denoted by:</a:t>
            </a:r>
          </a:p>
          <a:p>
            <a:r>
              <a:rPr lang="en-US" dirty="0"/>
              <a:t>	           </a:t>
            </a:r>
            <a:r>
              <a:rPr lang="en-IN" sz="1800" dirty="0"/>
              <a:t>∞    </a:t>
            </a:r>
            <a:r>
              <a:rPr lang="en-US" dirty="0"/>
              <a:t> </a:t>
            </a:r>
            <a:r>
              <a:rPr lang="en-IN" sz="1800" dirty="0"/>
              <a:t>∞</a:t>
            </a:r>
            <a:endParaRPr lang="en-US" dirty="0"/>
          </a:p>
          <a:p>
            <a:r>
              <a:rPr lang="en-IN" sz="2000" dirty="0"/>
              <a:t>f(</a:t>
            </a:r>
            <a:r>
              <a:rPr lang="en-IN" sz="2000" dirty="0" err="1"/>
              <a:t>x,y</a:t>
            </a:r>
            <a:r>
              <a:rPr lang="en-IN" sz="2000" dirty="0"/>
              <a:t>)≥0  and  </a:t>
            </a:r>
            <a:r>
              <a:rPr lang="en-IN" sz="1400" dirty="0"/>
              <a:t>−∞</a:t>
            </a:r>
            <a:r>
              <a:rPr lang="en-IN" sz="3200" dirty="0"/>
              <a:t>∫ </a:t>
            </a:r>
            <a:r>
              <a:rPr lang="en-IN" sz="1600" dirty="0"/>
              <a:t>​-∞</a:t>
            </a:r>
            <a:r>
              <a:rPr lang="en-IN" sz="3200" dirty="0"/>
              <a:t>∫</a:t>
            </a:r>
            <a:r>
              <a:rPr lang="en-IN" sz="2400" dirty="0"/>
              <a:t>f(</a:t>
            </a:r>
            <a:r>
              <a:rPr lang="en-IN" sz="2400" dirty="0" err="1"/>
              <a:t>x,y</a:t>
            </a:r>
            <a:r>
              <a:rPr lang="en-IN" sz="2400" dirty="0"/>
              <a:t>)dx </a:t>
            </a:r>
            <a:r>
              <a:rPr lang="en-IN" sz="2400" dirty="0" err="1"/>
              <a:t>dy</a:t>
            </a:r>
            <a:r>
              <a:rPr lang="en-IN" sz="2400" dirty="0"/>
              <a:t>=1 </a:t>
            </a:r>
          </a:p>
          <a:p>
            <a:pPr>
              <a:buNone/>
            </a:pPr>
            <a:r>
              <a:rPr lang="en-IN" dirty="0"/>
              <a:t>The probability that X and Y fall within a region A is given by:</a:t>
            </a:r>
          </a:p>
          <a:p>
            <a:pPr>
              <a:buNone/>
            </a:pPr>
            <a:r>
              <a:rPr lang="en-IN" sz="2000" dirty="0"/>
              <a:t>P((X,Y)∈A)=</a:t>
            </a:r>
            <a:r>
              <a:rPr lang="en-IN" sz="3200" dirty="0"/>
              <a:t>∫ ∫</a:t>
            </a:r>
            <a:r>
              <a:rPr lang="en-IN" sz="2000" dirty="0"/>
              <a:t>f(</a:t>
            </a:r>
            <a:r>
              <a:rPr lang="en-IN" sz="2000" dirty="0" err="1"/>
              <a:t>x,y</a:t>
            </a:r>
            <a:r>
              <a:rPr lang="en-IN" sz="2000" dirty="0"/>
              <a:t>) dx </a:t>
            </a:r>
            <a:r>
              <a:rPr lang="en-IN" sz="2000" dirty="0" err="1"/>
              <a:t>dy</a:t>
            </a:r>
            <a:endParaRPr lang="en-IN" sz="2000" dirty="0"/>
          </a:p>
          <a:p>
            <a:pPr>
              <a:buNone/>
            </a:pPr>
            <a:r>
              <a:rPr lang="en-IN" dirty="0"/>
              <a:t>	     A</a:t>
            </a:r>
          </a:p>
          <a:p>
            <a:pPr>
              <a:buNone/>
            </a:pPr>
            <a:r>
              <a:rPr lang="en-IN" b="1" dirty="0"/>
              <a:t>🔗 Joint Cumulative Distribution Function (CDF)</a:t>
            </a:r>
          </a:p>
          <a:p>
            <a:pPr>
              <a:buNone/>
            </a:pPr>
            <a:r>
              <a:rPr lang="en-IN" dirty="0"/>
              <a:t>The joint CDF of two random variables X and Y is given by:</a:t>
            </a:r>
          </a:p>
          <a:p>
            <a:pPr>
              <a:buNone/>
            </a:pPr>
            <a:r>
              <a:rPr lang="en-IN" dirty="0"/>
              <a:t>		x</a:t>
            </a:r>
          </a:p>
          <a:p>
            <a:pPr>
              <a:buNone/>
            </a:pPr>
            <a:r>
              <a:rPr lang="en-IN" sz="2000" dirty="0"/>
              <a:t>F(</a:t>
            </a:r>
            <a:r>
              <a:rPr lang="en-IN" sz="2000" dirty="0" err="1"/>
              <a:t>x,y</a:t>
            </a:r>
            <a:r>
              <a:rPr lang="en-IN" sz="2000" dirty="0"/>
              <a:t>)=P(</a:t>
            </a:r>
            <a:r>
              <a:rPr lang="en-IN" sz="2000" dirty="0" err="1"/>
              <a:t>X≤x,Y≤y</a:t>
            </a:r>
            <a:r>
              <a:rPr lang="en-IN" sz="2000" dirty="0"/>
              <a:t>)= </a:t>
            </a:r>
            <a:r>
              <a:rPr lang="en-IN" dirty="0"/>
              <a:t>-∞</a:t>
            </a:r>
            <a:r>
              <a:rPr lang="en-IN" sz="4000" dirty="0"/>
              <a:t>∫</a:t>
            </a:r>
            <a:r>
              <a:rPr lang="en-IN" dirty="0"/>
              <a:t> </a:t>
            </a:r>
            <a:r>
              <a:rPr lang="en-IN" sz="3600" dirty="0"/>
              <a:t>∫</a:t>
            </a:r>
            <a:r>
              <a:rPr lang="en-IN" sz="2000" dirty="0"/>
              <a:t>f(</a:t>
            </a:r>
            <a:r>
              <a:rPr lang="en-IN" sz="2000" dirty="0" err="1"/>
              <a:t>u,v</a:t>
            </a:r>
            <a:r>
              <a:rPr lang="en-IN" sz="2000" dirty="0"/>
              <a:t>) du 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93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Anjali Kumari</dc:creator>
  <cp:lastModifiedBy>Anjali Kumari</cp:lastModifiedBy>
  <cp:revision>1</cp:revision>
  <dcterms:created xsi:type="dcterms:W3CDTF">2025-03-24T18:01:23Z</dcterms:created>
  <dcterms:modified xsi:type="dcterms:W3CDTF">2025-03-24T18:01:32Z</dcterms:modified>
</cp:coreProperties>
</file>