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Literaturnaya Bold" charset="1" panose="02020803070505020403"/>
      <p:regular r:id="rId21"/>
    </p:embeddedFont>
    <p:embeddedFont>
      <p:font typeface="Be Vietnam" charset="1" panose="00000500000000000000"/>
      <p:regular r:id="rId22"/>
    </p:embeddedFont>
    <p:embeddedFont>
      <p:font typeface="Klein Bold" charset="1" panose="02000503060000020004"/>
      <p:regular r:id="rId23"/>
    </p:embeddedFont>
    <p:embeddedFont>
      <p:font typeface="Klein" charset="1" panose="02000503060000020004"/>
      <p:regular r:id="rId24"/>
    </p:embeddedFont>
    <p:embeddedFont>
      <p:font typeface="Canva Sans Bold" charset="1" panose="020B0803030501040103"/>
      <p:regular r:id="rId25"/>
    </p:embeddedFont>
    <p:embeddedFont>
      <p:font typeface="File" charset="1" panose="02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13389768" y="188942"/>
            <a:ext cx="5137614" cy="4110092"/>
          </a:xfrm>
          <a:custGeom>
            <a:avLst/>
            <a:gdLst/>
            <a:ahLst/>
            <a:cxnLst/>
            <a:rect r="r" b="b" t="t" l="l"/>
            <a:pathLst>
              <a:path h="4110092" w="5137614">
                <a:moveTo>
                  <a:pt x="0" y="0"/>
                </a:moveTo>
                <a:lnTo>
                  <a:pt x="5137615" y="0"/>
                </a:lnTo>
                <a:lnTo>
                  <a:pt x="5137615" y="4110091"/>
                </a:lnTo>
                <a:lnTo>
                  <a:pt x="0" y="4110091"/>
                </a:lnTo>
                <a:lnTo>
                  <a:pt x="0" y="0"/>
                </a:lnTo>
                <a:close/>
              </a:path>
            </a:pathLst>
          </a:custGeom>
          <a:blipFill>
            <a:blip r:embed="rId3"/>
            <a:stretch>
              <a:fillRect l="0" t="0" r="0" b="0"/>
            </a:stretch>
          </a:blipFill>
        </p:spPr>
      </p:sp>
      <p:sp>
        <p:nvSpPr>
          <p:cNvPr name="TextBox 4" id="4"/>
          <p:cNvSpPr txBox="true"/>
          <p:nvPr/>
        </p:nvSpPr>
        <p:spPr>
          <a:xfrm rot="0">
            <a:off x="1028700" y="2415438"/>
            <a:ext cx="12572890" cy="2757735"/>
          </a:xfrm>
          <a:prstGeom prst="rect">
            <a:avLst/>
          </a:prstGeom>
        </p:spPr>
        <p:txBody>
          <a:bodyPr anchor="t" rtlCol="false" tIns="0" lIns="0" bIns="0" rIns="0">
            <a:spAutoFit/>
          </a:bodyPr>
          <a:lstStyle/>
          <a:p>
            <a:pPr algn="l">
              <a:lnSpc>
                <a:spcPts val="10690"/>
              </a:lnSpc>
            </a:pPr>
            <a:r>
              <a:rPr lang="en-US" sz="10379" b="true">
                <a:solidFill>
                  <a:srgbClr val="004AAD"/>
                </a:solidFill>
                <a:latin typeface="Literaturnaya Bold"/>
                <a:ea typeface="Literaturnaya Bold"/>
                <a:cs typeface="Literaturnaya Bold"/>
                <a:sym typeface="Literaturnaya Bold"/>
              </a:rPr>
              <a:t>Diabetic-Retinopathy Detection</a:t>
            </a:r>
          </a:p>
        </p:txBody>
      </p:sp>
      <p:sp>
        <p:nvSpPr>
          <p:cNvPr name="TextBox 5" id="5"/>
          <p:cNvSpPr txBox="true"/>
          <p:nvPr/>
        </p:nvSpPr>
        <p:spPr>
          <a:xfrm rot="0">
            <a:off x="816878" y="5344583"/>
            <a:ext cx="9902204" cy="770137"/>
          </a:xfrm>
          <a:prstGeom prst="rect">
            <a:avLst/>
          </a:prstGeom>
        </p:spPr>
        <p:txBody>
          <a:bodyPr anchor="t" rtlCol="false" tIns="0" lIns="0" bIns="0" rIns="0">
            <a:spAutoFit/>
          </a:bodyPr>
          <a:lstStyle/>
          <a:p>
            <a:pPr algn="l">
              <a:lnSpc>
                <a:spcPts val="6376"/>
              </a:lnSpc>
            </a:pPr>
            <a:r>
              <a:rPr lang="en-US" sz="4554">
                <a:solidFill>
                  <a:srgbClr val="000000"/>
                </a:solidFill>
                <a:latin typeface="Be Vietnam"/>
                <a:ea typeface="Be Vietnam"/>
                <a:cs typeface="Be Vietnam"/>
                <a:sym typeface="Be Vietnam"/>
              </a:rPr>
              <a:t>24EEE431 - </a:t>
            </a:r>
            <a:r>
              <a:rPr lang="en-US" sz="4554">
                <a:solidFill>
                  <a:srgbClr val="000000"/>
                </a:solidFill>
                <a:latin typeface="Be Vietnam"/>
                <a:ea typeface="Be Vietnam"/>
                <a:cs typeface="Be Vietnam"/>
                <a:sym typeface="Be Vietnam"/>
              </a:rPr>
              <a:t>AI &amp; EDGE COMPUTING</a:t>
            </a:r>
          </a:p>
        </p:txBody>
      </p:sp>
      <p:sp>
        <p:nvSpPr>
          <p:cNvPr name="TextBox 6" id="6"/>
          <p:cNvSpPr txBox="true"/>
          <p:nvPr/>
        </p:nvSpPr>
        <p:spPr>
          <a:xfrm rot="0">
            <a:off x="9451748" y="7725363"/>
            <a:ext cx="8836252" cy="2143471"/>
          </a:xfrm>
          <a:prstGeom prst="rect">
            <a:avLst/>
          </a:prstGeom>
        </p:spPr>
        <p:txBody>
          <a:bodyPr anchor="t" rtlCol="false" tIns="0" lIns="0" bIns="0" rIns="0">
            <a:spAutoFit/>
          </a:bodyPr>
          <a:lstStyle/>
          <a:p>
            <a:pPr algn="l">
              <a:lnSpc>
                <a:spcPts val="4319"/>
              </a:lnSpc>
            </a:pPr>
            <a:r>
              <a:rPr lang="en-US" sz="3085">
                <a:solidFill>
                  <a:srgbClr val="004AAD"/>
                </a:solidFill>
                <a:latin typeface="Be Vietnam"/>
                <a:ea typeface="Be Vietnam"/>
                <a:cs typeface="Be Vietnam"/>
                <a:sym typeface="Be Vietnam"/>
              </a:rPr>
              <a:t>AMAL KRISHNA S (CB.EN.U4EEE22003)</a:t>
            </a:r>
          </a:p>
          <a:p>
            <a:pPr algn="l">
              <a:lnSpc>
                <a:spcPts val="4319"/>
              </a:lnSpc>
            </a:pPr>
            <a:r>
              <a:rPr lang="en-US" sz="3085">
                <a:solidFill>
                  <a:srgbClr val="004AAD"/>
                </a:solidFill>
                <a:latin typeface="Be Vietnam"/>
                <a:ea typeface="Be Vietnam"/>
                <a:cs typeface="Be Vietnam"/>
                <a:sym typeface="Be Vietnam"/>
              </a:rPr>
              <a:t>SHAKTHI (CB.EN.U4EEE22042)</a:t>
            </a:r>
          </a:p>
          <a:p>
            <a:pPr algn="l">
              <a:lnSpc>
                <a:spcPts val="4319"/>
              </a:lnSpc>
            </a:pPr>
            <a:r>
              <a:rPr lang="en-US" sz="3085">
                <a:solidFill>
                  <a:srgbClr val="004AAD"/>
                </a:solidFill>
                <a:latin typeface="Be Vietnam"/>
                <a:ea typeface="Be Vietnam"/>
                <a:cs typeface="Be Vietnam"/>
                <a:sym typeface="Be Vietnam"/>
              </a:rPr>
              <a:t>ASHNI S (CB.EN.U4EEE22060)</a:t>
            </a:r>
          </a:p>
          <a:p>
            <a:pPr algn="l">
              <a:lnSpc>
                <a:spcPts val="4319"/>
              </a:lnSpc>
              <a:spcBef>
                <a:spcPct val="0"/>
              </a:spcBef>
            </a:pPr>
            <a:r>
              <a:rPr lang="en-US" sz="3085">
                <a:solidFill>
                  <a:srgbClr val="004AAD"/>
                </a:solidFill>
                <a:latin typeface="Be Vietnam"/>
                <a:ea typeface="Be Vietnam"/>
                <a:cs typeface="Be Vietnam"/>
                <a:sym typeface="Be Vietnam"/>
              </a:rPr>
              <a:t>PRIYASHREE (CB.EN.U4EE22125)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9628621" y="3000290"/>
            <a:ext cx="8484974" cy="4876823"/>
          </a:xfrm>
          <a:custGeom>
            <a:avLst/>
            <a:gdLst/>
            <a:ahLst/>
            <a:cxnLst/>
            <a:rect r="r" b="b" t="t" l="l"/>
            <a:pathLst>
              <a:path h="4876823" w="8484974">
                <a:moveTo>
                  <a:pt x="0" y="0"/>
                </a:moveTo>
                <a:lnTo>
                  <a:pt x="8484974" y="0"/>
                </a:lnTo>
                <a:lnTo>
                  <a:pt x="8484974" y="4876823"/>
                </a:lnTo>
                <a:lnTo>
                  <a:pt x="0" y="4876823"/>
                </a:lnTo>
                <a:lnTo>
                  <a:pt x="0" y="0"/>
                </a:lnTo>
                <a:close/>
              </a:path>
            </a:pathLst>
          </a:custGeom>
          <a:blipFill>
            <a:blip r:embed="rId3"/>
            <a:stretch>
              <a:fillRect l="0" t="0" r="0" b="0"/>
            </a:stretch>
          </a:blipFill>
        </p:spPr>
      </p:sp>
      <p:sp>
        <p:nvSpPr>
          <p:cNvPr name="Freeform 4" id="4"/>
          <p:cNvSpPr/>
          <p:nvPr/>
        </p:nvSpPr>
        <p:spPr>
          <a:xfrm flipH="false" flipV="false" rot="0">
            <a:off x="252833" y="3017420"/>
            <a:ext cx="8891167" cy="4859693"/>
          </a:xfrm>
          <a:custGeom>
            <a:avLst/>
            <a:gdLst/>
            <a:ahLst/>
            <a:cxnLst/>
            <a:rect r="r" b="b" t="t" l="l"/>
            <a:pathLst>
              <a:path h="4859693" w="8891167">
                <a:moveTo>
                  <a:pt x="0" y="0"/>
                </a:moveTo>
                <a:lnTo>
                  <a:pt x="8891167" y="0"/>
                </a:lnTo>
                <a:lnTo>
                  <a:pt x="8891167" y="4859693"/>
                </a:lnTo>
                <a:lnTo>
                  <a:pt x="0" y="4859693"/>
                </a:lnTo>
                <a:lnTo>
                  <a:pt x="0" y="0"/>
                </a:lnTo>
                <a:close/>
              </a:path>
            </a:pathLst>
          </a:custGeom>
          <a:blipFill>
            <a:blip r:embed="rId4"/>
            <a:stretch>
              <a:fillRect l="0" t="0" r="0" b="0"/>
            </a:stretch>
          </a:blipFill>
        </p:spPr>
      </p:sp>
      <p:sp>
        <p:nvSpPr>
          <p:cNvPr name="TextBox 5" id="5"/>
          <p:cNvSpPr txBox="true"/>
          <p:nvPr/>
        </p:nvSpPr>
        <p:spPr>
          <a:xfrm rot="0">
            <a:off x="252833" y="1114425"/>
            <a:ext cx="15598025" cy="857157"/>
          </a:xfrm>
          <a:prstGeom prst="rect">
            <a:avLst/>
          </a:prstGeom>
        </p:spPr>
        <p:txBody>
          <a:bodyPr anchor="t" rtlCol="false" tIns="0" lIns="0" bIns="0" rIns="0">
            <a:spAutoFit/>
          </a:bodyPr>
          <a:lstStyle/>
          <a:p>
            <a:pPr algn="l" marL="0" indent="0" lvl="0">
              <a:lnSpc>
                <a:spcPts val="6431"/>
              </a:lnSpc>
              <a:spcBef>
                <a:spcPct val="0"/>
              </a:spcBef>
            </a:pPr>
            <a:r>
              <a:rPr lang="en-US" b="true" sz="6244">
                <a:solidFill>
                  <a:srgbClr val="004AAD"/>
                </a:solidFill>
                <a:latin typeface="Klein Bold"/>
                <a:ea typeface="Klein Bold"/>
                <a:cs typeface="Klein Bold"/>
                <a:sym typeface="Klein Bold"/>
              </a:rPr>
              <a:t>Graphs for visualisation</a:t>
            </a:r>
          </a:p>
        </p:txBody>
      </p:sp>
      <p:sp>
        <p:nvSpPr>
          <p:cNvPr name="TextBox 6" id="6"/>
          <p:cNvSpPr txBox="true"/>
          <p:nvPr/>
        </p:nvSpPr>
        <p:spPr>
          <a:xfrm rot="0">
            <a:off x="10801439" y="8166767"/>
            <a:ext cx="6139339" cy="316357"/>
          </a:xfrm>
          <a:prstGeom prst="rect">
            <a:avLst/>
          </a:prstGeom>
        </p:spPr>
        <p:txBody>
          <a:bodyPr anchor="t" rtlCol="false" tIns="0" lIns="0" bIns="0" rIns="0">
            <a:spAutoFit/>
          </a:bodyPr>
          <a:lstStyle/>
          <a:p>
            <a:pPr algn="ctr">
              <a:lnSpc>
                <a:spcPts val="2368"/>
              </a:lnSpc>
              <a:spcBef>
                <a:spcPct val="0"/>
              </a:spcBef>
            </a:pPr>
            <a:r>
              <a:rPr lang="en-US" b="true" sz="2299">
                <a:solidFill>
                  <a:srgbClr val="004AAD"/>
                </a:solidFill>
                <a:latin typeface="Klein Bold"/>
                <a:ea typeface="Klein Bold"/>
                <a:cs typeface="Klein Bold"/>
                <a:sym typeface="Klein Bold"/>
              </a:rPr>
              <a:t>Plot between Training and Validation Loss</a:t>
            </a:r>
          </a:p>
        </p:txBody>
      </p:sp>
      <p:sp>
        <p:nvSpPr>
          <p:cNvPr name="TextBox 7" id="7"/>
          <p:cNvSpPr txBox="true"/>
          <p:nvPr/>
        </p:nvSpPr>
        <p:spPr>
          <a:xfrm rot="0">
            <a:off x="1642112" y="8166767"/>
            <a:ext cx="6855143" cy="316357"/>
          </a:xfrm>
          <a:prstGeom prst="rect">
            <a:avLst/>
          </a:prstGeom>
        </p:spPr>
        <p:txBody>
          <a:bodyPr anchor="t" rtlCol="false" tIns="0" lIns="0" bIns="0" rIns="0">
            <a:spAutoFit/>
          </a:bodyPr>
          <a:lstStyle/>
          <a:p>
            <a:pPr algn="ctr">
              <a:lnSpc>
                <a:spcPts val="2368"/>
              </a:lnSpc>
              <a:spcBef>
                <a:spcPct val="0"/>
              </a:spcBef>
            </a:pPr>
            <a:r>
              <a:rPr lang="en-US" b="true" sz="2299">
                <a:solidFill>
                  <a:srgbClr val="004AAD"/>
                </a:solidFill>
                <a:latin typeface="Klein Bold"/>
                <a:ea typeface="Klein Bold"/>
                <a:cs typeface="Klein Bold"/>
                <a:sym typeface="Klein Bold"/>
              </a:rPr>
              <a:t>Plot between Training and Validation Accuracy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739173" y="3796591"/>
            <a:ext cx="8629927" cy="4494642"/>
          </a:xfrm>
          <a:custGeom>
            <a:avLst/>
            <a:gdLst/>
            <a:ahLst/>
            <a:cxnLst/>
            <a:rect r="r" b="b" t="t" l="l"/>
            <a:pathLst>
              <a:path h="4494642" w="8629927">
                <a:moveTo>
                  <a:pt x="0" y="0"/>
                </a:moveTo>
                <a:lnTo>
                  <a:pt x="8629927" y="0"/>
                </a:lnTo>
                <a:lnTo>
                  <a:pt x="8629927" y="4494642"/>
                </a:lnTo>
                <a:lnTo>
                  <a:pt x="0" y="4494642"/>
                </a:lnTo>
                <a:lnTo>
                  <a:pt x="0" y="0"/>
                </a:lnTo>
                <a:close/>
              </a:path>
            </a:pathLst>
          </a:custGeom>
          <a:blipFill>
            <a:blip r:embed="rId3"/>
            <a:stretch>
              <a:fillRect l="0" t="0" r="0" b="-3004"/>
            </a:stretch>
          </a:blipFill>
        </p:spPr>
      </p:sp>
      <p:sp>
        <p:nvSpPr>
          <p:cNvPr name="TextBox 4" id="4"/>
          <p:cNvSpPr txBox="true"/>
          <p:nvPr/>
        </p:nvSpPr>
        <p:spPr>
          <a:xfrm rot="0">
            <a:off x="207813" y="349084"/>
            <a:ext cx="16881097" cy="1665219"/>
          </a:xfrm>
          <a:prstGeom prst="rect">
            <a:avLst/>
          </a:prstGeom>
        </p:spPr>
        <p:txBody>
          <a:bodyPr anchor="t" rtlCol="false" tIns="0" lIns="0" bIns="0" rIns="0">
            <a:spAutoFit/>
          </a:bodyPr>
          <a:lstStyle/>
          <a:p>
            <a:pPr algn="l">
              <a:lnSpc>
                <a:spcPts val="6431"/>
              </a:lnSpc>
            </a:pPr>
            <a:r>
              <a:rPr lang="en-US" sz="6244" b="true">
                <a:solidFill>
                  <a:srgbClr val="004AAD"/>
                </a:solidFill>
                <a:latin typeface="Klein Bold"/>
                <a:ea typeface="Klein Bold"/>
                <a:cs typeface="Klein Bold"/>
                <a:sym typeface="Klein Bold"/>
              </a:rPr>
              <a:t>Classification Report &amp; Confusion Matrix</a:t>
            </a:r>
          </a:p>
          <a:p>
            <a:pPr algn="l" marL="0" indent="0" lvl="0">
              <a:lnSpc>
                <a:spcPts val="6431"/>
              </a:lnSpc>
              <a:spcBef>
                <a:spcPct val="0"/>
              </a:spcBef>
            </a:pPr>
          </a:p>
        </p:txBody>
      </p:sp>
      <p:sp>
        <p:nvSpPr>
          <p:cNvPr name="Freeform 5" id="5"/>
          <p:cNvSpPr/>
          <p:nvPr/>
        </p:nvSpPr>
        <p:spPr>
          <a:xfrm flipH="false" flipV="false" rot="0">
            <a:off x="9724692" y="1995767"/>
            <a:ext cx="8012192" cy="6295466"/>
          </a:xfrm>
          <a:custGeom>
            <a:avLst/>
            <a:gdLst/>
            <a:ahLst/>
            <a:cxnLst/>
            <a:rect r="r" b="b" t="t" l="l"/>
            <a:pathLst>
              <a:path h="6295466" w="8012192">
                <a:moveTo>
                  <a:pt x="0" y="0"/>
                </a:moveTo>
                <a:lnTo>
                  <a:pt x="8012192" y="0"/>
                </a:lnTo>
                <a:lnTo>
                  <a:pt x="8012192" y="6295466"/>
                </a:lnTo>
                <a:lnTo>
                  <a:pt x="0" y="6295466"/>
                </a:lnTo>
                <a:lnTo>
                  <a:pt x="0" y="0"/>
                </a:lnTo>
                <a:close/>
              </a:path>
            </a:pathLst>
          </a:custGeom>
          <a:blipFill>
            <a:blip r:embed="rId4"/>
            <a:stretch>
              <a:fillRect l="0" t="-3813"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1028700" y="2599614"/>
            <a:ext cx="6753123" cy="5943153"/>
          </a:xfrm>
          <a:custGeom>
            <a:avLst/>
            <a:gdLst/>
            <a:ahLst/>
            <a:cxnLst/>
            <a:rect r="r" b="b" t="t" l="l"/>
            <a:pathLst>
              <a:path h="5943153" w="6753123">
                <a:moveTo>
                  <a:pt x="0" y="0"/>
                </a:moveTo>
                <a:lnTo>
                  <a:pt x="6753123" y="0"/>
                </a:lnTo>
                <a:lnTo>
                  <a:pt x="6753123" y="5943153"/>
                </a:lnTo>
                <a:lnTo>
                  <a:pt x="0" y="5943153"/>
                </a:lnTo>
                <a:lnTo>
                  <a:pt x="0" y="0"/>
                </a:lnTo>
                <a:close/>
              </a:path>
            </a:pathLst>
          </a:custGeom>
          <a:blipFill>
            <a:blip r:embed="rId3"/>
            <a:stretch>
              <a:fillRect l="0" t="0" r="0" b="0"/>
            </a:stretch>
          </a:blipFill>
        </p:spPr>
      </p:sp>
      <p:sp>
        <p:nvSpPr>
          <p:cNvPr name="Freeform 4" id="4"/>
          <p:cNvSpPr/>
          <p:nvPr/>
        </p:nvSpPr>
        <p:spPr>
          <a:xfrm flipH="false" flipV="false" rot="0">
            <a:off x="8812794" y="2599614"/>
            <a:ext cx="7190323" cy="5951654"/>
          </a:xfrm>
          <a:custGeom>
            <a:avLst/>
            <a:gdLst/>
            <a:ahLst/>
            <a:cxnLst/>
            <a:rect r="r" b="b" t="t" l="l"/>
            <a:pathLst>
              <a:path h="5951654" w="7190323">
                <a:moveTo>
                  <a:pt x="0" y="0"/>
                </a:moveTo>
                <a:lnTo>
                  <a:pt x="7190323" y="0"/>
                </a:lnTo>
                <a:lnTo>
                  <a:pt x="7190323" y="5951654"/>
                </a:lnTo>
                <a:lnTo>
                  <a:pt x="0" y="5951654"/>
                </a:lnTo>
                <a:lnTo>
                  <a:pt x="0" y="0"/>
                </a:lnTo>
                <a:close/>
              </a:path>
            </a:pathLst>
          </a:custGeom>
          <a:blipFill>
            <a:blip r:embed="rId4"/>
            <a:stretch>
              <a:fillRect l="0" t="0" r="0" b="0"/>
            </a:stretch>
          </a:blipFill>
        </p:spPr>
      </p:sp>
      <p:sp>
        <p:nvSpPr>
          <p:cNvPr name="TextBox 5" id="5"/>
          <p:cNvSpPr txBox="true"/>
          <p:nvPr/>
        </p:nvSpPr>
        <p:spPr>
          <a:xfrm rot="0">
            <a:off x="252833" y="1114425"/>
            <a:ext cx="15598025" cy="857157"/>
          </a:xfrm>
          <a:prstGeom prst="rect">
            <a:avLst/>
          </a:prstGeom>
        </p:spPr>
        <p:txBody>
          <a:bodyPr anchor="t" rtlCol="false" tIns="0" lIns="0" bIns="0" rIns="0">
            <a:spAutoFit/>
          </a:bodyPr>
          <a:lstStyle/>
          <a:p>
            <a:pPr algn="l" marL="0" indent="0" lvl="0">
              <a:lnSpc>
                <a:spcPts val="6431"/>
              </a:lnSpc>
              <a:spcBef>
                <a:spcPct val="0"/>
              </a:spcBef>
            </a:pPr>
            <a:r>
              <a:rPr lang="en-US" b="true" sz="6244">
                <a:solidFill>
                  <a:srgbClr val="004AAD"/>
                </a:solidFill>
                <a:latin typeface="Klein Bold"/>
                <a:ea typeface="Klein Bold"/>
                <a:cs typeface="Klein Bold"/>
                <a:sym typeface="Klein Bold"/>
              </a:rPr>
              <a:t>Model Prediction Result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TextBox 3" id="3"/>
          <p:cNvSpPr txBox="true"/>
          <p:nvPr/>
        </p:nvSpPr>
        <p:spPr>
          <a:xfrm rot="0">
            <a:off x="689600" y="2065663"/>
            <a:ext cx="16946901" cy="8117824"/>
          </a:xfrm>
          <a:prstGeom prst="rect">
            <a:avLst/>
          </a:prstGeom>
        </p:spPr>
        <p:txBody>
          <a:bodyPr anchor="t" rtlCol="false" tIns="0" lIns="0" bIns="0" rIns="0">
            <a:spAutoFit/>
          </a:bodyPr>
          <a:lstStyle/>
          <a:p>
            <a:pPr algn="l" marL="787242" indent="-393621" lvl="1">
              <a:lnSpc>
                <a:spcPts val="3755"/>
              </a:lnSpc>
              <a:buFont typeface="Arial"/>
              <a:buChar char="•"/>
            </a:pPr>
            <a:r>
              <a:rPr lang="en-US" sz="3646">
                <a:solidFill>
                  <a:srgbClr val="545454"/>
                </a:solidFill>
                <a:latin typeface="Klein"/>
                <a:ea typeface="Klein"/>
                <a:cs typeface="Klein"/>
                <a:sym typeface="Klein"/>
              </a:rPr>
              <a:t>The m</a:t>
            </a:r>
            <a:r>
              <a:rPr lang="en-US" sz="3646">
                <a:solidFill>
                  <a:srgbClr val="545454"/>
                </a:solidFill>
                <a:latin typeface="Klein"/>
                <a:ea typeface="Klein"/>
                <a:cs typeface="Klein"/>
                <a:sym typeface="Klein"/>
              </a:rPr>
              <a:t>odel’s performance is evaluated using Cohen’s Kappa Score, accuracy, and a confusion matrix to assess classification effectiveness. </a:t>
            </a:r>
          </a:p>
          <a:p>
            <a:pPr algn="l" marL="787242" indent="-393621" lvl="1">
              <a:lnSpc>
                <a:spcPts val="3755"/>
              </a:lnSpc>
              <a:buFont typeface="Arial"/>
              <a:buChar char="•"/>
            </a:pPr>
            <a:r>
              <a:rPr lang="en-US" sz="3646">
                <a:solidFill>
                  <a:srgbClr val="545454"/>
                </a:solidFill>
                <a:latin typeface="Klein"/>
                <a:ea typeface="Klein"/>
                <a:cs typeface="Klein"/>
                <a:sym typeface="Klein"/>
              </a:rPr>
              <a:t>The validation Kappa Score (val_kappa) is tracked throughout training, ensuring improvements in model performance. Accuracy is used as a key metric to measure correct classifications, while the  Sparse categoricalcrossentropy serves as the loss function, helping fine-tune predictions.</a:t>
            </a:r>
          </a:p>
          <a:p>
            <a:pPr algn="l">
              <a:lnSpc>
                <a:spcPts val="3755"/>
              </a:lnSpc>
            </a:pPr>
          </a:p>
          <a:p>
            <a:pPr algn="l">
              <a:lnSpc>
                <a:spcPts val="3755"/>
              </a:lnSpc>
            </a:pPr>
            <a:r>
              <a:rPr lang="en-US" sz="3646">
                <a:solidFill>
                  <a:srgbClr val="545454"/>
                </a:solidFill>
                <a:latin typeface="Klein"/>
                <a:ea typeface="Klein"/>
                <a:cs typeface="Klein"/>
                <a:sym typeface="Klein"/>
              </a:rPr>
              <a:t> </a:t>
            </a:r>
          </a:p>
          <a:p>
            <a:pPr algn="l" marL="787242" indent="-393621" lvl="1">
              <a:lnSpc>
                <a:spcPts val="3755"/>
              </a:lnSpc>
              <a:buFont typeface="Arial"/>
              <a:buChar char="•"/>
            </a:pPr>
            <a:r>
              <a:rPr lang="en-US" sz="3646">
                <a:solidFill>
                  <a:srgbClr val="545454"/>
                </a:solidFill>
                <a:latin typeface="Klein"/>
                <a:ea typeface="Klein"/>
                <a:cs typeface="Klein"/>
                <a:sym typeface="Klein"/>
              </a:rPr>
              <a:t>The model automatically saves its best version whenever an improvement in the Validation Kappa Score is detected. Additionally, the confusion matrix provides insight into misclassifications across different severity levels, enabling better model refinement.</a:t>
            </a:r>
          </a:p>
          <a:p>
            <a:pPr algn="l" marL="787242" indent="-393621" lvl="1">
              <a:lnSpc>
                <a:spcPts val="3755"/>
              </a:lnSpc>
              <a:buFont typeface="Arial"/>
              <a:buChar char="•"/>
            </a:pPr>
            <a:r>
              <a:rPr lang="en-US" sz="3646">
                <a:solidFill>
                  <a:srgbClr val="545454"/>
                </a:solidFill>
                <a:latin typeface="Klein"/>
                <a:ea typeface="Klein"/>
                <a:cs typeface="Klein"/>
                <a:sym typeface="Klein"/>
              </a:rPr>
              <a:t> These metrics collectively ensure reliable and accurate detection of Diabetic Retinopathy (DR) severity.</a:t>
            </a:r>
          </a:p>
          <a:p>
            <a:pPr algn="l">
              <a:lnSpc>
                <a:spcPts val="3755"/>
              </a:lnSpc>
              <a:spcBef>
                <a:spcPct val="0"/>
              </a:spcBef>
            </a:pPr>
          </a:p>
        </p:txBody>
      </p:sp>
      <p:sp>
        <p:nvSpPr>
          <p:cNvPr name="Freeform 4" id="4"/>
          <p:cNvSpPr/>
          <p:nvPr/>
        </p:nvSpPr>
        <p:spPr>
          <a:xfrm flipH="false" flipV="false" rot="0">
            <a:off x="1353443" y="5934320"/>
            <a:ext cx="6205300" cy="713610"/>
          </a:xfrm>
          <a:custGeom>
            <a:avLst/>
            <a:gdLst/>
            <a:ahLst/>
            <a:cxnLst/>
            <a:rect r="r" b="b" t="t" l="l"/>
            <a:pathLst>
              <a:path h="713610" w="6205300">
                <a:moveTo>
                  <a:pt x="0" y="0"/>
                </a:moveTo>
                <a:lnTo>
                  <a:pt x="6205300" y="0"/>
                </a:lnTo>
                <a:lnTo>
                  <a:pt x="6205300" y="713610"/>
                </a:lnTo>
                <a:lnTo>
                  <a:pt x="0" y="713610"/>
                </a:lnTo>
                <a:lnTo>
                  <a:pt x="0" y="0"/>
                </a:lnTo>
                <a:close/>
              </a:path>
            </a:pathLst>
          </a:custGeom>
          <a:blipFill>
            <a:blip r:embed="rId3"/>
            <a:stretch>
              <a:fillRect l="0" t="0" r="0" b="0"/>
            </a:stretch>
          </a:blipFill>
        </p:spPr>
      </p:sp>
      <p:sp>
        <p:nvSpPr>
          <p:cNvPr name="TextBox 5" id="5"/>
          <p:cNvSpPr txBox="true"/>
          <p:nvPr/>
        </p:nvSpPr>
        <p:spPr>
          <a:xfrm rot="0">
            <a:off x="1353443" y="542314"/>
            <a:ext cx="15210973" cy="880190"/>
          </a:xfrm>
          <a:prstGeom prst="rect">
            <a:avLst/>
          </a:prstGeom>
        </p:spPr>
        <p:txBody>
          <a:bodyPr anchor="t" rtlCol="false" tIns="0" lIns="0" bIns="0" rIns="0">
            <a:spAutoFit/>
          </a:bodyPr>
          <a:lstStyle/>
          <a:p>
            <a:pPr algn="l" marL="0" indent="0" lvl="0">
              <a:lnSpc>
                <a:spcPts val="6547"/>
              </a:lnSpc>
              <a:spcBef>
                <a:spcPct val="0"/>
              </a:spcBef>
            </a:pPr>
            <a:r>
              <a:rPr lang="en-US" b="true" sz="6356">
                <a:solidFill>
                  <a:srgbClr val="004AAD"/>
                </a:solidFill>
                <a:latin typeface="Klein Bold"/>
                <a:ea typeface="Klein Bold"/>
                <a:cs typeface="Klein Bold"/>
                <a:sym typeface="Klein Bold"/>
              </a:rPr>
              <a:t>Res</a:t>
            </a:r>
            <a:r>
              <a:rPr lang="en-US" b="true" sz="6356" strike="noStrike" u="none">
                <a:solidFill>
                  <a:srgbClr val="004AAD"/>
                </a:solidFill>
                <a:latin typeface="Klein Bold"/>
                <a:ea typeface="Klein Bold"/>
                <a:cs typeface="Klein Bold"/>
                <a:sym typeface="Klein Bold"/>
              </a:rPr>
              <a:t>ults &amp; Performance Metrics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TextBox 3" id="3"/>
          <p:cNvSpPr txBox="true"/>
          <p:nvPr/>
        </p:nvSpPr>
        <p:spPr>
          <a:xfrm rot="0">
            <a:off x="0" y="123825"/>
            <a:ext cx="14410771" cy="1020398"/>
          </a:xfrm>
          <a:prstGeom prst="rect">
            <a:avLst/>
          </a:prstGeom>
        </p:spPr>
        <p:txBody>
          <a:bodyPr anchor="t" rtlCol="false" tIns="0" lIns="0" bIns="0" rIns="0">
            <a:spAutoFit/>
          </a:bodyPr>
          <a:lstStyle/>
          <a:p>
            <a:pPr algn="ctr">
              <a:lnSpc>
                <a:spcPts val="7783"/>
              </a:lnSpc>
              <a:spcBef>
                <a:spcPct val="0"/>
              </a:spcBef>
            </a:pPr>
            <a:r>
              <a:rPr lang="en-US" b="true" sz="7556">
                <a:solidFill>
                  <a:srgbClr val="004AAD"/>
                </a:solidFill>
                <a:latin typeface="Klein Bold"/>
                <a:ea typeface="Klein Bold"/>
                <a:cs typeface="Klein Bold"/>
                <a:sym typeface="Klein Bold"/>
              </a:rPr>
              <a:t>C</a:t>
            </a:r>
            <a:r>
              <a:rPr lang="en-US" b="true" sz="7556">
                <a:solidFill>
                  <a:srgbClr val="004AAD"/>
                </a:solidFill>
                <a:latin typeface="Klein Bold"/>
                <a:ea typeface="Klein Bold"/>
                <a:cs typeface="Klein Bold"/>
                <a:sym typeface="Klein Bold"/>
              </a:rPr>
              <a:t>onclusion &amp; Future work</a:t>
            </a:r>
          </a:p>
        </p:txBody>
      </p:sp>
      <p:sp>
        <p:nvSpPr>
          <p:cNvPr name="TextBox 4" id="4"/>
          <p:cNvSpPr txBox="true"/>
          <p:nvPr/>
        </p:nvSpPr>
        <p:spPr>
          <a:xfrm rot="0">
            <a:off x="131639" y="1845440"/>
            <a:ext cx="18024722" cy="3298060"/>
          </a:xfrm>
          <a:prstGeom prst="rect">
            <a:avLst/>
          </a:prstGeom>
        </p:spPr>
        <p:txBody>
          <a:bodyPr anchor="t" rtlCol="false" tIns="0" lIns="0" bIns="0" rIns="0">
            <a:spAutoFit/>
          </a:bodyPr>
          <a:lstStyle/>
          <a:p>
            <a:pPr algn="just" marL="690855" indent="-345427" lvl="1">
              <a:lnSpc>
                <a:spcPts val="3295"/>
              </a:lnSpc>
              <a:buFont typeface="Arial"/>
              <a:buChar char="•"/>
            </a:pPr>
            <a:r>
              <a:rPr lang="en-US" sz="3199">
                <a:solidFill>
                  <a:srgbClr val="545454"/>
                </a:solidFill>
                <a:latin typeface="Klein"/>
                <a:ea typeface="Klein"/>
                <a:cs typeface="Klein"/>
                <a:sym typeface="Klein"/>
              </a:rPr>
              <a:t>This pr</a:t>
            </a:r>
            <a:r>
              <a:rPr lang="en-US" sz="3199">
                <a:solidFill>
                  <a:srgbClr val="545454"/>
                </a:solidFill>
                <a:latin typeface="Klein"/>
                <a:ea typeface="Klein"/>
                <a:cs typeface="Klein"/>
                <a:sym typeface="Klein"/>
              </a:rPr>
              <a:t>oject successfully leverages Convolutional Neural Networks (CNNs) to detect and classify Diabetic Retinopathy (DR) using retinal images. By automating DR diagnosis, the model provides a fast, scalable, and objective solution, reducing reliance on manual screening. </a:t>
            </a:r>
          </a:p>
          <a:p>
            <a:pPr algn="just">
              <a:lnSpc>
                <a:spcPts val="3295"/>
              </a:lnSpc>
            </a:pPr>
          </a:p>
          <a:p>
            <a:pPr algn="just" marL="690855" indent="-345427" lvl="1">
              <a:lnSpc>
                <a:spcPts val="3295"/>
              </a:lnSpc>
              <a:buFont typeface="Arial"/>
              <a:buChar char="•"/>
            </a:pPr>
            <a:r>
              <a:rPr lang="en-US" sz="3199">
                <a:solidFill>
                  <a:srgbClr val="545454"/>
                </a:solidFill>
                <a:latin typeface="Klein"/>
                <a:ea typeface="Klein"/>
                <a:cs typeface="Klein"/>
                <a:sym typeface="Klein"/>
              </a:rPr>
              <a:t>Performance evaluation using Cohen’s Kappa Score ensures accuracy and reliability in classification. Early detection through AI-driven methods can significantly improve timely intervention, prevent vision loss, and reduce the global burden of DR.</a:t>
            </a:r>
          </a:p>
        </p:txBody>
      </p:sp>
      <p:sp>
        <p:nvSpPr>
          <p:cNvPr name="TextBox 5" id="5"/>
          <p:cNvSpPr txBox="true"/>
          <p:nvPr/>
        </p:nvSpPr>
        <p:spPr>
          <a:xfrm rot="0">
            <a:off x="0" y="5441797"/>
            <a:ext cx="18024722" cy="2896843"/>
          </a:xfrm>
          <a:prstGeom prst="rect">
            <a:avLst/>
          </a:prstGeom>
        </p:spPr>
        <p:txBody>
          <a:bodyPr anchor="t" rtlCol="false" tIns="0" lIns="0" bIns="0" rIns="0">
            <a:spAutoFit/>
          </a:bodyPr>
          <a:lstStyle/>
          <a:p>
            <a:pPr algn="l" marL="679185" indent="-339592" lvl="1">
              <a:lnSpc>
                <a:spcPts val="3240"/>
              </a:lnSpc>
              <a:buFont typeface="Arial"/>
              <a:buChar char="•"/>
            </a:pPr>
            <a:r>
              <a:rPr lang="en-US" sz="3145">
                <a:solidFill>
                  <a:srgbClr val="545454"/>
                </a:solidFill>
                <a:latin typeface="Klein"/>
                <a:ea typeface="Klein"/>
                <a:cs typeface="Klein"/>
                <a:sym typeface="Klein"/>
              </a:rPr>
              <a:t>Future impr</a:t>
            </a:r>
            <a:r>
              <a:rPr lang="en-US" sz="3145">
                <a:solidFill>
                  <a:srgbClr val="545454"/>
                </a:solidFill>
                <a:latin typeface="Klein"/>
                <a:ea typeface="Klein"/>
                <a:cs typeface="Klein"/>
                <a:sym typeface="Klein"/>
              </a:rPr>
              <a:t>ovements can focus on enhancing model accuracy by integrating attention mechanisms and transfer learning. Expanding the dataset with multi-source retinal images and incorporating real-time clinical testing can further improve robustness. </a:t>
            </a:r>
          </a:p>
          <a:p>
            <a:pPr algn="l">
              <a:lnSpc>
                <a:spcPts val="3240"/>
              </a:lnSpc>
            </a:pPr>
          </a:p>
          <a:p>
            <a:pPr algn="l" marL="679185" indent="-339592" lvl="1">
              <a:lnSpc>
                <a:spcPts val="3240"/>
              </a:lnSpc>
              <a:buFont typeface="Arial"/>
              <a:buChar char="•"/>
            </a:pPr>
            <a:r>
              <a:rPr lang="en-US" sz="3145">
                <a:solidFill>
                  <a:srgbClr val="545454"/>
                </a:solidFill>
                <a:latin typeface="Klein"/>
                <a:ea typeface="Klein"/>
                <a:cs typeface="Klein"/>
                <a:sym typeface="Klein"/>
              </a:rPr>
              <a:t>Additionally, deploying the model as a cloud-based or mobile application will enable accessible and cost-effective DR screening for wider use in healthcare settings</a:t>
            </a:r>
            <a:r>
              <a:rPr lang="en-US" sz="3145">
                <a:solidFill>
                  <a:srgbClr val="000000"/>
                </a:solidFill>
                <a:latin typeface="Klein"/>
                <a:ea typeface="Klein"/>
                <a:cs typeface="Klein"/>
                <a:sym typeface="Klein"/>
              </a:rPr>
              <a: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TextBox 3" id="3"/>
          <p:cNvSpPr txBox="true"/>
          <p:nvPr/>
        </p:nvSpPr>
        <p:spPr>
          <a:xfrm rot="0">
            <a:off x="6409643" y="3991535"/>
            <a:ext cx="4928473" cy="1151965"/>
          </a:xfrm>
          <a:prstGeom prst="rect">
            <a:avLst/>
          </a:prstGeom>
        </p:spPr>
        <p:txBody>
          <a:bodyPr anchor="t" rtlCol="false" tIns="0" lIns="0" bIns="0" rIns="0">
            <a:spAutoFit/>
          </a:bodyPr>
          <a:lstStyle/>
          <a:p>
            <a:pPr algn="ctr">
              <a:lnSpc>
                <a:spcPts val="8607"/>
              </a:lnSpc>
              <a:spcBef>
                <a:spcPct val="0"/>
              </a:spcBef>
            </a:pPr>
            <a:r>
              <a:rPr lang="en-US" sz="8356">
                <a:solidFill>
                  <a:srgbClr val="000000"/>
                </a:solidFill>
                <a:latin typeface="File"/>
                <a:ea typeface="File"/>
                <a:cs typeface="File"/>
                <a:sym typeface="File"/>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11400594" y="6072530"/>
            <a:ext cx="6887406" cy="4214470"/>
          </a:xfrm>
          <a:custGeom>
            <a:avLst/>
            <a:gdLst/>
            <a:ahLst/>
            <a:cxnLst/>
            <a:rect r="r" b="b" t="t" l="l"/>
            <a:pathLst>
              <a:path h="4214470" w="6887406">
                <a:moveTo>
                  <a:pt x="0" y="0"/>
                </a:moveTo>
                <a:lnTo>
                  <a:pt x="6887406" y="0"/>
                </a:lnTo>
                <a:lnTo>
                  <a:pt x="6887406" y="4214470"/>
                </a:lnTo>
                <a:lnTo>
                  <a:pt x="0" y="4214470"/>
                </a:lnTo>
                <a:lnTo>
                  <a:pt x="0" y="0"/>
                </a:lnTo>
                <a:close/>
              </a:path>
            </a:pathLst>
          </a:custGeom>
          <a:blipFill>
            <a:blip r:embed="rId3"/>
            <a:stretch>
              <a:fillRect l="0" t="0" r="0" b="0"/>
            </a:stretch>
          </a:blipFill>
        </p:spPr>
      </p:sp>
      <p:sp>
        <p:nvSpPr>
          <p:cNvPr name="TextBox 4" id="4"/>
          <p:cNvSpPr txBox="true"/>
          <p:nvPr/>
        </p:nvSpPr>
        <p:spPr>
          <a:xfrm rot="0">
            <a:off x="380885" y="514961"/>
            <a:ext cx="17526230" cy="8504431"/>
          </a:xfrm>
          <a:prstGeom prst="rect">
            <a:avLst/>
          </a:prstGeom>
        </p:spPr>
        <p:txBody>
          <a:bodyPr anchor="t" rtlCol="false" tIns="0" lIns="0" bIns="0" rIns="0">
            <a:spAutoFit/>
          </a:bodyPr>
          <a:lstStyle/>
          <a:p>
            <a:pPr algn="just">
              <a:lnSpc>
                <a:spcPts val="4801"/>
              </a:lnSpc>
            </a:pPr>
          </a:p>
          <a:p>
            <a:pPr algn="just">
              <a:lnSpc>
                <a:spcPts val="4801"/>
              </a:lnSpc>
            </a:pPr>
            <a:r>
              <a:rPr lang="en-US" sz="3429">
                <a:solidFill>
                  <a:srgbClr val="545454"/>
                </a:solidFill>
                <a:latin typeface="Be Vietnam"/>
                <a:ea typeface="Be Vietnam"/>
                <a:cs typeface="Be Vietnam"/>
                <a:sym typeface="Be Vietnam"/>
              </a:rPr>
              <a:t>Diabetic Retinopathy (DR) is a diabetes-related eye disease that damages the retina due to high blood sugar, leading to vision loss. It progresses from mild vessel swelling to severe complications like bleeding and retinal detachment. Early detection is crucial, as symptoms often appear late.</a:t>
            </a:r>
          </a:p>
          <a:p>
            <a:pPr algn="just">
              <a:lnSpc>
                <a:spcPts val="4801"/>
              </a:lnSpc>
            </a:pPr>
          </a:p>
          <a:p>
            <a:pPr algn="just">
              <a:lnSpc>
                <a:spcPts val="4801"/>
              </a:lnSpc>
            </a:pPr>
            <a:r>
              <a:rPr lang="en-US" sz="3429">
                <a:solidFill>
                  <a:srgbClr val="545454"/>
                </a:solidFill>
                <a:latin typeface="Be Vietnam"/>
                <a:ea typeface="Be Vietnam"/>
                <a:cs typeface="Be Vietnam"/>
                <a:sym typeface="Be Vietnam"/>
              </a:rPr>
              <a:t>Traditional diagnosis is time-consuming and subjective. This project uses Convolutional Neural Network (CNN) trained on retinal images to automate DR detection and classification. Performance is evaluated using Cohen’s Kappa Score, ensuring accuracy. AI-driven solutions</a:t>
            </a:r>
          </a:p>
          <a:p>
            <a:pPr algn="just">
              <a:lnSpc>
                <a:spcPts val="4801"/>
              </a:lnSpc>
            </a:pPr>
            <a:r>
              <a:rPr lang="en-US" sz="3429">
                <a:solidFill>
                  <a:srgbClr val="545454"/>
                </a:solidFill>
                <a:latin typeface="Be Vietnam"/>
                <a:ea typeface="Be Vietnam"/>
                <a:cs typeface="Be Vietnam"/>
                <a:sym typeface="Be Vietnam"/>
              </a:rPr>
              <a:t> enhance early diagnosis, enabling timely treatment </a:t>
            </a:r>
          </a:p>
          <a:p>
            <a:pPr algn="just">
              <a:lnSpc>
                <a:spcPts val="4801"/>
              </a:lnSpc>
            </a:pPr>
            <a:r>
              <a:rPr lang="en-US" sz="3429">
                <a:solidFill>
                  <a:srgbClr val="545454"/>
                </a:solidFill>
                <a:latin typeface="Be Vietnam"/>
                <a:ea typeface="Be Vietnam"/>
                <a:cs typeface="Be Vietnam"/>
                <a:sym typeface="Be Vietnam"/>
              </a:rPr>
              <a:t>and reducing blindness risk</a:t>
            </a:r>
            <a:r>
              <a:rPr lang="en-US" sz="3429">
                <a:solidFill>
                  <a:srgbClr val="004AAD"/>
                </a:solidFill>
                <a:latin typeface="Be Vietnam"/>
                <a:ea typeface="Be Vietnam"/>
                <a:cs typeface="Be Vietnam"/>
                <a:sym typeface="Be Vietnam"/>
              </a:rPr>
              <a:t>.</a:t>
            </a:r>
          </a:p>
          <a:p>
            <a:pPr algn="just">
              <a:lnSpc>
                <a:spcPts val="4801"/>
              </a:lnSpc>
            </a:pPr>
          </a:p>
          <a:p>
            <a:pPr algn="just">
              <a:lnSpc>
                <a:spcPts val="4801"/>
              </a:lnSpc>
            </a:pPr>
          </a:p>
        </p:txBody>
      </p:sp>
      <p:sp>
        <p:nvSpPr>
          <p:cNvPr name="TextBox 5" id="5"/>
          <p:cNvSpPr txBox="true"/>
          <p:nvPr/>
        </p:nvSpPr>
        <p:spPr>
          <a:xfrm rot="0">
            <a:off x="5219921" y="123825"/>
            <a:ext cx="7848159" cy="1020398"/>
          </a:xfrm>
          <a:prstGeom prst="rect">
            <a:avLst/>
          </a:prstGeom>
        </p:spPr>
        <p:txBody>
          <a:bodyPr anchor="t" rtlCol="false" tIns="0" lIns="0" bIns="0" rIns="0">
            <a:spAutoFit/>
          </a:bodyPr>
          <a:lstStyle/>
          <a:p>
            <a:pPr algn="l" marL="0" indent="0" lvl="0">
              <a:lnSpc>
                <a:spcPts val="7783"/>
              </a:lnSpc>
              <a:spcBef>
                <a:spcPct val="0"/>
              </a:spcBef>
            </a:pPr>
            <a:r>
              <a:rPr lang="en-US" b="true" sz="7556" strike="noStrike" u="none">
                <a:solidFill>
                  <a:srgbClr val="004AAD"/>
                </a:solidFill>
                <a:latin typeface="Literaturnaya Bold"/>
                <a:ea typeface="Literaturnaya Bold"/>
                <a:cs typeface="Literaturnaya Bold"/>
                <a:sym typeface="Literaturnaya Bold"/>
              </a:rPr>
              <a:t>Introduction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10909540" y="1931124"/>
            <a:ext cx="5698036" cy="6244672"/>
          </a:xfrm>
          <a:custGeom>
            <a:avLst/>
            <a:gdLst/>
            <a:ahLst/>
            <a:cxnLst/>
            <a:rect r="r" b="b" t="t" l="l"/>
            <a:pathLst>
              <a:path h="6244672" w="5698036">
                <a:moveTo>
                  <a:pt x="0" y="0"/>
                </a:moveTo>
                <a:lnTo>
                  <a:pt x="5698036" y="0"/>
                </a:lnTo>
                <a:lnTo>
                  <a:pt x="5698036" y="6244672"/>
                </a:lnTo>
                <a:lnTo>
                  <a:pt x="0" y="6244672"/>
                </a:lnTo>
                <a:lnTo>
                  <a:pt x="0" y="0"/>
                </a:lnTo>
                <a:close/>
              </a:path>
            </a:pathLst>
          </a:custGeom>
          <a:blipFill>
            <a:blip r:embed="rId3"/>
            <a:stretch>
              <a:fillRect l="-1105" t="0" r="-1105" b="0"/>
            </a:stretch>
          </a:blipFill>
        </p:spPr>
      </p:sp>
      <p:sp>
        <p:nvSpPr>
          <p:cNvPr name="TextBox 4" id="4"/>
          <p:cNvSpPr txBox="true"/>
          <p:nvPr/>
        </p:nvSpPr>
        <p:spPr>
          <a:xfrm rot="0">
            <a:off x="1028700" y="582622"/>
            <a:ext cx="14973839" cy="1020398"/>
          </a:xfrm>
          <a:prstGeom prst="rect">
            <a:avLst/>
          </a:prstGeom>
        </p:spPr>
        <p:txBody>
          <a:bodyPr anchor="t" rtlCol="false" tIns="0" lIns="0" bIns="0" rIns="0">
            <a:spAutoFit/>
          </a:bodyPr>
          <a:lstStyle/>
          <a:p>
            <a:pPr algn="l" marL="0" indent="0" lvl="0">
              <a:lnSpc>
                <a:spcPts val="7783"/>
              </a:lnSpc>
              <a:spcBef>
                <a:spcPct val="0"/>
              </a:spcBef>
            </a:pPr>
            <a:r>
              <a:rPr lang="en-US" b="true" sz="7556">
                <a:solidFill>
                  <a:srgbClr val="004AAD"/>
                </a:solidFill>
                <a:latin typeface="Klein Bold"/>
                <a:ea typeface="Klein Bold"/>
                <a:cs typeface="Klein Bold"/>
                <a:sym typeface="Klein Bold"/>
              </a:rPr>
              <a:t>Stage</a:t>
            </a:r>
            <a:r>
              <a:rPr lang="en-US" b="true" sz="7556" strike="noStrike" u="none">
                <a:solidFill>
                  <a:srgbClr val="004AAD"/>
                </a:solidFill>
                <a:latin typeface="Klein Bold"/>
                <a:ea typeface="Klein Bold"/>
                <a:cs typeface="Klein Bold"/>
                <a:sym typeface="Klein Bold"/>
              </a:rPr>
              <a:t>s of Diabetic Retinopathy</a:t>
            </a:r>
          </a:p>
        </p:txBody>
      </p:sp>
      <p:sp>
        <p:nvSpPr>
          <p:cNvPr name="TextBox 5" id="5"/>
          <p:cNvSpPr txBox="true"/>
          <p:nvPr/>
        </p:nvSpPr>
        <p:spPr>
          <a:xfrm rot="0">
            <a:off x="1028700" y="2080423"/>
            <a:ext cx="9031952" cy="7183730"/>
          </a:xfrm>
          <a:prstGeom prst="rect">
            <a:avLst/>
          </a:prstGeom>
        </p:spPr>
        <p:txBody>
          <a:bodyPr anchor="t" rtlCol="false" tIns="0" lIns="0" bIns="0" rIns="0">
            <a:spAutoFit/>
          </a:bodyPr>
          <a:lstStyle/>
          <a:p>
            <a:pPr algn="just" marL="631723" indent="-315861" lvl="1">
              <a:lnSpc>
                <a:spcPts val="4096"/>
              </a:lnSpc>
              <a:buFont typeface="Arial"/>
              <a:buChar char="•"/>
            </a:pPr>
            <a:r>
              <a:rPr lang="en-US" sz="2925">
                <a:solidFill>
                  <a:srgbClr val="545454"/>
                </a:solidFill>
                <a:latin typeface="Be Vietnam"/>
                <a:ea typeface="Be Vietnam"/>
                <a:cs typeface="Be Vietnam"/>
                <a:sym typeface="Be Vietnam"/>
              </a:rPr>
              <a:t>No DR (0): Healthy retina, no abnormalities.</a:t>
            </a:r>
          </a:p>
          <a:p>
            <a:pPr algn="just">
              <a:lnSpc>
                <a:spcPts val="4096"/>
              </a:lnSpc>
            </a:pPr>
          </a:p>
          <a:p>
            <a:pPr algn="just" marL="631723" indent="-315861" lvl="1">
              <a:lnSpc>
                <a:spcPts val="4096"/>
              </a:lnSpc>
              <a:buFont typeface="Arial"/>
              <a:buChar char="•"/>
            </a:pPr>
            <a:r>
              <a:rPr lang="en-US" sz="2925">
                <a:solidFill>
                  <a:srgbClr val="545454"/>
                </a:solidFill>
                <a:latin typeface="Be Vietnam"/>
                <a:ea typeface="Be Vietnam"/>
                <a:cs typeface="Be Vietnam"/>
                <a:sym typeface="Be Vietnam"/>
              </a:rPr>
              <a:t>Mild DR (1): Small swelling in retinal blood vessels.</a:t>
            </a:r>
          </a:p>
          <a:p>
            <a:pPr algn="just">
              <a:lnSpc>
                <a:spcPts val="4096"/>
              </a:lnSpc>
            </a:pPr>
          </a:p>
          <a:p>
            <a:pPr algn="just" marL="631723" indent="-315861" lvl="1">
              <a:lnSpc>
                <a:spcPts val="4096"/>
              </a:lnSpc>
              <a:buFont typeface="Arial"/>
              <a:buChar char="•"/>
            </a:pPr>
            <a:r>
              <a:rPr lang="en-US" sz="2925">
                <a:solidFill>
                  <a:srgbClr val="545454"/>
                </a:solidFill>
                <a:latin typeface="Be Vietnam"/>
                <a:ea typeface="Be Vietnam"/>
                <a:cs typeface="Be Vietnam"/>
                <a:sym typeface="Be Vietnam"/>
              </a:rPr>
              <a:t>Moderate DR (2): Blocked blood vessels, affecting blood flow.</a:t>
            </a:r>
          </a:p>
          <a:p>
            <a:pPr algn="just">
              <a:lnSpc>
                <a:spcPts val="4096"/>
              </a:lnSpc>
            </a:pPr>
          </a:p>
          <a:p>
            <a:pPr algn="just" marL="631723" indent="-315861" lvl="1">
              <a:lnSpc>
                <a:spcPts val="4096"/>
              </a:lnSpc>
              <a:buFont typeface="Arial"/>
              <a:buChar char="•"/>
            </a:pPr>
            <a:r>
              <a:rPr lang="en-US" sz="2925">
                <a:solidFill>
                  <a:srgbClr val="545454"/>
                </a:solidFill>
                <a:latin typeface="Be Vietnam"/>
                <a:ea typeface="Be Vietnam"/>
                <a:cs typeface="Be Vietnam"/>
                <a:sym typeface="Be Vietnam"/>
              </a:rPr>
              <a:t>Severe DR (3): Many blocked vessels, retina becomes deprived of oxygen.</a:t>
            </a:r>
          </a:p>
          <a:p>
            <a:pPr algn="just">
              <a:lnSpc>
                <a:spcPts val="4096"/>
              </a:lnSpc>
            </a:pPr>
          </a:p>
          <a:p>
            <a:pPr algn="just" marL="631723" indent="-315861" lvl="1">
              <a:lnSpc>
                <a:spcPts val="4096"/>
              </a:lnSpc>
              <a:buFont typeface="Arial"/>
              <a:buChar char="•"/>
            </a:pPr>
            <a:r>
              <a:rPr lang="en-US" sz="2925">
                <a:solidFill>
                  <a:srgbClr val="545454"/>
                </a:solidFill>
                <a:latin typeface="Be Vietnam"/>
                <a:ea typeface="Be Vietnam"/>
                <a:cs typeface="Be Vietnam"/>
                <a:sym typeface="Be Vietnam"/>
              </a:rPr>
              <a:t>Proliferative DR (4): New abnormal blood vessels form, leading to severe vision loss.</a:t>
            </a:r>
          </a:p>
          <a:p>
            <a:pPr algn="just">
              <a:lnSpc>
                <a:spcPts val="4096"/>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TextBox 3" id="3"/>
          <p:cNvSpPr txBox="true"/>
          <p:nvPr/>
        </p:nvSpPr>
        <p:spPr>
          <a:xfrm rot="0">
            <a:off x="0" y="580414"/>
            <a:ext cx="11875215" cy="1020398"/>
          </a:xfrm>
          <a:prstGeom prst="rect">
            <a:avLst/>
          </a:prstGeom>
        </p:spPr>
        <p:txBody>
          <a:bodyPr anchor="t" rtlCol="false" tIns="0" lIns="0" bIns="0" rIns="0">
            <a:spAutoFit/>
          </a:bodyPr>
          <a:lstStyle/>
          <a:p>
            <a:pPr algn="ctr">
              <a:lnSpc>
                <a:spcPts val="7783"/>
              </a:lnSpc>
              <a:spcBef>
                <a:spcPct val="0"/>
              </a:spcBef>
            </a:pPr>
            <a:r>
              <a:rPr lang="en-US" b="true" sz="7556">
                <a:solidFill>
                  <a:srgbClr val="004AAD"/>
                </a:solidFill>
                <a:latin typeface="Klein Bold"/>
                <a:ea typeface="Klein Bold"/>
                <a:cs typeface="Klein Bold"/>
                <a:sym typeface="Klein Bold"/>
              </a:rPr>
              <a:t>Dataset Description</a:t>
            </a:r>
          </a:p>
        </p:txBody>
      </p:sp>
      <p:sp>
        <p:nvSpPr>
          <p:cNvPr name="TextBox 4" id="4"/>
          <p:cNvSpPr txBox="true"/>
          <p:nvPr/>
        </p:nvSpPr>
        <p:spPr>
          <a:xfrm rot="0">
            <a:off x="410694" y="1830027"/>
            <a:ext cx="17061431" cy="7428273"/>
          </a:xfrm>
          <a:prstGeom prst="rect">
            <a:avLst/>
          </a:prstGeom>
        </p:spPr>
        <p:txBody>
          <a:bodyPr anchor="t" rtlCol="false" tIns="0" lIns="0" bIns="0" rIns="0">
            <a:spAutoFit/>
          </a:bodyPr>
          <a:lstStyle/>
          <a:p>
            <a:pPr algn="l" marL="874329" indent="-437165" lvl="1">
              <a:lnSpc>
                <a:spcPts val="4171"/>
              </a:lnSpc>
              <a:buFont typeface="Arial"/>
              <a:buChar char="•"/>
            </a:pPr>
            <a:r>
              <a:rPr lang="en-US" sz="4049">
                <a:solidFill>
                  <a:srgbClr val="545454"/>
                </a:solidFill>
                <a:latin typeface="Klein"/>
                <a:ea typeface="Klein"/>
                <a:cs typeface="Klein"/>
                <a:sym typeface="Klein"/>
              </a:rPr>
              <a:t>The dataset contains Gaussian-filtered retinal images classified into five DR severity levels (No DR to Proliferative DR), with labels from 0 to 4.</a:t>
            </a:r>
          </a:p>
          <a:p>
            <a:pPr algn="l">
              <a:lnSpc>
                <a:spcPts val="4171"/>
              </a:lnSpc>
            </a:pPr>
          </a:p>
          <a:p>
            <a:pPr algn="l" marL="874329" indent="-437165" lvl="1">
              <a:lnSpc>
                <a:spcPts val="4171"/>
              </a:lnSpc>
              <a:buFont typeface="Arial"/>
              <a:buChar char="•"/>
            </a:pPr>
            <a:r>
              <a:rPr lang="en-US" sz="4049">
                <a:solidFill>
                  <a:srgbClr val="545454"/>
                </a:solidFill>
                <a:latin typeface="Klein"/>
                <a:ea typeface="Klein"/>
                <a:cs typeface="Klein"/>
                <a:sym typeface="Klein"/>
              </a:rPr>
              <a:t>The dataset is accompanied by a train.csv file, which contains image IDs and corresponding diagnosis labels, mapping each image to its respective DR subclass. </a:t>
            </a:r>
          </a:p>
          <a:p>
            <a:pPr algn="l">
              <a:lnSpc>
                <a:spcPts val="4171"/>
              </a:lnSpc>
            </a:pPr>
          </a:p>
          <a:p>
            <a:pPr algn="l" marL="874329" indent="-437165" lvl="1">
              <a:lnSpc>
                <a:spcPts val="4171"/>
              </a:lnSpc>
              <a:buFont typeface="Arial"/>
              <a:buChar char="•"/>
            </a:pPr>
            <a:r>
              <a:rPr lang="en-US" sz="4049">
                <a:solidFill>
                  <a:srgbClr val="545454"/>
                </a:solidFill>
                <a:latin typeface="Klein"/>
                <a:ea typeface="Klein"/>
                <a:cs typeface="Klein"/>
                <a:sym typeface="Klein"/>
              </a:rPr>
              <a:t>This structured dataset enables deep learning models to learn patterns in retinal abnormalities, facilitating early and accurate detection of DR.</a:t>
            </a:r>
          </a:p>
          <a:p>
            <a:pPr algn="l">
              <a:lnSpc>
                <a:spcPts val="4171"/>
              </a:lnSpc>
            </a:pPr>
          </a:p>
          <a:p>
            <a:pPr algn="l" marL="874329" indent="-437165" lvl="1">
              <a:lnSpc>
                <a:spcPts val="4171"/>
              </a:lnSpc>
              <a:buFont typeface="Arial"/>
              <a:buChar char="•"/>
            </a:pPr>
            <a:r>
              <a:rPr lang="en-US" sz="4049">
                <a:solidFill>
                  <a:srgbClr val="545454"/>
                </a:solidFill>
                <a:latin typeface="Klein"/>
                <a:ea typeface="Klein"/>
                <a:cs typeface="Klein"/>
                <a:sym typeface="Klein"/>
              </a:rPr>
              <a:t>The dataset consists of retinal fundus images, with corresponding severity labels stored in train.csv.</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TextBox 3" id="3"/>
          <p:cNvSpPr txBox="true"/>
          <p:nvPr/>
        </p:nvSpPr>
        <p:spPr>
          <a:xfrm rot="0">
            <a:off x="331872" y="289202"/>
            <a:ext cx="15999700" cy="802720"/>
          </a:xfrm>
          <a:prstGeom prst="rect">
            <a:avLst/>
          </a:prstGeom>
        </p:spPr>
        <p:txBody>
          <a:bodyPr anchor="t" rtlCol="false" tIns="0" lIns="0" bIns="0" rIns="0">
            <a:spAutoFit/>
          </a:bodyPr>
          <a:lstStyle/>
          <a:p>
            <a:pPr algn="l" marL="0" indent="0" lvl="0">
              <a:lnSpc>
                <a:spcPts val="6032"/>
              </a:lnSpc>
              <a:spcBef>
                <a:spcPct val="0"/>
              </a:spcBef>
            </a:pPr>
            <a:r>
              <a:rPr lang="en-US" b="true" sz="5856" strike="noStrike" u="none">
                <a:solidFill>
                  <a:srgbClr val="004AAD"/>
                </a:solidFill>
                <a:latin typeface="Klein Bold"/>
                <a:ea typeface="Klein Bold"/>
                <a:cs typeface="Klein Bold"/>
                <a:sym typeface="Klein Bold"/>
              </a:rPr>
              <a:t>Data Preprocessing &amp; Augmentation</a:t>
            </a:r>
          </a:p>
        </p:txBody>
      </p:sp>
      <p:sp>
        <p:nvSpPr>
          <p:cNvPr name="TextBox 4" id="4"/>
          <p:cNvSpPr txBox="true"/>
          <p:nvPr/>
        </p:nvSpPr>
        <p:spPr>
          <a:xfrm rot="0">
            <a:off x="720279" y="1057275"/>
            <a:ext cx="16381451" cy="7592480"/>
          </a:xfrm>
          <a:prstGeom prst="rect">
            <a:avLst/>
          </a:prstGeom>
        </p:spPr>
        <p:txBody>
          <a:bodyPr anchor="t" rtlCol="false" tIns="0" lIns="0" bIns="0" rIns="0">
            <a:spAutoFit/>
          </a:bodyPr>
          <a:lstStyle/>
          <a:p>
            <a:pPr algn="l">
              <a:lnSpc>
                <a:spcPts val="2673"/>
              </a:lnSpc>
            </a:pPr>
          </a:p>
          <a:p>
            <a:pPr algn="l">
              <a:lnSpc>
                <a:spcPts val="2673"/>
              </a:lnSpc>
            </a:pPr>
            <a:r>
              <a:rPr lang="en-US" sz="2595">
                <a:solidFill>
                  <a:srgbClr val="545454"/>
                </a:solidFill>
                <a:latin typeface="Klein"/>
                <a:ea typeface="Klein"/>
                <a:cs typeface="Klein"/>
                <a:sym typeface="Klein"/>
              </a:rPr>
              <a:t> </a:t>
            </a:r>
          </a:p>
          <a:p>
            <a:pPr algn="l" marL="603637" indent="-301818" lvl="1">
              <a:lnSpc>
                <a:spcPts val="2879"/>
              </a:lnSpc>
              <a:buFont typeface="Arial"/>
              <a:buChar char="•"/>
            </a:pPr>
            <a:r>
              <a:rPr lang="en-US" sz="2795">
                <a:solidFill>
                  <a:srgbClr val="545454"/>
                </a:solidFill>
                <a:latin typeface="Klein"/>
                <a:ea typeface="Klein"/>
                <a:cs typeface="Klein"/>
                <a:sym typeface="Klein"/>
              </a:rPr>
              <a:t>The data processing pipeline begins with loading and analyzing the dataset using pandas, where the class distribution is visualized to understand potential imbalances. The images, stored in a ZIP archive, are extracted and organized into relevant folders.</a:t>
            </a:r>
          </a:p>
          <a:p>
            <a:pPr algn="l">
              <a:lnSpc>
                <a:spcPts val="2879"/>
              </a:lnSpc>
            </a:pPr>
          </a:p>
          <a:p>
            <a:pPr algn="l" marL="603637" indent="-301818" lvl="1">
              <a:lnSpc>
                <a:spcPts val="2879"/>
              </a:lnSpc>
              <a:buFont typeface="Arial"/>
              <a:buChar char="•"/>
            </a:pPr>
            <a:r>
              <a:rPr lang="en-US" sz="2795">
                <a:solidFill>
                  <a:srgbClr val="545454"/>
                </a:solidFill>
                <a:latin typeface="Klein"/>
                <a:ea typeface="Klein"/>
                <a:cs typeface="Klein"/>
                <a:sym typeface="Klein"/>
              </a:rPr>
              <a:t> Each image undergoes preprocessing, including resizing to a fixed dimension suitable for CNN input, and normalization to scale pixel values within a standard range, enhancing model stability. </a:t>
            </a:r>
          </a:p>
          <a:p>
            <a:pPr algn="l">
              <a:lnSpc>
                <a:spcPts val="2879"/>
              </a:lnSpc>
            </a:pPr>
          </a:p>
          <a:p>
            <a:pPr algn="l" marL="625226" indent="-312613" lvl="1">
              <a:lnSpc>
                <a:spcPts val="2982"/>
              </a:lnSpc>
              <a:buFont typeface="Arial"/>
              <a:buChar char="•"/>
            </a:pPr>
            <a:r>
              <a:rPr lang="en-US" sz="2895">
                <a:solidFill>
                  <a:srgbClr val="545454"/>
                </a:solidFill>
                <a:latin typeface="Klein"/>
                <a:ea typeface="Klein"/>
                <a:cs typeface="Klein"/>
                <a:sym typeface="Klein"/>
              </a:rPr>
              <a:t>These preprocessing steps ensure the dataset is structured and optimized for deep learning training</a:t>
            </a:r>
          </a:p>
          <a:p>
            <a:pPr algn="l">
              <a:lnSpc>
                <a:spcPts val="2879"/>
              </a:lnSpc>
            </a:pPr>
          </a:p>
          <a:p>
            <a:pPr algn="l" marL="603637" indent="-301818" lvl="1">
              <a:lnSpc>
                <a:spcPts val="2879"/>
              </a:lnSpc>
              <a:buFont typeface="Arial"/>
              <a:buChar char="•"/>
            </a:pPr>
            <a:r>
              <a:rPr lang="en-US" sz="2795">
                <a:solidFill>
                  <a:srgbClr val="545454"/>
                </a:solidFill>
                <a:latin typeface="Klein"/>
                <a:ea typeface="Klein"/>
                <a:cs typeface="Klein"/>
                <a:sym typeface="Klein"/>
              </a:rPr>
              <a:t> Improve model generalization and reduce overfitting, data augmentation is applied using TensorFlow's ImageDataGenerator. Augmentation techniques such as rescaling are implemented to introduce variations in the training images.</a:t>
            </a:r>
          </a:p>
          <a:p>
            <a:pPr algn="l">
              <a:lnSpc>
                <a:spcPts val="2879"/>
              </a:lnSpc>
            </a:pPr>
          </a:p>
          <a:p>
            <a:pPr algn="l" marL="603637" indent="-301818" lvl="1">
              <a:lnSpc>
                <a:spcPts val="2879"/>
              </a:lnSpc>
              <a:buFont typeface="Arial"/>
              <a:buChar char="•"/>
            </a:pPr>
            <a:r>
              <a:rPr lang="en-US" sz="2795">
                <a:solidFill>
                  <a:srgbClr val="545454"/>
                </a:solidFill>
                <a:latin typeface="Klein"/>
                <a:ea typeface="Klein"/>
                <a:cs typeface="Klein"/>
                <a:sym typeface="Klein"/>
              </a:rPr>
              <a:t>These transformations help the model learn invariant features, making it more robust to variations in real-world medical images. By enhancing the diversity of training data, augmentation improves classification accuracy and ensures the model performs well on unseen images.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TextBox 3" id="3"/>
          <p:cNvSpPr txBox="true"/>
          <p:nvPr/>
        </p:nvSpPr>
        <p:spPr>
          <a:xfrm rot="0">
            <a:off x="1028700" y="642072"/>
            <a:ext cx="12431773" cy="858981"/>
          </a:xfrm>
          <a:prstGeom prst="rect">
            <a:avLst/>
          </a:prstGeom>
        </p:spPr>
        <p:txBody>
          <a:bodyPr anchor="t" rtlCol="false" tIns="0" lIns="0" bIns="0" rIns="0">
            <a:spAutoFit/>
          </a:bodyPr>
          <a:lstStyle/>
          <a:p>
            <a:pPr algn="l" marL="0" indent="0" lvl="0">
              <a:lnSpc>
                <a:spcPts val="6444"/>
              </a:lnSpc>
              <a:spcBef>
                <a:spcPct val="0"/>
              </a:spcBef>
            </a:pPr>
            <a:r>
              <a:rPr lang="en-US" b="true" sz="6256">
                <a:solidFill>
                  <a:srgbClr val="004AAD"/>
                </a:solidFill>
                <a:latin typeface="Klein Bold"/>
                <a:ea typeface="Klein Bold"/>
                <a:cs typeface="Klein Bold"/>
                <a:sym typeface="Klein Bold"/>
              </a:rPr>
              <a:t>Deep </a:t>
            </a:r>
            <a:r>
              <a:rPr lang="en-US" b="true" sz="6256" strike="noStrike" u="none">
                <a:solidFill>
                  <a:srgbClr val="004AAD"/>
                </a:solidFill>
                <a:latin typeface="Klein Bold"/>
                <a:ea typeface="Klein Bold"/>
                <a:cs typeface="Klein Bold"/>
                <a:sym typeface="Klein Bold"/>
              </a:rPr>
              <a:t>Learning Approach  </a:t>
            </a:r>
          </a:p>
        </p:txBody>
      </p:sp>
      <p:sp>
        <p:nvSpPr>
          <p:cNvPr name="TextBox 4" id="4"/>
          <p:cNvSpPr txBox="true"/>
          <p:nvPr/>
        </p:nvSpPr>
        <p:spPr>
          <a:xfrm rot="0">
            <a:off x="1028700" y="2991454"/>
            <a:ext cx="16230600" cy="4807136"/>
          </a:xfrm>
          <a:prstGeom prst="rect">
            <a:avLst/>
          </a:prstGeom>
        </p:spPr>
        <p:txBody>
          <a:bodyPr anchor="t" rtlCol="false" tIns="0" lIns="0" bIns="0" rIns="0">
            <a:spAutoFit/>
          </a:bodyPr>
          <a:lstStyle/>
          <a:p>
            <a:pPr algn="l" marL="910731" indent="-455365" lvl="1">
              <a:lnSpc>
                <a:spcPts val="4344"/>
              </a:lnSpc>
              <a:spcBef>
                <a:spcPct val="0"/>
              </a:spcBef>
              <a:buFont typeface="Arial"/>
              <a:buChar char="•"/>
            </a:pPr>
            <a:r>
              <a:rPr lang="en-US" sz="4218">
                <a:solidFill>
                  <a:srgbClr val="545454"/>
                </a:solidFill>
                <a:latin typeface="Klein"/>
                <a:ea typeface="Klein"/>
                <a:cs typeface="Klein"/>
                <a:sym typeface="Klein"/>
              </a:rPr>
              <a:t>Uses Conv</a:t>
            </a:r>
            <a:r>
              <a:rPr lang="en-US" sz="4218">
                <a:solidFill>
                  <a:srgbClr val="545454"/>
                </a:solidFill>
                <a:latin typeface="Klein"/>
                <a:ea typeface="Klein"/>
                <a:cs typeface="Klein"/>
                <a:sym typeface="Klein"/>
              </a:rPr>
              <a:t>olutional Neural Networks (CNNs) for Diabetic Retinopathy detection.</a:t>
            </a:r>
          </a:p>
          <a:p>
            <a:pPr algn="l" marL="910731" indent="-455365" lvl="1">
              <a:lnSpc>
                <a:spcPts val="4344"/>
              </a:lnSpc>
              <a:spcBef>
                <a:spcPct val="0"/>
              </a:spcBef>
              <a:buFont typeface="Arial"/>
              <a:buChar char="•"/>
            </a:pPr>
            <a:r>
              <a:rPr lang="en-US" sz="4218">
                <a:solidFill>
                  <a:srgbClr val="545454"/>
                </a:solidFill>
                <a:latin typeface="Klein"/>
                <a:ea typeface="Klein"/>
                <a:cs typeface="Klein"/>
                <a:sym typeface="Klein"/>
              </a:rPr>
              <a:t>Implements MobileNetV2 as a pretrained feature extractor for efficient classification.</a:t>
            </a:r>
          </a:p>
          <a:p>
            <a:pPr algn="l" marL="910731" indent="-455365" lvl="1">
              <a:lnSpc>
                <a:spcPts val="4344"/>
              </a:lnSpc>
              <a:spcBef>
                <a:spcPct val="0"/>
              </a:spcBef>
              <a:buFont typeface="Arial"/>
              <a:buChar char="•"/>
            </a:pPr>
            <a:r>
              <a:rPr lang="en-US" sz="4218">
                <a:solidFill>
                  <a:srgbClr val="545454"/>
                </a:solidFill>
                <a:latin typeface="Klein"/>
                <a:ea typeface="Klein"/>
                <a:cs typeface="Klein"/>
                <a:sym typeface="Klein"/>
              </a:rPr>
              <a:t>Fine-tuned with additional layers to classify DR severity levels.</a:t>
            </a:r>
          </a:p>
          <a:p>
            <a:pPr algn="l" marL="910731" indent="-455365" lvl="1">
              <a:lnSpc>
                <a:spcPts val="4344"/>
              </a:lnSpc>
              <a:spcBef>
                <a:spcPct val="0"/>
              </a:spcBef>
              <a:buFont typeface="Arial"/>
              <a:buChar char="•"/>
            </a:pPr>
            <a:r>
              <a:rPr lang="en-US" sz="4218">
                <a:solidFill>
                  <a:srgbClr val="545454"/>
                </a:solidFill>
                <a:latin typeface="Klein"/>
                <a:ea typeface="Klein"/>
                <a:cs typeface="Klein"/>
                <a:sym typeface="Klein"/>
              </a:rPr>
              <a:t>Uses Adam optimizer for efficient learning and Cohen’s Kappa Score for performance evaluation</a:t>
            </a:r>
            <a:r>
              <a:rPr lang="en-US" b="true" sz="4218">
                <a:solidFill>
                  <a:srgbClr val="004AAD"/>
                </a:solidFill>
                <a:latin typeface="Klein Bold"/>
                <a:ea typeface="Klein Bold"/>
                <a:cs typeface="Klein Bold"/>
                <a:sym typeface="Klein Bold"/>
              </a:rPr>
              <a:t>.</a:t>
            </a:r>
          </a:p>
          <a:p>
            <a:pPr algn="l">
              <a:lnSpc>
                <a:spcPts val="354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1840335" y="2826742"/>
            <a:ext cx="14440832" cy="5920741"/>
          </a:xfrm>
          <a:custGeom>
            <a:avLst/>
            <a:gdLst/>
            <a:ahLst/>
            <a:cxnLst/>
            <a:rect r="r" b="b" t="t" l="l"/>
            <a:pathLst>
              <a:path h="5920741" w="14440832">
                <a:moveTo>
                  <a:pt x="0" y="0"/>
                </a:moveTo>
                <a:lnTo>
                  <a:pt x="14440832" y="0"/>
                </a:lnTo>
                <a:lnTo>
                  <a:pt x="14440832" y="5920741"/>
                </a:lnTo>
                <a:lnTo>
                  <a:pt x="0" y="5920741"/>
                </a:lnTo>
                <a:lnTo>
                  <a:pt x="0" y="0"/>
                </a:lnTo>
                <a:close/>
              </a:path>
            </a:pathLst>
          </a:custGeom>
          <a:blipFill>
            <a:blip r:embed="rId3"/>
            <a:stretch>
              <a:fillRect l="0" t="0" r="0" b="0"/>
            </a:stretch>
          </a:blipFill>
        </p:spPr>
      </p:sp>
      <p:sp>
        <p:nvSpPr>
          <p:cNvPr name="TextBox 4" id="4"/>
          <p:cNvSpPr txBox="true"/>
          <p:nvPr/>
        </p:nvSpPr>
        <p:spPr>
          <a:xfrm rot="0">
            <a:off x="1028700" y="642072"/>
            <a:ext cx="12431773" cy="858981"/>
          </a:xfrm>
          <a:prstGeom prst="rect">
            <a:avLst/>
          </a:prstGeom>
        </p:spPr>
        <p:txBody>
          <a:bodyPr anchor="t" rtlCol="false" tIns="0" lIns="0" bIns="0" rIns="0">
            <a:spAutoFit/>
          </a:bodyPr>
          <a:lstStyle/>
          <a:p>
            <a:pPr algn="l" marL="0" indent="0" lvl="0">
              <a:lnSpc>
                <a:spcPts val="6444"/>
              </a:lnSpc>
              <a:spcBef>
                <a:spcPct val="0"/>
              </a:spcBef>
            </a:pPr>
            <a:r>
              <a:rPr lang="en-US" b="true" sz="6256">
                <a:solidFill>
                  <a:srgbClr val="004AAD"/>
                </a:solidFill>
                <a:latin typeface="Klein Bold"/>
                <a:ea typeface="Klein Bold"/>
                <a:cs typeface="Klein Bold"/>
                <a:sym typeface="Klein Bold"/>
              </a:rPr>
              <a:t>MobileNetV2 Architecture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4506359" y="2273960"/>
            <a:ext cx="10732365" cy="6640651"/>
          </a:xfrm>
          <a:custGeom>
            <a:avLst/>
            <a:gdLst/>
            <a:ahLst/>
            <a:cxnLst/>
            <a:rect r="r" b="b" t="t" l="l"/>
            <a:pathLst>
              <a:path h="6640651" w="10732365">
                <a:moveTo>
                  <a:pt x="0" y="0"/>
                </a:moveTo>
                <a:lnTo>
                  <a:pt x="10732365" y="0"/>
                </a:lnTo>
                <a:lnTo>
                  <a:pt x="10732365" y="6640651"/>
                </a:lnTo>
                <a:lnTo>
                  <a:pt x="0" y="6640651"/>
                </a:lnTo>
                <a:lnTo>
                  <a:pt x="0" y="0"/>
                </a:lnTo>
                <a:close/>
              </a:path>
            </a:pathLst>
          </a:custGeom>
          <a:blipFill>
            <a:blip r:embed="rId3"/>
            <a:stretch>
              <a:fillRect l="0" t="0" r="0" b="0"/>
            </a:stretch>
          </a:blipFill>
        </p:spPr>
      </p:sp>
      <p:sp>
        <p:nvSpPr>
          <p:cNvPr name="TextBox 4" id="4"/>
          <p:cNvSpPr txBox="true"/>
          <p:nvPr/>
        </p:nvSpPr>
        <p:spPr>
          <a:xfrm rot="0">
            <a:off x="443439" y="642072"/>
            <a:ext cx="12431773" cy="858981"/>
          </a:xfrm>
          <a:prstGeom prst="rect">
            <a:avLst/>
          </a:prstGeom>
        </p:spPr>
        <p:txBody>
          <a:bodyPr anchor="t" rtlCol="false" tIns="0" lIns="0" bIns="0" rIns="0">
            <a:spAutoFit/>
          </a:bodyPr>
          <a:lstStyle/>
          <a:p>
            <a:pPr algn="l" marL="0" indent="0" lvl="0">
              <a:lnSpc>
                <a:spcPts val="6444"/>
              </a:lnSpc>
              <a:spcBef>
                <a:spcPct val="0"/>
              </a:spcBef>
            </a:pPr>
            <a:r>
              <a:rPr lang="en-US" b="true" sz="6256">
                <a:solidFill>
                  <a:srgbClr val="004AAD"/>
                </a:solidFill>
                <a:latin typeface="Klein Bold"/>
                <a:ea typeface="Klein Bold"/>
                <a:cs typeface="Klein Bold"/>
                <a:sym typeface="Klein Bold"/>
              </a:rPr>
              <a:t>Model Architecture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1028700" y="1028700"/>
            <a:ext cx="12033585" cy="8212922"/>
          </a:xfrm>
          <a:custGeom>
            <a:avLst/>
            <a:gdLst/>
            <a:ahLst/>
            <a:cxnLst/>
            <a:rect r="r" b="b" t="t" l="l"/>
            <a:pathLst>
              <a:path h="8212922" w="12033585">
                <a:moveTo>
                  <a:pt x="0" y="0"/>
                </a:moveTo>
                <a:lnTo>
                  <a:pt x="12033585" y="0"/>
                </a:lnTo>
                <a:lnTo>
                  <a:pt x="12033585" y="8212922"/>
                </a:lnTo>
                <a:lnTo>
                  <a:pt x="0" y="8212922"/>
                </a:lnTo>
                <a:lnTo>
                  <a:pt x="0" y="0"/>
                </a:lnTo>
                <a:close/>
              </a:path>
            </a:pathLst>
          </a:custGeom>
          <a:blipFill>
            <a:blip r:embed="rId3"/>
            <a:stretch>
              <a:fillRect l="0" t="0" r="0" b="0"/>
            </a:stretch>
          </a:blipFill>
        </p:spPr>
      </p:sp>
      <p:sp>
        <p:nvSpPr>
          <p:cNvPr name="TextBox 4" id="4"/>
          <p:cNvSpPr txBox="true"/>
          <p:nvPr/>
        </p:nvSpPr>
        <p:spPr>
          <a:xfrm rot="0">
            <a:off x="88998" y="171543"/>
            <a:ext cx="15598025" cy="857157"/>
          </a:xfrm>
          <a:prstGeom prst="rect">
            <a:avLst/>
          </a:prstGeom>
        </p:spPr>
        <p:txBody>
          <a:bodyPr anchor="t" rtlCol="false" tIns="0" lIns="0" bIns="0" rIns="0">
            <a:spAutoFit/>
          </a:bodyPr>
          <a:lstStyle/>
          <a:p>
            <a:pPr algn="l" marL="0" indent="0" lvl="0">
              <a:lnSpc>
                <a:spcPts val="6431"/>
              </a:lnSpc>
              <a:spcBef>
                <a:spcPct val="0"/>
              </a:spcBef>
            </a:pPr>
            <a:r>
              <a:rPr lang="en-US" b="true" sz="6244">
                <a:solidFill>
                  <a:srgbClr val="004AAD"/>
                </a:solidFill>
                <a:latin typeface="Klein Bold"/>
                <a:ea typeface="Klein Bold"/>
                <a:cs typeface="Klein Bold"/>
                <a:sym typeface="Klein Bold"/>
              </a:rPr>
              <a:t>Training model </a:t>
            </a:r>
          </a:p>
        </p:txBody>
      </p:sp>
      <p:sp>
        <p:nvSpPr>
          <p:cNvPr name="TextBox 5" id="5"/>
          <p:cNvSpPr txBox="true"/>
          <p:nvPr/>
        </p:nvSpPr>
        <p:spPr>
          <a:xfrm rot="0">
            <a:off x="13062285" y="7742268"/>
            <a:ext cx="5385467" cy="2397935"/>
          </a:xfrm>
          <a:prstGeom prst="rect">
            <a:avLst/>
          </a:prstGeom>
        </p:spPr>
        <p:txBody>
          <a:bodyPr anchor="t" rtlCol="false" tIns="0" lIns="0" bIns="0" rIns="0">
            <a:spAutoFit/>
          </a:bodyPr>
          <a:lstStyle/>
          <a:p>
            <a:pPr algn="l">
              <a:lnSpc>
                <a:spcPts val="4769"/>
              </a:lnSpc>
            </a:pPr>
            <a:r>
              <a:rPr lang="en-US" sz="3407" b="true">
                <a:solidFill>
                  <a:srgbClr val="004AAD"/>
                </a:solidFill>
                <a:latin typeface="Canva Sans Bold"/>
                <a:ea typeface="Canva Sans Bold"/>
                <a:cs typeface="Canva Sans Bold"/>
                <a:sym typeface="Canva Sans Bold"/>
              </a:rPr>
              <a:t>Judging metrics used: Accuracy, Sparse Categorical Loss, Kappa Score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DAGi8OtpBCk</dc:identifier>
  <dcterms:modified xsi:type="dcterms:W3CDTF">2011-08-01T06:04:30Z</dcterms:modified>
  <cp:revision>1</cp:revision>
  <dc:title>DIABETIC  RETINOPATHY</dc:title>
</cp:coreProperties>
</file>