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80" r:id="rId3"/>
    <p:sldMasterId id="2147483726" r:id="rId4"/>
  </p:sldMasterIdLst>
  <p:notesMasterIdLst>
    <p:notesMasterId r:id="rId104"/>
  </p:notesMasterIdLst>
  <p:handoutMasterIdLst>
    <p:handoutMasterId r:id="rId105"/>
  </p:handoutMasterIdLst>
  <p:sldIdLst>
    <p:sldId id="500" r:id="rId5"/>
    <p:sldId id="509" r:id="rId6"/>
    <p:sldId id="325" r:id="rId7"/>
    <p:sldId id="379" r:id="rId8"/>
    <p:sldId id="450" r:id="rId9"/>
    <p:sldId id="380" r:id="rId10"/>
    <p:sldId id="381" r:id="rId11"/>
    <p:sldId id="511" r:id="rId12"/>
    <p:sldId id="382" r:id="rId13"/>
    <p:sldId id="513" r:id="rId14"/>
    <p:sldId id="512" r:id="rId15"/>
    <p:sldId id="291" r:id="rId16"/>
    <p:sldId id="327" r:id="rId17"/>
    <p:sldId id="413" r:id="rId18"/>
    <p:sldId id="326" r:id="rId19"/>
    <p:sldId id="260" r:id="rId20"/>
    <p:sldId id="261" r:id="rId21"/>
    <p:sldId id="262" r:id="rId22"/>
    <p:sldId id="277" r:id="rId23"/>
    <p:sldId id="452" r:id="rId24"/>
    <p:sldId id="329" r:id="rId25"/>
    <p:sldId id="263" r:id="rId26"/>
    <p:sldId id="264" r:id="rId27"/>
    <p:sldId id="331" r:id="rId28"/>
    <p:sldId id="265" r:id="rId29"/>
    <p:sldId id="266" r:id="rId30"/>
    <p:sldId id="330" r:id="rId31"/>
    <p:sldId id="293" r:id="rId32"/>
    <p:sldId id="267" r:id="rId33"/>
    <p:sldId id="269" r:id="rId34"/>
    <p:sldId id="332" r:id="rId35"/>
    <p:sldId id="333" r:id="rId36"/>
    <p:sldId id="268" r:id="rId37"/>
    <p:sldId id="270" r:id="rId38"/>
    <p:sldId id="271" r:id="rId39"/>
    <p:sldId id="334" r:id="rId40"/>
    <p:sldId id="273" r:id="rId41"/>
    <p:sldId id="335" r:id="rId42"/>
    <p:sldId id="374" r:id="rId43"/>
    <p:sldId id="375" r:id="rId44"/>
    <p:sldId id="376" r:id="rId45"/>
    <p:sldId id="453" r:id="rId46"/>
    <p:sldId id="454" r:id="rId47"/>
    <p:sldId id="455" r:id="rId48"/>
    <p:sldId id="274" r:id="rId49"/>
    <p:sldId id="457" r:id="rId50"/>
    <p:sldId id="281" r:id="rId51"/>
    <p:sldId id="282" r:id="rId52"/>
    <p:sldId id="283" r:id="rId53"/>
    <p:sldId id="338" r:id="rId54"/>
    <p:sldId id="284" r:id="rId55"/>
    <p:sldId id="289" r:id="rId56"/>
    <p:sldId id="290" r:id="rId57"/>
    <p:sldId id="510" r:id="rId58"/>
    <p:sldId id="458" r:id="rId59"/>
    <p:sldId id="297" r:id="rId60"/>
    <p:sldId id="389" r:id="rId61"/>
    <p:sldId id="298" r:id="rId62"/>
    <p:sldId id="405" r:id="rId63"/>
    <p:sldId id="406" r:id="rId64"/>
    <p:sldId id="390" r:id="rId65"/>
    <p:sldId id="391" r:id="rId66"/>
    <p:sldId id="302" r:id="rId67"/>
    <p:sldId id="303" r:id="rId68"/>
    <p:sldId id="304" r:id="rId69"/>
    <p:sldId id="305" r:id="rId70"/>
    <p:sldId id="407" r:id="rId71"/>
    <p:sldId id="506" r:id="rId72"/>
    <p:sldId id="459" r:id="rId73"/>
    <p:sldId id="432" r:id="rId74"/>
    <p:sldId id="416" r:id="rId75"/>
    <p:sldId id="418" r:id="rId76"/>
    <p:sldId id="460" r:id="rId77"/>
    <p:sldId id="417" r:id="rId78"/>
    <p:sldId id="420" r:id="rId79"/>
    <p:sldId id="421" r:id="rId80"/>
    <p:sldId id="422" r:id="rId81"/>
    <p:sldId id="434" r:id="rId82"/>
    <p:sldId id="468" r:id="rId83"/>
    <p:sldId id="507" r:id="rId84"/>
    <p:sldId id="469" r:id="rId85"/>
    <p:sldId id="470" r:id="rId86"/>
    <p:sldId id="471" r:id="rId87"/>
    <p:sldId id="472" r:id="rId88"/>
    <p:sldId id="473" r:id="rId89"/>
    <p:sldId id="474" r:id="rId90"/>
    <p:sldId id="475" r:id="rId91"/>
    <p:sldId id="498" r:id="rId92"/>
    <p:sldId id="508" r:id="rId93"/>
    <p:sldId id="496" r:id="rId94"/>
    <p:sldId id="497" r:id="rId95"/>
    <p:sldId id="499" r:id="rId96"/>
    <p:sldId id="502" r:id="rId97"/>
    <p:sldId id="478" r:id="rId98"/>
    <p:sldId id="479" r:id="rId99"/>
    <p:sldId id="503" r:id="rId100"/>
    <p:sldId id="504" r:id="rId101"/>
    <p:sldId id="494" r:id="rId102"/>
    <p:sldId id="495" r:id="rId10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FFFF00"/>
    <a:srgbClr val="DDDDDD"/>
    <a:srgbClr val="FFCCFF"/>
    <a:srgbClr val="FF99CC"/>
    <a:srgbClr val="CC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viewProps" Target="viewProps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theme" Target="theme/theme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tableStyles" Target="tableStyle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DE73D47-8D87-461D-AB3E-F1F9E3CB0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0AF80B0-82A8-4AC2-9268-A5A14180A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D3EF38-C85C-488C-AECF-E039C28D23D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F723A-750A-4FDC-9306-02FAC2ECAED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95A4D-1048-4AB8-ABAF-5EC1CF220EA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7631A-3256-49D7-8A98-32713B27349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C029AB-BC39-4296-A666-F3008D96C4F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B0E1D3-3A12-444E-8A4E-5BE076910E4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55E8D7-B17E-4C3C-9615-2D79022BAA8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B7D7-8E1E-4763-8238-5A20E4BA070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2FEC90-E600-4082-92E2-D59B30F8250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F928A1-EA28-4A6A-80FB-E6CD93C7990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D59535-1159-498C-9984-41782F4E4E1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2F84D-47EA-4027-827B-F585753ECC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733208-2121-44DD-A264-9CEF7C5BE66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4CF05E-F416-4FC7-BF31-885FABE9CED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04A175-129E-4DFD-BD10-5279D5528BD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6E16E-C2D5-4CC5-8886-59D06A2F2F8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754BCA-C6E8-420B-8450-D001A8E5F3F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C6F377-949F-4405-B454-2E3D68B86D4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56400-0D74-4673-940D-FA2826B50FA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ADF5E4-DC69-4DA2-9499-5B9FCDB95D7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AE08B1-E64D-4F6F-B41C-2A41D3F1948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48FC5-B914-4ECF-B26B-1779FCB148F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275581-600E-4563-926D-96817BCA723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76C45D-5430-41FE-8084-A7577CA584B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2FBC0-B189-4949-978C-25FCAAFEDFF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03F437-9F0C-4583-B981-E664B4B6F19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5DF8B-E7BF-4482-9F85-1771E56E1E4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1D0E1-C7C6-404A-8BE9-5913787B516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C114BD-F10D-4D98-A96D-22D55B214D3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77B8D-8494-4EDA-BF62-54050AD4FCB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72D3A6-0946-40EE-A4F2-BFDC4AB86D5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2E2CF0-F275-4349-8F4F-3151806D65B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F63220-3C00-4327-8B51-7B44359819A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11970F-4E00-497E-A6DA-44DA3D6898C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197B5C-2BB0-498B-8A39-66861B8F7B76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A8D8E0-224E-4266-879F-60DCC6B68FB6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8B651F-C35C-4794-8A4C-B42BF06A21F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949EB0-031A-4BD3-82B3-C2016259561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680FAB-8427-4A9F-A199-D389861F2B1D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CD4424-1691-436E-AFF6-6FF56339964D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45B53D-A1E7-43E3-91CC-B77E5CB81C8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D29B8-96C8-419F-BBA5-3E14A403032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526-4CE6-4664-B606-7C8EAF596894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B9880C-045D-4323-AFB8-D2A8E1F54A7F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3514CC-7E8A-462F-A3E5-1FAE438B3CF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0553F-5A46-47F6-8D60-1537883AEDD8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CD00C4-31AF-4AAE-99E9-9BDC8B0F8C8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464495-424A-47FA-9216-34593C168778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C176BE-0678-4CCF-B941-99983BAA8AE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2E2E43-F704-46F1-8C60-859A1CD82666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B11BDE-AEB8-4615-B692-1C90CE64DCF2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CF8D7A-2C84-4165-818A-D01720F3CB5E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9B6C19-0A19-4FDE-AE51-EA931F6A48DF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5E8ED7-6AAC-4778-9F15-2A81447282FC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1F53EC-0498-4482-B3B5-18E40D894B45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51189-1362-4D98-8B71-9151B12ABF6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A97F10-A070-4C2F-BEAE-DDAE2B76A9E3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3C9223-ACE2-4D2F-B088-281F5EBCB210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DDD80C-5B5A-47B7-87F3-C3B69637BE22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4E8CC-46CD-46BC-9B41-C04FA62EADE5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8DEBAC-D2C5-4EEE-AD72-07373E5ECC38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145FC1-0CBF-4583-BDBB-4EA18C78DA75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A46FE7-AC95-4C9C-A5B0-274298492487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74C13D-EEB0-4E91-A0A8-A469066C13DF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29165D-33ED-478B-982F-90070E4536BE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2BBA35-31D2-4B3D-82DB-85A4FBF0EE30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FFF139-68DD-4F22-922B-B12AD8D0075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2C5EC-6D54-4C9E-AD7C-7FB8E5772A3E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24C823-1C9A-4129-98CF-7211E4EB80C3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10116D-9E98-4C4E-A4B4-B02CED13EA7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9B5698-664D-426B-B516-B9A49F3841C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A1394-5463-41B0-AD09-3DAB10AE19D3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FC2B4436-6CCB-4B86-BBE7-4FFDF7AE3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49913-CAE5-4DE5-9D97-DE02F432D396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0D1E6CB8-9D92-4AE2-92C7-91FC7CF5A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1B412-3258-45D1-93EB-9B31A3DC9E4D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8287C0D1-4F0E-4B72-B4F0-B3F620F7B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FE73F-8885-40EC-A63B-622549D79FC5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3813AE60-7ACD-4F8A-A64D-34A5C5B80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203B4-6706-43BC-9718-258A1CE3F53A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BA84C07A-9C4C-4384-BAE3-FA920B9C16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788E6-366C-40DA-8DD8-7FAEEABF30AF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AD8110B4-EAC4-40FE-863C-3C3F95B58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D19D2-15FB-4FCA-A4A8-B59AE4D95B5C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BDF30608-8B17-497B-B632-D65D6B3C48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AF852-DF1F-414F-9F1F-563A3BD63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ED433-6EDC-490D-8E83-C1DFEFC80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249AF-9B7F-48AD-8EB2-A586B2FDD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710DF-4D3E-427D-9B90-62BF22BEC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3431-A4E0-49D6-B6F8-9CC79AD29A12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C84301A5-36E0-4E16-B600-23D8F93DF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28170-2C0B-4367-941F-AB6925F95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AADA0-0578-4980-9184-9D73A3ADB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7B4B0-5AC8-4AF8-BB4E-EF9B2D003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92A8F-5666-4DC2-B9E8-61BEA8B1C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D1F00-728F-4E91-8F5B-F08AACDDB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0D5BC-A110-4D98-A625-CFB1E8D65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7DBD8-708B-46FA-B687-798D47848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065B3-FFC8-406B-9CC2-B83585C09F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ADEBF-D487-464F-9B6D-6A7354633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67A3E-A9E8-493C-BF78-7B09B18F0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218DB-944B-4C36-B92D-C289B25DAF83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0D09C8EF-CF4B-4B93-B694-35C2ED3AA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48BAC-0383-4CC3-B7C3-5A06F62D6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687D6-DC50-44C3-B1E0-015383DA657F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B2EEE007-E926-424B-90E6-CEA267E3E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4D2F1-1D0E-4113-981C-D7D9C8DFA466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6FFC2E83-141B-4ED4-9509-811A42B74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E3EC5-7F32-4C55-80FF-7320B2BEAE21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F695036B-D97E-4412-8106-E53BAA58A7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EDBBC-3703-4ED7-802A-40A7C15586F3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9CFC3A3D-1D92-4F8B-9DD7-64C3766F8F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7363C-00A0-4654-A53A-4365C45BE05D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B164E6D2-575A-40A3-89D4-3F1B0AD4AD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D9026-C884-421A-B48C-C292BE33C693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906E03EC-C7DB-43E8-B59F-377B8E6F7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02CF6-76B2-4AD1-BDE4-8AFB872FB9A3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7D2A5C46-5E51-4DC7-B21F-E40E52ACC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F3001-0014-4DA1-BD08-40D556FED9BD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60070F08-D4D7-4BF5-B2AA-B18C06CE3D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F0BCD-2929-46A1-8E54-6D585C5E41CA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CFD8111F-10FD-4FD9-97B6-A7EFC3122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09ABA-3C28-461C-826D-48C8ACDB8EF2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EC14FFA0-95B2-48E6-A87E-AA0EF7724D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AB610-08FC-4ABC-A9EC-C585C9536BF3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615E32DA-9E9C-400E-A63A-5B930D697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17A48-5B21-401C-91D5-DED9157C5C91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19238CF7-B914-4D6D-B563-2E0B98C4F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1AFC7-8BF6-4922-B109-6782CE74E43E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4CA323BF-C417-4576-B836-94C9EC077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F7D4B-27CA-4252-8481-7AEF5F145312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D922BE1F-FF99-4F66-9D95-EF225D185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5B9EF-29F9-4110-A1E6-C7361AEBBDCF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4730BBAC-6AF1-4E0B-8878-3C8A9D219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6B712-B85F-420A-A405-58631D413E0B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4414F405-5233-4DCB-8C79-3119D5CE7F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0AA5EB55-8891-4340-B5D6-C13BC0F12F2F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DE93B847-EF09-47B4-9CBE-6F79D94EC5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61BDEF27-3189-49B1-8128-14246900E23E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EA343D69-9378-4056-BCF7-FA557A76A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22386302-DBA9-456C-BC21-05E1F3D72B5E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7CBA01CE-5564-4828-AE06-BA2549489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9E1339A8-7EA3-4261-998B-D08C119732A2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45C8B645-53C4-48A3-90DE-7E984BEE7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FEF7-B771-49DC-A4E5-2C671152FC02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1AD3D870-4818-40E3-8DCD-87D8DE8C32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D80E2184-29AE-423F-B2B6-C3F634CDAFE8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558EDD24-0562-4CA6-A6CD-A8E26EEE1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4055900F-9D49-43A7-817B-2A60845BF1C0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34CE71B8-162E-452B-B69C-DCA112A20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41F540F0-94C0-4BEA-BFAA-55C3F61E00CF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3638AF0-B9D4-44DA-BDF2-274208583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AD06DBDC-2956-4FE2-AC0B-163798C64A32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2930209-6937-421B-A520-8C0F160F8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589D7EC0-DE5F-4B5F-A541-74272209EF80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584E6A49-2385-46EF-BEBB-8EA1EEEA3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F5169235-DB21-4B83-AC82-54C08CCB64D7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93C42CB-3B2E-4A34-B0E3-DCE8D87C4D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30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30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F0BC240E-33D7-4C20-A548-C6FFE25FDA48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D4AAC15-9858-4829-BFAF-EC6B27057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39799D2F-1A72-4CF4-99F5-67EBF3CB1925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1</a:t>
            </a:r>
            <a:fld id="{442635C7-0D30-4BE5-9E95-DE77C3811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5BBE8-C8AA-4DFB-8499-2210B12DB122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02413241-5F21-47CF-8075-B2FB47339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41B7C-124E-4CEB-9F3F-BB5751B0CA3A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4F8A7A83-BDF6-4F1D-A889-41152B946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3C22-B516-460B-A88D-63AC5E0386A1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B93C2792-D30C-4CC4-8C72-55C46A6A5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1224F-8816-41AA-8AD8-933DADA03590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3116FE3E-547A-4233-97FD-B623ACFEC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58F3FAE5-46F2-472B-96EE-2C2F7B92ABC1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2-</a:t>
            </a:r>
            <a:fld id="{674ABC33-72DB-42EC-8F46-64C8383009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5" r:id="rId1"/>
    <p:sldLayoutId id="2147484856" r:id="rId2"/>
    <p:sldLayoutId id="2147484857" r:id="rId3"/>
    <p:sldLayoutId id="2147484858" r:id="rId4"/>
    <p:sldLayoutId id="2147484859" r:id="rId5"/>
    <p:sldLayoutId id="2147484860" r:id="rId6"/>
    <p:sldLayoutId id="2147484861" r:id="rId7"/>
    <p:sldLayoutId id="2147484862" r:id="rId8"/>
    <p:sldLayoutId id="2147484863" r:id="rId9"/>
    <p:sldLayoutId id="2147484864" r:id="rId10"/>
    <p:sldLayoutId id="2147484865" r:id="rId11"/>
    <p:sldLayoutId id="2147484866" r:id="rId12"/>
    <p:sldLayoutId id="2147484867" r:id="rId13"/>
    <p:sldLayoutId id="2147484868" r:id="rId14"/>
    <p:sldLayoutId id="2147484869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Gill Sans MT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4B748CA-C1C1-4D0F-A96D-7B14147BA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0" r:id="rId1"/>
    <p:sldLayoutId id="2147484871" r:id="rId2"/>
    <p:sldLayoutId id="2147484872" r:id="rId3"/>
    <p:sldLayoutId id="2147484873" r:id="rId4"/>
    <p:sldLayoutId id="2147484874" r:id="rId5"/>
    <p:sldLayoutId id="2147484875" r:id="rId6"/>
    <p:sldLayoutId id="2147484876" r:id="rId7"/>
    <p:sldLayoutId id="2147484877" r:id="rId8"/>
    <p:sldLayoutId id="2147484878" r:id="rId9"/>
    <p:sldLayoutId id="2147484879" r:id="rId10"/>
    <p:sldLayoutId id="2147484880" r:id="rId11"/>
    <p:sldLayoutId id="2147484881" r:id="rId12"/>
    <p:sldLayoutId id="2147484882" r:id="rId13"/>
    <p:sldLayoutId id="2147484883" r:id="rId14"/>
    <p:sldLayoutId id="2147484884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BDBF7E9-863B-4C35-B740-AD18EB10D4D3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2-</a:t>
            </a:r>
            <a:fld id="{DA7E61CF-3967-47B4-9810-21B457F98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5" r:id="rId1"/>
    <p:sldLayoutId id="2147484886" r:id="rId2"/>
    <p:sldLayoutId id="2147484887" r:id="rId3"/>
    <p:sldLayoutId id="2147484888" r:id="rId4"/>
    <p:sldLayoutId id="2147484889" r:id="rId5"/>
    <p:sldLayoutId id="2147484890" r:id="rId6"/>
    <p:sldLayoutId id="2147484891" r:id="rId7"/>
    <p:sldLayoutId id="2147484892" r:id="rId8"/>
    <p:sldLayoutId id="2147484893" r:id="rId9"/>
    <p:sldLayoutId id="2147484894" r:id="rId10"/>
    <p:sldLayoutId id="2147484895" r:id="rId11"/>
    <p:sldLayoutId id="2147484896" r:id="rId12"/>
    <p:sldLayoutId id="2147484897" r:id="rId13"/>
    <p:sldLayoutId id="2147484898" r:id="rId14"/>
    <p:sldLayoutId id="2147484899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Gill Sans MT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B718580-5DE9-4D29-ADC6-EC92BF194F6A}" type="datetime1">
              <a:rPr lang="en-US"/>
              <a:pPr>
                <a:defRPr/>
              </a:pPr>
              <a:t>1/27/2022</a:t>
            </a:fld>
            <a:endParaRPr lang="en-US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2-</a:t>
            </a:r>
            <a:fld id="{7FA6E1B1-4E10-4E2A-B473-A178898EC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0" r:id="rId1"/>
    <p:sldLayoutId id="2147484901" r:id="rId2"/>
    <p:sldLayoutId id="2147484902" r:id="rId3"/>
    <p:sldLayoutId id="2147484903" r:id="rId4"/>
    <p:sldLayoutId id="2147484904" r:id="rId5"/>
    <p:sldLayoutId id="2147484905" r:id="rId6"/>
    <p:sldLayoutId id="2147484906" r:id="rId7"/>
    <p:sldLayoutId id="2147484907" r:id="rId8"/>
    <p:sldLayoutId id="2147484908" r:id="rId9"/>
    <p:sldLayoutId id="2147484909" r:id="rId10"/>
    <p:sldLayoutId id="2147484910" r:id="rId11"/>
    <p:sldLayoutId id="214748491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www.google.com/url?sa=i&amp;rct=j&amp;q=&amp;esrc=s&amp;frm=1&amp;source=images&amp;cd=&amp;cad=rja&amp;docid=tnm8gN9NtdBhZM&amp;tbnid=aN5AWXhWiNHZAM:&amp;ved=0CAUQjRw&amp;url=http%3A%2F%2Fjournalism.berkeley.edu%2Fprojects%2Fbiplog%2Farchive%2Fcat_law_and_policy.html&amp;ei=jgImUoXTIoWI9gSH64DgDg&amp;bvm=bv.51495398,d.cWc&amp;psig=AFQjCNFKKYZCOfs9gGmq2PazxvdcyLLGTQ&amp;ust=1378309109319502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google.com/url?sa=i&amp;rct=j&amp;q=&amp;esrc=s&amp;frm=1&amp;source=images&amp;cd=&amp;cad=rja&amp;docid=Hvki7GQxZdw8-M&amp;tbnid=ATXUUpqXhV7LrM:&amp;ved=0CAUQjRw&amp;url=http%3A%2F%2Fcourses.ischool.berkeley.edu%2Fi247%2Ff00%2Fprojects%2Finfoviz%2Fgtv%2Fpaper.html&amp;ei=nAEmUqOaH5P88QSUj4GgAg&amp;bvm=bv.51495398,d.cWc&amp;psig=AFQjCNFQEPGTq3E2sGTBzTE4ITDM90Vvgg&amp;ust=1378308865088248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hyperlink" Target="http://www.google.com/url?sa=i&amp;rct=j&amp;q=&amp;esrc=s&amp;frm=1&amp;source=images&amp;cd=&amp;cad=rja&amp;docid=mNCgNSB3eaJgMM&amp;tbnid=M7kIw9lQbEiPYM:&amp;ved=0CAUQjRw&amp;url=http%3A%2F%2Fzef.me%2F922%2Fdistributed-systems-part-iii-the-peer-to-peer-model&amp;ei=LwImUqHDHYjI9gSxrYHACw&amp;bvm=bv.51495398,d.cWc&amp;psig=AFQjCNEWK57eTb8-tmTowxCruZfWtGn4Kw&amp;ust=137830901430348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3.jpe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63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38.emf"/><Relationship Id="rId4" Type="http://schemas.openxmlformats.org/officeDocument/2006/relationships/oleObject" Target="../embeddings/oleObject1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2.png"/><Relationship Id="rId4" Type="http://schemas.openxmlformats.org/officeDocument/2006/relationships/image" Target="../media/image36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jpeg"/><Relationship Id="rId2" Type="http://schemas.openxmlformats.org/officeDocument/2006/relationships/hyperlink" Target="http://www.google.com/url?sa=i&amp;rct=j&amp;q=&amp;esrc=s&amp;frm=1&amp;source=images&amp;cd=&amp;cad=rja&amp;docid=ia0RUjqXacjKoM&amp;tbnid=Fcv_7sjJcNFTPM:&amp;ved=0CAUQjRw&amp;url=http%3A%2F%2Fwww.liquidweb.com%2Fservices%2Floadbalancer.html&amp;ei=EP4lUqKwNouI9ASHsoH4CQ&amp;bvm=bv.51495398,d.cWc&amp;psig=AFQjCNHKUJgo74Yihk19NBeA7eAkMroiSA&amp;ust=1378307961240932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google.com/url?sa=i&amp;source=images&amp;cd=&amp;cad=rja&amp;docid=xyg6p4vRtmHBPM&amp;tbnid=TjU-3Fpg4LnLMM:&amp;ved=0CAgQjRwwAA&amp;url=http%3A%2F%2Froyal.pingdom.com%2F2008%2F04%2F11%2Fmap-of-all-google-data-center-locations%2F&amp;ei=6wAmUpHoA6mzsAS924DIBw&amp;psig=AFQjCNFEW_2jdsFFxySJonEGyJHO510E8Q&amp;ust=1378308715141023" TargetMode="External"/><Relationship Id="rId5" Type="http://schemas.openxmlformats.org/officeDocument/2006/relationships/image" Target="../media/image25.png"/><Relationship Id="rId4" Type="http://schemas.openxmlformats.org/officeDocument/2006/relationships/hyperlink" Target="http://www.google.com/url?sa=i&amp;rct=j&amp;q=&amp;esrc=s&amp;frm=1&amp;source=images&amp;cd=&amp;cad=rja&amp;docid=qAgV4opU-BDOrM&amp;tbnid=mW0ufjpAvpUyxM:&amp;ved=0CAUQjRw&amp;url=http%3A%2F%2Fgigaom.com%2F2013%2F03%2F05%2Fgoogles-10-rules-for-designing-data-centers%2F&amp;ei=5P8lUvr0E4-c8wTaiYD4Aw&amp;psig=AFQjCNGkPbMC0u1-oexIWxhqelztIJwzFg&amp;ust=1378308397588910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62600" y="6453188"/>
            <a:ext cx="2895600" cy="287337"/>
          </a:xfrm>
          <a:noFill/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>
                <a:ea typeface="ＭＳ Ｐゴシック" pitchFamily="34" charset="-128"/>
                <a:cs typeface="Arial" charset="0"/>
              </a:rPr>
              <a:t>Application Layer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208CC16E-AAEC-4327-8C9A-D636A78D58D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4400">
                <a:solidFill>
                  <a:srgbClr val="000099"/>
                </a:solidFill>
                <a:latin typeface="Gill Sans MT" pitchFamily="34" charset="0"/>
              </a:rPr>
              <a:t>Chapter 2</a:t>
            </a:r>
            <a:br>
              <a:rPr lang="en-US" sz="4800">
                <a:solidFill>
                  <a:srgbClr val="000099"/>
                </a:solidFill>
                <a:latin typeface="Gill Sans MT" pitchFamily="34" charset="0"/>
              </a:rPr>
            </a:br>
            <a:r>
              <a:rPr lang="en-US" sz="4400">
                <a:solidFill>
                  <a:srgbClr val="000099"/>
                </a:solidFill>
                <a:latin typeface="Gill Sans MT" pitchFamily="34" charset="0"/>
              </a:rPr>
              <a:t>Application Layer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69888" y="3268663"/>
            <a:ext cx="537845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00"/>
                </a:solidFill>
              </a:rPr>
              <a:t>A note on the use of these ppt slides: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</a:rPr>
              <a:t>We</a:t>
            </a:r>
            <a:r>
              <a:rPr lang="ja-JP" altLang="en-US" sz="1200">
                <a:solidFill>
                  <a:srgbClr val="000000"/>
                </a:solidFill>
              </a:rPr>
              <a:t>’</a:t>
            </a:r>
            <a:r>
              <a:rPr lang="en-US" altLang="ja-JP" sz="1200">
                <a:solidFill>
                  <a:srgbClr val="000000"/>
                </a:solidFill>
              </a:rPr>
              <a:t>re making these slides freely available to all (faculty, students, readers). They</a:t>
            </a:r>
            <a:r>
              <a:rPr lang="ja-JP" altLang="en-US" sz="1200">
                <a:solidFill>
                  <a:srgbClr val="000000"/>
                </a:solidFill>
              </a:rPr>
              <a:t>’</a:t>
            </a:r>
            <a:r>
              <a:rPr lang="en-US" altLang="ja-JP" sz="1200">
                <a:solidFill>
                  <a:srgbClr val="000000"/>
                </a:solidFill>
              </a:rPr>
              <a:t>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>
                <a:solidFill>
                  <a:srgbClr val="000000"/>
                </a:solidFill>
              </a:rPr>
              <a:t>lot</a:t>
            </a:r>
            <a:r>
              <a:rPr lang="en-US" altLang="ja-JP" sz="1200">
                <a:solidFill>
                  <a:srgbClr val="000000"/>
                </a:solidFill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73063" y="4267200"/>
            <a:ext cx="53784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3038" indent="-173038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400">
              <a:solidFill>
                <a:srgbClr val="000000"/>
              </a:solidFill>
              <a:latin typeface="Gill Sans MT" pitchFamily="34" charset="0"/>
            </a:endParaRPr>
          </a:p>
          <a:p>
            <a:pPr marL="173038" indent="-173038">
              <a:spcBef>
                <a:spcPct val="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1200">
                <a:solidFill>
                  <a:srgbClr val="000000"/>
                </a:solidFill>
              </a:rPr>
              <a:t>If you use these slides (e.g., in a class) that you mention their source (after all, we</a:t>
            </a:r>
            <a:r>
              <a:rPr lang="ja-JP" altLang="en-US" sz="1200">
                <a:solidFill>
                  <a:srgbClr val="000000"/>
                </a:solidFill>
              </a:rPr>
              <a:t>’</a:t>
            </a:r>
            <a:r>
              <a:rPr lang="en-US" altLang="ja-JP" sz="1200">
                <a:solidFill>
                  <a:srgbClr val="000000"/>
                </a:solidFill>
              </a:rPr>
              <a:t>d like people to use our book!)</a:t>
            </a:r>
          </a:p>
          <a:p>
            <a:pPr marL="173038" indent="-173038">
              <a:spcBef>
                <a:spcPct val="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1200">
                <a:solidFill>
                  <a:srgbClr val="000000"/>
                </a:solidFill>
              </a:rPr>
              <a:t>If you post any slides on a www site, that you note that they are adapted from (or perhaps identical to) our slides, and note our copyright of this material.</a:t>
            </a:r>
          </a:p>
          <a:p>
            <a:pPr marL="173038" indent="-173038">
              <a:spcBef>
                <a:spcPct val="0"/>
              </a:spcBef>
              <a:buClr>
                <a:srgbClr val="3333CC"/>
              </a:buClr>
              <a:buSzTx/>
              <a:buFont typeface="Wingdings" pitchFamily="2" charset="2"/>
              <a:buChar char="q"/>
            </a:pPr>
            <a:endParaRPr lang="en-US" sz="1200">
              <a:solidFill>
                <a:srgbClr val="000000"/>
              </a:solidFill>
            </a:endParaRPr>
          </a:p>
          <a:p>
            <a:pPr marL="173038" indent="-173038">
              <a:lnSpc>
                <a:spcPct val="85000"/>
              </a:lnSpc>
              <a:spcBef>
                <a:spcPct val="0"/>
              </a:spcBef>
              <a:buClr>
                <a:srgbClr val="3333CC"/>
              </a:buClr>
              <a:buSzTx/>
              <a:buFont typeface="Wingdings" pitchFamily="2" charset="2"/>
              <a:buNone/>
            </a:pPr>
            <a:r>
              <a:rPr lang="en-US" sz="1200">
                <a:solidFill>
                  <a:srgbClr val="000000"/>
                </a:solidFill>
              </a:rPr>
              <a:t>Thanks and enjoy!  JFK/KWR</a:t>
            </a:r>
          </a:p>
          <a:p>
            <a:pPr marL="173038" indent="-173038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200">
              <a:solidFill>
                <a:srgbClr val="000000"/>
              </a:solidFill>
            </a:endParaRPr>
          </a:p>
          <a:p>
            <a:pPr marL="173038" indent="-173038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</a:rPr>
              <a:t>     All material copyright 1996-2012</a:t>
            </a:r>
          </a:p>
          <a:p>
            <a:pPr marL="173038" indent="-173038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</a:rPr>
              <a:t>     J.F Kurose and K.W. Ross, All Rights Reserved</a:t>
            </a:r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38" y="2097088"/>
            <a:ext cx="3656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B5152198-61F2-4218-95B1-B865AD5AE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3063"/>
              </a:lnSpc>
            </a:pPr>
            <a:r>
              <a:rPr lang="en-US" altLang="en-US" sz="2800" i="1" dirty="0">
                <a:solidFill>
                  <a:srgbClr val="008000"/>
                </a:solidFill>
              </a:rPr>
              <a:t>Computer Networking: A Top Down Approach </a:t>
            </a:r>
            <a:br>
              <a:rPr lang="en-US" altLang="en-US" sz="2800" dirty="0">
                <a:solidFill>
                  <a:srgbClr val="008000"/>
                </a:solidFill>
              </a:rPr>
            </a:br>
            <a:endParaRPr lang="en-US" altLang="en-US" sz="2000" dirty="0">
              <a:solidFill>
                <a:srgbClr val="008000"/>
              </a:solidFill>
            </a:endParaRPr>
          </a:p>
        </p:txBody>
      </p:sp>
      <p:pic>
        <p:nvPicPr>
          <p:cNvPr id="12" name="Picture 1" descr="kurose7e_cover_small.jpg">
            <a:extLst>
              <a:ext uri="{FF2B5EF4-FFF2-40B4-BE49-F238E27FC236}">
                <a16:creationId xmlns:a16="http://schemas.microsoft.com/office/drawing/2014/main" id="{7020A777-105B-4ED0-87BD-D745A52CF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File Sharing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49313614-E0B3-4BE0-B8F4-A9ACE869A0D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7653" name="Picture 2" descr="http://journalism.berkeley.edu/projects/biplog/archive/12SHAREchart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8850" y="1438275"/>
            <a:ext cx="70866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P2P Structure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C5D69DBC-9CB8-459B-BCCE-7FBFC8DBBAA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8677" name="Picture 2" descr="http://courses.ischool.berkeley.edu/i247/f00/projects/infoviz/gtv/gnet072700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9300" y="1993900"/>
            <a:ext cx="4379913" cy="396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4" descr="http://www.zefhemel.com/upload/p2p2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2763" y="2479675"/>
            <a:ext cx="36480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2969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EAAEBE88-9DBD-4773-B0CC-FD1A321E0C1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185738"/>
            <a:ext cx="7772400" cy="8636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Processes communicating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44638"/>
            <a:ext cx="3989388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process:</a:t>
            </a:r>
            <a:r>
              <a:rPr lang="en-US">
                <a:ea typeface="ＭＳ Ｐゴシック" pitchFamily="34" charset="-128"/>
              </a:rPr>
              <a:t> program running within a host</a:t>
            </a:r>
          </a:p>
          <a:p>
            <a:r>
              <a:rPr lang="en-US" sz="2400">
                <a:ea typeface="ＭＳ Ｐゴシック" pitchFamily="34" charset="-128"/>
              </a:rPr>
              <a:t>within same host, two processes communicate using  </a:t>
            </a:r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inter-process communication</a:t>
            </a:r>
            <a:r>
              <a:rPr lang="en-US" sz="2400">
                <a:ea typeface="ＭＳ Ｐゴシック" pitchFamily="34" charset="-128"/>
              </a:rPr>
              <a:t> (defined by OS)</a:t>
            </a:r>
          </a:p>
          <a:p>
            <a:r>
              <a:rPr lang="en-US" sz="2400">
                <a:ea typeface="ＭＳ Ｐゴシック" pitchFamily="34" charset="-128"/>
              </a:rPr>
              <a:t>processes in different hosts communicate by exchanging </a:t>
            </a:r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messages</a:t>
            </a:r>
          </a:p>
        </p:txBody>
      </p:sp>
      <p:sp>
        <p:nvSpPr>
          <p:cNvPr id="2970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03788" y="1979613"/>
            <a:ext cx="3810000" cy="2033587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client process:</a:t>
            </a:r>
            <a:r>
              <a:rPr lang="en-US">
                <a:ea typeface="ＭＳ Ｐゴシック" pitchFamily="34" charset="-128"/>
              </a:rPr>
              <a:t> </a:t>
            </a:r>
            <a:r>
              <a:rPr lang="en-US" sz="2400">
                <a:ea typeface="ＭＳ Ｐゴシック" pitchFamily="34" charset="-128"/>
              </a:rPr>
              <a:t>process that initiates communication</a:t>
            </a:r>
          </a:p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server process:</a:t>
            </a:r>
            <a:r>
              <a:rPr lang="en-US">
                <a:ea typeface="ＭＳ Ｐゴシック" pitchFamily="34" charset="-128"/>
              </a:rPr>
              <a:t> </a:t>
            </a:r>
            <a:r>
              <a:rPr lang="en-US" sz="2400">
                <a:ea typeface="ＭＳ Ｐゴシック" pitchFamily="34" charset="-128"/>
              </a:rPr>
              <a:t>process that waits to be contacted</a:t>
            </a:r>
            <a:endParaRPr lang="en-US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691063" y="4238625"/>
            <a:ext cx="3989387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aside: applications with P2P architectures have client processes &amp; server processes</a:t>
            </a:r>
          </a:p>
        </p:txBody>
      </p:sp>
      <p:pic>
        <p:nvPicPr>
          <p:cNvPr id="29704" name="Picture 1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975" y="866775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5" name="Rectangle 13"/>
          <p:cNvSpPr>
            <a:spLocks noChangeArrowheads="1"/>
          </p:cNvSpPr>
          <p:nvPr/>
        </p:nvSpPr>
        <p:spPr bwMode="auto">
          <a:xfrm>
            <a:off x="4749800" y="1762125"/>
            <a:ext cx="4092575" cy="206216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4"/>
          <p:cNvSpPr txBox="1">
            <a:spLocks noChangeArrowheads="1"/>
          </p:cNvSpPr>
          <p:nvPr/>
        </p:nvSpPr>
        <p:spPr bwMode="auto">
          <a:xfrm>
            <a:off x="4870450" y="1463675"/>
            <a:ext cx="2325688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800">
                <a:latin typeface="Gill Sans MT" pitchFamily="34" charset="0"/>
              </a:rPr>
              <a:t>clients, servers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3072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2AF2B64C-AA85-48F3-A24D-42951BB755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123825"/>
            <a:ext cx="8077200" cy="896938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Sockets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208088"/>
            <a:ext cx="8232775" cy="2328862"/>
          </a:xfrm>
        </p:spPr>
        <p:txBody>
          <a:bodyPr/>
          <a:lstStyle/>
          <a:p>
            <a:r>
              <a:rPr lang="en-US" sz="2400">
                <a:ea typeface="ＭＳ Ｐゴシック" pitchFamily="34" charset="-128"/>
              </a:rPr>
              <a:t>process sends/receives messages to/from its </a:t>
            </a:r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socket</a:t>
            </a:r>
          </a:p>
          <a:p>
            <a:r>
              <a:rPr lang="en-US" sz="2400">
                <a:ea typeface="ＭＳ Ｐゴシック" pitchFamily="34" charset="-128"/>
              </a:rPr>
              <a:t>socket analogous to door</a:t>
            </a:r>
          </a:p>
          <a:p>
            <a:pPr lvl="1"/>
            <a:r>
              <a:rPr lang="en-US">
                <a:ea typeface="ＭＳ Ｐゴシック" pitchFamily="34" charset="-128"/>
              </a:rPr>
              <a:t>sending process shoves message out door</a:t>
            </a:r>
          </a:p>
          <a:p>
            <a:pPr lvl="1"/>
            <a:r>
              <a:rPr lang="en-US">
                <a:ea typeface="ＭＳ Ｐゴシック" pitchFamily="34" charset="-128"/>
              </a:rPr>
              <a:t>sending process relies on transport infrastructure on other side of door to deliver message to socket at receiving process</a:t>
            </a:r>
          </a:p>
        </p:txBody>
      </p:sp>
      <p:pic>
        <p:nvPicPr>
          <p:cNvPr id="30726" name="Picture 4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613" y="800100"/>
            <a:ext cx="19161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27" name="Group 59"/>
          <p:cNvGrpSpPr>
            <a:grpSpLocks/>
          </p:cNvGrpSpPr>
          <p:nvPr/>
        </p:nvGrpSpPr>
        <p:grpSpPr bwMode="auto">
          <a:xfrm>
            <a:off x="784225" y="3741738"/>
            <a:ext cx="8077200" cy="2354262"/>
            <a:chOff x="784225" y="3741738"/>
            <a:chExt cx="8077200" cy="2354262"/>
          </a:xfrm>
        </p:grpSpPr>
        <p:sp>
          <p:nvSpPr>
            <p:cNvPr id="30728" name="Freeform 66"/>
            <p:cNvSpPr>
              <a:spLocks/>
            </p:cNvSpPr>
            <p:nvPr/>
          </p:nvSpPr>
          <p:spPr bwMode="auto">
            <a:xfrm>
              <a:off x="6948488" y="3751263"/>
              <a:ext cx="736600" cy="1998662"/>
            </a:xfrm>
            <a:custGeom>
              <a:avLst/>
              <a:gdLst>
                <a:gd name="T0" fmla="*/ 2147483647 w 464"/>
                <a:gd name="T1" fmla="*/ 2147483647 h 1259"/>
                <a:gd name="T2" fmla="*/ 0 w 464"/>
                <a:gd name="T3" fmla="*/ 0 h 1259"/>
                <a:gd name="T4" fmla="*/ 2147483647 w 464"/>
                <a:gd name="T5" fmla="*/ 2147483647 h 1259"/>
                <a:gd name="T6" fmla="*/ 2147483647 w 464"/>
                <a:gd name="T7" fmla="*/ 2147483647 h 1259"/>
                <a:gd name="T8" fmla="*/ 2147483647 w 464"/>
                <a:gd name="T9" fmla="*/ 2147483647 h 1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4"/>
                <a:gd name="T16" fmla="*/ 0 h 1259"/>
                <a:gd name="T17" fmla="*/ 464 w 464"/>
                <a:gd name="T18" fmla="*/ 1259 h 1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4" h="1259">
                  <a:moveTo>
                    <a:pt x="464" y="1060"/>
                  </a:moveTo>
                  <a:lnTo>
                    <a:pt x="0" y="0"/>
                  </a:lnTo>
                  <a:lnTo>
                    <a:pt x="6" y="1258"/>
                  </a:lnTo>
                  <a:lnTo>
                    <a:pt x="382" y="1259"/>
                  </a:lnTo>
                  <a:lnTo>
                    <a:pt x="464" y="106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Freeform 7"/>
            <p:cNvSpPr>
              <a:spLocks/>
            </p:cNvSpPr>
            <p:nvPr/>
          </p:nvSpPr>
          <p:spPr bwMode="auto">
            <a:xfrm>
              <a:off x="3633788" y="5048250"/>
              <a:ext cx="1808162" cy="1031875"/>
            </a:xfrm>
            <a:custGeom>
              <a:avLst/>
              <a:gdLst>
                <a:gd name="T0" fmla="*/ 2147483647 w 2135"/>
                <a:gd name="T1" fmla="*/ 2147483647 h 1662"/>
                <a:gd name="T2" fmla="*/ 2147483647 w 2135"/>
                <a:gd name="T3" fmla="*/ 2147483647 h 1662"/>
                <a:gd name="T4" fmla="*/ 2147483647 w 2135"/>
                <a:gd name="T5" fmla="*/ 2147483647 h 1662"/>
                <a:gd name="T6" fmla="*/ 2147483647 w 2135"/>
                <a:gd name="T7" fmla="*/ 2147483647 h 1662"/>
                <a:gd name="T8" fmla="*/ 2147483647 w 2135"/>
                <a:gd name="T9" fmla="*/ 2147483647 h 1662"/>
                <a:gd name="T10" fmla="*/ 2147483647 w 2135"/>
                <a:gd name="T11" fmla="*/ 2147483647 h 1662"/>
                <a:gd name="T12" fmla="*/ 2147483647 w 2135"/>
                <a:gd name="T13" fmla="*/ 2147483647 h 1662"/>
                <a:gd name="T14" fmla="*/ 2147483647 w 2135"/>
                <a:gd name="T15" fmla="*/ 2147483647 h 1662"/>
                <a:gd name="T16" fmla="*/ 2147483647 w 2135"/>
                <a:gd name="T17" fmla="*/ 2147483647 h 1662"/>
                <a:gd name="T18" fmla="*/ 2147483647 w 2135"/>
                <a:gd name="T19" fmla="*/ 2147483647 h 1662"/>
                <a:gd name="T20" fmla="*/ 2147483647 w 2135"/>
                <a:gd name="T21" fmla="*/ 214748364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0" name="Text Box 51"/>
            <p:cNvSpPr txBox="1">
              <a:spLocks noChangeArrowheads="1"/>
            </p:cNvSpPr>
            <p:nvPr/>
          </p:nvSpPr>
          <p:spPr bwMode="auto">
            <a:xfrm>
              <a:off x="4071938" y="5180013"/>
              <a:ext cx="8747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Internet</a:t>
              </a:r>
            </a:p>
          </p:txBody>
        </p:sp>
        <p:sp>
          <p:nvSpPr>
            <p:cNvPr id="30731" name="Line 52"/>
            <p:cNvSpPr>
              <a:spLocks noChangeShapeType="1"/>
            </p:cNvSpPr>
            <p:nvPr/>
          </p:nvSpPr>
          <p:spPr bwMode="auto">
            <a:xfrm>
              <a:off x="3392488" y="5591175"/>
              <a:ext cx="22113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Text Box 53"/>
            <p:cNvSpPr txBox="1">
              <a:spLocks noChangeArrowheads="1"/>
            </p:cNvSpPr>
            <p:nvPr/>
          </p:nvSpPr>
          <p:spPr bwMode="auto">
            <a:xfrm>
              <a:off x="7413625" y="4816475"/>
              <a:ext cx="1063625" cy="825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controlled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by OS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>
                <a:solidFill>
                  <a:srgbClr val="CC0000"/>
                </a:solidFill>
                <a:latin typeface="Times New Roman" pitchFamily="18" charset="0"/>
              </a:endParaRPr>
            </a:p>
          </p:txBody>
        </p:sp>
        <p:sp>
          <p:nvSpPr>
            <p:cNvPr id="30733" name="Text Box 56"/>
            <p:cNvSpPr txBox="1">
              <a:spLocks noChangeArrowheads="1"/>
            </p:cNvSpPr>
            <p:nvPr/>
          </p:nvSpPr>
          <p:spPr bwMode="auto">
            <a:xfrm>
              <a:off x="7391400" y="3916363"/>
              <a:ext cx="147002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controlled by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app developer</a:t>
              </a:r>
            </a:p>
          </p:txBody>
        </p:sp>
        <p:sp>
          <p:nvSpPr>
            <p:cNvPr id="30734" name="Freeform 45"/>
            <p:cNvSpPr>
              <a:spLocks/>
            </p:cNvSpPr>
            <p:nvPr/>
          </p:nvSpPr>
          <p:spPr bwMode="auto">
            <a:xfrm>
              <a:off x="1208088" y="3814763"/>
              <a:ext cx="758825" cy="1997075"/>
            </a:xfrm>
            <a:custGeom>
              <a:avLst/>
              <a:gdLst>
                <a:gd name="T0" fmla="*/ 0 w 478"/>
                <a:gd name="T1" fmla="*/ 2147483647 h 1258"/>
                <a:gd name="T2" fmla="*/ 2147483647 w 478"/>
                <a:gd name="T3" fmla="*/ 0 h 1258"/>
                <a:gd name="T4" fmla="*/ 2147483647 w 478"/>
                <a:gd name="T5" fmla="*/ 2147483647 h 1258"/>
                <a:gd name="T6" fmla="*/ 2147483647 w 478"/>
                <a:gd name="T7" fmla="*/ 2147483647 h 1258"/>
                <a:gd name="T8" fmla="*/ 0 w 478"/>
                <a:gd name="T9" fmla="*/ 2147483647 h 1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258"/>
                <a:gd name="T17" fmla="*/ 478 w 478"/>
                <a:gd name="T18" fmla="*/ 1258 h 1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258">
                  <a:moveTo>
                    <a:pt x="0" y="1040"/>
                  </a:moveTo>
                  <a:lnTo>
                    <a:pt x="478" y="0"/>
                  </a:lnTo>
                  <a:lnTo>
                    <a:pt x="472" y="1258"/>
                  </a:lnTo>
                  <a:lnTo>
                    <a:pt x="41" y="1246"/>
                  </a:lnTo>
                  <a:lnTo>
                    <a:pt x="0" y="104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Rectangle 23"/>
            <p:cNvSpPr>
              <a:spLocks noChangeArrowheads="1"/>
            </p:cNvSpPr>
            <p:nvPr/>
          </p:nvSpPr>
          <p:spPr bwMode="auto">
            <a:xfrm>
              <a:off x="2011363" y="3770313"/>
              <a:ext cx="1296987" cy="1981200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0736" name="Rectangle 24"/>
            <p:cNvSpPr>
              <a:spLocks noChangeArrowheads="1"/>
            </p:cNvSpPr>
            <p:nvPr/>
          </p:nvSpPr>
          <p:spPr bwMode="auto">
            <a:xfrm>
              <a:off x="1973263" y="3824288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0737" name="Line 25"/>
            <p:cNvSpPr>
              <a:spLocks noChangeShapeType="1"/>
            </p:cNvSpPr>
            <p:nvPr/>
          </p:nvSpPr>
          <p:spPr bwMode="auto">
            <a:xfrm>
              <a:off x="1982788" y="4584700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Text Box 26"/>
            <p:cNvSpPr txBox="1">
              <a:spLocks noChangeArrowheads="1"/>
            </p:cNvSpPr>
            <p:nvPr/>
          </p:nvSpPr>
          <p:spPr bwMode="auto">
            <a:xfrm>
              <a:off x="1939925" y="4567238"/>
              <a:ext cx="1317625" cy="32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pitchFamily="34" charset="0"/>
                </a:rPr>
                <a:t>transport</a:t>
              </a:r>
            </a:p>
          </p:txBody>
        </p:sp>
        <p:sp>
          <p:nvSpPr>
            <p:cNvPr id="30739" name="Line 27"/>
            <p:cNvSpPr>
              <a:spLocks noChangeShapeType="1"/>
            </p:cNvSpPr>
            <p:nvPr/>
          </p:nvSpPr>
          <p:spPr bwMode="auto">
            <a:xfrm>
              <a:off x="1990725" y="4905375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Line 28"/>
            <p:cNvSpPr>
              <a:spLocks noChangeShapeType="1"/>
            </p:cNvSpPr>
            <p:nvPr/>
          </p:nvSpPr>
          <p:spPr bwMode="auto">
            <a:xfrm>
              <a:off x="1976438" y="5214938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Line 29"/>
            <p:cNvSpPr>
              <a:spLocks noChangeShapeType="1"/>
            </p:cNvSpPr>
            <p:nvPr/>
          </p:nvSpPr>
          <p:spPr bwMode="auto">
            <a:xfrm>
              <a:off x="1976438" y="5500688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Text Box 26"/>
            <p:cNvSpPr txBox="1">
              <a:spLocks noChangeArrowheads="1"/>
            </p:cNvSpPr>
            <p:nvPr/>
          </p:nvSpPr>
          <p:spPr bwMode="auto">
            <a:xfrm>
              <a:off x="1974850" y="3814763"/>
              <a:ext cx="1317625" cy="32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Tahoma" pitchFamily="34" charset="0"/>
                </a:rPr>
                <a:t>application</a:t>
              </a:r>
            </a:p>
          </p:txBody>
        </p:sp>
        <p:sp>
          <p:nvSpPr>
            <p:cNvPr id="30743" name="Text Box 26"/>
            <p:cNvSpPr txBox="1">
              <a:spLocks noChangeArrowheads="1"/>
            </p:cNvSpPr>
            <p:nvPr/>
          </p:nvSpPr>
          <p:spPr bwMode="auto">
            <a:xfrm>
              <a:off x="1930400" y="5472113"/>
              <a:ext cx="1317625" cy="32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pitchFamily="34" charset="0"/>
                </a:rPr>
                <a:t>physical</a:t>
              </a:r>
            </a:p>
          </p:txBody>
        </p:sp>
        <p:sp>
          <p:nvSpPr>
            <p:cNvPr id="30744" name="Text Box 26"/>
            <p:cNvSpPr txBox="1">
              <a:spLocks noChangeArrowheads="1"/>
            </p:cNvSpPr>
            <p:nvPr/>
          </p:nvSpPr>
          <p:spPr bwMode="auto">
            <a:xfrm>
              <a:off x="1949450" y="5186363"/>
              <a:ext cx="1317625" cy="32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pitchFamily="34" charset="0"/>
                </a:rPr>
                <a:t>link</a:t>
              </a:r>
            </a:p>
          </p:txBody>
        </p:sp>
        <p:sp>
          <p:nvSpPr>
            <p:cNvPr id="30745" name="Text Box 26"/>
            <p:cNvSpPr txBox="1">
              <a:spLocks noChangeArrowheads="1"/>
            </p:cNvSpPr>
            <p:nvPr/>
          </p:nvSpPr>
          <p:spPr bwMode="auto">
            <a:xfrm>
              <a:off x="1939925" y="4891088"/>
              <a:ext cx="1317625" cy="32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pitchFamily="34" charset="0"/>
                </a:rPr>
                <a:t>network</a:t>
              </a:r>
            </a:p>
          </p:txBody>
        </p:sp>
        <p:sp>
          <p:nvSpPr>
            <p:cNvPr id="30746" name="Oval 57"/>
            <p:cNvSpPr>
              <a:spLocks noChangeArrowheads="1"/>
            </p:cNvSpPr>
            <p:nvPr/>
          </p:nvSpPr>
          <p:spPr bwMode="auto">
            <a:xfrm>
              <a:off x="2108200" y="4089400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process</a:t>
              </a:r>
            </a:p>
          </p:txBody>
        </p:sp>
        <p:grpSp>
          <p:nvGrpSpPr>
            <p:cNvPr id="30747" name="Group 58"/>
            <p:cNvGrpSpPr>
              <a:grpSpLocks/>
            </p:cNvGrpSpPr>
            <p:nvPr/>
          </p:nvGrpSpPr>
          <p:grpSpPr bwMode="auto">
            <a:xfrm>
              <a:off x="2355850" y="4449763"/>
              <a:ext cx="546100" cy="225425"/>
              <a:chOff x="1287" y="2524"/>
              <a:chExt cx="260" cy="100"/>
            </a:xfrm>
          </p:grpSpPr>
          <p:sp>
            <p:nvSpPr>
              <p:cNvPr id="30777" name="Rectangle 59"/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8" name="Rectangle 60"/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9" name="Rectangle 61"/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80" name="Rectangle 62"/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48" name="Rectangle 23"/>
            <p:cNvSpPr>
              <a:spLocks noChangeArrowheads="1"/>
            </p:cNvSpPr>
            <p:nvPr/>
          </p:nvSpPr>
          <p:spPr bwMode="auto">
            <a:xfrm>
              <a:off x="5673725" y="3741738"/>
              <a:ext cx="1296988" cy="1981200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0749" name="Rectangle 24"/>
            <p:cNvSpPr>
              <a:spLocks noChangeArrowheads="1"/>
            </p:cNvSpPr>
            <p:nvPr/>
          </p:nvSpPr>
          <p:spPr bwMode="auto">
            <a:xfrm>
              <a:off x="5635625" y="3795713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0750" name="Line 25"/>
            <p:cNvSpPr>
              <a:spLocks noChangeShapeType="1"/>
            </p:cNvSpPr>
            <p:nvPr/>
          </p:nvSpPr>
          <p:spPr bwMode="auto">
            <a:xfrm>
              <a:off x="5645150" y="4556125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Text Box 26"/>
            <p:cNvSpPr txBox="1">
              <a:spLocks noChangeArrowheads="1"/>
            </p:cNvSpPr>
            <p:nvPr/>
          </p:nvSpPr>
          <p:spPr bwMode="auto">
            <a:xfrm>
              <a:off x="5602288" y="4538663"/>
              <a:ext cx="1317625" cy="32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pitchFamily="34" charset="0"/>
                </a:rPr>
                <a:t>transport</a:t>
              </a:r>
            </a:p>
          </p:txBody>
        </p:sp>
        <p:sp>
          <p:nvSpPr>
            <p:cNvPr id="30752" name="Line 27"/>
            <p:cNvSpPr>
              <a:spLocks noChangeShapeType="1"/>
            </p:cNvSpPr>
            <p:nvPr/>
          </p:nvSpPr>
          <p:spPr bwMode="auto">
            <a:xfrm>
              <a:off x="5653088" y="4876800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3" name="Line 28"/>
            <p:cNvSpPr>
              <a:spLocks noChangeShapeType="1"/>
            </p:cNvSpPr>
            <p:nvPr/>
          </p:nvSpPr>
          <p:spPr bwMode="auto">
            <a:xfrm>
              <a:off x="5638800" y="5186363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Line 29"/>
            <p:cNvSpPr>
              <a:spLocks noChangeShapeType="1"/>
            </p:cNvSpPr>
            <p:nvPr/>
          </p:nvSpPr>
          <p:spPr bwMode="auto">
            <a:xfrm>
              <a:off x="5638800" y="5472113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Text Box 26"/>
            <p:cNvSpPr txBox="1">
              <a:spLocks noChangeArrowheads="1"/>
            </p:cNvSpPr>
            <p:nvPr/>
          </p:nvSpPr>
          <p:spPr bwMode="auto">
            <a:xfrm>
              <a:off x="5637213" y="3786188"/>
              <a:ext cx="1317625" cy="32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Tahoma" pitchFamily="34" charset="0"/>
                </a:rPr>
                <a:t>application</a:t>
              </a:r>
            </a:p>
          </p:txBody>
        </p:sp>
        <p:sp>
          <p:nvSpPr>
            <p:cNvPr id="30756" name="Text Box 26"/>
            <p:cNvSpPr txBox="1">
              <a:spLocks noChangeArrowheads="1"/>
            </p:cNvSpPr>
            <p:nvPr/>
          </p:nvSpPr>
          <p:spPr bwMode="auto">
            <a:xfrm>
              <a:off x="5592763" y="5443538"/>
              <a:ext cx="1317625" cy="32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pitchFamily="34" charset="0"/>
                </a:rPr>
                <a:t>physical</a:t>
              </a:r>
            </a:p>
          </p:txBody>
        </p:sp>
        <p:sp>
          <p:nvSpPr>
            <p:cNvPr id="30757" name="Text Box 26"/>
            <p:cNvSpPr txBox="1">
              <a:spLocks noChangeArrowheads="1"/>
            </p:cNvSpPr>
            <p:nvPr/>
          </p:nvSpPr>
          <p:spPr bwMode="auto">
            <a:xfrm>
              <a:off x="5611813" y="5157788"/>
              <a:ext cx="1317625" cy="32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pitchFamily="34" charset="0"/>
                </a:rPr>
                <a:t>link</a:t>
              </a:r>
            </a:p>
          </p:txBody>
        </p:sp>
        <p:sp>
          <p:nvSpPr>
            <p:cNvPr id="30758" name="Text Box 26"/>
            <p:cNvSpPr txBox="1">
              <a:spLocks noChangeArrowheads="1"/>
            </p:cNvSpPr>
            <p:nvPr/>
          </p:nvSpPr>
          <p:spPr bwMode="auto">
            <a:xfrm>
              <a:off x="5602288" y="4862513"/>
              <a:ext cx="1317625" cy="32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pitchFamily="34" charset="0"/>
                </a:rPr>
                <a:t>network</a:t>
              </a:r>
            </a:p>
          </p:txBody>
        </p:sp>
        <p:sp>
          <p:nvSpPr>
            <p:cNvPr id="30759" name="Oval 78"/>
            <p:cNvSpPr>
              <a:spLocks noChangeArrowheads="1"/>
            </p:cNvSpPr>
            <p:nvPr/>
          </p:nvSpPr>
          <p:spPr bwMode="auto">
            <a:xfrm>
              <a:off x="5770563" y="4060825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process</a:t>
              </a:r>
            </a:p>
          </p:txBody>
        </p:sp>
        <p:grpSp>
          <p:nvGrpSpPr>
            <p:cNvPr id="30760" name="Group 79"/>
            <p:cNvGrpSpPr>
              <a:grpSpLocks/>
            </p:cNvGrpSpPr>
            <p:nvPr/>
          </p:nvGrpSpPr>
          <p:grpSpPr bwMode="auto">
            <a:xfrm>
              <a:off x="6018213" y="4421188"/>
              <a:ext cx="546100" cy="225425"/>
              <a:chOff x="1287" y="2524"/>
              <a:chExt cx="260" cy="100"/>
            </a:xfrm>
          </p:grpSpPr>
          <p:sp>
            <p:nvSpPr>
              <p:cNvPr id="30773" name="Rectangle 80"/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4" name="Rectangle 81"/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5" name="Rectangle 82"/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6" name="Rectangle 83"/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61" name="Line 88"/>
            <p:cNvSpPr>
              <a:spLocks noChangeShapeType="1"/>
            </p:cNvSpPr>
            <p:nvPr/>
          </p:nvSpPr>
          <p:spPr bwMode="auto">
            <a:xfrm flipH="1">
              <a:off x="6827838" y="4192588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2" name="Line 89"/>
            <p:cNvSpPr>
              <a:spLocks noChangeShapeType="1"/>
            </p:cNvSpPr>
            <p:nvPr/>
          </p:nvSpPr>
          <p:spPr bwMode="auto">
            <a:xfrm>
              <a:off x="7053263" y="4618038"/>
              <a:ext cx="0" cy="10223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Line 90"/>
            <p:cNvSpPr>
              <a:spLocks noChangeShapeType="1"/>
            </p:cNvSpPr>
            <p:nvPr/>
          </p:nvSpPr>
          <p:spPr bwMode="auto">
            <a:xfrm flipH="1">
              <a:off x="7077075" y="5118100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4" name="Text Box 56"/>
            <p:cNvSpPr txBox="1">
              <a:spLocks noChangeArrowheads="1"/>
            </p:cNvSpPr>
            <p:nvPr/>
          </p:nvSpPr>
          <p:spPr bwMode="auto">
            <a:xfrm>
              <a:off x="3990975" y="3873500"/>
              <a:ext cx="9175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i="1">
                  <a:solidFill>
                    <a:srgbClr val="CC0000"/>
                  </a:solidFill>
                </a:rPr>
                <a:t>socket</a:t>
              </a:r>
            </a:p>
          </p:txBody>
        </p:sp>
        <p:sp>
          <p:nvSpPr>
            <p:cNvPr id="30765" name="Line 92"/>
            <p:cNvSpPr>
              <a:spLocks noChangeShapeType="1"/>
            </p:cNvSpPr>
            <p:nvPr/>
          </p:nvSpPr>
          <p:spPr bwMode="auto">
            <a:xfrm flipV="1">
              <a:off x="2994025" y="4073525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6" name="Line 93"/>
            <p:cNvSpPr>
              <a:spLocks noChangeShapeType="1"/>
            </p:cNvSpPr>
            <p:nvPr/>
          </p:nvSpPr>
          <p:spPr bwMode="auto">
            <a:xfrm flipH="1" flipV="1">
              <a:off x="4929188" y="4062413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67" name="Group 96"/>
            <p:cNvGrpSpPr>
              <a:grpSpLocks/>
            </p:cNvGrpSpPr>
            <p:nvPr/>
          </p:nvGrpSpPr>
          <p:grpSpPr bwMode="auto">
            <a:xfrm>
              <a:off x="784225" y="5127625"/>
              <a:ext cx="719138" cy="773113"/>
              <a:chOff x="-44" y="1473"/>
              <a:chExt cx="981" cy="1105"/>
            </a:xfrm>
          </p:grpSpPr>
          <p:pic>
            <p:nvPicPr>
              <p:cNvPr id="30771" name="Picture 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772" name="Freeform 9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9825 w 356"/>
                  <a:gd name="T3" fmla="*/ 11336 h 368"/>
                  <a:gd name="T4" fmla="*/ 165873 w 356"/>
                  <a:gd name="T5" fmla="*/ 236254 h 368"/>
                  <a:gd name="T6" fmla="*/ 36556 w 356"/>
                  <a:gd name="T7" fmla="*/ 29546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768" name="Group 99"/>
            <p:cNvGrpSpPr>
              <a:grpSpLocks/>
            </p:cNvGrpSpPr>
            <p:nvPr/>
          </p:nvGrpSpPr>
          <p:grpSpPr bwMode="auto">
            <a:xfrm flipH="1">
              <a:off x="7480300" y="5322888"/>
              <a:ext cx="719138" cy="773112"/>
              <a:chOff x="-44" y="1473"/>
              <a:chExt cx="981" cy="1105"/>
            </a:xfrm>
          </p:grpSpPr>
          <p:pic>
            <p:nvPicPr>
              <p:cNvPr id="30769" name="Picture 1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770" name="Freeform 10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9825 w 356"/>
                  <a:gd name="T3" fmla="*/ 11336 h 368"/>
                  <a:gd name="T4" fmla="*/ 165873 w 356"/>
                  <a:gd name="T5" fmla="*/ 236254 h 368"/>
                  <a:gd name="T6" fmla="*/ 36556 w 356"/>
                  <a:gd name="T7" fmla="*/ 29546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3174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A5B2E73A-ECA5-40B0-B515-3D34254CBF4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1748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988" y="871538"/>
            <a:ext cx="4570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238125"/>
            <a:ext cx="7772400" cy="871538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Addressing processes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8475" y="1365250"/>
            <a:ext cx="4021138" cy="4648200"/>
          </a:xfrm>
        </p:spPr>
        <p:txBody>
          <a:bodyPr/>
          <a:lstStyle/>
          <a:p>
            <a:r>
              <a:rPr lang="en-US" sz="2400">
                <a:ea typeface="ＭＳ Ｐゴシック" pitchFamily="34" charset="-128"/>
              </a:rPr>
              <a:t>to receive messages, process  must have </a:t>
            </a:r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identifier</a:t>
            </a:r>
          </a:p>
          <a:p>
            <a:r>
              <a:rPr lang="en-US" sz="2400">
                <a:ea typeface="ＭＳ Ｐゴシック" pitchFamily="34" charset="-128"/>
              </a:rPr>
              <a:t>host device has unique 32-bit IP address</a:t>
            </a:r>
          </a:p>
          <a:p>
            <a:r>
              <a:rPr lang="en-US" sz="2400" i="1" u="sng">
                <a:solidFill>
                  <a:srgbClr val="CC0000"/>
                </a:solidFill>
                <a:ea typeface="ＭＳ Ｐゴシック" pitchFamily="34" charset="-128"/>
              </a:rPr>
              <a:t>Q:</a:t>
            </a:r>
            <a:r>
              <a:rPr lang="en-US" sz="2400">
                <a:ea typeface="ＭＳ Ｐゴシック" pitchFamily="34" charset="-128"/>
              </a:rPr>
              <a:t> does  IP address of host on which process runs suffice for identifying the process?</a:t>
            </a:r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719638" y="1357313"/>
            <a:ext cx="4125912" cy="5218112"/>
          </a:xfrm>
          <a:noFill/>
        </p:spPr>
        <p:txBody>
          <a:bodyPr/>
          <a:lstStyle/>
          <a:p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identifier</a:t>
            </a:r>
            <a:r>
              <a:rPr lang="en-US" sz="240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400">
                <a:ea typeface="ＭＳ Ｐゴシック" pitchFamily="34" charset="-128"/>
              </a:rPr>
              <a:t>includes both </a:t>
            </a:r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IP address</a:t>
            </a:r>
            <a:r>
              <a:rPr lang="en-US" sz="2400">
                <a:ea typeface="ＭＳ Ｐゴシック" pitchFamily="34" charset="-128"/>
              </a:rPr>
              <a:t> and </a:t>
            </a:r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port numbers</a:t>
            </a:r>
            <a:r>
              <a:rPr lang="en-US" sz="2400">
                <a:ea typeface="ＭＳ Ｐゴシック" pitchFamily="34" charset="-128"/>
              </a:rPr>
              <a:t> associated with process on host.</a:t>
            </a:r>
          </a:p>
          <a:p>
            <a:r>
              <a:rPr lang="en-US" sz="2400">
                <a:ea typeface="ＭＳ Ｐゴシック" pitchFamily="34" charset="-128"/>
              </a:rPr>
              <a:t>example port numbers:</a:t>
            </a:r>
          </a:p>
          <a:p>
            <a:pPr lvl="1"/>
            <a:r>
              <a:rPr lang="en-US" sz="2000">
                <a:ea typeface="ＭＳ Ｐゴシック" pitchFamily="34" charset="-128"/>
              </a:rPr>
              <a:t>HTTP server: 80</a:t>
            </a:r>
          </a:p>
          <a:p>
            <a:pPr lvl="1"/>
            <a:r>
              <a:rPr lang="en-US" sz="2000">
                <a:ea typeface="ＭＳ Ｐゴシック" pitchFamily="34" charset="-128"/>
              </a:rPr>
              <a:t>mail server: 25</a:t>
            </a:r>
          </a:p>
          <a:p>
            <a:r>
              <a:rPr lang="en-US" sz="2400">
                <a:ea typeface="ＭＳ Ｐゴシック" pitchFamily="34" charset="-128"/>
              </a:rPr>
              <a:t>to send HTTP message to gaia.cs.umass.edu web server:</a:t>
            </a:r>
          </a:p>
          <a:p>
            <a:pPr lvl="1"/>
            <a:r>
              <a:rPr lang="en-US" sz="2000">
                <a:solidFill>
                  <a:srgbClr val="CC0000"/>
                </a:solidFill>
                <a:ea typeface="ＭＳ Ｐゴシック" pitchFamily="34" charset="-128"/>
              </a:rPr>
              <a:t>IP address:</a:t>
            </a:r>
            <a:r>
              <a:rPr lang="en-US" sz="2000">
                <a:solidFill>
                  <a:schemeClr val="accent2"/>
                </a:solidFill>
                <a:ea typeface="ＭＳ Ｐゴシック" pitchFamily="34" charset="-128"/>
              </a:rPr>
              <a:t> </a:t>
            </a:r>
            <a:r>
              <a:rPr lang="en-US" sz="2000">
                <a:ea typeface="ＭＳ Ｐゴシック" pitchFamily="34" charset="-128"/>
              </a:rPr>
              <a:t>128.119.245.12</a:t>
            </a:r>
          </a:p>
          <a:p>
            <a:pPr lvl="1"/>
            <a:r>
              <a:rPr lang="en-US" sz="2000">
                <a:solidFill>
                  <a:srgbClr val="CC0000"/>
                </a:solidFill>
                <a:ea typeface="ＭＳ Ｐゴシック" pitchFamily="34" charset="-128"/>
              </a:rPr>
              <a:t>port number:</a:t>
            </a:r>
            <a:r>
              <a:rPr lang="en-US" sz="2000">
                <a:solidFill>
                  <a:schemeClr val="accent2"/>
                </a:solidFill>
                <a:ea typeface="ＭＳ Ｐゴシック" pitchFamily="34" charset="-128"/>
              </a:rPr>
              <a:t> </a:t>
            </a:r>
            <a:r>
              <a:rPr lang="en-US" sz="2000">
                <a:ea typeface="ＭＳ Ｐゴシック" pitchFamily="34" charset="-128"/>
              </a:rPr>
              <a:t>80</a:t>
            </a:r>
          </a:p>
          <a:p>
            <a:r>
              <a:rPr lang="en-US" sz="2400">
                <a:ea typeface="ＭＳ Ｐゴシック" pitchFamily="34" charset="-128"/>
              </a:rPr>
              <a:t>more shortly…</a:t>
            </a:r>
          </a:p>
        </p:txBody>
      </p:sp>
      <p:sp>
        <p:nvSpPr>
          <p:cNvPr id="43020" name="Rectangle 3"/>
          <p:cNvSpPr>
            <a:spLocks noChangeArrowheads="1"/>
          </p:cNvSpPr>
          <p:nvPr/>
        </p:nvSpPr>
        <p:spPr bwMode="auto">
          <a:xfrm>
            <a:off x="549275" y="4021138"/>
            <a:ext cx="40211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400" i="1" u="sng">
                <a:solidFill>
                  <a:srgbClr val="CC0000"/>
                </a:solidFill>
                <a:latin typeface="Gill Sans MT" pitchFamily="34" charset="0"/>
              </a:rPr>
              <a:t>A:</a:t>
            </a:r>
            <a:r>
              <a:rPr lang="en-US" sz="2400">
                <a:latin typeface="Gill Sans MT" pitchFamily="34" charset="0"/>
              </a:rPr>
              <a:t> no, </a:t>
            </a:r>
            <a:r>
              <a:rPr lang="en-US" sz="2400" i="1">
                <a:latin typeface="Gill Sans MT" pitchFamily="34" charset="0"/>
              </a:rPr>
              <a:t>many</a:t>
            </a:r>
            <a:r>
              <a:rPr lang="en-US" sz="2400">
                <a:latin typeface="Gill Sans MT" pitchFamily="34" charset="0"/>
              </a:rPr>
              <a:t> processes can be running on same host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3277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F1129F06-3868-4805-BAD6-2DE06B3FF43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2772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5" y="911225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39713"/>
            <a:ext cx="7772400" cy="860425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App-layer protocol defines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1650" y="1393825"/>
            <a:ext cx="3973513" cy="4648200"/>
          </a:xfrm>
        </p:spPr>
        <p:txBody>
          <a:bodyPr/>
          <a:lstStyle/>
          <a:p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types of messages exchanged,</a:t>
            </a:r>
            <a:r>
              <a:rPr lang="en-US" sz="2400">
                <a:ea typeface="ＭＳ Ｐゴシック" pitchFamily="34" charset="-128"/>
              </a:rPr>
              <a:t> </a:t>
            </a:r>
          </a:p>
          <a:p>
            <a:pPr lvl="1"/>
            <a:r>
              <a:rPr lang="en-US">
                <a:ea typeface="ＭＳ Ｐゴシック" pitchFamily="34" charset="-128"/>
              </a:rPr>
              <a:t>e.g., request, response </a:t>
            </a:r>
          </a:p>
          <a:p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message syntax:</a:t>
            </a:r>
          </a:p>
          <a:p>
            <a:pPr lvl="1"/>
            <a:r>
              <a:rPr lang="en-US">
                <a:ea typeface="ＭＳ Ｐゴシック" pitchFamily="34" charset="-128"/>
              </a:rPr>
              <a:t>what fields in messages &amp; how fields are delineated</a:t>
            </a:r>
          </a:p>
          <a:p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message semantics</a:t>
            </a:r>
            <a:r>
              <a:rPr lang="en-US" sz="2400">
                <a:ea typeface="ＭＳ Ｐゴシック" pitchFamily="34" charset="-128"/>
              </a:rPr>
              <a:t> </a:t>
            </a:r>
          </a:p>
          <a:p>
            <a:pPr lvl="1"/>
            <a:r>
              <a:rPr lang="en-US">
                <a:ea typeface="ＭＳ Ｐゴシック" pitchFamily="34" charset="-128"/>
              </a:rPr>
              <a:t>meaning of information in fields</a:t>
            </a:r>
          </a:p>
          <a:p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rules</a:t>
            </a:r>
            <a:r>
              <a:rPr lang="en-US" sz="2400">
                <a:ea typeface="ＭＳ Ｐゴシック" pitchFamily="34" charset="-128"/>
              </a:rPr>
              <a:t> for when and how processes send &amp; respond to messages</a:t>
            </a:r>
          </a:p>
        </p:txBody>
      </p:sp>
      <p:sp>
        <p:nvSpPr>
          <p:cNvPr id="440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57750" y="14081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  <a:ea typeface="ＭＳ Ｐゴシック" pitchFamily="34" charset="-128"/>
              </a:rPr>
              <a:t>open protocols:</a:t>
            </a:r>
          </a:p>
          <a:p>
            <a:r>
              <a:rPr lang="en-US" sz="2400">
                <a:ea typeface="ＭＳ Ｐゴシック" pitchFamily="34" charset="-128"/>
              </a:rPr>
              <a:t>defined in RFCs</a:t>
            </a:r>
          </a:p>
          <a:p>
            <a:r>
              <a:rPr lang="en-US" sz="2400">
                <a:ea typeface="ＭＳ Ｐゴシック" pitchFamily="34" charset="-128"/>
              </a:rPr>
              <a:t>allows for interoperability</a:t>
            </a:r>
          </a:p>
          <a:p>
            <a:r>
              <a:rPr lang="en-US" sz="2400">
                <a:ea typeface="ＭＳ Ｐゴシック" pitchFamily="34" charset="-128"/>
              </a:rPr>
              <a:t>e.g., HTTP, SMTP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  <a:ea typeface="ＭＳ Ｐゴシック" pitchFamily="34" charset="-128"/>
              </a:rPr>
              <a:t>proprietary protocols:</a:t>
            </a:r>
          </a:p>
          <a:p>
            <a:r>
              <a:rPr lang="en-US" sz="2400">
                <a:ea typeface="ＭＳ Ｐゴシック" pitchFamily="34" charset="-128"/>
              </a:rPr>
              <a:t>e.g., Skype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3379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BCF150BC-4905-4AB8-83BD-DFBC48831A5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-11113"/>
            <a:ext cx="8305800" cy="627063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What transport service does an app need?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661988"/>
            <a:ext cx="4316413" cy="27971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data integrity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some apps (e.g., file transfer, web transactions) require 100% reliable data transfer</a:t>
            </a:r>
            <a:r>
              <a:rPr lang="en-US">
                <a:ea typeface="ＭＳ Ｐゴシック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other apps (e.g., audio) can tolerate some loss</a:t>
            </a:r>
          </a:p>
          <a:p>
            <a:pPr>
              <a:lnSpc>
                <a:spcPct val="90000"/>
              </a:lnSpc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450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14325" y="2882900"/>
            <a:ext cx="3810000" cy="24431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timing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some apps (e.g., Internet telephony, interactive games) require low delay to be 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effective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endParaRPr lang="en-US" sz="2400">
              <a:ea typeface="ＭＳ Ｐゴシック" pitchFamily="34" charset="-128"/>
            </a:endParaRPr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4760913" y="649288"/>
            <a:ext cx="3935412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>
                <a:solidFill>
                  <a:srgbClr val="CC0000"/>
                </a:solidFill>
                <a:latin typeface="Gill Sans MT" pitchFamily="34" charset="0"/>
              </a:rPr>
              <a:t>throughput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some apps (e.g., multimedia) require minimum amount of throughput to be </a:t>
            </a:r>
            <a:r>
              <a:rPr lang="ja-JP" altLang="en-US" sz="2400">
                <a:latin typeface="Gill Sans MT" pitchFamily="34" charset="0"/>
              </a:rPr>
              <a:t>“</a:t>
            </a:r>
            <a:r>
              <a:rPr lang="en-US" altLang="ja-JP" sz="2400">
                <a:latin typeface="Gill Sans MT" pitchFamily="34" charset="0"/>
              </a:rPr>
              <a:t>effective</a:t>
            </a:r>
            <a:r>
              <a:rPr lang="ja-JP" altLang="en-US" sz="2400">
                <a:latin typeface="Gill Sans MT" pitchFamily="34" charset="0"/>
              </a:rPr>
              <a:t>”</a:t>
            </a:r>
            <a:endParaRPr lang="en-US" altLang="ja-JP" sz="2400">
              <a:latin typeface="Gill Sans MT" pitchFamily="34" charset="0"/>
            </a:endParaRP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other apps (</a:t>
            </a:r>
            <a:r>
              <a:rPr lang="ja-JP" altLang="en-US" sz="2400">
                <a:latin typeface="Gill Sans MT" pitchFamily="34" charset="0"/>
              </a:rPr>
              <a:t>“</a:t>
            </a:r>
            <a:r>
              <a:rPr lang="en-US" altLang="ja-JP" sz="2400">
                <a:latin typeface="Gill Sans MT" pitchFamily="34" charset="0"/>
              </a:rPr>
              <a:t>elastic apps</a:t>
            </a:r>
            <a:r>
              <a:rPr lang="ja-JP" altLang="en-US" sz="2400">
                <a:latin typeface="Gill Sans MT" pitchFamily="34" charset="0"/>
              </a:rPr>
              <a:t>”</a:t>
            </a:r>
            <a:r>
              <a:rPr lang="en-US" altLang="ja-JP" sz="2400">
                <a:latin typeface="Gill Sans MT" pitchFamily="34" charset="0"/>
              </a:rPr>
              <a:t>) make use of whatever throughput they get </a:t>
            </a:r>
            <a:endParaRPr lang="en-US" sz="2400">
              <a:latin typeface="Gill Sans MT" pitchFamily="34" charset="0"/>
            </a:endParaRPr>
          </a:p>
        </p:txBody>
      </p:sp>
      <p:pic>
        <p:nvPicPr>
          <p:cNvPr id="33800" name="Picture 13" descr="underline_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5" y="519113"/>
            <a:ext cx="8228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70" name="Rectangle 5"/>
          <p:cNvSpPr>
            <a:spLocks noChangeArrowheads="1"/>
          </p:cNvSpPr>
          <p:nvPr/>
        </p:nvSpPr>
        <p:spPr bwMode="auto">
          <a:xfrm>
            <a:off x="4949825" y="3767138"/>
            <a:ext cx="3935413" cy="127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>
                <a:solidFill>
                  <a:srgbClr val="CC0000"/>
                </a:solidFill>
                <a:latin typeface="Gill Sans MT" pitchFamily="34" charset="0"/>
              </a:rPr>
              <a:t>security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encryption, data integrity, …</a:t>
            </a:r>
          </a:p>
        </p:txBody>
      </p:sp>
      <p:sp>
        <p:nvSpPr>
          <p:cNvPr id="33802" name="Freeform 66"/>
          <p:cNvSpPr>
            <a:spLocks/>
          </p:cNvSpPr>
          <p:nvPr/>
        </p:nvSpPr>
        <p:spPr bwMode="auto">
          <a:xfrm>
            <a:off x="6484938" y="4787900"/>
            <a:ext cx="714375" cy="1663700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3" name="Freeform 7"/>
          <p:cNvSpPr>
            <a:spLocks/>
          </p:cNvSpPr>
          <p:nvPr/>
        </p:nvSpPr>
        <p:spPr bwMode="auto">
          <a:xfrm>
            <a:off x="3273425" y="5867400"/>
            <a:ext cx="1752600" cy="858838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Text Box 51"/>
          <p:cNvSpPr txBox="1">
            <a:spLocks noChangeArrowheads="1"/>
          </p:cNvSpPr>
          <p:nvPr/>
        </p:nvSpPr>
        <p:spPr bwMode="auto">
          <a:xfrm>
            <a:off x="3697288" y="5976938"/>
            <a:ext cx="8477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Internet</a:t>
            </a:r>
          </a:p>
        </p:txBody>
      </p:sp>
      <p:sp>
        <p:nvSpPr>
          <p:cNvPr id="33805" name="Line 52"/>
          <p:cNvSpPr>
            <a:spLocks noChangeShapeType="1"/>
          </p:cNvSpPr>
          <p:nvPr/>
        </p:nvSpPr>
        <p:spPr bwMode="auto">
          <a:xfrm>
            <a:off x="3040063" y="6318250"/>
            <a:ext cx="2141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Freeform 45"/>
          <p:cNvSpPr>
            <a:spLocks/>
          </p:cNvSpPr>
          <p:nvPr/>
        </p:nvSpPr>
        <p:spPr bwMode="auto">
          <a:xfrm>
            <a:off x="923925" y="4840288"/>
            <a:ext cx="735013" cy="1662112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7" name="Rectangle 23"/>
          <p:cNvSpPr>
            <a:spLocks noChangeArrowheads="1"/>
          </p:cNvSpPr>
          <p:nvPr/>
        </p:nvSpPr>
        <p:spPr bwMode="auto">
          <a:xfrm>
            <a:off x="1701800" y="4803775"/>
            <a:ext cx="1255713" cy="164782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3808" name="Rectangle 24"/>
          <p:cNvSpPr>
            <a:spLocks noChangeArrowheads="1"/>
          </p:cNvSpPr>
          <p:nvPr/>
        </p:nvSpPr>
        <p:spPr bwMode="auto">
          <a:xfrm>
            <a:off x="1665288" y="4848225"/>
            <a:ext cx="1233487" cy="16478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3809" name="Line 25"/>
          <p:cNvSpPr>
            <a:spLocks noChangeShapeType="1"/>
          </p:cNvSpPr>
          <p:nvPr/>
        </p:nvSpPr>
        <p:spPr bwMode="auto">
          <a:xfrm>
            <a:off x="1673225" y="5481638"/>
            <a:ext cx="12255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Text Box 26"/>
          <p:cNvSpPr txBox="1">
            <a:spLocks noChangeArrowheads="1"/>
          </p:cNvSpPr>
          <p:nvPr/>
        </p:nvSpPr>
        <p:spPr bwMode="auto">
          <a:xfrm>
            <a:off x="1631950" y="5467350"/>
            <a:ext cx="12763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Tahoma" pitchFamily="34" charset="0"/>
              </a:rPr>
              <a:t>transport</a:t>
            </a:r>
          </a:p>
        </p:txBody>
      </p:sp>
      <p:sp>
        <p:nvSpPr>
          <p:cNvPr id="33811" name="Line 27"/>
          <p:cNvSpPr>
            <a:spLocks noChangeShapeType="1"/>
          </p:cNvSpPr>
          <p:nvPr/>
        </p:nvSpPr>
        <p:spPr bwMode="auto">
          <a:xfrm>
            <a:off x="1681163" y="5748338"/>
            <a:ext cx="1223962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Line 28"/>
          <p:cNvSpPr>
            <a:spLocks noChangeShapeType="1"/>
          </p:cNvSpPr>
          <p:nvPr/>
        </p:nvSpPr>
        <p:spPr bwMode="auto">
          <a:xfrm>
            <a:off x="1668463" y="6005513"/>
            <a:ext cx="1223962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Line 29"/>
          <p:cNvSpPr>
            <a:spLocks noChangeShapeType="1"/>
          </p:cNvSpPr>
          <p:nvPr/>
        </p:nvSpPr>
        <p:spPr bwMode="auto">
          <a:xfrm>
            <a:off x="1668463" y="6243638"/>
            <a:ext cx="1223962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Text Box 26"/>
          <p:cNvSpPr txBox="1">
            <a:spLocks noChangeArrowheads="1"/>
          </p:cNvSpPr>
          <p:nvPr/>
        </p:nvSpPr>
        <p:spPr bwMode="auto">
          <a:xfrm>
            <a:off x="1666875" y="4840288"/>
            <a:ext cx="127635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Tahoma" pitchFamily="34" charset="0"/>
              </a:rPr>
              <a:t>application</a:t>
            </a:r>
          </a:p>
        </p:txBody>
      </p:sp>
      <p:sp>
        <p:nvSpPr>
          <p:cNvPr id="33815" name="Text Box 26"/>
          <p:cNvSpPr txBox="1">
            <a:spLocks noChangeArrowheads="1"/>
          </p:cNvSpPr>
          <p:nvPr/>
        </p:nvSpPr>
        <p:spPr bwMode="auto">
          <a:xfrm>
            <a:off x="1622425" y="6219825"/>
            <a:ext cx="12779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Tahoma" pitchFamily="34" charset="0"/>
              </a:rPr>
              <a:t>physical</a:t>
            </a:r>
          </a:p>
        </p:txBody>
      </p:sp>
      <p:sp>
        <p:nvSpPr>
          <p:cNvPr id="33816" name="Text Box 26"/>
          <p:cNvSpPr txBox="1">
            <a:spLocks noChangeArrowheads="1"/>
          </p:cNvSpPr>
          <p:nvPr/>
        </p:nvSpPr>
        <p:spPr bwMode="auto">
          <a:xfrm>
            <a:off x="1641475" y="5981700"/>
            <a:ext cx="1276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Tahoma" pitchFamily="34" charset="0"/>
              </a:rPr>
              <a:t>link</a:t>
            </a:r>
          </a:p>
        </p:txBody>
      </p:sp>
      <p:sp>
        <p:nvSpPr>
          <p:cNvPr id="33817" name="Text Box 26"/>
          <p:cNvSpPr txBox="1">
            <a:spLocks noChangeArrowheads="1"/>
          </p:cNvSpPr>
          <p:nvPr/>
        </p:nvSpPr>
        <p:spPr bwMode="auto">
          <a:xfrm>
            <a:off x="1631950" y="5735638"/>
            <a:ext cx="127635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Tahoma" pitchFamily="34" charset="0"/>
              </a:rPr>
              <a:t>network</a:t>
            </a:r>
          </a:p>
        </p:txBody>
      </p:sp>
      <p:sp>
        <p:nvSpPr>
          <p:cNvPr id="33818" name="Oval 57"/>
          <p:cNvSpPr>
            <a:spLocks noChangeArrowheads="1"/>
          </p:cNvSpPr>
          <p:nvPr/>
        </p:nvSpPr>
        <p:spPr bwMode="auto">
          <a:xfrm>
            <a:off x="1795463" y="5068888"/>
            <a:ext cx="958850" cy="25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process</a:t>
            </a:r>
          </a:p>
        </p:txBody>
      </p:sp>
      <p:sp>
        <p:nvSpPr>
          <p:cNvPr id="33819" name="Rectangle 23"/>
          <p:cNvSpPr>
            <a:spLocks noChangeArrowheads="1"/>
          </p:cNvSpPr>
          <p:nvPr/>
        </p:nvSpPr>
        <p:spPr bwMode="auto">
          <a:xfrm>
            <a:off x="5249863" y="4779963"/>
            <a:ext cx="1257300" cy="164782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3820" name="Rectangle 24"/>
          <p:cNvSpPr>
            <a:spLocks noChangeArrowheads="1"/>
          </p:cNvSpPr>
          <p:nvPr/>
        </p:nvSpPr>
        <p:spPr bwMode="auto">
          <a:xfrm>
            <a:off x="5213350" y="4824413"/>
            <a:ext cx="1233488" cy="16478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3821" name="Line 25"/>
          <p:cNvSpPr>
            <a:spLocks noChangeShapeType="1"/>
          </p:cNvSpPr>
          <p:nvPr/>
        </p:nvSpPr>
        <p:spPr bwMode="auto">
          <a:xfrm>
            <a:off x="5222875" y="5457825"/>
            <a:ext cx="1223963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Text Box 26"/>
          <p:cNvSpPr txBox="1">
            <a:spLocks noChangeArrowheads="1"/>
          </p:cNvSpPr>
          <p:nvPr/>
        </p:nvSpPr>
        <p:spPr bwMode="auto">
          <a:xfrm>
            <a:off x="5180013" y="5443538"/>
            <a:ext cx="12779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Tahoma" pitchFamily="34" charset="0"/>
              </a:rPr>
              <a:t>transport</a:t>
            </a:r>
          </a:p>
        </p:txBody>
      </p:sp>
      <p:sp>
        <p:nvSpPr>
          <p:cNvPr id="33823" name="Line 27"/>
          <p:cNvSpPr>
            <a:spLocks noChangeShapeType="1"/>
          </p:cNvSpPr>
          <p:nvPr/>
        </p:nvSpPr>
        <p:spPr bwMode="auto">
          <a:xfrm>
            <a:off x="5229225" y="5724525"/>
            <a:ext cx="12255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4" name="Line 28"/>
          <p:cNvSpPr>
            <a:spLocks noChangeShapeType="1"/>
          </p:cNvSpPr>
          <p:nvPr/>
        </p:nvSpPr>
        <p:spPr bwMode="auto">
          <a:xfrm>
            <a:off x="5216525" y="5981700"/>
            <a:ext cx="1223963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Line 29"/>
          <p:cNvSpPr>
            <a:spLocks noChangeShapeType="1"/>
          </p:cNvSpPr>
          <p:nvPr/>
        </p:nvSpPr>
        <p:spPr bwMode="auto">
          <a:xfrm>
            <a:off x="5216525" y="6219825"/>
            <a:ext cx="1223963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Text Box 26"/>
          <p:cNvSpPr txBox="1">
            <a:spLocks noChangeArrowheads="1"/>
          </p:cNvSpPr>
          <p:nvPr/>
        </p:nvSpPr>
        <p:spPr bwMode="auto">
          <a:xfrm>
            <a:off x="5214938" y="4816475"/>
            <a:ext cx="1276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Tahoma" pitchFamily="34" charset="0"/>
              </a:rPr>
              <a:t>application</a:t>
            </a:r>
          </a:p>
        </p:txBody>
      </p:sp>
      <p:sp>
        <p:nvSpPr>
          <p:cNvPr id="33827" name="Text Box 26"/>
          <p:cNvSpPr txBox="1">
            <a:spLocks noChangeArrowheads="1"/>
          </p:cNvSpPr>
          <p:nvPr/>
        </p:nvSpPr>
        <p:spPr bwMode="auto">
          <a:xfrm>
            <a:off x="5172075" y="6196013"/>
            <a:ext cx="127635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Tahoma" pitchFamily="34" charset="0"/>
              </a:rPr>
              <a:t>physical</a:t>
            </a:r>
          </a:p>
        </p:txBody>
      </p:sp>
      <p:sp>
        <p:nvSpPr>
          <p:cNvPr id="33828" name="Text Box 26"/>
          <p:cNvSpPr txBox="1">
            <a:spLocks noChangeArrowheads="1"/>
          </p:cNvSpPr>
          <p:nvPr/>
        </p:nvSpPr>
        <p:spPr bwMode="auto">
          <a:xfrm>
            <a:off x="5189538" y="5957888"/>
            <a:ext cx="127635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Tahoma" pitchFamily="34" charset="0"/>
              </a:rPr>
              <a:t>link</a:t>
            </a:r>
          </a:p>
        </p:txBody>
      </p:sp>
      <p:sp>
        <p:nvSpPr>
          <p:cNvPr id="33829" name="Text Box 26"/>
          <p:cNvSpPr txBox="1">
            <a:spLocks noChangeArrowheads="1"/>
          </p:cNvSpPr>
          <p:nvPr/>
        </p:nvSpPr>
        <p:spPr bwMode="auto">
          <a:xfrm>
            <a:off x="5180013" y="5713413"/>
            <a:ext cx="12779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Tahoma" pitchFamily="34" charset="0"/>
              </a:rPr>
              <a:t>network</a:t>
            </a:r>
          </a:p>
        </p:txBody>
      </p:sp>
      <p:sp>
        <p:nvSpPr>
          <p:cNvPr id="33830" name="Oval 78"/>
          <p:cNvSpPr>
            <a:spLocks noChangeArrowheads="1"/>
          </p:cNvSpPr>
          <p:nvPr/>
        </p:nvSpPr>
        <p:spPr bwMode="auto">
          <a:xfrm>
            <a:off x="5343525" y="5045075"/>
            <a:ext cx="960438" cy="25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process</a:t>
            </a:r>
          </a:p>
        </p:txBody>
      </p:sp>
      <p:grpSp>
        <p:nvGrpSpPr>
          <p:cNvPr id="33831" name="Group 96"/>
          <p:cNvGrpSpPr>
            <a:grpSpLocks/>
          </p:cNvGrpSpPr>
          <p:nvPr/>
        </p:nvGrpSpPr>
        <p:grpSpPr bwMode="auto">
          <a:xfrm>
            <a:off x="512763" y="5932488"/>
            <a:ext cx="696912" cy="644525"/>
            <a:chOff x="-44" y="1473"/>
            <a:chExt cx="981" cy="1105"/>
          </a:xfrm>
        </p:grpSpPr>
        <p:pic>
          <p:nvPicPr>
            <p:cNvPr id="33835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36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832" name="Group 99"/>
          <p:cNvGrpSpPr>
            <a:grpSpLocks/>
          </p:cNvGrpSpPr>
          <p:nvPr/>
        </p:nvGrpSpPr>
        <p:grpSpPr bwMode="auto">
          <a:xfrm flipH="1">
            <a:off x="7000875" y="6096000"/>
            <a:ext cx="695325" cy="642938"/>
            <a:chOff x="-44" y="1473"/>
            <a:chExt cx="981" cy="1105"/>
          </a:xfrm>
        </p:grpSpPr>
        <p:pic>
          <p:nvPicPr>
            <p:cNvPr id="33833" name="Picture 100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34" name="Freeform 10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3481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B92800F2-168A-4059-99D6-831A9DEE927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4820" name="Picture 20" descr="underline_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38" y="806450"/>
            <a:ext cx="8228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27013"/>
            <a:ext cx="8201025" cy="815975"/>
          </a:xfrm>
        </p:spPr>
        <p:txBody>
          <a:bodyPr/>
          <a:lstStyle/>
          <a:p>
            <a:r>
              <a:rPr lang="en-US" sz="3200">
                <a:ea typeface="ＭＳ Ｐゴシック" pitchFamily="34" charset="-128"/>
              </a:rPr>
              <a:t>Transport service requirements: common apps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171450" y="1749425"/>
            <a:ext cx="2541588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application</a:t>
            </a:r>
            <a:endParaRPr lang="en-US"/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file transfer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e-mail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Web documents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real-time audio/video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stored audio/video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interactive games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text messaging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2816225" y="1752600"/>
            <a:ext cx="15668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data loss</a:t>
            </a:r>
            <a:endParaRPr 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no loss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4824" name="Text Box 5"/>
          <p:cNvSpPr txBox="1">
            <a:spLocks noChangeArrowheads="1"/>
          </p:cNvSpPr>
          <p:nvPr/>
        </p:nvSpPr>
        <p:spPr bwMode="auto">
          <a:xfrm>
            <a:off x="4535488" y="1751013"/>
            <a:ext cx="257492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throughput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audio: 5kbps-1Mbps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video:10kbps-5Mbps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same as above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few kbps up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elastic</a:t>
            </a:r>
          </a:p>
        </p:txBody>
      </p:sp>
      <p:sp>
        <p:nvSpPr>
          <p:cNvPr id="34825" name="Text Box 6"/>
          <p:cNvSpPr txBox="1">
            <a:spLocks noChangeArrowheads="1"/>
          </p:cNvSpPr>
          <p:nvPr/>
        </p:nvSpPr>
        <p:spPr bwMode="auto">
          <a:xfrm>
            <a:off x="6935788" y="1752600"/>
            <a:ext cx="2062162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time sensitive</a:t>
            </a:r>
            <a:endParaRPr 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yes, 100</a:t>
            </a:r>
            <a:r>
              <a:rPr lang="ja-JP" altLang="en-US"/>
              <a:t>’</a:t>
            </a:r>
            <a:r>
              <a:rPr lang="en-US" altLang="ja-JP"/>
              <a:t>s msec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yes, few secs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yes, 100</a:t>
            </a:r>
            <a:r>
              <a:rPr lang="ja-JP" altLang="en-US"/>
              <a:t>’</a:t>
            </a:r>
            <a:r>
              <a:rPr lang="en-US" altLang="ja-JP"/>
              <a:t>s msec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yes and no</a:t>
            </a:r>
          </a:p>
        </p:txBody>
      </p:sp>
      <p:sp>
        <p:nvSpPr>
          <p:cNvPr id="34826" name="Line 7"/>
          <p:cNvSpPr>
            <a:spLocks noChangeShapeType="1"/>
          </p:cNvSpPr>
          <p:nvPr/>
        </p:nvSpPr>
        <p:spPr bwMode="auto">
          <a:xfrm flipV="1">
            <a:off x="884238" y="2133600"/>
            <a:ext cx="7562850" cy="95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8"/>
          <p:cNvSpPr>
            <a:spLocks noChangeShapeType="1"/>
          </p:cNvSpPr>
          <p:nvPr/>
        </p:nvSpPr>
        <p:spPr bwMode="auto">
          <a:xfrm flipV="1">
            <a:off x="847725" y="2733675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9"/>
          <p:cNvSpPr>
            <a:spLocks noChangeShapeType="1"/>
          </p:cNvSpPr>
          <p:nvPr/>
        </p:nvSpPr>
        <p:spPr bwMode="auto">
          <a:xfrm flipV="1">
            <a:off x="857250" y="3028950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10"/>
          <p:cNvSpPr>
            <a:spLocks noChangeShapeType="1"/>
          </p:cNvSpPr>
          <p:nvPr/>
        </p:nvSpPr>
        <p:spPr bwMode="auto">
          <a:xfrm flipV="1">
            <a:off x="866775" y="3324225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11"/>
          <p:cNvSpPr>
            <a:spLocks noChangeShapeType="1"/>
          </p:cNvSpPr>
          <p:nvPr/>
        </p:nvSpPr>
        <p:spPr bwMode="auto">
          <a:xfrm flipV="1">
            <a:off x="885825" y="3933825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12"/>
          <p:cNvSpPr>
            <a:spLocks noChangeShapeType="1"/>
          </p:cNvSpPr>
          <p:nvPr/>
        </p:nvSpPr>
        <p:spPr bwMode="auto">
          <a:xfrm flipV="1">
            <a:off x="838200" y="4248150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Line 13"/>
          <p:cNvSpPr>
            <a:spLocks noChangeShapeType="1"/>
          </p:cNvSpPr>
          <p:nvPr/>
        </p:nvSpPr>
        <p:spPr bwMode="auto">
          <a:xfrm flipV="1">
            <a:off x="838200" y="4572000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Line 14"/>
          <p:cNvSpPr>
            <a:spLocks noChangeShapeType="1"/>
          </p:cNvSpPr>
          <p:nvPr/>
        </p:nvSpPr>
        <p:spPr bwMode="auto">
          <a:xfrm flipV="1">
            <a:off x="800100" y="4883150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3584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1F2789E3-7DEC-4AE7-A5C7-3BB8428233D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268288"/>
            <a:ext cx="7772400" cy="858837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Internet transport protocols services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33525"/>
            <a:ext cx="4095750" cy="46482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i="1">
                <a:solidFill>
                  <a:srgbClr val="000099"/>
                </a:solidFill>
                <a:ea typeface="ＭＳ Ｐゴシック" pitchFamily="34" charset="-128"/>
              </a:rPr>
              <a:t>TCP service:</a:t>
            </a:r>
          </a:p>
          <a:p>
            <a:pPr>
              <a:lnSpc>
                <a:spcPct val="75000"/>
              </a:lnSpc>
            </a:pPr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reliable transport</a:t>
            </a:r>
            <a:r>
              <a:rPr lang="en-US" sz="2400" i="1">
                <a:solidFill>
                  <a:schemeClr val="accent2"/>
                </a:solidFill>
                <a:ea typeface="ＭＳ Ｐゴシック" pitchFamily="34" charset="-128"/>
              </a:rPr>
              <a:t> </a:t>
            </a:r>
            <a:r>
              <a:rPr lang="en-US" sz="2400">
                <a:ea typeface="ＭＳ Ｐゴシック" pitchFamily="34" charset="-128"/>
              </a:rPr>
              <a:t>between sending and receiving process</a:t>
            </a:r>
            <a:endParaRPr lang="en-US" sz="2400">
              <a:solidFill>
                <a:schemeClr val="accent2"/>
              </a:solidFill>
              <a:ea typeface="ＭＳ Ｐゴシック" pitchFamily="34" charset="-128"/>
            </a:endParaRPr>
          </a:p>
          <a:p>
            <a:pPr>
              <a:lnSpc>
                <a:spcPct val="75000"/>
              </a:lnSpc>
            </a:pPr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flow control:</a:t>
            </a:r>
            <a:r>
              <a:rPr lang="en-US" sz="2400">
                <a:ea typeface="ＭＳ Ｐゴシック" pitchFamily="34" charset="-128"/>
              </a:rPr>
              <a:t> sender won</a:t>
            </a:r>
            <a:r>
              <a:rPr lang="ja-JP" altLang="en-US" sz="2400">
                <a:ea typeface="ＭＳ Ｐゴシック" pitchFamily="34" charset="-128"/>
              </a:rPr>
              <a:t>’</a:t>
            </a:r>
            <a:r>
              <a:rPr lang="en-US" altLang="ja-JP" sz="2400">
                <a:ea typeface="ＭＳ Ｐゴシック" pitchFamily="34" charset="-128"/>
              </a:rPr>
              <a:t>t overwhelm receiver </a:t>
            </a:r>
          </a:p>
          <a:p>
            <a:pPr>
              <a:lnSpc>
                <a:spcPct val="75000"/>
              </a:lnSpc>
            </a:pPr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congestion control:</a:t>
            </a:r>
            <a:r>
              <a:rPr lang="en-US" sz="2400">
                <a:ea typeface="ＭＳ Ｐゴシック" pitchFamily="34" charset="-128"/>
              </a:rPr>
              <a:t> throttle sender when network overloaded</a:t>
            </a:r>
          </a:p>
          <a:p>
            <a:pPr>
              <a:lnSpc>
                <a:spcPct val="75000"/>
              </a:lnSpc>
            </a:pPr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does not provide:</a:t>
            </a:r>
            <a:r>
              <a:rPr lang="en-US" sz="2400">
                <a:ea typeface="ＭＳ Ｐゴシック" pitchFamily="34" charset="-128"/>
              </a:rPr>
              <a:t> timing, minimum throughput guarantee, security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endParaRPr lang="en-US" sz="2400">
              <a:ea typeface="ＭＳ Ｐゴシック" pitchFamily="34" charset="-128"/>
            </a:endParaRPr>
          </a:p>
          <a:p>
            <a:pPr>
              <a:lnSpc>
                <a:spcPct val="75000"/>
              </a:lnSpc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1484313"/>
            <a:ext cx="36671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000099"/>
                </a:solidFill>
                <a:ea typeface="ＭＳ Ｐゴシック" pitchFamily="34" charset="-128"/>
              </a:rPr>
              <a:t>UDP service:</a:t>
            </a:r>
          </a:p>
          <a:p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unreliable data transfer</a:t>
            </a:r>
            <a:r>
              <a:rPr lang="en-US" sz="2400">
                <a:ea typeface="ＭＳ Ｐゴシック" pitchFamily="34" charset="-128"/>
              </a:rPr>
              <a:t> between sending and receiving process</a:t>
            </a:r>
          </a:p>
          <a:p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does not provide:</a:t>
            </a:r>
            <a:r>
              <a:rPr lang="en-US" sz="2400">
                <a:ea typeface="ＭＳ Ｐゴシック" pitchFamily="34" charset="-128"/>
              </a:rPr>
              <a:t> reliability, flow control, congestion control, timing, throughput guarantee, security, orconnection setup, </a:t>
            </a:r>
          </a:p>
          <a:p>
            <a:endParaRPr lang="en-US" sz="240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CC0000"/>
                </a:solidFill>
                <a:ea typeface="ＭＳ Ｐゴシック" pitchFamily="34" charset="-128"/>
              </a:rPr>
              <a:t>Q:</a:t>
            </a:r>
            <a:r>
              <a:rPr lang="en-US" sz="2400">
                <a:ea typeface="ＭＳ Ｐゴシック" pitchFamily="34" charset="-128"/>
              </a:rPr>
              <a:t> why bother?  Why is there a UDP?</a:t>
            </a:r>
          </a:p>
        </p:txBody>
      </p:sp>
      <p:pic>
        <p:nvPicPr>
          <p:cNvPr id="35847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638" y="944563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3686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8E24909F-A7BF-4938-9090-76EA51983AD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6868" name="Picture 1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875" y="876300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261938"/>
            <a:ext cx="8747125" cy="838200"/>
          </a:xfrm>
        </p:spPr>
        <p:txBody>
          <a:bodyPr/>
          <a:lstStyle/>
          <a:p>
            <a:r>
              <a:rPr lang="en-US" sz="3200">
                <a:ea typeface="ＭＳ Ｐゴシック" pitchFamily="34" charset="-128"/>
              </a:rPr>
              <a:t>Internet apps:  application, transport protocols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36870" name="Text Box 3"/>
          <p:cNvSpPr txBox="1">
            <a:spLocks noChangeArrowheads="1"/>
          </p:cNvSpPr>
          <p:nvPr/>
        </p:nvSpPr>
        <p:spPr bwMode="auto">
          <a:xfrm>
            <a:off x="215900" y="1773238"/>
            <a:ext cx="28067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application</a:t>
            </a:r>
            <a:endParaRPr lang="en-US"/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e-mail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remote terminal access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Web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file transfer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streaming multimedia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Internet telephony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6871" name="Text Box 4"/>
          <p:cNvSpPr txBox="1">
            <a:spLocks noChangeArrowheads="1"/>
          </p:cNvSpPr>
          <p:nvPr/>
        </p:nvSpPr>
        <p:spPr bwMode="auto">
          <a:xfrm>
            <a:off x="3201988" y="1458913"/>
            <a:ext cx="2820987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layer protocol</a:t>
            </a:r>
            <a:endParaRPr 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SMTP [RFC 2821]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Telnet [RFC 854]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HTTP [RFC 2616]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FTP [RFC 959]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HTTP (e.g., YouTube), </a:t>
            </a:r>
            <a:br>
              <a:rPr lang="en-US"/>
            </a:br>
            <a:r>
              <a:rPr lang="en-US"/>
              <a:t>RTP [RFC 1889]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SIP, RTP, proprietary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(e.g., Skype)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72" name="Text Box 5"/>
          <p:cNvSpPr txBox="1">
            <a:spLocks noChangeArrowheads="1"/>
          </p:cNvSpPr>
          <p:nvPr/>
        </p:nvSpPr>
        <p:spPr bwMode="auto">
          <a:xfrm>
            <a:off x="6030913" y="1477963"/>
            <a:ext cx="2624137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underlying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transport protocol</a:t>
            </a:r>
            <a:endParaRPr 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TCP or UDP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TCP or UDP</a:t>
            </a:r>
          </a:p>
        </p:txBody>
      </p:sp>
      <p:sp>
        <p:nvSpPr>
          <p:cNvPr id="36873" name="Line 7"/>
          <p:cNvSpPr>
            <a:spLocks noChangeShapeType="1"/>
          </p:cNvSpPr>
          <p:nvPr/>
        </p:nvSpPr>
        <p:spPr bwMode="auto">
          <a:xfrm>
            <a:off x="1071563" y="2152650"/>
            <a:ext cx="7334250" cy="95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 flipV="1">
            <a:off x="1023938" y="2743200"/>
            <a:ext cx="73247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 flipV="1">
            <a:off x="1044575" y="3038475"/>
            <a:ext cx="72961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0"/>
          <p:cNvSpPr>
            <a:spLocks noChangeShapeType="1"/>
          </p:cNvSpPr>
          <p:nvPr/>
        </p:nvSpPr>
        <p:spPr bwMode="auto">
          <a:xfrm flipV="1">
            <a:off x="1042988" y="3333750"/>
            <a:ext cx="7277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1"/>
          <p:cNvSpPr>
            <a:spLocks noChangeShapeType="1"/>
          </p:cNvSpPr>
          <p:nvPr/>
        </p:nvSpPr>
        <p:spPr bwMode="auto">
          <a:xfrm flipV="1">
            <a:off x="1073150" y="3657600"/>
            <a:ext cx="7258050" cy="95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 flipV="1">
            <a:off x="1014413" y="4257675"/>
            <a:ext cx="73152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Line 14"/>
          <p:cNvSpPr>
            <a:spLocks noChangeShapeType="1"/>
          </p:cNvSpPr>
          <p:nvPr/>
        </p:nvSpPr>
        <p:spPr bwMode="auto">
          <a:xfrm flipV="1">
            <a:off x="839788" y="4881563"/>
            <a:ext cx="734377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94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277F4434-C7CE-463C-94A3-E6023E4CE4C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1927225" y="2905125"/>
            <a:ext cx="52451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Reading assignment: Chapter 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3789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5A668D1E-3A5D-4C03-AD33-550F2F41AC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Chapter 2: outline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2.1 principles of network applications</a:t>
            </a:r>
          </a:p>
          <a:p>
            <a:pPr marL="912813" lvl="1"/>
            <a:r>
              <a:rPr lang="en-US">
                <a:ea typeface="ＭＳ Ｐゴシック" pitchFamily="34" charset="-128"/>
              </a:rPr>
              <a:t>app architectures</a:t>
            </a:r>
          </a:p>
          <a:p>
            <a:pPr marL="912813" lvl="1"/>
            <a:r>
              <a:rPr lang="en-US">
                <a:ea typeface="ＭＳ Ｐゴシック" pitchFamily="34" charset="-128"/>
              </a:rPr>
              <a:t>app requirements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2.2 Web and HTTP</a:t>
            </a:r>
            <a:endParaRPr lang="en-US">
              <a:ea typeface="ＭＳ Ｐゴシック" pitchFamily="34" charset="-128"/>
            </a:endParaRP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2.4 electronic mail</a:t>
            </a:r>
          </a:p>
          <a:p>
            <a:pPr marL="912813" lvl="1"/>
            <a:r>
              <a:rPr lang="en-US">
                <a:ea typeface="ＭＳ Ｐゴシック" pitchFamily="34" charset="-128"/>
              </a:rPr>
              <a:t>SMTP, POP3, IMAP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2.5 DNS</a:t>
            </a:r>
          </a:p>
          <a:p>
            <a:pPr marL="457200" indent="-457200"/>
            <a:endParaRPr lang="en-US" sz="2400">
              <a:ea typeface="ＭＳ Ｐゴシック" pitchFamily="34" charset="-128"/>
            </a:endParaRPr>
          </a:p>
        </p:txBody>
      </p:sp>
      <p:sp>
        <p:nvSpPr>
          <p:cNvPr id="3789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3600" y="1600200"/>
            <a:ext cx="3876675" cy="4648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2.6 P2P applications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2.7 socket programming with UDP and TCP</a:t>
            </a:r>
          </a:p>
        </p:txBody>
      </p:sp>
      <p:pic>
        <p:nvPicPr>
          <p:cNvPr id="37895" name="Picture 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3891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487165A0-C2B9-490B-8049-F4BD7A111BA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01613"/>
            <a:ext cx="7772400" cy="892175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Web and HTTP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60488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 i="1">
                <a:ea typeface="ＭＳ Ｐゴシック" pitchFamily="34" charset="-128"/>
              </a:rPr>
              <a:t>First, a review…</a:t>
            </a:r>
          </a:p>
          <a:p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web page</a:t>
            </a:r>
            <a:r>
              <a:rPr lang="en-US">
                <a:ea typeface="ＭＳ Ｐゴシック" pitchFamily="34" charset="-128"/>
              </a:rPr>
              <a:t> consists of </a:t>
            </a: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objects</a:t>
            </a:r>
          </a:p>
          <a:p>
            <a:r>
              <a:rPr lang="en-US">
                <a:ea typeface="ＭＳ Ｐゴシック" pitchFamily="34" charset="-128"/>
              </a:rPr>
              <a:t>object can be HTML file, JPEG image, Java applet, audio file,…</a:t>
            </a:r>
          </a:p>
          <a:p>
            <a:r>
              <a:rPr lang="en-US">
                <a:ea typeface="ＭＳ Ｐゴシック" pitchFamily="34" charset="-128"/>
              </a:rPr>
              <a:t>web page consists of </a:t>
            </a: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base HTML-file</a:t>
            </a:r>
            <a:r>
              <a:rPr lang="en-US">
                <a:ea typeface="ＭＳ Ｐゴシック" pitchFamily="34" charset="-128"/>
              </a:rPr>
              <a:t> which includes </a:t>
            </a: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several referenced objects</a:t>
            </a:r>
          </a:p>
          <a:p>
            <a:r>
              <a:rPr lang="en-US">
                <a:ea typeface="ＭＳ Ｐゴシック" pitchFamily="34" charset="-128"/>
              </a:rPr>
              <a:t>each object is addressable by a </a:t>
            </a: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URL, </a:t>
            </a:r>
            <a:r>
              <a:rPr lang="en-US">
                <a:ea typeface="ＭＳ Ｐゴシック" pitchFamily="34" charset="-128"/>
              </a:rPr>
              <a:t>e.g.,</a:t>
            </a:r>
          </a:p>
          <a:p>
            <a:pPr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</p:txBody>
      </p:sp>
      <p:grpSp>
        <p:nvGrpSpPr>
          <p:cNvPr id="38918" name="Group 10"/>
          <p:cNvGrpSpPr>
            <a:grpSpLocks/>
          </p:cNvGrpSpPr>
          <p:nvPr/>
        </p:nvGrpSpPr>
        <p:grpSpPr bwMode="auto">
          <a:xfrm>
            <a:off x="1201738" y="4486275"/>
            <a:ext cx="6835775" cy="1144588"/>
            <a:chOff x="788" y="2955"/>
            <a:chExt cx="4306" cy="721"/>
          </a:xfrm>
        </p:grpSpPr>
        <p:sp>
          <p:nvSpPr>
            <p:cNvPr id="38920" name="Text Box 5"/>
            <p:cNvSpPr txBox="1">
              <a:spLocks noChangeArrowheads="1"/>
            </p:cNvSpPr>
            <p:nvPr/>
          </p:nvSpPr>
          <p:spPr bwMode="auto">
            <a:xfrm>
              <a:off x="788" y="2955"/>
              <a:ext cx="41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latin typeface="Courier New" pitchFamily="49" charset="0"/>
                </a:rPr>
                <a:t>www.someschool.edu/someDept/pic.gif</a:t>
              </a:r>
            </a:p>
          </p:txBody>
        </p:sp>
        <p:sp>
          <p:nvSpPr>
            <p:cNvPr id="38921" name="AutoShape 6"/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38922" name="AutoShape 7"/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38923" name="Text Box 8"/>
            <p:cNvSpPr txBox="1">
              <a:spLocks noChangeArrowheads="1"/>
            </p:cNvSpPr>
            <p:nvPr/>
          </p:nvSpPr>
          <p:spPr bwMode="auto">
            <a:xfrm>
              <a:off x="1389" y="3388"/>
              <a:ext cx="10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/>
                <a:t>host name</a:t>
              </a:r>
            </a:p>
          </p:txBody>
        </p:sp>
        <p:sp>
          <p:nvSpPr>
            <p:cNvPr id="38924" name="Text Box 9"/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/>
                <a:t>path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/>
                <a:t>name</a:t>
              </a:r>
            </a:p>
          </p:txBody>
        </p:sp>
      </p:grpSp>
      <p:pic>
        <p:nvPicPr>
          <p:cNvPr id="38919" name="Picture 1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895350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3993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79B3C179-683A-40BB-9767-4F963D1AEB5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9563"/>
            <a:ext cx="7772400" cy="795337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HTTP overview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89075"/>
            <a:ext cx="3810000" cy="46482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HTTP: hypertext transfer protocol</a:t>
            </a:r>
          </a:p>
          <a:p>
            <a:pPr>
              <a:lnSpc>
                <a:spcPct val="75000"/>
              </a:lnSpc>
            </a:pPr>
            <a:r>
              <a:rPr lang="en-US" sz="2400">
                <a:ea typeface="ＭＳ Ｐゴシック" pitchFamily="34" charset="-128"/>
              </a:rPr>
              <a:t>Web</a:t>
            </a:r>
            <a:r>
              <a:rPr lang="ja-JP" altLang="en-US" sz="2400">
                <a:ea typeface="ＭＳ Ｐゴシック" pitchFamily="34" charset="-128"/>
              </a:rPr>
              <a:t>’</a:t>
            </a:r>
            <a:r>
              <a:rPr lang="en-US" altLang="ja-JP" sz="2400">
                <a:ea typeface="ＭＳ Ｐゴシック" pitchFamily="34" charset="-128"/>
              </a:rPr>
              <a:t>s application layer protocol</a:t>
            </a:r>
          </a:p>
          <a:p>
            <a:pPr>
              <a:lnSpc>
                <a:spcPct val="75000"/>
              </a:lnSpc>
            </a:pPr>
            <a:r>
              <a:rPr lang="en-US" sz="2400">
                <a:ea typeface="ＭＳ Ｐゴシック" pitchFamily="34" charset="-128"/>
              </a:rPr>
              <a:t>client/server model</a:t>
            </a:r>
          </a:p>
          <a:p>
            <a:pPr lvl="1">
              <a:lnSpc>
                <a:spcPct val="75000"/>
              </a:lnSpc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client</a:t>
            </a:r>
            <a:r>
              <a:rPr lang="en-US" i="1">
                <a:solidFill>
                  <a:srgbClr val="FF0000"/>
                </a:solidFill>
                <a:ea typeface="ＭＳ Ｐゴシック" pitchFamily="34" charset="-128"/>
              </a:rPr>
              <a:t>:</a:t>
            </a:r>
            <a:r>
              <a:rPr lang="en-US">
                <a:ea typeface="ＭＳ Ｐゴシック" pitchFamily="34" charset="-128"/>
              </a:rPr>
              <a:t> browser that requests, receives, (using HTTP protocol) and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displays</a:t>
            </a:r>
            <a:r>
              <a:rPr lang="ja-JP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 Web objects </a:t>
            </a:r>
          </a:p>
          <a:p>
            <a:pPr lvl="1">
              <a:lnSpc>
                <a:spcPct val="75000"/>
              </a:lnSpc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server:</a:t>
            </a:r>
            <a:r>
              <a:rPr lang="en-US">
                <a:ea typeface="ＭＳ Ｐゴシック" pitchFamily="34" charset="-128"/>
              </a:rPr>
              <a:t> Web server sends (using HTTP protocol) objects in response to requests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39942" name="Text Box 7"/>
          <p:cNvSpPr txBox="1">
            <a:spLocks noChangeArrowheads="1"/>
          </p:cNvSpPr>
          <p:nvPr/>
        </p:nvSpPr>
        <p:spPr bwMode="auto">
          <a:xfrm>
            <a:off x="4565650" y="2455863"/>
            <a:ext cx="1584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Firefox browser</a:t>
            </a:r>
            <a:endParaRPr lang="en-US" sz="2400"/>
          </a:p>
        </p:txBody>
      </p:sp>
      <p:sp>
        <p:nvSpPr>
          <p:cNvPr id="39943" name="Text Box 9"/>
          <p:cNvSpPr txBox="1">
            <a:spLocks noChangeArrowheads="1"/>
          </p:cNvSpPr>
          <p:nvPr/>
        </p:nvSpPr>
        <p:spPr bwMode="auto">
          <a:xfrm>
            <a:off x="7508875" y="3836988"/>
            <a:ext cx="13462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Apache 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 sz="2400"/>
          </a:p>
        </p:txBody>
      </p:sp>
      <p:sp>
        <p:nvSpPr>
          <p:cNvPr id="39944" name="Text Box 23"/>
          <p:cNvSpPr txBox="1">
            <a:spLocks noChangeArrowheads="1"/>
          </p:cNvSpPr>
          <p:nvPr/>
        </p:nvSpPr>
        <p:spPr bwMode="auto">
          <a:xfrm>
            <a:off x="4819650" y="5218113"/>
            <a:ext cx="15255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iphone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Safari browser</a:t>
            </a:r>
            <a:endParaRPr lang="en-US" sz="2400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778500" y="2136775"/>
            <a:ext cx="2101850" cy="946150"/>
            <a:chOff x="3640" y="1346"/>
            <a:chExt cx="1324" cy="596"/>
          </a:xfrm>
        </p:grpSpPr>
        <p:sp>
          <p:nvSpPr>
            <p:cNvPr id="39993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4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89625" y="2344738"/>
            <a:ext cx="1971675" cy="904875"/>
            <a:chOff x="4141" y="394"/>
            <a:chExt cx="1242" cy="570"/>
          </a:xfrm>
        </p:grpSpPr>
        <p:sp>
          <p:nvSpPr>
            <p:cNvPr id="39991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2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pic>
        <p:nvPicPr>
          <p:cNvPr id="39947" name="Picture 3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713" y="919163"/>
            <a:ext cx="3656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7"/>
          <p:cNvGrpSpPr>
            <a:grpSpLocks/>
          </p:cNvGrpSpPr>
          <p:nvPr/>
        </p:nvGrpSpPr>
        <p:grpSpPr bwMode="auto">
          <a:xfrm rot="-3183056">
            <a:off x="5754688" y="3630613"/>
            <a:ext cx="2101850" cy="946150"/>
            <a:chOff x="3640" y="1346"/>
            <a:chExt cx="1324" cy="596"/>
          </a:xfrm>
        </p:grpSpPr>
        <p:sp>
          <p:nvSpPr>
            <p:cNvPr id="39989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0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 rot="-3264937">
            <a:off x="5800725" y="3870325"/>
            <a:ext cx="1971675" cy="904875"/>
            <a:chOff x="4141" y="394"/>
            <a:chExt cx="1242" cy="570"/>
          </a:xfrm>
        </p:grpSpPr>
        <p:sp>
          <p:nvSpPr>
            <p:cNvPr id="39987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8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pic>
        <p:nvPicPr>
          <p:cNvPr id="39950" name="Picture 43" descr="iphone_stylized_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725" y="4286250"/>
            <a:ext cx="382588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9951" name="Group 44"/>
          <p:cNvGrpSpPr>
            <a:grpSpLocks/>
          </p:cNvGrpSpPr>
          <p:nvPr/>
        </p:nvGrpSpPr>
        <p:grpSpPr bwMode="auto">
          <a:xfrm>
            <a:off x="4757738" y="1468438"/>
            <a:ext cx="1066800" cy="1079500"/>
            <a:chOff x="-44" y="1473"/>
            <a:chExt cx="981" cy="1105"/>
          </a:xfrm>
        </p:grpSpPr>
        <p:pic>
          <p:nvPicPr>
            <p:cNvPr id="399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8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9952" name="Group 47"/>
          <p:cNvGrpSpPr>
            <a:grpSpLocks/>
          </p:cNvGrpSpPr>
          <p:nvPr/>
        </p:nvGrpSpPr>
        <p:grpSpPr bwMode="auto">
          <a:xfrm>
            <a:off x="7878763" y="2633663"/>
            <a:ext cx="695325" cy="1282700"/>
            <a:chOff x="4140" y="429"/>
            <a:chExt cx="1425" cy="2396"/>
          </a:xfrm>
        </p:grpSpPr>
        <p:sp>
          <p:nvSpPr>
            <p:cNvPr id="39953" name="Freeform 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Rectangle 49"/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Freeform 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Freeform 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Rectangle 52"/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958" name="Group 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983" name="AutoShape 54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4" name="AutoShape 55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59" name="Rectangle 56"/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960" name="Group 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981" name="AutoShape 58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2" name="AutoShape 59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61" name="Rectangle 60"/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Rectangle 61"/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963" name="Group 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979" name="AutoShape 6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0" name="AutoShape 64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64" name="Freeform 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65" name="Group 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977" name="AutoShape 6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8" name="AutoShape 68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66" name="Rectangle 69"/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Freeform 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8" name="Freeform 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9" name="Oval 72"/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Freeform 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1" name="AutoShape 74"/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AutoShape 75"/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Oval 76"/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Oval 77"/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39975" name="Oval 78"/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Rectangle 79"/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4096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9898D975-3B8B-4D44-BD00-6225F3D7FED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0964" name="Rectangle 9"/>
          <p:cNvSpPr>
            <a:spLocks noChangeArrowheads="1"/>
          </p:cNvSpPr>
          <p:nvPr/>
        </p:nvSpPr>
        <p:spPr bwMode="auto">
          <a:xfrm>
            <a:off x="7667625" y="3238500"/>
            <a:ext cx="828675" cy="295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347663"/>
            <a:ext cx="7772400" cy="795337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HTTP overview (continued)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511300"/>
            <a:ext cx="39719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uses TCP:</a:t>
            </a:r>
          </a:p>
          <a:p>
            <a:r>
              <a:rPr lang="en-US" sz="2400">
                <a:ea typeface="ＭＳ Ｐゴシック" pitchFamily="34" charset="-128"/>
              </a:rPr>
              <a:t>client initiates TCP connection (creates socket) to server,  port 80</a:t>
            </a:r>
          </a:p>
          <a:p>
            <a:endParaRPr lang="en-US">
              <a:ea typeface="ＭＳ Ｐゴシック" pitchFamily="34" charset="-128"/>
            </a:endParaRPr>
          </a:p>
        </p:txBody>
      </p:sp>
      <p:pic>
        <p:nvPicPr>
          <p:cNvPr id="40967" name="Picture 1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375" y="1020763"/>
            <a:ext cx="6399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4198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70C40208-28B2-4D51-9021-D40E743D5C7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HTTP connections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non-persistent HTTP</a:t>
            </a:r>
          </a:p>
          <a:p>
            <a:r>
              <a:rPr lang="en-US">
                <a:ea typeface="ＭＳ Ｐゴシック" pitchFamily="34" charset="-128"/>
              </a:rPr>
              <a:t>at most one object sent over TCP connection</a:t>
            </a:r>
          </a:p>
          <a:p>
            <a:pPr lvl="1"/>
            <a:r>
              <a:rPr lang="en-US" sz="2800">
                <a:ea typeface="ＭＳ Ｐゴシック" pitchFamily="34" charset="-128"/>
              </a:rPr>
              <a:t>connection then closed</a:t>
            </a:r>
          </a:p>
          <a:p>
            <a:r>
              <a:rPr lang="en-US">
                <a:ea typeface="ＭＳ Ｐゴシック" pitchFamily="34" charset="-128"/>
              </a:rPr>
              <a:t>downloading multiple objects required multiple connections</a:t>
            </a:r>
          </a:p>
          <a:p>
            <a:pPr>
              <a:buFont typeface="Wingdings" pitchFamily="2" charset="2"/>
              <a:buNone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19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persistent HTTP</a:t>
            </a:r>
          </a:p>
          <a:p>
            <a:r>
              <a:rPr lang="en-US">
                <a:ea typeface="ＭＳ Ｐゴシック" pitchFamily="34" charset="-128"/>
              </a:rPr>
              <a:t>multiple objects can be sent over single TCP connection between client, server</a:t>
            </a:r>
          </a:p>
          <a:p>
            <a:pPr>
              <a:buFont typeface="Wingdings" pitchFamily="2" charset="2"/>
              <a:buNone/>
            </a:pPr>
            <a:endParaRPr lang="en-US" sz="2400">
              <a:ea typeface="ＭＳ Ｐゴシック" pitchFamily="34" charset="-128"/>
            </a:endParaRPr>
          </a:p>
        </p:txBody>
      </p:sp>
      <p:pic>
        <p:nvPicPr>
          <p:cNvPr id="41991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675" y="103187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4301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AEAD2869-9D0F-4969-87C8-1A5C4241FB5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3012" name="Picture 2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842963"/>
            <a:ext cx="5027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Line 11"/>
          <p:cNvSpPr>
            <a:spLocks noChangeShapeType="1"/>
          </p:cNvSpPr>
          <p:nvPr/>
        </p:nvSpPr>
        <p:spPr bwMode="auto">
          <a:xfrm>
            <a:off x="476250" y="2095500"/>
            <a:ext cx="0" cy="4495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13"/>
          <p:cNvSpPr>
            <a:spLocks noChangeArrowheads="1"/>
          </p:cNvSpPr>
          <p:nvPr/>
        </p:nvSpPr>
        <p:spPr bwMode="auto">
          <a:xfrm>
            <a:off x="238125" y="6019800"/>
            <a:ext cx="657225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43015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190500"/>
            <a:ext cx="7772400" cy="86677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Non-persistent HTTP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430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1638" y="1114425"/>
            <a:ext cx="7942262" cy="466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suppose user enters URL:</a:t>
            </a:r>
          </a:p>
        </p:txBody>
      </p:sp>
      <p:sp>
        <p:nvSpPr>
          <p:cNvPr id="532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7225" y="2106613"/>
            <a:ext cx="3943350" cy="1905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CC0000"/>
                </a:solidFill>
                <a:ea typeface="ＭＳ Ｐゴシック" pitchFamily="34" charset="-128"/>
              </a:rPr>
              <a:t>1a</a:t>
            </a:r>
            <a:r>
              <a:rPr lang="en-US" sz="2000">
                <a:solidFill>
                  <a:srgbClr val="FF0000"/>
                </a:solidFill>
                <a:ea typeface="ＭＳ Ｐゴシック" pitchFamily="34" charset="-128"/>
              </a:rPr>
              <a:t>.</a:t>
            </a:r>
            <a:r>
              <a:rPr lang="en-US" sz="2000">
                <a:ea typeface="ＭＳ Ｐゴシック" pitchFamily="34" charset="-128"/>
              </a:rPr>
              <a:t> HTTP client initiates TCP connection to HTTP server (process) at www.someSchool.edu on port 80</a:t>
            </a:r>
          </a:p>
        </p:txBody>
      </p:sp>
      <p:sp>
        <p:nvSpPr>
          <p:cNvPr id="53257" name="Rectangle 5"/>
          <p:cNvSpPr>
            <a:spLocks noChangeArrowheads="1"/>
          </p:cNvSpPr>
          <p:nvPr/>
        </p:nvSpPr>
        <p:spPr bwMode="auto">
          <a:xfrm>
            <a:off x="704850" y="3829050"/>
            <a:ext cx="38100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rgbClr val="CC0000"/>
                </a:solidFill>
                <a:latin typeface="Gill Sans MT" pitchFamily="34" charset="0"/>
              </a:rPr>
              <a:t>2</a:t>
            </a:r>
            <a:r>
              <a:rPr lang="en-US">
                <a:solidFill>
                  <a:srgbClr val="FF0000"/>
                </a:solidFill>
                <a:latin typeface="Gill Sans MT" pitchFamily="34" charset="0"/>
              </a:rPr>
              <a:t>.</a:t>
            </a:r>
            <a:r>
              <a:rPr lang="en-US">
                <a:latin typeface="Gill Sans MT" pitchFamily="34" charset="0"/>
              </a:rPr>
              <a:t> HTTP client sends HTTP </a:t>
            </a:r>
            <a:r>
              <a:rPr lang="en-US" i="1">
                <a:solidFill>
                  <a:srgbClr val="000099"/>
                </a:solidFill>
                <a:latin typeface="Gill Sans MT" pitchFamily="34" charset="0"/>
              </a:rPr>
              <a:t>request message</a:t>
            </a:r>
            <a:r>
              <a:rPr lang="en-US">
                <a:latin typeface="Gill Sans MT" pitchFamily="34" charset="0"/>
              </a:rPr>
              <a:t> (containing URL) into TCP connection socket. Message indicates that client wants object someDepartment/home.index</a:t>
            </a:r>
          </a:p>
        </p:txBody>
      </p:sp>
      <p:sp>
        <p:nvSpPr>
          <p:cNvPr id="53258" name="Rectangle 6"/>
          <p:cNvSpPr>
            <a:spLocks noChangeArrowheads="1"/>
          </p:cNvSpPr>
          <p:nvPr/>
        </p:nvSpPr>
        <p:spPr bwMode="auto">
          <a:xfrm>
            <a:off x="4781550" y="2524125"/>
            <a:ext cx="38100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rgbClr val="CC0000"/>
                </a:solidFill>
                <a:latin typeface="Gill Sans MT" pitchFamily="34" charset="0"/>
              </a:rPr>
              <a:t>1b</a:t>
            </a:r>
            <a:r>
              <a:rPr lang="en-US">
                <a:solidFill>
                  <a:srgbClr val="FF0000"/>
                </a:solidFill>
                <a:latin typeface="Gill Sans MT" pitchFamily="34" charset="0"/>
              </a:rPr>
              <a:t>.</a:t>
            </a:r>
            <a:r>
              <a:rPr lang="en-US">
                <a:latin typeface="Gill Sans MT" pitchFamily="34" charset="0"/>
              </a:rPr>
              <a:t> HTTP server at host www.someSchool.edu waiting for TCP connection at port 80.  </a:t>
            </a:r>
            <a:r>
              <a:rPr lang="ja-JP" altLang="en-US">
                <a:latin typeface="Gill Sans MT" pitchFamily="34" charset="0"/>
              </a:rPr>
              <a:t>“</a:t>
            </a:r>
            <a:r>
              <a:rPr lang="en-US" altLang="ja-JP">
                <a:latin typeface="Gill Sans MT" pitchFamily="34" charset="0"/>
              </a:rPr>
              <a:t>accepts</a:t>
            </a:r>
            <a:r>
              <a:rPr lang="ja-JP" altLang="en-US">
                <a:latin typeface="Gill Sans MT" pitchFamily="34" charset="0"/>
              </a:rPr>
              <a:t>”</a:t>
            </a:r>
            <a:r>
              <a:rPr lang="en-US" altLang="ja-JP">
                <a:latin typeface="Gill Sans MT" pitchFamily="34" charset="0"/>
              </a:rPr>
              <a:t> connection, notifying client</a:t>
            </a:r>
            <a:endParaRPr lang="en-US">
              <a:latin typeface="Gill Sans MT" pitchFamily="34" charset="0"/>
            </a:endParaRPr>
          </a:p>
        </p:txBody>
      </p:sp>
      <p:sp>
        <p:nvSpPr>
          <p:cNvPr id="53259" name="Rectangle 7"/>
          <p:cNvSpPr>
            <a:spLocks noChangeArrowheads="1"/>
          </p:cNvSpPr>
          <p:nvPr/>
        </p:nvSpPr>
        <p:spPr bwMode="auto">
          <a:xfrm>
            <a:off x="4724400" y="4381500"/>
            <a:ext cx="3810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rgbClr val="CC0000"/>
                </a:solidFill>
                <a:latin typeface="Gill Sans MT" pitchFamily="34" charset="0"/>
              </a:rPr>
              <a:t>3</a:t>
            </a:r>
            <a:r>
              <a:rPr lang="en-US">
                <a:solidFill>
                  <a:srgbClr val="FF0000"/>
                </a:solidFill>
                <a:latin typeface="Gill Sans MT" pitchFamily="34" charset="0"/>
              </a:rPr>
              <a:t>.</a:t>
            </a:r>
            <a:r>
              <a:rPr lang="en-US">
                <a:latin typeface="Gill Sans MT" pitchFamily="34" charset="0"/>
              </a:rPr>
              <a:t> HTTP server receives request message, forms </a:t>
            </a:r>
            <a:r>
              <a:rPr lang="en-US" i="1">
                <a:solidFill>
                  <a:srgbClr val="000099"/>
                </a:solidFill>
                <a:latin typeface="Gill Sans MT" pitchFamily="34" charset="0"/>
              </a:rPr>
              <a:t>response message</a:t>
            </a:r>
            <a:r>
              <a:rPr lang="en-US">
                <a:latin typeface="Gill Sans MT" pitchFamily="34" charset="0"/>
              </a:rPr>
              <a:t> containing requested object, and sends message into its socket</a:t>
            </a:r>
          </a:p>
        </p:txBody>
      </p:sp>
      <p:sp>
        <p:nvSpPr>
          <p:cNvPr id="53261" name="Line 9"/>
          <p:cNvSpPr>
            <a:spLocks noChangeShapeType="1"/>
          </p:cNvSpPr>
          <p:nvPr/>
        </p:nvSpPr>
        <p:spPr bwMode="auto">
          <a:xfrm>
            <a:off x="3895725" y="4591050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Line 10"/>
          <p:cNvSpPr>
            <a:spLocks noChangeShapeType="1"/>
          </p:cNvSpPr>
          <p:nvPr/>
        </p:nvSpPr>
        <p:spPr bwMode="auto">
          <a:xfrm flipH="1">
            <a:off x="3943350" y="5200650"/>
            <a:ext cx="1008063" cy="102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Text Box 12"/>
          <p:cNvSpPr txBox="1">
            <a:spLocks noChangeArrowheads="1"/>
          </p:cNvSpPr>
          <p:nvPr/>
        </p:nvSpPr>
        <p:spPr bwMode="auto">
          <a:xfrm>
            <a:off x="247650" y="5942013"/>
            <a:ext cx="6731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bg2"/>
                </a:solidFill>
              </a:rPr>
              <a:t>time</a:t>
            </a:r>
          </a:p>
        </p:txBody>
      </p:sp>
      <p:sp>
        <p:nvSpPr>
          <p:cNvPr id="53260" name="Line 8"/>
          <p:cNvSpPr>
            <a:spLocks noChangeShapeType="1"/>
          </p:cNvSpPr>
          <p:nvPr/>
        </p:nvSpPr>
        <p:spPr bwMode="auto">
          <a:xfrm>
            <a:off x="4048125" y="2647950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Line 14"/>
          <p:cNvSpPr>
            <a:spLocks noChangeShapeType="1"/>
          </p:cNvSpPr>
          <p:nvPr/>
        </p:nvSpPr>
        <p:spPr bwMode="auto">
          <a:xfrm flipH="1">
            <a:off x="3954463" y="3259138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Text Box 15"/>
          <p:cNvSpPr txBox="1">
            <a:spLocks noChangeArrowheads="1"/>
          </p:cNvSpPr>
          <p:nvPr/>
        </p:nvSpPr>
        <p:spPr bwMode="auto">
          <a:xfrm>
            <a:off x="6680200" y="1123950"/>
            <a:ext cx="1898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(contains text,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references to 10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jpeg images)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3027" name="Rectangle 3"/>
          <p:cNvSpPr>
            <a:spLocks noChangeArrowheads="1"/>
          </p:cNvSpPr>
          <p:nvPr/>
        </p:nvSpPr>
        <p:spPr bwMode="auto">
          <a:xfrm>
            <a:off x="409575" y="1450975"/>
            <a:ext cx="79422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www.someSchool.edu/someDepartment/home.index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build="p"/>
      <p:bldP spid="53257" grpId="0"/>
      <p:bldP spid="53258" grpId="0"/>
      <p:bldP spid="53259" grpId="0"/>
      <p:bldP spid="53261" grpId="0" animBg="1"/>
      <p:bldP spid="53262" grpId="0" animBg="1"/>
      <p:bldP spid="53260" grpId="0" animBg="1"/>
      <p:bldP spid="532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4403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832AB146-02C4-4BA7-A627-9DA20C8E06F6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4036" name="Picture 1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550" y="889000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Rectangle 4"/>
          <p:cNvSpPr>
            <a:spLocks noGrp="1" noChangeArrowheads="1"/>
          </p:cNvSpPr>
          <p:nvPr>
            <p:ph type="title"/>
          </p:nvPr>
        </p:nvSpPr>
        <p:spPr>
          <a:xfrm>
            <a:off x="542925" y="257175"/>
            <a:ext cx="7772400" cy="86677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Non-persistent HTTP (cont.)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5427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095375" y="2058988"/>
            <a:ext cx="3810000" cy="1533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CC0000"/>
                </a:solidFill>
                <a:ea typeface="ＭＳ Ｐゴシック" pitchFamily="34" charset="-128"/>
              </a:rPr>
              <a:t>5</a:t>
            </a:r>
            <a:r>
              <a:rPr lang="en-US" sz="1800">
                <a:solidFill>
                  <a:srgbClr val="CC0000"/>
                </a:solidFill>
                <a:ea typeface="ＭＳ Ｐゴシック" pitchFamily="34" charset="-128"/>
              </a:rPr>
              <a:t>.</a:t>
            </a:r>
            <a:r>
              <a:rPr lang="en-US" sz="1800">
                <a:ea typeface="ＭＳ Ｐゴシック" pitchFamily="34" charset="-128"/>
              </a:rPr>
              <a:t> HTTP client receives response message containing html file, displays html.  Parsing html file, finds 10 referenced jpeg  objects</a:t>
            </a:r>
            <a:endParaRPr lang="en-US" sz="2000">
              <a:ea typeface="ＭＳ Ｐゴシック" pitchFamily="34" charset="-128"/>
            </a:endParaRP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1085850" y="3568700"/>
            <a:ext cx="3810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rgbClr val="CC0000"/>
                </a:solidFill>
                <a:latin typeface="Gill Sans MT" pitchFamily="34" charset="0"/>
              </a:rPr>
              <a:t>6.</a:t>
            </a:r>
            <a:r>
              <a:rPr lang="en-US">
                <a:latin typeface="Gill Sans MT" pitchFamily="34" charset="0"/>
              </a:rPr>
              <a:t> Steps 1-5 repeated for each of 10 jpeg objects</a:t>
            </a:r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5032375" y="1492250"/>
            <a:ext cx="3810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rgbClr val="CC0000"/>
                </a:solidFill>
                <a:latin typeface="Gill Sans MT" pitchFamily="34" charset="0"/>
              </a:rPr>
              <a:t>4.</a:t>
            </a:r>
            <a:r>
              <a:rPr lang="en-US">
                <a:latin typeface="Gill Sans MT" pitchFamily="34" charset="0"/>
              </a:rPr>
              <a:t> HTTP server closes TCP connection. </a:t>
            </a:r>
          </a:p>
        </p:txBody>
      </p:sp>
      <p:sp>
        <p:nvSpPr>
          <p:cNvPr id="44041" name="Line 2"/>
          <p:cNvSpPr>
            <a:spLocks noChangeShapeType="1"/>
          </p:cNvSpPr>
          <p:nvPr/>
        </p:nvSpPr>
        <p:spPr bwMode="auto">
          <a:xfrm>
            <a:off x="542925" y="1519238"/>
            <a:ext cx="0" cy="257175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Rectangle 3"/>
          <p:cNvSpPr>
            <a:spLocks noChangeArrowheads="1"/>
          </p:cNvSpPr>
          <p:nvPr/>
        </p:nvSpPr>
        <p:spPr bwMode="auto">
          <a:xfrm>
            <a:off x="304800" y="3519488"/>
            <a:ext cx="342900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44043" name="Text Box 13"/>
          <p:cNvSpPr txBox="1">
            <a:spLocks noChangeArrowheads="1"/>
          </p:cNvSpPr>
          <p:nvPr/>
        </p:nvSpPr>
        <p:spPr bwMode="auto">
          <a:xfrm>
            <a:off x="236538" y="3382963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bg2"/>
                </a:solidFill>
                <a:latin typeface="Gill Sans MT" pitchFamily="34" charset="0"/>
              </a:rPr>
              <a:t>time</a:t>
            </a:r>
          </a:p>
        </p:txBody>
      </p:sp>
      <p:sp>
        <p:nvSpPr>
          <p:cNvPr id="54283" name="Line 17"/>
          <p:cNvSpPr>
            <a:spLocks noChangeShapeType="1"/>
          </p:cNvSpPr>
          <p:nvPr/>
        </p:nvSpPr>
        <p:spPr bwMode="auto">
          <a:xfrm flipH="1">
            <a:off x="3762375" y="1449388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/>
      <p:bldP spid="54279" grpId="0"/>
      <p:bldP spid="542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4505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8F265051-E96F-4779-92D1-15FE41303CD6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5060" name="Picture 4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575" y="668338"/>
            <a:ext cx="7007225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0"/>
            <a:ext cx="8223250" cy="925513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Non-persistent HTTP: response time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58888"/>
            <a:ext cx="4090988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RTT (definition):</a:t>
            </a:r>
            <a:r>
              <a:rPr lang="en-US" sz="2400">
                <a:ea typeface="ＭＳ Ｐゴシック" pitchFamily="34" charset="-128"/>
              </a:rPr>
              <a:t> time for a small packet to travel from client to server and back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HTTP response time:</a:t>
            </a:r>
          </a:p>
          <a:p>
            <a:r>
              <a:rPr lang="en-US" sz="2400">
                <a:ea typeface="ＭＳ Ｐゴシック" pitchFamily="34" charset="-128"/>
              </a:rPr>
              <a:t>one RTT to initiate TCP connection</a:t>
            </a:r>
          </a:p>
          <a:p>
            <a:r>
              <a:rPr lang="en-US" sz="2400">
                <a:ea typeface="ＭＳ Ｐゴシック" pitchFamily="34" charset="-128"/>
              </a:rPr>
              <a:t>one RTT for HTTP request and first few bytes of HTTP response to return</a:t>
            </a:r>
          </a:p>
          <a:p>
            <a:r>
              <a:rPr lang="en-US" sz="2400">
                <a:ea typeface="ＭＳ Ｐゴシック" pitchFamily="34" charset="-128"/>
              </a:rPr>
              <a:t>file transmission time</a:t>
            </a:r>
          </a:p>
          <a:p>
            <a:r>
              <a:rPr lang="en-US" sz="2400">
                <a:ea typeface="ＭＳ Ｐゴシック" pitchFamily="34" charset="-128"/>
              </a:rPr>
              <a:t>non-persistent HTTP response time =   	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   2RTT+ file transmission  time</a:t>
            </a:r>
          </a:p>
          <a:p>
            <a:pPr>
              <a:buFont typeface="Wingdings" pitchFamily="2" charset="2"/>
              <a:buNone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5063" name="Line 15"/>
          <p:cNvSpPr>
            <a:spLocks noChangeShapeType="1"/>
          </p:cNvSpPr>
          <p:nvPr/>
        </p:nvSpPr>
        <p:spPr bwMode="auto">
          <a:xfrm>
            <a:off x="6116638" y="2490788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Line 16"/>
          <p:cNvSpPr>
            <a:spLocks noChangeShapeType="1"/>
          </p:cNvSpPr>
          <p:nvPr/>
        </p:nvSpPr>
        <p:spPr bwMode="auto">
          <a:xfrm>
            <a:off x="7807325" y="2484438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17"/>
          <p:cNvSpPr>
            <a:spLocks noChangeShapeType="1"/>
          </p:cNvSpPr>
          <p:nvPr/>
        </p:nvSpPr>
        <p:spPr bwMode="auto">
          <a:xfrm>
            <a:off x="6130925" y="2722563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8"/>
          <p:cNvSpPr>
            <a:spLocks noChangeShapeType="1"/>
          </p:cNvSpPr>
          <p:nvPr/>
        </p:nvSpPr>
        <p:spPr bwMode="auto">
          <a:xfrm flipH="1">
            <a:off x="6116638" y="3160713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19"/>
          <p:cNvSpPr>
            <a:spLocks noChangeShapeType="1"/>
          </p:cNvSpPr>
          <p:nvPr/>
        </p:nvSpPr>
        <p:spPr bwMode="auto">
          <a:xfrm>
            <a:off x="6124575" y="3668713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20"/>
          <p:cNvSpPr>
            <a:spLocks noChangeShapeType="1"/>
          </p:cNvSpPr>
          <p:nvPr/>
        </p:nvSpPr>
        <p:spPr bwMode="auto">
          <a:xfrm flipH="1">
            <a:off x="6140450" y="4151313"/>
            <a:ext cx="1673225" cy="379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AutoShape 21"/>
          <p:cNvSpPr>
            <a:spLocks/>
          </p:cNvSpPr>
          <p:nvPr/>
        </p:nvSpPr>
        <p:spPr bwMode="auto">
          <a:xfrm>
            <a:off x="7886700" y="4067175"/>
            <a:ext cx="74613" cy="182563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5070" name="Text Box 22"/>
          <p:cNvSpPr txBox="1">
            <a:spLocks noChangeArrowheads="1"/>
          </p:cNvSpPr>
          <p:nvPr/>
        </p:nvSpPr>
        <p:spPr bwMode="auto">
          <a:xfrm>
            <a:off x="7916863" y="3763963"/>
            <a:ext cx="96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time to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transmit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file</a:t>
            </a:r>
          </a:p>
        </p:txBody>
      </p:sp>
      <p:sp>
        <p:nvSpPr>
          <p:cNvPr id="45071" name="Line 23"/>
          <p:cNvSpPr>
            <a:spLocks noChangeShapeType="1"/>
          </p:cNvSpPr>
          <p:nvPr/>
        </p:nvSpPr>
        <p:spPr bwMode="auto">
          <a:xfrm>
            <a:off x="5726113" y="2697163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Text Box 24"/>
          <p:cNvSpPr txBox="1">
            <a:spLocks noChangeArrowheads="1"/>
          </p:cNvSpPr>
          <p:nvPr/>
        </p:nvSpPr>
        <p:spPr bwMode="auto">
          <a:xfrm>
            <a:off x="4595813" y="2409825"/>
            <a:ext cx="12319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initiate TCP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connection</a:t>
            </a:r>
          </a:p>
        </p:txBody>
      </p:sp>
      <p:sp>
        <p:nvSpPr>
          <p:cNvPr id="45073" name="AutoShape 25"/>
          <p:cNvSpPr>
            <a:spLocks/>
          </p:cNvSpPr>
          <p:nvPr/>
        </p:nvSpPr>
        <p:spPr bwMode="auto">
          <a:xfrm>
            <a:off x="5861050" y="2747963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5000"/>
              </a:lnSpc>
            </a:pPr>
            <a:endParaRPr lang="en-US" sz="2400"/>
          </a:p>
        </p:txBody>
      </p:sp>
      <p:sp>
        <p:nvSpPr>
          <p:cNvPr id="45074" name="Text Box 26"/>
          <p:cNvSpPr txBox="1">
            <a:spLocks noChangeArrowheads="1"/>
          </p:cNvSpPr>
          <p:nvPr/>
        </p:nvSpPr>
        <p:spPr bwMode="auto">
          <a:xfrm>
            <a:off x="5378450" y="2959100"/>
            <a:ext cx="5778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RTT</a:t>
            </a:r>
          </a:p>
        </p:txBody>
      </p:sp>
      <p:sp>
        <p:nvSpPr>
          <p:cNvPr id="45075" name="Line 27"/>
          <p:cNvSpPr>
            <a:spLocks noChangeShapeType="1"/>
          </p:cNvSpPr>
          <p:nvPr/>
        </p:nvSpPr>
        <p:spPr bwMode="auto">
          <a:xfrm>
            <a:off x="5775325" y="3602038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Text Box 28"/>
          <p:cNvSpPr txBox="1">
            <a:spLocks noChangeArrowheads="1"/>
          </p:cNvSpPr>
          <p:nvPr/>
        </p:nvSpPr>
        <p:spPr bwMode="auto">
          <a:xfrm>
            <a:off x="5024438" y="3302000"/>
            <a:ext cx="8620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request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file</a:t>
            </a:r>
          </a:p>
        </p:txBody>
      </p:sp>
      <p:sp>
        <p:nvSpPr>
          <p:cNvPr id="45077" name="AutoShape 29"/>
          <p:cNvSpPr>
            <a:spLocks/>
          </p:cNvSpPr>
          <p:nvPr/>
        </p:nvSpPr>
        <p:spPr bwMode="auto">
          <a:xfrm>
            <a:off x="5867400" y="3657600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5000"/>
              </a:lnSpc>
            </a:pPr>
            <a:endParaRPr lang="en-US" sz="2400"/>
          </a:p>
        </p:txBody>
      </p:sp>
      <p:sp>
        <p:nvSpPr>
          <p:cNvPr id="45078" name="Text Box 30"/>
          <p:cNvSpPr txBox="1">
            <a:spLocks noChangeArrowheads="1"/>
          </p:cNvSpPr>
          <p:nvPr/>
        </p:nvSpPr>
        <p:spPr bwMode="auto">
          <a:xfrm>
            <a:off x="5397500" y="3881438"/>
            <a:ext cx="5778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RTT</a:t>
            </a:r>
          </a:p>
        </p:txBody>
      </p:sp>
      <p:sp>
        <p:nvSpPr>
          <p:cNvPr id="45079" name="Line 35"/>
          <p:cNvSpPr>
            <a:spLocks noChangeShapeType="1"/>
          </p:cNvSpPr>
          <p:nvPr/>
        </p:nvSpPr>
        <p:spPr bwMode="auto">
          <a:xfrm flipH="1">
            <a:off x="5786438" y="4591050"/>
            <a:ext cx="342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0" name="Text Box 36"/>
          <p:cNvSpPr txBox="1">
            <a:spLocks noChangeArrowheads="1"/>
          </p:cNvSpPr>
          <p:nvPr/>
        </p:nvSpPr>
        <p:spPr bwMode="auto">
          <a:xfrm>
            <a:off x="5243513" y="4438650"/>
            <a:ext cx="9509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file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received</a:t>
            </a:r>
          </a:p>
        </p:txBody>
      </p:sp>
      <p:sp>
        <p:nvSpPr>
          <p:cNvPr id="45081" name="Text Box 37"/>
          <p:cNvSpPr txBox="1">
            <a:spLocks noChangeArrowheads="1"/>
          </p:cNvSpPr>
          <p:nvPr/>
        </p:nvSpPr>
        <p:spPr bwMode="auto">
          <a:xfrm>
            <a:off x="5891213" y="5337175"/>
            <a:ext cx="56832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time</a:t>
            </a:r>
          </a:p>
        </p:txBody>
      </p:sp>
      <p:sp>
        <p:nvSpPr>
          <p:cNvPr id="45082" name="Text Box 38"/>
          <p:cNvSpPr txBox="1">
            <a:spLocks noChangeArrowheads="1"/>
          </p:cNvSpPr>
          <p:nvPr/>
        </p:nvSpPr>
        <p:spPr bwMode="auto">
          <a:xfrm>
            <a:off x="7569200" y="5319713"/>
            <a:ext cx="568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time</a:t>
            </a:r>
          </a:p>
        </p:txBody>
      </p:sp>
      <p:grpSp>
        <p:nvGrpSpPr>
          <p:cNvPr id="45083" name="Group 43"/>
          <p:cNvGrpSpPr>
            <a:grpSpLocks/>
          </p:cNvGrpSpPr>
          <p:nvPr/>
        </p:nvGrpSpPr>
        <p:grpSpPr bwMode="auto">
          <a:xfrm>
            <a:off x="7607300" y="1717675"/>
            <a:ext cx="423863" cy="684213"/>
            <a:chOff x="4140" y="429"/>
            <a:chExt cx="1425" cy="2396"/>
          </a:xfrm>
        </p:grpSpPr>
        <p:sp>
          <p:nvSpPr>
            <p:cNvPr id="45087" name="Freeform 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8" name="Rectangle 45"/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9" name="Freeform 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0" name="Freeform 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1" name="Rectangle 48"/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092" name="Group 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17" name="AutoShape 5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8" name="AutoShape 5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93" name="Rectangle 52"/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094" name="Group 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115" name="AutoShape 54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6" name="AutoShape 55"/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95" name="Rectangle 56"/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6" name="Rectangle 57"/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097" name="Group 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13" name="AutoShape 59"/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4" name="AutoShape 60"/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98" name="Freeform 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99" name="Group 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111" name="AutoShape 63"/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2" name="AutoShape 64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100" name="Rectangle 65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1" name="Freeform 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2" name="Freeform 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3" name="Oval 68"/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4" name="Freeform 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5" name="AutoShape 70"/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6" name="AutoShape 71"/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7" name="Oval 72"/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8" name="Oval 73"/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5109" name="Oval 74"/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0" name="Rectangle 75"/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84" name="Group 76"/>
          <p:cNvGrpSpPr>
            <a:grpSpLocks/>
          </p:cNvGrpSpPr>
          <p:nvPr/>
        </p:nvGrpSpPr>
        <p:grpSpPr bwMode="auto">
          <a:xfrm>
            <a:off x="5605463" y="1739900"/>
            <a:ext cx="698500" cy="709613"/>
            <a:chOff x="-44" y="1473"/>
            <a:chExt cx="981" cy="1105"/>
          </a:xfrm>
        </p:grpSpPr>
        <p:pic>
          <p:nvPicPr>
            <p:cNvPr id="45085" name="Picture 7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086" name="Freeform 7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4608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8A4B71E5-8E4A-4A14-AFB7-FFAB90379F0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173038"/>
            <a:ext cx="7772400" cy="838200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Persistent HTTP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" y="1414463"/>
            <a:ext cx="39338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non-persistent HTTP issues:</a:t>
            </a:r>
          </a:p>
          <a:p>
            <a:r>
              <a:rPr lang="en-US" sz="2400">
                <a:ea typeface="ＭＳ Ｐゴシック" pitchFamily="34" charset="-128"/>
              </a:rPr>
              <a:t>requires 2 RTTs per object</a:t>
            </a:r>
          </a:p>
          <a:p>
            <a:r>
              <a:rPr lang="en-US" sz="2400">
                <a:ea typeface="ＭＳ Ｐゴシック" pitchFamily="34" charset="-128"/>
              </a:rPr>
              <a:t>OS overhead for </a:t>
            </a:r>
            <a:r>
              <a:rPr lang="en-US" sz="2400" i="1">
                <a:ea typeface="ＭＳ Ｐゴシック" pitchFamily="34" charset="-128"/>
              </a:rPr>
              <a:t>each</a:t>
            </a:r>
            <a:r>
              <a:rPr lang="en-US" sz="2400">
                <a:ea typeface="ＭＳ Ｐゴシック" pitchFamily="34" charset="-128"/>
              </a:rPr>
              <a:t> TCP connection</a:t>
            </a:r>
          </a:p>
          <a:p>
            <a:r>
              <a:rPr lang="en-US" sz="2400">
                <a:ea typeface="ＭＳ Ｐゴシック" pitchFamily="34" charset="-128"/>
              </a:rPr>
              <a:t>browsers often open parallel TCP connections to fetch referenced objects</a:t>
            </a:r>
          </a:p>
          <a:p>
            <a:pPr>
              <a:buFont typeface="Wingdings" pitchFamily="2" charset="2"/>
              <a:buNone/>
            </a:pPr>
            <a:endParaRPr lang="en-US" sz="2400">
              <a:ea typeface="ＭＳ Ｐゴシック" pitchFamily="34" charset="-128"/>
            </a:endParaRPr>
          </a:p>
          <a:p>
            <a:endParaRPr lang="en-US" sz="2000">
              <a:ea typeface="ＭＳ Ｐゴシック" pitchFamily="34" charset="-128"/>
            </a:endParaRPr>
          </a:p>
          <a:p>
            <a:endParaRPr lang="en-US" sz="2000">
              <a:ea typeface="ＭＳ Ｐゴシック" pitchFamily="34" charset="-128"/>
            </a:endParaRPr>
          </a:p>
        </p:txBody>
      </p:sp>
      <p:sp>
        <p:nvSpPr>
          <p:cNvPr id="46086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703763" y="1438275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persistent  HTTP:</a:t>
            </a:r>
          </a:p>
          <a:p>
            <a:r>
              <a:rPr lang="en-US" sz="2400">
                <a:ea typeface="ＭＳ Ｐゴシック" pitchFamily="34" charset="-128"/>
              </a:rPr>
              <a:t>server leaves connection open after sending response</a:t>
            </a:r>
          </a:p>
          <a:p>
            <a:r>
              <a:rPr lang="en-US" sz="2400">
                <a:ea typeface="ＭＳ Ｐゴシック" pitchFamily="34" charset="-128"/>
              </a:rPr>
              <a:t>subsequent HTTP messages  between same client/server sent over open connection</a:t>
            </a:r>
          </a:p>
          <a:p>
            <a:r>
              <a:rPr lang="en-US" sz="2400">
                <a:ea typeface="ＭＳ Ｐゴシック" pitchFamily="34" charset="-128"/>
              </a:rPr>
              <a:t>client sends requests as soon as it encounters a referenced object</a:t>
            </a:r>
          </a:p>
          <a:p>
            <a:r>
              <a:rPr lang="en-US" sz="2400">
                <a:ea typeface="ＭＳ Ｐゴシック" pitchFamily="34" charset="-128"/>
              </a:rPr>
              <a:t>as little as one RTT for all the referenced objects</a:t>
            </a:r>
          </a:p>
        </p:txBody>
      </p:sp>
      <p:pic>
        <p:nvPicPr>
          <p:cNvPr id="46087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00" y="796925"/>
            <a:ext cx="330358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4710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36A0B353-5C22-422B-AA83-76DC92C343E4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7108" name="Picture 2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" y="908050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34950"/>
            <a:ext cx="7772400" cy="914400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HTTP request message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ea typeface="ＭＳ Ｐゴシック" pitchFamily="34" charset="-128"/>
              </a:rPr>
              <a:t>two types of HTTP messages: </a:t>
            </a:r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request</a:t>
            </a:r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, </a:t>
            </a:r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response</a:t>
            </a:r>
          </a:p>
          <a:p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HTTP request message:</a:t>
            </a:r>
          </a:p>
          <a:p>
            <a:pPr lvl="1"/>
            <a:r>
              <a:rPr lang="en-US" sz="2000">
                <a:ea typeface="ＭＳ Ｐゴシック" pitchFamily="34" charset="-128"/>
              </a:rPr>
              <a:t>ASCII (human-readable format)</a:t>
            </a:r>
            <a:endParaRPr lang="en-US">
              <a:solidFill>
                <a:schemeClr val="accent2"/>
              </a:solidFill>
              <a:ea typeface="ＭＳ Ｐゴシック" pitchFamily="34" charset="-128"/>
            </a:endParaRPr>
          </a:p>
        </p:txBody>
      </p:sp>
      <p:sp>
        <p:nvSpPr>
          <p:cNvPr id="47111" name="Text Box 5"/>
          <p:cNvSpPr txBox="1">
            <a:spLocks noChangeArrowheads="1"/>
          </p:cNvSpPr>
          <p:nvPr/>
        </p:nvSpPr>
        <p:spPr bwMode="auto">
          <a:xfrm>
            <a:off x="222250" y="3036888"/>
            <a:ext cx="2286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request line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(GET, POST,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HEAD commands</a:t>
            </a:r>
            <a:r>
              <a:rPr lang="en-US">
                <a:solidFill>
                  <a:srgbClr val="000099"/>
                </a:solidFill>
                <a:latin typeface="Gill Sans MT" pitchFamily="34" charset="0"/>
              </a:rPr>
              <a:t>)</a:t>
            </a:r>
            <a:endParaRPr lang="en-US" sz="240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47112" name="Line 6"/>
          <p:cNvSpPr>
            <a:spLocks noChangeShapeType="1"/>
          </p:cNvSpPr>
          <p:nvPr/>
        </p:nvSpPr>
        <p:spPr bwMode="auto">
          <a:xfrm>
            <a:off x="1925638" y="3368675"/>
            <a:ext cx="868362" cy="1460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Freeform 7"/>
          <p:cNvSpPr>
            <a:spLocks/>
          </p:cNvSpPr>
          <p:nvPr/>
        </p:nvSpPr>
        <p:spPr bwMode="auto">
          <a:xfrm>
            <a:off x="2776538" y="3705225"/>
            <a:ext cx="149225" cy="1957388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Text Box 8"/>
          <p:cNvSpPr txBox="1">
            <a:spLocks noChangeArrowheads="1"/>
          </p:cNvSpPr>
          <p:nvPr/>
        </p:nvSpPr>
        <p:spPr bwMode="auto">
          <a:xfrm>
            <a:off x="1739900" y="4222750"/>
            <a:ext cx="974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 lines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2309813" y="5789613"/>
            <a:ext cx="51117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Text Box 11"/>
          <p:cNvSpPr txBox="1">
            <a:spLocks noChangeArrowheads="1"/>
          </p:cNvSpPr>
          <p:nvPr/>
        </p:nvSpPr>
        <p:spPr bwMode="auto">
          <a:xfrm>
            <a:off x="188913" y="5121275"/>
            <a:ext cx="23431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carriage return,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line feed at start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of line indicates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end of header lines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47117" name="Text Box 16"/>
          <p:cNvSpPr txBox="1">
            <a:spLocks noChangeArrowheads="1"/>
          </p:cNvSpPr>
          <p:nvPr/>
        </p:nvSpPr>
        <p:spPr bwMode="auto">
          <a:xfrm>
            <a:off x="2809875" y="3403600"/>
            <a:ext cx="6054725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GET /index.html HTTP/1.1\r\n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Host: www-net.cs.umass.edu\r\n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User-Agent: Firefox/3.6.10\r\n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Accept: text/html,application/xhtml+xml\r\n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Accept-Language: en-us,en;q=0.5\r\n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Accept-Encoding: gzip,deflate\r\n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Accept-Charset: ISO-8859-1,utf-8;q=0.7\r\n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Keep-Alive: 115\r\n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Connection: keep-alive\r\n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\r\n</a:t>
            </a:r>
          </a:p>
        </p:txBody>
      </p:sp>
      <p:sp>
        <p:nvSpPr>
          <p:cNvPr id="47118" name="Line 17"/>
          <p:cNvSpPr>
            <a:spLocks noChangeShapeType="1"/>
          </p:cNvSpPr>
          <p:nvPr/>
        </p:nvSpPr>
        <p:spPr bwMode="auto">
          <a:xfrm flipH="1">
            <a:off x="6334125" y="2921000"/>
            <a:ext cx="166688" cy="51435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19" name="Text Box 18"/>
          <p:cNvSpPr txBox="1">
            <a:spLocks noChangeArrowheads="1"/>
          </p:cNvSpPr>
          <p:nvPr/>
        </p:nvSpPr>
        <p:spPr bwMode="auto">
          <a:xfrm>
            <a:off x="6384925" y="2633663"/>
            <a:ext cx="2411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600"/>
              <a:t>carriage return character</a:t>
            </a:r>
          </a:p>
        </p:txBody>
      </p:sp>
      <p:sp>
        <p:nvSpPr>
          <p:cNvPr id="47120" name="Text Box 19"/>
          <p:cNvSpPr txBox="1">
            <a:spLocks noChangeArrowheads="1"/>
          </p:cNvSpPr>
          <p:nvPr/>
        </p:nvSpPr>
        <p:spPr bwMode="auto">
          <a:xfrm>
            <a:off x="6537325" y="2930525"/>
            <a:ext cx="1866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600"/>
              <a:t>line-feed character</a:t>
            </a:r>
          </a:p>
        </p:txBody>
      </p:sp>
      <p:sp>
        <p:nvSpPr>
          <p:cNvPr id="47121" name="Line 20"/>
          <p:cNvSpPr>
            <a:spLocks noChangeShapeType="1"/>
          </p:cNvSpPr>
          <p:nvPr/>
        </p:nvSpPr>
        <p:spPr bwMode="auto">
          <a:xfrm flipH="1">
            <a:off x="6615113" y="3230563"/>
            <a:ext cx="80962" cy="252412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2048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74CC6265-7B2D-43CB-97CD-95BA8D540D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Chapter 2: outline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2.1 principles of network applications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2.2 Web and HTTP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2.4 electronic mail</a:t>
            </a:r>
          </a:p>
          <a:p>
            <a:pPr marL="912813" lvl="1"/>
            <a:r>
              <a:rPr lang="en-US">
                <a:ea typeface="ＭＳ Ｐゴシック" pitchFamily="34" charset="-128"/>
              </a:rPr>
              <a:t>SMTP, POP3, IMAP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2.5 DNS</a:t>
            </a:r>
          </a:p>
          <a:p>
            <a:pPr marL="457200" indent="-457200"/>
            <a:endParaRPr lang="en-US" sz="2400">
              <a:ea typeface="ＭＳ Ｐゴシック" pitchFamily="34" charset="-128"/>
            </a:endParaRP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73600" y="1600200"/>
            <a:ext cx="3876675" cy="4648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2.6 P2P applications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2.7 socket programming with UDP and TCP</a:t>
            </a:r>
          </a:p>
        </p:txBody>
      </p:sp>
      <p:pic>
        <p:nvPicPr>
          <p:cNvPr id="20487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4813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50BA094C-ADA5-42E7-89E1-A73FC2A3B546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8132" name="Picture 1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375" y="1001713"/>
            <a:ext cx="7313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ＭＳ Ｐゴシック" pitchFamily="34" charset="-128"/>
              </a:rPr>
              <a:t>HTTP request message: general format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48134" name="Text Box 9"/>
          <p:cNvSpPr txBox="1">
            <a:spLocks noChangeArrowheads="1"/>
          </p:cNvSpPr>
          <p:nvPr/>
        </p:nvSpPr>
        <p:spPr bwMode="auto">
          <a:xfrm>
            <a:off x="6967538" y="1662113"/>
            <a:ext cx="1030287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CC0000"/>
                </a:solidFill>
              </a:rPr>
              <a:t>request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CC0000"/>
                </a:solidFill>
              </a:rPr>
              <a:t>line</a:t>
            </a:r>
          </a:p>
        </p:txBody>
      </p:sp>
      <p:sp>
        <p:nvSpPr>
          <p:cNvPr id="48135" name="Text Box 11"/>
          <p:cNvSpPr txBox="1">
            <a:spLocks noChangeArrowheads="1"/>
          </p:cNvSpPr>
          <p:nvPr/>
        </p:nvSpPr>
        <p:spPr bwMode="auto">
          <a:xfrm>
            <a:off x="6962775" y="2678113"/>
            <a:ext cx="97472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CC0000"/>
                </a:solidFill>
              </a:rPr>
              <a:t>header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CC0000"/>
                </a:solidFill>
              </a:rPr>
              <a:t>lines</a:t>
            </a:r>
          </a:p>
        </p:txBody>
      </p:sp>
      <p:sp>
        <p:nvSpPr>
          <p:cNvPr id="48136" name="Rectangle 12"/>
          <p:cNvSpPr>
            <a:spLocks noChangeArrowheads="1"/>
          </p:cNvSpPr>
          <p:nvPr/>
        </p:nvSpPr>
        <p:spPr bwMode="auto">
          <a:xfrm>
            <a:off x="6578600" y="2247900"/>
            <a:ext cx="346075" cy="18192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Rectangle 13"/>
          <p:cNvSpPr>
            <a:spLocks noChangeArrowheads="1"/>
          </p:cNvSpPr>
          <p:nvPr/>
        </p:nvSpPr>
        <p:spPr bwMode="auto">
          <a:xfrm>
            <a:off x="6445250" y="2197100"/>
            <a:ext cx="290513" cy="2017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Rectangle 15"/>
          <p:cNvSpPr>
            <a:spLocks noChangeArrowheads="1"/>
          </p:cNvSpPr>
          <p:nvPr/>
        </p:nvSpPr>
        <p:spPr bwMode="auto">
          <a:xfrm>
            <a:off x="6813550" y="4303713"/>
            <a:ext cx="712788" cy="1216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Text Box 16"/>
          <p:cNvSpPr txBox="1">
            <a:spLocks noChangeArrowheads="1"/>
          </p:cNvSpPr>
          <p:nvPr/>
        </p:nvSpPr>
        <p:spPr bwMode="auto">
          <a:xfrm>
            <a:off x="6964363" y="4868863"/>
            <a:ext cx="735012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CC0000"/>
                </a:solidFill>
              </a:rPr>
              <a:t>body</a:t>
            </a:r>
          </a:p>
        </p:txBody>
      </p:sp>
      <p:sp>
        <p:nvSpPr>
          <p:cNvPr id="48140" name="Rectangle 20"/>
          <p:cNvSpPr>
            <a:spLocks noChangeArrowheads="1"/>
          </p:cNvSpPr>
          <p:nvPr/>
        </p:nvSpPr>
        <p:spPr bwMode="auto">
          <a:xfrm>
            <a:off x="1143000" y="1698625"/>
            <a:ext cx="5638800" cy="4460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22"/>
          <p:cNvSpPr>
            <a:spLocks noChangeShapeType="1"/>
          </p:cNvSpPr>
          <p:nvPr/>
        </p:nvSpPr>
        <p:spPr bwMode="auto">
          <a:xfrm>
            <a:off x="24511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2" name="Line 23"/>
          <p:cNvSpPr>
            <a:spLocks noChangeShapeType="1"/>
          </p:cNvSpPr>
          <p:nvPr/>
        </p:nvSpPr>
        <p:spPr bwMode="auto">
          <a:xfrm>
            <a:off x="28956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3" name="Line 24"/>
          <p:cNvSpPr>
            <a:spLocks noChangeShapeType="1"/>
          </p:cNvSpPr>
          <p:nvPr/>
        </p:nvSpPr>
        <p:spPr bwMode="auto">
          <a:xfrm>
            <a:off x="42037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4" name="Line 25"/>
          <p:cNvSpPr>
            <a:spLocks noChangeShapeType="1"/>
          </p:cNvSpPr>
          <p:nvPr/>
        </p:nvSpPr>
        <p:spPr bwMode="auto">
          <a:xfrm>
            <a:off x="4629150" y="169545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5" name="Line 26"/>
          <p:cNvSpPr>
            <a:spLocks noChangeShapeType="1"/>
          </p:cNvSpPr>
          <p:nvPr/>
        </p:nvSpPr>
        <p:spPr bwMode="auto">
          <a:xfrm>
            <a:off x="59309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6" name="Line 27"/>
          <p:cNvSpPr>
            <a:spLocks noChangeShapeType="1"/>
          </p:cNvSpPr>
          <p:nvPr/>
        </p:nvSpPr>
        <p:spPr bwMode="auto">
          <a:xfrm>
            <a:off x="636905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7" name="Text Box 28"/>
          <p:cNvSpPr txBox="1">
            <a:spLocks noChangeArrowheads="1"/>
          </p:cNvSpPr>
          <p:nvPr/>
        </p:nvSpPr>
        <p:spPr bwMode="auto">
          <a:xfrm>
            <a:off x="1266825" y="1725613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solidFill>
                  <a:srgbClr val="000099"/>
                </a:solidFill>
              </a:rPr>
              <a:t>method</a:t>
            </a:r>
          </a:p>
        </p:txBody>
      </p:sp>
      <p:sp>
        <p:nvSpPr>
          <p:cNvPr id="48148" name="Text Box 29"/>
          <p:cNvSpPr txBox="1">
            <a:spLocks noChangeArrowheads="1"/>
          </p:cNvSpPr>
          <p:nvPr/>
        </p:nvSpPr>
        <p:spPr bwMode="auto">
          <a:xfrm>
            <a:off x="2428875" y="1706563"/>
            <a:ext cx="45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/>
              <a:t>sp</a:t>
            </a:r>
          </a:p>
        </p:txBody>
      </p:sp>
      <p:sp>
        <p:nvSpPr>
          <p:cNvPr id="48149" name="Text Box 30"/>
          <p:cNvSpPr txBox="1">
            <a:spLocks noChangeArrowheads="1"/>
          </p:cNvSpPr>
          <p:nvPr/>
        </p:nvSpPr>
        <p:spPr bwMode="auto">
          <a:xfrm>
            <a:off x="4194175" y="1712913"/>
            <a:ext cx="45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/>
              <a:t>sp</a:t>
            </a:r>
          </a:p>
        </p:txBody>
      </p:sp>
      <p:sp>
        <p:nvSpPr>
          <p:cNvPr id="48150" name="Text Box 31"/>
          <p:cNvSpPr txBox="1">
            <a:spLocks noChangeArrowheads="1"/>
          </p:cNvSpPr>
          <p:nvPr/>
        </p:nvSpPr>
        <p:spPr bwMode="auto">
          <a:xfrm>
            <a:off x="5946775" y="1719263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/>
              <a:t>cr</a:t>
            </a:r>
          </a:p>
        </p:txBody>
      </p:sp>
      <p:sp>
        <p:nvSpPr>
          <p:cNvPr id="48151" name="Text Box 32"/>
          <p:cNvSpPr txBox="1">
            <a:spLocks noChangeArrowheads="1"/>
          </p:cNvSpPr>
          <p:nvPr/>
        </p:nvSpPr>
        <p:spPr bwMode="auto">
          <a:xfrm>
            <a:off x="6416675" y="17303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/>
              <a:t>lf</a:t>
            </a:r>
          </a:p>
        </p:txBody>
      </p:sp>
      <p:sp>
        <p:nvSpPr>
          <p:cNvPr id="48152" name="Text Box 33"/>
          <p:cNvSpPr txBox="1">
            <a:spLocks noChangeArrowheads="1"/>
          </p:cNvSpPr>
          <p:nvPr/>
        </p:nvSpPr>
        <p:spPr bwMode="auto">
          <a:xfrm>
            <a:off x="4784725" y="1712913"/>
            <a:ext cx="100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solidFill>
                  <a:srgbClr val="000099"/>
                </a:solidFill>
              </a:rPr>
              <a:t>version</a:t>
            </a:r>
          </a:p>
        </p:txBody>
      </p:sp>
      <p:sp>
        <p:nvSpPr>
          <p:cNvPr id="48153" name="Text Box 34"/>
          <p:cNvSpPr txBox="1">
            <a:spLocks noChangeArrowheads="1"/>
          </p:cNvSpPr>
          <p:nvPr/>
        </p:nvSpPr>
        <p:spPr bwMode="auto">
          <a:xfrm>
            <a:off x="3159125" y="1725613"/>
            <a:ext cx="693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solidFill>
                  <a:srgbClr val="000099"/>
                </a:solidFill>
              </a:rPr>
              <a:t>URL</a:t>
            </a:r>
          </a:p>
        </p:txBody>
      </p:sp>
      <p:grpSp>
        <p:nvGrpSpPr>
          <p:cNvPr id="48154" name="Group 45"/>
          <p:cNvGrpSpPr>
            <a:grpSpLocks/>
          </p:cNvGrpSpPr>
          <p:nvPr/>
        </p:nvGrpSpPr>
        <p:grpSpPr bwMode="auto">
          <a:xfrm>
            <a:off x="1143000" y="2143125"/>
            <a:ext cx="4565650" cy="446088"/>
            <a:chOff x="192" y="1894"/>
            <a:chExt cx="2876" cy="281"/>
          </a:xfrm>
        </p:grpSpPr>
        <p:sp>
          <p:nvSpPr>
            <p:cNvPr id="48190" name="Rectangle 35"/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1" name="Line 36"/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2" name="Line 37"/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3" name="Line 39"/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4" name="Line 40"/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5" name="Text Box 41"/>
            <p:cNvSpPr txBox="1">
              <a:spLocks noChangeArrowheads="1"/>
            </p:cNvSpPr>
            <p:nvPr/>
          </p:nvSpPr>
          <p:spPr bwMode="auto">
            <a:xfrm>
              <a:off x="2538" y="1907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cr</a:t>
              </a:r>
            </a:p>
          </p:txBody>
        </p:sp>
        <p:sp>
          <p:nvSpPr>
            <p:cNvPr id="48196" name="Text Box 42"/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lf</a:t>
              </a:r>
            </a:p>
          </p:txBody>
        </p:sp>
        <p:sp>
          <p:nvSpPr>
            <p:cNvPr id="48197" name="Text Box 43"/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>
                  <a:solidFill>
                    <a:srgbClr val="000099"/>
                  </a:solidFill>
                </a:rPr>
                <a:t>value</a:t>
              </a:r>
            </a:p>
          </p:txBody>
        </p:sp>
        <p:sp>
          <p:nvSpPr>
            <p:cNvPr id="48198" name="Text Box 44"/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>
                  <a:solidFill>
                    <a:srgbClr val="000099"/>
                  </a:solidFill>
                </a:rPr>
                <a:t>header field name</a:t>
              </a:r>
            </a:p>
          </p:txBody>
        </p:sp>
      </p:grpSp>
      <p:grpSp>
        <p:nvGrpSpPr>
          <p:cNvPr id="48155" name="Group 46"/>
          <p:cNvGrpSpPr>
            <a:grpSpLocks/>
          </p:cNvGrpSpPr>
          <p:nvPr/>
        </p:nvGrpSpPr>
        <p:grpSpPr bwMode="auto">
          <a:xfrm>
            <a:off x="1139825" y="3619500"/>
            <a:ext cx="4565650" cy="446088"/>
            <a:chOff x="192" y="1894"/>
            <a:chExt cx="2876" cy="281"/>
          </a:xfrm>
        </p:grpSpPr>
        <p:sp>
          <p:nvSpPr>
            <p:cNvPr id="48181" name="Rectangle 47"/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2" name="Line 48"/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3" name="Line 49"/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4" name="Line 50"/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5" name="Line 51"/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6" name="Text Box 52"/>
            <p:cNvSpPr txBox="1">
              <a:spLocks noChangeArrowheads="1"/>
            </p:cNvSpPr>
            <p:nvPr/>
          </p:nvSpPr>
          <p:spPr bwMode="auto">
            <a:xfrm>
              <a:off x="2538" y="1907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cr</a:t>
              </a:r>
            </a:p>
          </p:txBody>
        </p:sp>
        <p:sp>
          <p:nvSpPr>
            <p:cNvPr id="48187" name="Text Box 53"/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lf</a:t>
              </a:r>
            </a:p>
          </p:txBody>
        </p:sp>
        <p:sp>
          <p:nvSpPr>
            <p:cNvPr id="48188" name="Text Box 54"/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>
                  <a:solidFill>
                    <a:srgbClr val="000099"/>
                  </a:solidFill>
                </a:rPr>
                <a:t>value</a:t>
              </a:r>
            </a:p>
          </p:txBody>
        </p:sp>
        <p:sp>
          <p:nvSpPr>
            <p:cNvPr id="48189" name="Text Box 55"/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>
                  <a:solidFill>
                    <a:srgbClr val="000099"/>
                  </a:solidFill>
                </a:rPr>
                <a:t>header field name</a:t>
              </a:r>
            </a:p>
          </p:txBody>
        </p:sp>
      </p:grpSp>
      <p:sp>
        <p:nvSpPr>
          <p:cNvPr id="48156" name="Line 56"/>
          <p:cNvSpPr>
            <a:spLocks noChangeShapeType="1"/>
          </p:cNvSpPr>
          <p:nvPr/>
        </p:nvSpPr>
        <p:spPr bwMode="auto">
          <a:xfrm>
            <a:off x="1143000" y="2590800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8157" name="Group 61"/>
          <p:cNvGrpSpPr>
            <a:grpSpLocks/>
          </p:cNvGrpSpPr>
          <p:nvPr/>
        </p:nvGrpSpPr>
        <p:grpSpPr bwMode="auto">
          <a:xfrm>
            <a:off x="974725" y="2814638"/>
            <a:ext cx="331788" cy="461962"/>
            <a:chOff x="462" y="1727"/>
            <a:chExt cx="209" cy="291"/>
          </a:xfrm>
        </p:grpSpPr>
        <p:sp>
          <p:nvSpPr>
            <p:cNvPr id="48178" name="Rectangle 59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9" name="Text Box 57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~</a:t>
              </a:r>
            </a:p>
          </p:txBody>
        </p:sp>
        <p:sp>
          <p:nvSpPr>
            <p:cNvPr id="48180" name="Text Box 58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~</a:t>
              </a:r>
            </a:p>
          </p:txBody>
        </p:sp>
      </p:grpSp>
      <p:sp>
        <p:nvSpPr>
          <p:cNvPr id="48158" name="Line 62"/>
          <p:cNvSpPr>
            <a:spLocks noChangeShapeType="1"/>
          </p:cNvSpPr>
          <p:nvPr/>
        </p:nvSpPr>
        <p:spPr bwMode="auto">
          <a:xfrm>
            <a:off x="5707063" y="2578100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8159" name="Group 63"/>
          <p:cNvGrpSpPr>
            <a:grpSpLocks/>
          </p:cNvGrpSpPr>
          <p:nvPr/>
        </p:nvGrpSpPr>
        <p:grpSpPr bwMode="auto">
          <a:xfrm>
            <a:off x="5538788" y="2801938"/>
            <a:ext cx="331787" cy="461962"/>
            <a:chOff x="462" y="1727"/>
            <a:chExt cx="209" cy="291"/>
          </a:xfrm>
        </p:grpSpPr>
        <p:sp>
          <p:nvSpPr>
            <p:cNvPr id="48175" name="Rectangle 64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6" name="Text Box 65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~</a:t>
              </a:r>
            </a:p>
          </p:txBody>
        </p:sp>
        <p:sp>
          <p:nvSpPr>
            <p:cNvPr id="48177" name="Text Box 66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~</a:t>
              </a:r>
            </a:p>
          </p:txBody>
        </p:sp>
      </p:grpSp>
      <p:grpSp>
        <p:nvGrpSpPr>
          <p:cNvPr id="48160" name="Group 77"/>
          <p:cNvGrpSpPr>
            <a:grpSpLocks/>
          </p:cNvGrpSpPr>
          <p:nvPr/>
        </p:nvGrpSpPr>
        <p:grpSpPr bwMode="auto">
          <a:xfrm>
            <a:off x="1138238" y="4065588"/>
            <a:ext cx="963612" cy="446087"/>
            <a:chOff x="3105" y="2650"/>
            <a:chExt cx="607" cy="281"/>
          </a:xfrm>
        </p:grpSpPr>
        <p:sp>
          <p:nvSpPr>
            <p:cNvPr id="48171" name="Rectangle 68"/>
            <p:cNvSpPr>
              <a:spLocks noChangeArrowheads="1"/>
            </p:cNvSpPr>
            <p:nvPr/>
          </p:nvSpPr>
          <p:spPr bwMode="auto">
            <a:xfrm>
              <a:off x="3105" y="2650"/>
              <a:ext cx="607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2" name="Line 72"/>
            <p:cNvSpPr>
              <a:spLocks noChangeShapeType="1"/>
            </p:cNvSpPr>
            <p:nvPr/>
          </p:nvSpPr>
          <p:spPr bwMode="auto">
            <a:xfrm>
              <a:off x="3406" y="2652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3" name="Text Box 73"/>
            <p:cNvSpPr txBox="1">
              <a:spLocks noChangeArrowheads="1"/>
            </p:cNvSpPr>
            <p:nvPr/>
          </p:nvSpPr>
          <p:spPr bwMode="auto">
            <a:xfrm>
              <a:off x="3140" y="2663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cr</a:t>
              </a:r>
            </a:p>
          </p:txBody>
        </p:sp>
        <p:sp>
          <p:nvSpPr>
            <p:cNvPr id="48174" name="Text Box 74"/>
            <p:cNvSpPr txBox="1">
              <a:spLocks noChangeArrowheads="1"/>
            </p:cNvSpPr>
            <p:nvPr/>
          </p:nvSpPr>
          <p:spPr bwMode="auto">
            <a:xfrm>
              <a:off x="3436" y="267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lf</a:t>
              </a:r>
            </a:p>
          </p:txBody>
        </p:sp>
      </p:grpSp>
      <p:sp>
        <p:nvSpPr>
          <p:cNvPr id="48161" name="Rectangle 78"/>
          <p:cNvSpPr>
            <a:spLocks noChangeArrowheads="1"/>
          </p:cNvSpPr>
          <p:nvPr/>
        </p:nvSpPr>
        <p:spPr bwMode="auto">
          <a:xfrm>
            <a:off x="1138238" y="4513263"/>
            <a:ext cx="5170487" cy="1120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2" name="Text Box 80"/>
          <p:cNvSpPr txBox="1">
            <a:spLocks noChangeArrowheads="1"/>
          </p:cNvSpPr>
          <p:nvPr/>
        </p:nvSpPr>
        <p:spPr bwMode="auto">
          <a:xfrm>
            <a:off x="3074988" y="4837113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solidFill>
                  <a:srgbClr val="000099"/>
                </a:solidFill>
              </a:rPr>
              <a:t>entity body</a:t>
            </a:r>
          </a:p>
        </p:txBody>
      </p:sp>
      <p:grpSp>
        <p:nvGrpSpPr>
          <p:cNvPr id="48163" name="Group 81"/>
          <p:cNvGrpSpPr>
            <a:grpSpLocks/>
          </p:cNvGrpSpPr>
          <p:nvPr/>
        </p:nvGrpSpPr>
        <p:grpSpPr bwMode="auto">
          <a:xfrm>
            <a:off x="974725" y="4851400"/>
            <a:ext cx="331788" cy="461963"/>
            <a:chOff x="462" y="1727"/>
            <a:chExt cx="209" cy="291"/>
          </a:xfrm>
        </p:grpSpPr>
        <p:sp>
          <p:nvSpPr>
            <p:cNvPr id="48168" name="Rectangle 82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9" name="Text Box 83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~</a:t>
              </a:r>
            </a:p>
          </p:txBody>
        </p:sp>
        <p:sp>
          <p:nvSpPr>
            <p:cNvPr id="48170" name="Text Box 84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~</a:t>
              </a:r>
            </a:p>
          </p:txBody>
        </p:sp>
      </p:grpSp>
      <p:grpSp>
        <p:nvGrpSpPr>
          <p:cNvPr id="48164" name="Group 85"/>
          <p:cNvGrpSpPr>
            <a:grpSpLocks/>
          </p:cNvGrpSpPr>
          <p:nvPr/>
        </p:nvGrpSpPr>
        <p:grpSpPr bwMode="auto">
          <a:xfrm>
            <a:off x="6134100" y="4841875"/>
            <a:ext cx="331788" cy="461963"/>
            <a:chOff x="462" y="1727"/>
            <a:chExt cx="209" cy="291"/>
          </a:xfrm>
        </p:grpSpPr>
        <p:sp>
          <p:nvSpPr>
            <p:cNvPr id="48165" name="Rectangle 86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6" name="Text Box 87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~</a:t>
              </a:r>
            </a:p>
          </p:txBody>
        </p:sp>
        <p:sp>
          <p:nvSpPr>
            <p:cNvPr id="48167" name="Text Box 88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~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4915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C9FEB608-ACAD-4A59-A400-BC011205BE47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9156" name="Picture 1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475" y="90487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23838"/>
            <a:ext cx="8186737" cy="903287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Uploading form input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00088" y="1343025"/>
            <a:ext cx="3810000" cy="26622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CC0000"/>
                </a:solidFill>
                <a:ea typeface="ＭＳ Ｐゴシック" pitchFamily="34" charset="-128"/>
              </a:rPr>
              <a:t>POST method:</a:t>
            </a: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r>
              <a:rPr lang="en-US" sz="2400">
                <a:ea typeface="ＭＳ Ｐゴシック" pitchFamily="34" charset="-128"/>
              </a:rPr>
              <a:t>web page often includes form input</a:t>
            </a:r>
          </a:p>
          <a:p>
            <a:r>
              <a:rPr lang="en-US" sz="2400">
                <a:ea typeface="ＭＳ Ｐゴシック" pitchFamily="34" charset="-128"/>
              </a:rPr>
              <a:t>input is uploaded to server in entity body</a:t>
            </a:r>
          </a:p>
        </p:txBody>
      </p:sp>
      <p:sp>
        <p:nvSpPr>
          <p:cNvPr id="4915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03263" y="3409950"/>
            <a:ext cx="3810000" cy="2206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CC0000"/>
                </a:solidFill>
                <a:ea typeface="ＭＳ Ｐゴシック" pitchFamily="34" charset="-128"/>
              </a:rPr>
              <a:t>URL method:</a:t>
            </a:r>
          </a:p>
          <a:p>
            <a:r>
              <a:rPr lang="en-US" sz="2400">
                <a:ea typeface="ＭＳ Ｐゴシック" pitchFamily="34" charset="-128"/>
              </a:rPr>
              <a:t>uses GET method</a:t>
            </a:r>
          </a:p>
          <a:p>
            <a:r>
              <a:rPr lang="en-US" sz="2400">
                <a:ea typeface="ＭＳ Ｐゴシック" pitchFamily="34" charset="-128"/>
              </a:rPr>
              <a:t>input is uploaded in URL field of request line:</a:t>
            </a:r>
          </a:p>
          <a:p>
            <a:pPr>
              <a:buFont typeface="Wingdings" pitchFamily="2" charset="2"/>
              <a:buNone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9160" name="Text Box 5"/>
          <p:cNvSpPr txBox="1">
            <a:spLocks noChangeArrowheads="1"/>
          </p:cNvSpPr>
          <p:nvPr/>
        </p:nvSpPr>
        <p:spPr bwMode="auto">
          <a:xfrm>
            <a:off x="1798638" y="5080000"/>
            <a:ext cx="619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www.somesite.com/animalsearch?monkeys&amp;banana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5017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A10C55F4-E602-4650-BDA9-8806B0E9ED15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0180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88" y="1023938"/>
            <a:ext cx="3240087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4798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Method types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HTTP/1.0:</a:t>
            </a:r>
          </a:p>
          <a:p>
            <a:r>
              <a:rPr lang="en-US" sz="2400">
                <a:ea typeface="ＭＳ Ｐゴシック" pitchFamily="34" charset="-128"/>
              </a:rPr>
              <a:t>GET</a:t>
            </a:r>
          </a:p>
          <a:p>
            <a:r>
              <a:rPr lang="en-US" sz="2400">
                <a:ea typeface="ＭＳ Ｐゴシック" pitchFamily="34" charset="-128"/>
              </a:rPr>
              <a:t>POST</a:t>
            </a:r>
          </a:p>
          <a:p>
            <a:r>
              <a:rPr lang="en-US" sz="2400">
                <a:ea typeface="ＭＳ Ｐゴシック" pitchFamily="34" charset="-128"/>
              </a:rPr>
              <a:t>HEAD</a:t>
            </a:r>
          </a:p>
          <a:p>
            <a:pPr lvl="1"/>
            <a:r>
              <a:rPr lang="en-US">
                <a:ea typeface="ＭＳ Ｐゴシック" pitchFamily="34" charset="-128"/>
              </a:rPr>
              <a:t>asks server to leave requested object out of response</a:t>
            </a:r>
          </a:p>
        </p:txBody>
      </p:sp>
      <p:sp>
        <p:nvSpPr>
          <p:cNvPr id="5018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HTTP/1.1:</a:t>
            </a:r>
          </a:p>
          <a:p>
            <a:r>
              <a:rPr lang="en-US" sz="2400">
                <a:ea typeface="ＭＳ Ｐゴシック" pitchFamily="34" charset="-128"/>
              </a:rPr>
              <a:t>GET, POST, HEAD</a:t>
            </a:r>
          </a:p>
          <a:p>
            <a:r>
              <a:rPr lang="en-US" sz="2400">
                <a:ea typeface="ＭＳ Ｐゴシック" pitchFamily="34" charset="-128"/>
              </a:rPr>
              <a:t>PUT</a:t>
            </a:r>
          </a:p>
          <a:p>
            <a:pPr lvl="1"/>
            <a:r>
              <a:rPr lang="en-US">
                <a:ea typeface="ＭＳ Ｐゴシック" pitchFamily="34" charset="-128"/>
              </a:rPr>
              <a:t>uploads file in entity body to path specified in URL field</a:t>
            </a:r>
          </a:p>
          <a:p>
            <a:r>
              <a:rPr lang="en-US" sz="2400">
                <a:ea typeface="ＭＳ Ｐゴシック" pitchFamily="34" charset="-128"/>
              </a:rPr>
              <a:t>DELETE</a:t>
            </a:r>
          </a:p>
          <a:p>
            <a:pPr lvl="1"/>
            <a:r>
              <a:rPr lang="en-US">
                <a:ea typeface="ＭＳ Ｐゴシック" pitchFamily="34" charset="-128"/>
              </a:rPr>
              <a:t>deletes file specified in the URL field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5120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7F30DB4B-130C-4EBB-9075-42A3B0DDD517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1204" name="Picture 1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388" y="895350"/>
            <a:ext cx="54848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8750"/>
            <a:ext cx="7772400" cy="979488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HTTP response message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139700" y="1397000"/>
            <a:ext cx="17907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status line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(protocol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status code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status phrase)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>
            <a:off x="1358900" y="1914525"/>
            <a:ext cx="923925" cy="2571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Freeform 7"/>
          <p:cNvSpPr>
            <a:spLocks/>
          </p:cNvSpPr>
          <p:nvPr/>
        </p:nvSpPr>
        <p:spPr bwMode="auto">
          <a:xfrm>
            <a:off x="2057400" y="2305050"/>
            <a:ext cx="257175" cy="2941638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Text Box 8"/>
          <p:cNvSpPr txBox="1">
            <a:spLocks noChangeArrowheads="1"/>
          </p:cNvSpPr>
          <p:nvPr/>
        </p:nvSpPr>
        <p:spPr bwMode="auto">
          <a:xfrm>
            <a:off x="893763" y="3286125"/>
            <a:ext cx="974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 lines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51210" name="Line 9"/>
          <p:cNvSpPr>
            <a:spLocks noChangeShapeType="1"/>
          </p:cNvSpPr>
          <p:nvPr/>
        </p:nvSpPr>
        <p:spPr bwMode="auto">
          <a:xfrm flipV="1">
            <a:off x="1543050" y="5418138"/>
            <a:ext cx="757238" cy="2127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Text Box 10"/>
          <p:cNvSpPr txBox="1">
            <a:spLocks noChangeArrowheads="1"/>
          </p:cNvSpPr>
          <p:nvPr/>
        </p:nvSpPr>
        <p:spPr bwMode="auto">
          <a:xfrm>
            <a:off x="293688" y="5297488"/>
            <a:ext cx="13795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data, e.g.,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requested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HTML file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51212" name="Rectangle 15"/>
          <p:cNvSpPr>
            <a:spLocks noChangeArrowheads="1"/>
          </p:cNvSpPr>
          <p:nvPr/>
        </p:nvSpPr>
        <p:spPr bwMode="auto">
          <a:xfrm>
            <a:off x="2243138" y="2044700"/>
            <a:ext cx="6311900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HTTP/1.1 200 OK\r\n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Date: Sun, 26 Sep 2010 20:09:20 GMT\r\n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Server: Apache/2.0.52 (CentOS)\r\n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Last-Modified: Tue, 30 Oct 2007 17:00:02 GMT\r\n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ETag: "17dc6-a5c-bf716880"\r\n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Accept-Ranges: bytes\r\n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Content-Length: 2652\r\n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Keep-Alive: timeout=10, max=100\r\n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Connection: Keep-Alive\r\n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Content-Type: text/html; charset=ISO-8859-1\r\n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sz="1800" b="1">
                <a:latin typeface="Courier New" pitchFamily="49" charset="0"/>
              </a:rPr>
              <a:t>data data data data data ... </a:t>
            </a:r>
            <a:endParaRPr lang="en-US" sz="18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5222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7563F3A0-97E9-44F5-BEF8-F6ECC2288AD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2228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688" y="835025"/>
            <a:ext cx="60563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147638"/>
            <a:ext cx="7772400" cy="979487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HTTP response status codes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9000" y="2554288"/>
            <a:ext cx="8075613" cy="4168775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200 OK</a:t>
            </a:r>
            <a:endParaRPr lang="en-US" sz="240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>
                <a:ea typeface="ＭＳ Ｐゴシック" pitchFamily="34" charset="-128"/>
              </a:rPr>
              <a:t>request succeeded, requested object later in this msg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301 Moved Permanently</a:t>
            </a:r>
            <a:endParaRPr lang="en-US" sz="240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>
                <a:ea typeface="ＭＳ Ｐゴシック" pitchFamily="34" charset="-128"/>
              </a:rPr>
              <a:t>requested object moved, new location specified later in this msg (Location:)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400 Bad Request</a:t>
            </a:r>
            <a:endParaRPr lang="en-US" sz="240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>
                <a:ea typeface="ＭＳ Ｐゴシック" pitchFamily="34" charset="-128"/>
              </a:rPr>
              <a:t>request msg not understood by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404 Not Found</a:t>
            </a:r>
            <a:endParaRPr lang="en-US" sz="240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>
                <a:ea typeface="ＭＳ Ｐゴシック" pitchFamily="34" charset="-128"/>
              </a:rPr>
              <a:t>requested document not found on this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505 HTTP Version Not Supported</a:t>
            </a:r>
            <a:endParaRPr lang="en-US" sz="240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52231" name="Rectangle 5"/>
          <p:cNvSpPr>
            <a:spLocks noChangeArrowheads="1"/>
          </p:cNvSpPr>
          <p:nvPr/>
        </p:nvSpPr>
        <p:spPr bwMode="auto">
          <a:xfrm>
            <a:off x="488950" y="1190625"/>
            <a:ext cx="81121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/>
              <a:t>status code appears in 1st line in server-to-client response message.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/>
              <a:t>some sample codes</a:t>
            </a:r>
            <a:r>
              <a:rPr lang="en-US" sz="2400">
                <a:latin typeface="Comic Sans MS" pitchFamily="66" charset="0"/>
              </a:rPr>
              <a:t>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5325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B5258F6D-06E5-4B56-8628-8D0296254FE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3252" name="Picture 1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588" y="87947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92088"/>
            <a:ext cx="8455025" cy="979487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Trying out HTTP (client side) for yourself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53254" name="Text Box 17"/>
          <p:cNvSpPr txBox="1">
            <a:spLocks noChangeArrowheads="1"/>
          </p:cNvSpPr>
          <p:nvPr/>
        </p:nvSpPr>
        <p:spPr bwMode="auto">
          <a:xfrm>
            <a:off x="790575" y="3095625"/>
            <a:ext cx="7743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400">
                <a:latin typeface="Gill Sans MT" pitchFamily="34" charset="0"/>
              </a:rPr>
              <a:t>use Wireshark to look at captured HTTP request/response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5427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75988B94-873C-45C6-8431-77FB7D2338B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User-server state: cookies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8879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many Web sites use cookies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four components: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ea typeface="ＭＳ Ｐゴシック" pitchFamily="34" charset="-128"/>
              </a:rPr>
              <a:t>1) </a:t>
            </a:r>
            <a:r>
              <a:rPr lang="en-US">
                <a:ea typeface="ＭＳ Ｐゴシック" pitchFamily="34" charset="-128"/>
              </a:rPr>
              <a:t>cookie header line of HTTP </a:t>
            </a:r>
            <a:r>
              <a:rPr lang="en-US" i="1">
                <a:ea typeface="ＭＳ Ｐゴシック" pitchFamily="34" charset="-128"/>
              </a:rPr>
              <a:t>response</a:t>
            </a:r>
            <a:r>
              <a:rPr lang="en-US">
                <a:ea typeface="ＭＳ Ｐゴシック" pitchFamily="34" charset="-128"/>
              </a:rPr>
              <a:t> message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2) cookie header line in next HTTP </a:t>
            </a:r>
            <a:r>
              <a:rPr lang="en-US" i="1">
                <a:ea typeface="ＭＳ Ｐゴシック" pitchFamily="34" charset="-128"/>
              </a:rPr>
              <a:t>request</a:t>
            </a:r>
            <a:r>
              <a:rPr lang="en-US">
                <a:ea typeface="ＭＳ Ｐゴシック" pitchFamily="34" charset="-128"/>
              </a:rPr>
              <a:t> message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3) cookie file kept on user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host, managed by user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browser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4) back-end database at Web site</a:t>
            </a:r>
          </a:p>
        </p:txBody>
      </p:sp>
      <p:pic>
        <p:nvPicPr>
          <p:cNvPr id="54278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" y="1046163"/>
            <a:ext cx="61261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5529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B2037E5C-F39A-472F-8C2A-FE246E5FFA51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5300" name="Picture 5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38" y="788988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53988"/>
            <a:ext cx="7772400" cy="773112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Cookies: keeping </a:t>
            </a:r>
            <a:r>
              <a:rPr lang="ja-JP" altLang="en-US" sz="3600">
                <a:ea typeface="ＭＳ Ｐゴシック" pitchFamily="34" charset="-128"/>
              </a:rPr>
              <a:t>“</a:t>
            </a:r>
            <a:r>
              <a:rPr lang="en-US" altLang="ja-JP" sz="3600">
                <a:ea typeface="ＭＳ Ｐゴシック" pitchFamily="34" charset="-128"/>
              </a:rPr>
              <a:t>state</a:t>
            </a:r>
            <a:r>
              <a:rPr lang="ja-JP" altLang="en-US" sz="3600">
                <a:ea typeface="ＭＳ Ｐゴシック" pitchFamily="34" charset="-128"/>
              </a:rPr>
              <a:t>”</a:t>
            </a:r>
            <a:r>
              <a:rPr lang="en-US" altLang="ja-JP" sz="3600">
                <a:ea typeface="ＭＳ Ｐゴシック" pitchFamily="34" charset="-128"/>
              </a:rPr>
              <a:t> (cont.)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55302" name="Text Box 5"/>
          <p:cNvSpPr txBox="1">
            <a:spLocks noChangeArrowheads="1"/>
          </p:cNvSpPr>
          <p:nvPr/>
        </p:nvSpPr>
        <p:spPr bwMode="auto">
          <a:xfrm>
            <a:off x="1052513" y="1227138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client</a:t>
            </a:r>
          </a:p>
        </p:txBody>
      </p:sp>
      <p:sp>
        <p:nvSpPr>
          <p:cNvPr id="55303" name="Text Box 6"/>
          <p:cNvSpPr txBox="1">
            <a:spLocks noChangeArrowheads="1"/>
          </p:cNvSpPr>
          <p:nvPr/>
        </p:nvSpPr>
        <p:spPr bwMode="auto">
          <a:xfrm>
            <a:off x="5973763" y="1273175"/>
            <a:ext cx="88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server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2200275" y="4227513"/>
            <a:ext cx="3305175" cy="425450"/>
            <a:chOff x="1386" y="2663"/>
            <a:chExt cx="2082" cy="268"/>
          </a:xfrm>
        </p:grpSpPr>
        <p:sp>
          <p:nvSpPr>
            <p:cNvPr id="55384" name="Line 16"/>
            <p:cNvSpPr>
              <a:spLocks noChangeShapeType="1"/>
            </p:cNvSpPr>
            <p:nvPr/>
          </p:nvSpPr>
          <p:spPr bwMode="auto">
            <a:xfrm flipH="1">
              <a:off x="1386" y="266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385" name="Group 17"/>
            <p:cNvGrpSpPr>
              <a:grpSpLocks/>
            </p:cNvGrpSpPr>
            <p:nvPr/>
          </p:nvGrpSpPr>
          <p:grpSpPr bwMode="auto">
            <a:xfrm>
              <a:off x="1553" y="2694"/>
              <a:ext cx="1743" cy="237"/>
              <a:chOff x="3268" y="2846"/>
              <a:chExt cx="1743" cy="237"/>
            </a:xfrm>
          </p:grpSpPr>
          <p:sp>
            <p:nvSpPr>
              <p:cNvPr id="55386" name="Rectangle 18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55387" name="Text Box 19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usual http response msg</a:t>
                </a:r>
                <a:endParaRPr lang="en-US" sz="2400"/>
              </a:p>
            </p:txBody>
          </p:sp>
        </p:grp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2209800" y="6145213"/>
            <a:ext cx="3305175" cy="407987"/>
            <a:chOff x="1392" y="3605"/>
            <a:chExt cx="2082" cy="257"/>
          </a:xfrm>
        </p:grpSpPr>
        <p:sp>
          <p:nvSpPr>
            <p:cNvPr id="55380" name="Line 24"/>
            <p:cNvSpPr>
              <a:spLocks noChangeShapeType="1"/>
            </p:cNvSpPr>
            <p:nvPr/>
          </p:nvSpPr>
          <p:spPr bwMode="auto">
            <a:xfrm flipH="1">
              <a:off x="1392" y="360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381" name="Group 25"/>
            <p:cNvGrpSpPr>
              <a:grpSpLocks/>
            </p:cNvGrpSpPr>
            <p:nvPr/>
          </p:nvGrpSpPr>
          <p:grpSpPr bwMode="auto">
            <a:xfrm>
              <a:off x="1552" y="3625"/>
              <a:ext cx="1743" cy="237"/>
              <a:chOff x="3268" y="2846"/>
              <a:chExt cx="1743" cy="237"/>
            </a:xfrm>
          </p:grpSpPr>
          <p:sp>
            <p:nvSpPr>
              <p:cNvPr id="55382" name="Rectangle 26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55383" name="Text Box 27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usual http response msg</a:t>
                </a:r>
                <a:endParaRPr lang="en-US" sz="2400"/>
              </a:p>
            </p:txBody>
          </p:sp>
        </p:grpSp>
      </p:grpSp>
      <p:sp>
        <p:nvSpPr>
          <p:cNvPr id="50235" name="Text Box 59"/>
          <p:cNvSpPr txBox="1">
            <a:spLocks noChangeArrowheads="1"/>
          </p:cNvSpPr>
          <p:nvPr/>
        </p:nvSpPr>
        <p:spPr bwMode="auto">
          <a:xfrm>
            <a:off x="981075" y="2454275"/>
            <a:ext cx="1787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cookie file</a:t>
            </a:r>
          </a:p>
        </p:txBody>
      </p:sp>
      <p:sp>
        <p:nvSpPr>
          <p:cNvPr id="50242" name="Text Box 66"/>
          <p:cNvSpPr txBox="1">
            <a:spLocks noChangeArrowheads="1"/>
          </p:cNvSpPr>
          <p:nvPr/>
        </p:nvSpPr>
        <p:spPr bwMode="auto">
          <a:xfrm>
            <a:off x="0" y="4878388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one week later:</a:t>
            </a:r>
          </a:p>
        </p:txBody>
      </p:sp>
      <p:grpSp>
        <p:nvGrpSpPr>
          <p:cNvPr id="6" name="Group 89"/>
          <p:cNvGrpSpPr>
            <a:grpSpLocks/>
          </p:cNvGrpSpPr>
          <p:nvPr/>
        </p:nvGrpSpPr>
        <p:grpSpPr bwMode="auto">
          <a:xfrm>
            <a:off x="2209800" y="3589338"/>
            <a:ext cx="5638800" cy="1028700"/>
            <a:chOff x="1392" y="2261"/>
            <a:chExt cx="3552" cy="648"/>
          </a:xfrm>
        </p:grpSpPr>
        <p:sp>
          <p:nvSpPr>
            <p:cNvPr id="55373" name="Line 12"/>
            <p:cNvSpPr>
              <a:spLocks noChangeShapeType="1"/>
            </p:cNvSpPr>
            <p:nvPr/>
          </p:nvSpPr>
          <p:spPr bwMode="auto">
            <a:xfrm>
              <a:off x="1392" y="235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74" name="Text Box 15"/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usual http request msg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1"/>
                <a:t>cookie: 1678</a:t>
              </a:r>
            </a:p>
          </p:txBody>
        </p:sp>
        <p:sp>
          <p:nvSpPr>
            <p:cNvPr id="55375" name="Text Box 28"/>
            <p:cNvSpPr txBox="1">
              <a:spLocks noChangeArrowheads="1"/>
            </p:cNvSpPr>
            <p:nvPr/>
          </p:nvSpPr>
          <p:spPr bwMode="auto">
            <a:xfrm>
              <a:off x="3554" y="2332"/>
              <a:ext cx="59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specific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action</a:t>
              </a:r>
            </a:p>
          </p:txBody>
        </p:sp>
        <p:sp>
          <p:nvSpPr>
            <p:cNvPr id="55376" name="Line 42"/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377" name="Group 83"/>
            <p:cNvGrpSpPr>
              <a:grpSpLocks/>
            </p:cNvGrpSpPr>
            <p:nvPr/>
          </p:nvGrpSpPr>
          <p:grpSpPr bwMode="auto">
            <a:xfrm>
              <a:off x="4306" y="2363"/>
              <a:ext cx="564" cy="231"/>
              <a:chOff x="4306" y="2273"/>
              <a:chExt cx="564" cy="231"/>
            </a:xfrm>
          </p:grpSpPr>
          <p:sp>
            <p:nvSpPr>
              <p:cNvPr id="55378" name="Rectangle 72"/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55379" name="Text Box 43"/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56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access</a:t>
                </a:r>
              </a:p>
            </p:txBody>
          </p:sp>
        </p:grpSp>
      </p:grpSp>
      <p:grpSp>
        <p:nvGrpSpPr>
          <p:cNvPr id="55309" name="Group 81"/>
          <p:cNvGrpSpPr>
            <a:grpSpLocks/>
          </p:cNvGrpSpPr>
          <p:nvPr/>
        </p:nvGrpSpPr>
        <p:grpSpPr bwMode="auto">
          <a:xfrm>
            <a:off x="936625" y="1922463"/>
            <a:ext cx="1068388" cy="565150"/>
            <a:chOff x="476" y="1047"/>
            <a:chExt cx="906" cy="486"/>
          </a:xfrm>
        </p:grpSpPr>
        <p:sp>
          <p:nvSpPr>
            <p:cNvPr id="55371" name="AutoShape 67"/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55372" name="Text Box 60"/>
            <p:cNvSpPr txBox="1">
              <a:spLocks noChangeArrowheads="1"/>
            </p:cNvSpPr>
            <p:nvPr/>
          </p:nvSpPr>
          <p:spPr bwMode="auto">
            <a:xfrm>
              <a:off x="476" y="1134"/>
              <a:ext cx="874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chemeClr val="bg1"/>
                  </a:solidFill>
                </a:rPr>
                <a:t>ebay 8734</a:t>
              </a:r>
            </a:p>
          </p:txBody>
        </p:sp>
      </p:grpSp>
      <p:grpSp>
        <p:nvGrpSpPr>
          <p:cNvPr id="9" name="Group 95"/>
          <p:cNvGrpSpPr>
            <a:grpSpLocks/>
          </p:cNvGrpSpPr>
          <p:nvPr/>
        </p:nvGrpSpPr>
        <p:grpSpPr bwMode="auto">
          <a:xfrm>
            <a:off x="2200275" y="2106613"/>
            <a:ext cx="5921375" cy="1296987"/>
            <a:chOff x="1386" y="1327"/>
            <a:chExt cx="3730" cy="817"/>
          </a:xfrm>
        </p:grpSpPr>
        <p:sp>
          <p:nvSpPr>
            <p:cNvPr id="55364" name="Line 4"/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5" name="Text Box 8"/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usual http request msg</a:t>
              </a:r>
            </a:p>
          </p:txBody>
        </p:sp>
        <p:sp>
          <p:nvSpPr>
            <p:cNvPr id="55366" name="Text Box 31"/>
            <p:cNvSpPr txBox="1">
              <a:spLocks noChangeArrowheads="1"/>
            </p:cNvSpPr>
            <p:nvPr/>
          </p:nvSpPr>
          <p:spPr bwMode="auto">
            <a:xfrm>
              <a:off x="3341" y="1390"/>
              <a:ext cx="108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Amazon server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creates ID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1678 for user</a:t>
              </a:r>
            </a:p>
          </p:txBody>
        </p:sp>
        <p:grpSp>
          <p:nvGrpSpPr>
            <p:cNvPr id="55367" name="Group 82"/>
            <p:cNvGrpSpPr>
              <a:grpSpLocks/>
            </p:cNvGrpSpPr>
            <p:nvPr/>
          </p:nvGrpSpPr>
          <p:grpSpPr bwMode="auto">
            <a:xfrm>
              <a:off x="4377" y="1730"/>
              <a:ext cx="739" cy="414"/>
              <a:chOff x="4377" y="1640"/>
              <a:chExt cx="739" cy="414"/>
            </a:xfrm>
          </p:grpSpPr>
          <p:sp>
            <p:nvSpPr>
              <p:cNvPr id="55368" name="Line 40"/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55370" name="Text Box 41"/>
              <p:cNvSpPr txBox="1">
                <a:spLocks noChangeArrowheads="1"/>
              </p:cNvSpPr>
              <p:nvPr/>
            </p:nvSpPr>
            <p:spPr bwMode="auto">
              <a:xfrm>
                <a:off x="4381" y="1702"/>
                <a:ext cx="735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create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    entry</a:t>
                </a:r>
              </a:p>
            </p:txBody>
          </p:sp>
        </p:grpSp>
      </p:grp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919163" y="2676525"/>
            <a:ext cx="4392612" cy="871538"/>
            <a:chOff x="459" y="1637"/>
            <a:chExt cx="3027" cy="704"/>
          </a:xfrm>
        </p:grpSpPr>
        <p:sp>
          <p:nvSpPr>
            <p:cNvPr id="55359" name="Line 9"/>
            <p:cNvSpPr>
              <a:spLocks noChangeShapeType="1"/>
            </p:cNvSpPr>
            <p:nvPr/>
          </p:nvSpPr>
          <p:spPr bwMode="auto">
            <a:xfrm flipH="1">
              <a:off x="1404" y="163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0" name="Text Box 11"/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usual http response 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1"/>
                <a:t>set-cookie: 1678</a:t>
              </a:r>
              <a:r>
                <a:rPr lang="en-US" b="1">
                  <a:latin typeface="Courier New" pitchFamily="49" charset="0"/>
                </a:rPr>
                <a:t> </a:t>
              </a:r>
            </a:p>
          </p:txBody>
        </p:sp>
        <p:grpSp>
          <p:nvGrpSpPr>
            <p:cNvPr id="55361" name="Group 76"/>
            <p:cNvGrpSpPr>
              <a:grpSpLocks/>
            </p:cNvGrpSpPr>
            <p:nvPr/>
          </p:nvGrpSpPr>
          <p:grpSpPr bwMode="auto">
            <a:xfrm>
              <a:off x="459" y="1836"/>
              <a:ext cx="1004" cy="505"/>
              <a:chOff x="684" y="1746"/>
              <a:chExt cx="1004" cy="505"/>
            </a:xfrm>
          </p:grpSpPr>
          <p:sp>
            <p:nvSpPr>
              <p:cNvPr id="55362" name="AutoShape 74"/>
              <p:cNvSpPr>
                <a:spLocks noChangeArrowheads="1"/>
              </p:cNvSpPr>
              <p:nvPr/>
            </p:nvSpPr>
            <p:spPr bwMode="auto">
              <a:xfrm>
                <a:off x="735" y="1746"/>
                <a:ext cx="829" cy="486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55363" name="Text Box 75"/>
              <p:cNvSpPr txBox="1">
                <a:spLocks noChangeArrowheads="1"/>
              </p:cNvSpPr>
              <p:nvPr/>
            </p:nvSpPr>
            <p:spPr bwMode="auto">
              <a:xfrm>
                <a:off x="684" y="1833"/>
                <a:ext cx="1004" cy="4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solidFill>
                      <a:schemeClr val="bg1"/>
                    </a:solidFill>
                  </a:rPr>
                  <a:t>ebay 8734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solidFill>
                      <a:schemeClr val="bg1"/>
                    </a:solidFill>
                  </a:rPr>
                  <a:t>amazon 1678</a:t>
                </a:r>
              </a:p>
            </p:txBody>
          </p:sp>
        </p:grpSp>
      </p:grpSp>
      <p:grpSp>
        <p:nvGrpSpPr>
          <p:cNvPr id="13" name="Group 93"/>
          <p:cNvGrpSpPr>
            <a:grpSpLocks/>
          </p:cNvGrpSpPr>
          <p:nvPr/>
        </p:nvGrpSpPr>
        <p:grpSpPr bwMode="auto">
          <a:xfrm>
            <a:off x="2181225" y="4603750"/>
            <a:ext cx="5705475" cy="1901825"/>
            <a:chOff x="1374" y="2641"/>
            <a:chExt cx="3594" cy="1198"/>
          </a:xfrm>
        </p:grpSpPr>
        <p:sp>
          <p:nvSpPr>
            <p:cNvPr id="55354" name="Line 20"/>
            <p:cNvSpPr>
              <a:spLocks noChangeShapeType="1"/>
            </p:cNvSpPr>
            <p:nvPr/>
          </p:nvSpPr>
          <p:spPr bwMode="auto">
            <a:xfrm>
              <a:off x="1374" y="329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5" name="Text Box 23"/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usual http request msg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1"/>
                <a:t>cookie: 1678</a:t>
              </a:r>
            </a:p>
          </p:txBody>
        </p:sp>
        <p:sp>
          <p:nvSpPr>
            <p:cNvPr id="55356" name="Text Box 29"/>
            <p:cNvSpPr txBox="1">
              <a:spLocks noChangeArrowheads="1"/>
            </p:cNvSpPr>
            <p:nvPr/>
          </p:nvSpPr>
          <p:spPr bwMode="auto">
            <a:xfrm>
              <a:off x="3584" y="3262"/>
              <a:ext cx="59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specific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action</a:t>
              </a:r>
            </a:p>
          </p:txBody>
        </p:sp>
        <p:sp>
          <p:nvSpPr>
            <p:cNvPr id="55357" name="Line 44"/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8" name="Text Box 71"/>
            <p:cNvSpPr txBox="1">
              <a:spLocks noChangeArrowheads="1"/>
            </p:cNvSpPr>
            <p:nvPr/>
          </p:nvSpPr>
          <p:spPr bwMode="auto">
            <a:xfrm>
              <a:off x="4287" y="2939"/>
              <a:ext cx="564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access</a:t>
              </a:r>
            </a:p>
          </p:txBody>
        </p:sp>
      </p:grp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865188" y="5351463"/>
            <a:ext cx="1389062" cy="633412"/>
            <a:chOff x="684" y="1746"/>
            <a:chExt cx="1004" cy="486"/>
          </a:xfrm>
        </p:grpSpPr>
        <p:sp>
          <p:nvSpPr>
            <p:cNvPr id="55352" name="AutoShape 78"/>
            <p:cNvSpPr>
              <a:spLocks noChangeArrowheads="1"/>
            </p:cNvSpPr>
            <p:nvPr/>
          </p:nvSpPr>
          <p:spPr bwMode="auto">
            <a:xfrm>
              <a:off x="735" y="1746"/>
              <a:ext cx="829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55353" name="Text Box 79"/>
            <p:cNvSpPr txBox="1">
              <a:spLocks noChangeArrowheads="1"/>
            </p:cNvSpPr>
            <p:nvPr/>
          </p:nvSpPr>
          <p:spPr bwMode="auto">
            <a:xfrm>
              <a:off x="684" y="1833"/>
              <a:ext cx="1004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chemeClr val="bg1"/>
                  </a:solidFill>
                </a:rPr>
                <a:t>ebay 8734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chemeClr val="bg1"/>
                  </a:solidFill>
                </a:rPr>
                <a:t>amazon 1678</a:t>
              </a:r>
            </a:p>
          </p:txBody>
        </p:sp>
      </p:grpSp>
      <p:sp>
        <p:nvSpPr>
          <p:cNvPr id="55314" name="Text Box 80"/>
          <p:cNvSpPr txBox="1">
            <a:spLocks noChangeArrowheads="1"/>
          </p:cNvSpPr>
          <p:nvPr/>
        </p:nvSpPr>
        <p:spPr bwMode="auto">
          <a:xfrm>
            <a:off x="7842250" y="2692400"/>
            <a:ext cx="112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backend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database</a:t>
            </a:r>
          </a:p>
        </p:txBody>
      </p:sp>
      <p:sp>
        <p:nvSpPr>
          <p:cNvPr id="55315" name="AutoShape 327"/>
          <p:cNvSpPr>
            <a:spLocks noChangeArrowheads="1"/>
          </p:cNvSpPr>
          <p:nvPr/>
        </p:nvSpPr>
        <p:spPr bwMode="auto">
          <a:xfrm>
            <a:off x="8112125" y="3313113"/>
            <a:ext cx="592138" cy="90805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itchFamily="18" charset="0"/>
              <a:cs typeface="Arial" charset="0"/>
            </a:endParaRPr>
          </a:p>
        </p:txBody>
      </p:sp>
      <p:grpSp>
        <p:nvGrpSpPr>
          <p:cNvPr id="55316" name="Group 63"/>
          <p:cNvGrpSpPr>
            <a:grpSpLocks/>
          </p:cNvGrpSpPr>
          <p:nvPr/>
        </p:nvGrpSpPr>
        <p:grpSpPr bwMode="auto">
          <a:xfrm>
            <a:off x="5475288" y="1119188"/>
            <a:ext cx="411162" cy="771525"/>
            <a:chOff x="4140" y="429"/>
            <a:chExt cx="1425" cy="2396"/>
          </a:xfrm>
        </p:grpSpPr>
        <p:sp>
          <p:nvSpPr>
            <p:cNvPr id="55320" name="Freeform 6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Rectangle 65"/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2" name="Freeform 6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Freeform 6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Rectangle 68"/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325" name="Group 6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5350" name="AutoShape 70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51" name="AutoShape 71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26" name="Rectangle 72"/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327" name="Group 7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5348" name="AutoShape 7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9" name="AutoShape 75"/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28" name="Rectangle 76"/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9" name="Rectangle 77"/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330" name="Group 7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5346" name="AutoShape 79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7" name="AutoShape 8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31" name="Freeform 8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332" name="Group 8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5344" name="AutoShape 83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5" name="AutoShape 84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33" name="Rectangle 85"/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4" name="Freeform 8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5" name="Freeform 8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6" name="Oval 88"/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7" name="Freeform 8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8" name="AutoShape 9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9" name="AutoShape 91"/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0" name="Oval 92"/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1" name="Oval 93"/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5342" name="Oval 94"/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3" name="Rectangle 95"/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317" name="Group 96"/>
          <p:cNvGrpSpPr>
            <a:grpSpLocks/>
          </p:cNvGrpSpPr>
          <p:nvPr/>
        </p:nvGrpSpPr>
        <p:grpSpPr bwMode="auto">
          <a:xfrm>
            <a:off x="1806575" y="1117600"/>
            <a:ext cx="687388" cy="731838"/>
            <a:chOff x="-44" y="1473"/>
            <a:chExt cx="981" cy="1105"/>
          </a:xfrm>
        </p:grpSpPr>
        <p:pic>
          <p:nvPicPr>
            <p:cNvPr id="55318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319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35" grpId="0"/>
      <p:bldP spid="5024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5632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4A3322E4-595B-4F35-A542-237A9E1E4DED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6324" name="Picture 1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825" y="898525"/>
            <a:ext cx="5027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207963"/>
            <a:ext cx="7772400" cy="925512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Cookies (continued)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89063"/>
            <a:ext cx="3810000" cy="26416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what cookies can be used for:</a:t>
            </a:r>
          </a:p>
          <a:p>
            <a:pPr>
              <a:lnSpc>
                <a:spcPct val="75000"/>
              </a:lnSpc>
            </a:pPr>
            <a:r>
              <a:rPr lang="en-US" sz="2400">
                <a:ea typeface="ＭＳ Ｐゴシック" pitchFamily="34" charset="-128"/>
              </a:rPr>
              <a:t>shopping carts</a:t>
            </a:r>
          </a:p>
          <a:p>
            <a:pPr>
              <a:lnSpc>
                <a:spcPct val="75000"/>
              </a:lnSpc>
            </a:pPr>
            <a:r>
              <a:rPr lang="en-US" sz="2400">
                <a:ea typeface="ＭＳ Ｐゴシック" pitchFamily="34" charset="-128"/>
              </a:rPr>
              <a:t>recommendations</a:t>
            </a:r>
          </a:p>
          <a:p>
            <a:pPr>
              <a:lnSpc>
                <a:spcPct val="75000"/>
              </a:lnSpc>
            </a:pPr>
            <a:r>
              <a:rPr lang="en-US" sz="2400">
                <a:ea typeface="ＭＳ Ｐゴシック" pitchFamily="34" charset="-128"/>
              </a:rPr>
              <a:t>user session state (Web e-mail)</a:t>
            </a:r>
          </a:p>
        </p:txBody>
      </p:sp>
      <p:sp>
        <p:nvSpPr>
          <p:cNvPr id="56327" name="Rectangle 13"/>
          <p:cNvSpPr>
            <a:spLocks noChangeArrowheads="1"/>
          </p:cNvSpPr>
          <p:nvPr/>
        </p:nvSpPr>
        <p:spPr bwMode="auto">
          <a:xfrm>
            <a:off x="4911725" y="1411288"/>
            <a:ext cx="3810000" cy="2233612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cookies and privacy: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cookies permit sites to learn a lot about you</a:t>
            </a:r>
          </a:p>
        </p:txBody>
      </p:sp>
      <p:sp>
        <p:nvSpPr>
          <p:cNvPr id="56328" name="Text Box 14"/>
          <p:cNvSpPr txBox="1">
            <a:spLocks noChangeArrowheads="1"/>
          </p:cNvSpPr>
          <p:nvPr/>
        </p:nvSpPr>
        <p:spPr bwMode="auto">
          <a:xfrm>
            <a:off x="7321550" y="1177925"/>
            <a:ext cx="8001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Gill Sans MT" pitchFamily="34" charset="0"/>
              </a:rPr>
              <a:t>aside</a:t>
            </a:r>
          </a:p>
        </p:txBody>
      </p:sp>
      <p:sp>
        <p:nvSpPr>
          <p:cNvPr id="56329" name="Rectangle 15"/>
          <p:cNvSpPr>
            <a:spLocks noChangeArrowheads="1"/>
          </p:cNvSpPr>
          <p:nvPr/>
        </p:nvSpPr>
        <p:spPr bwMode="auto">
          <a:xfrm>
            <a:off x="411163" y="3946525"/>
            <a:ext cx="57023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how to keep </a:t>
            </a:r>
            <a:r>
              <a:rPr lang="ja-JP" altLang="en-US" sz="2800" i="1">
                <a:solidFill>
                  <a:srgbClr val="CC0000"/>
                </a:solidFill>
                <a:latin typeface="Gill Sans MT" pitchFamily="34" charset="0"/>
              </a:rPr>
              <a:t>“</a:t>
            </a:r>
            <a:r>
              <a:rPr lang="en-US" altLang="ja-JP" sz="2800" i="1">
                <a:solidFill>
                  <a:srgbClr val="CC0000"/>
                </a:solidFill>
                <a:latin typeface="Gill Sans MT" pitchFamily="34" charset="0"/>
              </a:rPr>
              <a:t>state</a:t>
            </a:r>
            <a:r>
              <a:rPr lang="ja-JP" altLang="en-US" sz="2800" i="1">
                <a:solidFill>
                  <a:srgbClr val="CC0000"/>
                </a:solidFill>
                <a:latin typeface="Gill Sans MT" pitchFamily="34" charset="0"/>
              </a:rPr>
              <a:t>”</a:t>
            </a:r>
            <a:r>
              <a:rPr lang="en-US" altLang="ja-JP" sz="2800" i="1">
                <a:solidFill>
                  <a:srgbClr val="CC0000"/>
                </a:solidFill>
                <a:latin typeface="Gill Sans MT" pitchFamily="34" charset="0"/>
              </a:rPr>
              <a:t>: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cookies: http messages carry state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5734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97EA82F5-AF2F-4FF9-A618-9419618E0627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57348" name="Group 171"/>
          <p:cNvGrpSpPr>
            <a:grpSpLocks/>
          </p:cNvGrpSpPr>
          <p:nvPr/>
        </p:nvGrpSpPr>
        <p:grpSpPr bwMode="auto">
          <a:xfrm>
            <a:off x="4027488" y="2695575"/>
            <a:ext cx="687387" cy="763588"/>
            <a:chOff x="-44" y="1473"/>
            <a:chExt cx="981" cy="1105"/>
          </a:xfrm>
        </p:grpSpPr>
        <p:pic>
          <p:nvPicPr>
            <p:cNvPr id="57479" name="Picture 172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480" name="Freeform 17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7349" name="Group 102"/>
          <p:cNvGrpSpPr>
            <a:grpSpLocks/>
          </p:cNvGrpSpPr>
          <p:nvPr/>
        </p:nvGrpSpPr>
        <p:grpSpPr bwMode="auto">
          <a:xfrm>
            <a:off x="4092575" y="4568825"/>
            <a:ext cx="687388" cy="763588"/>
            <a:chOff x="-44" y="1473"/>
            <a:chExt cx="981" cy="1105"/>
          </a:xfrm>
        </p:grpSpPr>
        <p:pic>
          <p:nvPicPr>
            <p:cNvPr id="57477" name="Picture 10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478" name="Freeform 10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7350" name="Group 138"/>
          <p:cNvGrpSpPr>
            <a:grpSpLocks/>
          </p:cNvGrpSpPr>
          <p:nvPr/>
        </p:nvGrpSpPr>
        <p:grpSpPr bwMode="auto">
          <a:xfrm>
            <a:off x="6230938" y="3457575"/>
            <a:ext cx="400050" cy="715963"/>
            <a:chOff x="4140" y="429"/>
            <a:chExt cx="1425" cy="2396"/>
          </a:xfrm>
        </p:grpSpPr>
        <p:sp>
          <p:nvSpPr>
            <p:cNvPr id="57445" name="Freeform 13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46" name="Rectangle 140"/>
            <p:cNvSpPr>
              <a:spLocks noChangeArrowheads="1"/>
            </p:cNvSpPr>
            <p:nvPr/>
          </p:nvSpPr>
          <p:spPr bwMode="auto">
            <a:xfrm>
              <a:off x="4208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" name="Freeform 14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48" name="Freeform 14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49" name="Rectangle 143"/>
            <p:cNvSpPr>
              <a:spLocks noChangeArrowheads="1"/>
            </p:cNvSpPr>
            <p:nvPr/>
          </p:nvSpPr>
          <p:spPr bwMode="auto">
            <a:xfrm>
              <a:off x="4214" y="695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450" name="Group 14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475" name="AutoShape 145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76" name="AutoShape 146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7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51" name="Rectangle 147"/>
            <p:cNvSpPr>
              <a:spLocks noChangeArrowheads="1"/>
            </p:cNvSpPr>
            <p:nvPr/>
          </p:nvSpPr>
          <p:spPr bwMode="auto">
            <a:xfrm>
              <a:off x="4225" y="1019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452" name="Group 14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7473" name="AutoShape 14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74" name="AutoShape 150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2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53" name="Rectangle 151"/>
            <p:cNvSpPr>
              <a:spLocks noChangeArrowheads="1"/>
            </p:cNvSpPr>
            <p:nvPr/>
          </p:nvSpPr>
          <p:spPr bwMode="auto">
            <a:xfrm>
              <a:off x="4219" y="1359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4" name="Rectangle 152"/>
            <p:cNvSpPr>
              <a:spLocks noChangeArrowheads="1"/>
            </p:cNvSpPr>
            <p:nvPr/>
          </p:nvSpPr>
          <p:spPr bwMode="auto">
            <a:xfrm>
              <a:off x="4230" y="1656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455" name="Group 15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7471" name="AutoShape 15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72" name="AutoShape 155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56" name="Freeform 15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7457" name="Group 15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469" name="AutoShape 158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70" name="AutoShape 159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58" name="Rectangle 160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9" name="Freeform 16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60" name="Freeform 16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61" name="Oval 163"/>
            <p:cNvSpPr>
              <a:spLocks noChangeArrowheads="1"/>
            </p:cNvSpPr>
            <p:nvPr/>
          </p:nvSpPr>
          <p:spPr bwMode="auto">
            <a:xfrm>
              <a:off x="5520" y="2612"/>
              <a:ext cx="45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62" name="Freeform 16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63" name="AutoShape 165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64" name="AutoShape 166"/>
            <p:cNvSpPr>
              <a:spLocks noChangeArrowheads="1"/>
            </p:cNvSpPr>
            <p:nvPr/>
          </p:nvSpPr>
          <p:spPr bwMode="auto">
            <a:xfrm>
              <a:off x="4208" y="2713"/>
              <a:ext cx="1069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65" name="Oval 167"/>
            <p:cNvSpPr>
              <a:spLocks noChangeArrowheads="1"/>
            </p:cNvSpPr>
            <p:nvPr/>
          </p:nvSpPr>
          <p:spPr bwMode="auto">
            <a:xfrm>
              <a:off x="4310" y="2384"/>
              <a:ext cx="158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66" name="Oval 168"/>
            <p:cNvSpPr>
              <a:spLocks noChangeArrowheads="1"/>
            </p:cNvSpPr>
            <p:nvPr/>
          </p:nvSpPr>
          <p:spPr bwMode="auto">
            <a:xfrm>
              <a:off x="4485" y="2384"/>
              <a:ext cx="158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7467" name="Oval 169"/>
            <p:cNvSpPr>
              <a:spLocks noChangeArrowheads="1"/>
            </p:cNvSpPr>
            <p:nvPr/>
          </p:nvSpPr>
          <p:spPr bwMode="auto">
            <a:xfrm>
              <a:off x="4660" y="2379"/>
              <a:ext cx="158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68" name="Rectangle 170"/>
            <p:cNvSpPr>
              <a:spLocks noChangeArrowheads="1"/>
            </p:cNvSpPr>
            <p:nvPr/>
          </p:nvSpPr>
          <p:spPr bwMode="auto">
            <a:xfrm>
              <a:off x="5062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351" name="Group 105"/>
          <p:cNvGrpSpPr>
            <a:grpSpLocks/>
          </p:cNvGrpSpPr>
          <p:nvPr/>
        </p:nvGrpSpPr>
        <p:grpSpPr bwMode="auto">
          <a:xfrm>
            <a:off x="8178800" y="2836863"/>
            <a:ext cx="433388" cy="715962"/>
            <a:chOff x="4140" y="429"/>
            <a:chExt cx="1425" cy="2396"/>
          </a:xfrm>
        </p:grpSpPr>
        <p:sp>
          <p:nvSpPr>
            <p:cNvPr id="57413" name="Freeform 10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14" name="Rectangle 107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5" name="Freeform 10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16" name="Freeform 10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17" name="Rectangle 110"/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418" name="Group 11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443" name="AutoShape 11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4" name="AutoShape 113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19" name="Rectangle 114"/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420" name="Group 11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7441" name="AutoShape 116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2" name="AutoShape 117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21" name="Rectangle 118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22" name="Rectangle 119"/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423" name="Group 12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7439" name="AutoShape 121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0" name="AutoShape 122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24" name="Freeform 12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7425" name="Group 12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437" name="AutoShape 125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8" name="AutoShape 126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26" name="Rectangle 127"/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27" name="Freeform 12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28" name="Freeform 12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29" name="Oval 130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30" name="Freeform 13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31" name="AutoShape 132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32" name="AutoShape 133"/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33" name="Oval 134"/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34" name="Oval 135"/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7435" name="Oval 136"/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36" name="Rectangle 137"/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7352" name="Picture 63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893763"/>
            <a:ext cx="5942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3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34950"/>
            <a:ext cx="7772400" cy="89217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Web caches (proxy server)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573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1957388"/>
            <a:ext cx="3767138" cy="3762375"/>
          </a:xfrm>
        </p:spPr>
        <p:txBody>
          <a:bodyPr/>
          <a:lstStyle/>
          <a:p>
            <a:r>
              <a:rPr lang="en-US" sz="2400">
                <a:ea typeface="ＭＳ Ｐゴシック" pitchFamily="34" charset="-128"/>
              </a:rPr>
              <a:t>user sets browser: Web accesses via  cache</a:t>
            </a:r>
          </a:p>
          <a:p>
            <a:r>
              <a:rPr lang="en-US" sz="2400">
                <a:ea typeface="ＭＳ Ｐゴシック" pitchFamily="34" charset="-128"/>
              </a:rPr>
              <a:t>browser sends all HTTP requests to cache</a:t>
            </a:r>
          </a:p>
          <a:p>
            <a:pPr lvl="1"/>
            <a:r>
              <a:rPr lang="en-US">
                <a:ea typeface="ＭＳ Ｐゴシック" pitchFamily="34" charset="-128"/>
              </a:rPr>
              <a:t>object in cache: cache returns object </a:t>
            </a:r>
          </a:p>
          <a:p>
            <a:pPr lvl="1"/>
            <a:r>
              <a:rPr lang="en-US">
                <a:ea typeface="ＭＳ Ｐゴシック" pitchFamily="34" charset="-128"/>
              </a:rPr>
              <a:t>else cache requests object from origin server, then returns object to client</a:t>
            </a:r>
          </a:p>
        </p:txBody>
      </p:sp>
      <p:sp>
        <p:nvSpPr>
          <p:cNvPr id="57355" name="Rectangle 4"/>
          <p:cNvSpPr>
            <a:spLocks noChangeArrowheads="1"/>
          </p:cNvSpPr>
          <p:nvPr/>
        </p:nvSpPr>
        <p:spPr bwMode="auto">
          <a:xfrm>
            <a:off x="393700" y="1265238"/>
            <a:ext cx="87503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goal:</a:t>
            </a:r>
            <a:r>
              <a:rPr lang="en-US" sz="2800">
                <a:latin typeface="Gill Sans MT" pitchFamily="34" charset="0"/>
              </a:rPr>
              <a:t> satisfy client request without involving origin server</a:t>
            </a:r>
          </a:p>
        </p:txBody>
      </p:sp>
      <p:sp>
        <p:nvSpPr>
          <p:cNvPr id="57356" name="Text Box 6"/>
          <p:cNvSpPr txBox="1">
            <a:spLocks noChangeArrowheads="1"/>
          </p:cNvSpPr>
          <p:nvPr/>
        </p:nvSpPr>
        <p:spPr bwMode="auto">
          <a:xfrm>
            <a:off x="4171950" y="3368675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client</a:t>
            </a:r>
            <a:endParaRPr lang="en-US" sz="2400"/>
          </a:p>
        </p:txBody>
      </p:sp>
      <p:sp>
        <p:nvSpPr>
          <p:cNvPr id="57357" name="Text Box 8"/>
          <p:cNvSpPr txBox="1">
            <a:spLocks noChangeArrowheads="1"/>
          </p:cNvSpPr>
          <p:nvPr/>
        </p:nvSpPr>
        <p:spPr bwMode="auto">
          <a:xfrm>
            <a:off x="5957888" y="2774950"/>
            <a:ext cx="88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proxy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server</a:t>
            </a:r>
            <a:endParaRPr lang="en-US" sz="2400"/>
          </a:p>
        </p:txBody>
      </p:sp>
      <p:sp>
        <p:nvSpPr>
          <p:cNvPr id="57358" name="Text Box 21"/>
          <p:cNvSpPr txBox="1">
            <a:spLocks noChangeArrowheads="1"/>
          </p:cNvSpPr>
          <p:nvPr/>
        </p:nvSpPr>
        <p:spPr bwMode="auto">
          <a:xfrm>
            <a:off x="4294188" y="5340350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client</a:t>
            </a:r>
            <a:endParaRPr lang="en-US" sz="2400"/>
          </a:p>
        </p:txBody>
      </p: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4597400" y="4095750"/>
            <a:ext cx="1563688" cy="760413"/>
            <a:chOff x="2896" y="2580"/>
            <a:chExt cx="985" cy="479"/>
          </a:xfrm>
        </p:grpSpPr>
        <p:sp>
          <p:nvSpPr>
            <p:cNvPr id="57411" name="Line 19"/>
            <p:cNvSpPr>
              <a:spLocks noChangeShapeType="1"/>
            </p:cNvSpPr>
            <p:nvPr/>
          </p:nvSpPr>
          <p:spPr bwMode="auto">
            <a:xfrm flipV="1">
              <a:off x="2998" y="2580"/>
              <a:ext cx="883" cy="47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2" name="Text Box 23"/>
            <p:cNvSpPr txBox="1">
              <a:spLocks noChangeArrowheads="1"/>
            </p:cNvSpPr>
            <p:nvPr/>
          </p:nvSpPr>
          <p:spPr bwMode="auto">
            <a:xfrm rot="-1692639">
              <a:off x="2896" y="2646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4781550" y="4183063"/>
            <a:ext cx="1604963" cy="785812"/>
            <a:chOff x="3012" y="2635"/>
            <a:chExt cx="1011" cy="495"/>
          </a:xfrm>
        </p:grpSpPr>
        <p:sp>
          <p:nvSpPr>
            <p:cNvPr id="57409" name="Line 20"/>
            <p:cNvSpPr>
              <a:spLocks noChangeShapeType="1"/>
            </p:cNvSpPr>
            <p:nvPr/>
          </p:nvSpPr>
          <p:spPr bwMode="auto">
            <a:xfrm flipH="1">
              <a:off x="3030" y="2635"/>
              <a:ext cx="884" cy="49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0" name="Text Box 25"/>
            <p:cNvSpPr txBox="1">
              <a:spLocks noChangeArrowheads="1"/>
            </p:cNvSpPr>
            <p:nvPr/>
          </p:nvSpPr>
          <p:spPr bwMode="auto">
            <a:xfrm rot="-1737783">
              <a:off x="3012" y="2847"/>
              <a:ext cx="10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4765675" y="3124200"/>
            <a:ext cx="3251200" cy="730250"/>
            <a:chOff x="3002" y="1979"/>
            <a:chExt cx="2048" cy="460"/>
          </a:xfrm>
        </p:grpSpPr>
        <p:sp>
          <p:nvSpPr>
            <p:cNvPr id="57406" name="Freeform 18"/>
            <p:cNvSpPr>
              <a:spLocks/>
            </p:cNvSpPr>
            <p:nvPr/>
          </p:nvSpPr>
          <p:spPr bwMode="auto">
            <a:xfrm>
              <a:off x="3002" y="1979"/>
              <a:ext cx="2048" cy="460"/>
            </a:xfrm>
            <a:custGeom>
              <a:avLst/>
              <a:gdLst>
                <a:gd name="T0" fmla="*/ 0 w 2048"/>
                <a:gd name="T1" fmla="*/ 2 h 460"/>
                <a:gd name="T2" fmla="*/ 1011 w 2048"/>
                <a:gd name="T3" fmla="*/ 460 h 460"/>
                <a:gd name="T4" fmla="*/ 2048 w 2048"/>
                <a:gd name="T5" fmla="*/ 0 h 460"/>
                <a:gd name="T6" fmla="*/ 0 60000 65536"/>
                <a:gd name="T7" fmla="*/ 0 60000 65536"/>
                <a:gd name="T8" fmla="*/ 0 60000 65536"/>
                <a:gd name="T9" fmla="*/ 0 w 2048"/>
                <a:gd name="T10" fmla="*/ 0 h 460"/>
                <a:gd name="T11" fmla="*/ 2048 w 2048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8" h="46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7" name="Text Box 22"/>
            <p:cNvSpPr txBox="1">
              <a:spLocks noChangeArrowheads="1"/>
            </p:cNvSpPr>
            <p:nvPr/>
          </p:nvSpPr>
          <p:spPr bwMode="auto">
            <a:xfrm rot="1422049">
              <a:off x="3083" y="2006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57408" name="Text Box 45"/>
            <p:cNvSpPr txBox="1">
              <a:spLocks noChangeArrowheads="1"/>
            </p:cNvSpPr>
            <p:nvPr/>
          </p:nvSpPr>
          <p:spPr bwMode="auto">
            <a:xfrm rot="-1419968">
              <a:off x="4114" y="2016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sp>
        <p:nvSpPr>
          <p:cNvPr id="57362" name="Text Box 47"/>
          <p:cNvSpPr txBox="1">
            <a:spLocks noChangeArrowheads="1"/>
          </p:cNvSpPr>
          <p:nvPr/>
        </p:nvSpPr>
        <p:spPr bwMode="auto">
          <a:xfrm>
            <a:off x="7999413" y="5421313"/>
            <a:ext cx="7493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origin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 sz="2400"/>
          </a:p>
        </p:txBody>
      </p:sp>
      <p:sp>
        <p:nvSpPr>
          <p:cNvPr id="57363" name="Text Box 48"/>
          <p:cNvSpPr txBox="1">
            <a:spLocks noChangeArrowheads="1"/>
          </p:cNvSpPr>
          <p:nvPr/>
        </p:nvSpPr>
        <p:spPr bwMode="auto">
          <a:xfrm>
            <a:off x="8016875" y="3484563"/>
            <a:ext cx="7493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origin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 sz="2400"/>
          </a:p>
        </p:txBody>
      </p:sp>
      <p:sp>
        <p:nvSpPr>
          <p:cNvPr id="57364" name="Rectangle 55"/>
          <p:cNvSpPr>
            <a:spLocks noChangeArrowheads="1"/>
          </p:cNvSpPr>
          <p:nvPr/>
        </p:nvSpPr>
        <p:spPr bwMode="auto">
          <a:xfrm>
            <a:off x="6946900" y="4349750"/>
            <a:ext cx="406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pic>
        <p:nvPicPr>
          <p:cNvPr id="57365" name="Picture 5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97863" y="2632075"/>
            <a:ext cx="5270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3992563" y="2671763"/>
            <a:ext cx="4178300" cy="1814512"/>
            <a:chOff x="2515" y="1687"/>
            <a:chExt cx="2632" cy="1143"/>
          </a:xfrm>
        </p:grpSpPr>
        <p:sp>
          <p:nvSpPr>
            <p:cNvPr id="57401" name="Freeform 44"/>
            <p:cNvSpPr>
              <a:spLocks/>
            </p:cNvSpPr>
            <p:nvPr/>
          </p:nvSpPr>
          <p:spPr bwMode="auto">
            <a:xfrm>
              <a:off x="2985" y="2026"/>
              <a:ext cx="2119" cy="476"/>
            </a:xfrm>
            <a:custGeom>
              <a:avLst/>
              <a:gdLst>
                <a:gd name="T0" fmla="*/ 2119 w 2119"/>
                <a:gd name="T1" fmla="*/ 0 h 476"/>
                <a:gd name="T2" fmla="*/ 1020 w 2119"/>
                <a:gd name="T3" fmla="*/ 476 h 476"/>
                <a:gd name="T4" fmla="*/ 0 w 2119"/>
                <a:gd name="T5" fmla="*/ 8 h 476"/>
                <a:gd name="T6" fmla="*/ 0 60000 65536"/>
                <a:gd name="T7" fmla="*/ 0 60000 65536"/>
                <a:gd name="T8" fmla="*/ 0 60000 65536"/>
                <a:gd name="T9" fmla="*/ 0 w 2119"/>
                <a:gd name="T10" fmla="*/ 0 h 476"/>
                <a:gd name="T11" fmla="*/ 2119 w 2119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9" h="476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2" name="Text Box 24"/>
            <p:cNvSpPr txBox="1">
              <a:spLocks noChangeArrowheads="1"/>
            </p:cNvSpPr>
            <p:nvPr/>
          </p:nvSpPr>
          <p:spPr bwMode="auto">
            <a:xfrm rot="1411598">
              <a:off x="2906" y="2244"/>
              <a:ext cx="10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57403" name="Text Box 46"/>
            <p:cNvSpPr txBox="1">
              <a:spLocks noChangeArrowheads="1"/>
            </p:cNvSpPr>
            <p:nvPr/>
          </p:nvSpPr>
          <p:spPr bwMode="auto">
            <a:xfrm rot="-1415789">
              <a:off x="4136" y="2232"/>
              <a:ext cx="10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pic>
          <p:nvPicPr>
            <p:cNvPr id="57404" name="Picture 5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79" y="2557"/>
              <a:ext cx="33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405" name="Picture 5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15" y="1687"/>
              <a:ext cx="33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71069" name="Picture 6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0188" y="4613275"/>
            <a:ext cx="5270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7368" name="Group 69"/>
          <p:cNvGrpSpPr>
            <a:grpSpLocks/>
          </p:cNvGrpSpPr>
          <p:nvPr/>
        </p:nvGrpSpPr>
        <p:grpSpPr bwMode="auto">
          <a:xfrm>
            <a:off x="8112125" y="4764088"/>
            <a:ext cx="433388" cy="715962"/>
            <a:chOff x="4140" y="429"/>
            <a:chExt cx="1425" cy="2396"/>
          </a:xfrm>
        </p:grpSpPr>
        <p:sp>
          <p:nvSpPr>
            <p:cNvPr id="57369" name="Freeform 7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70" name="Rectangle 71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1" name="Freeform 7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72" name="Freeform 7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73" name="Rectangle 74"/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74" name="Group 7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399" name="AutoShape 76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0" name="AutoShape 7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75" name="Rectangle 78"/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76" name="Group 7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7397" name="AutoShape 80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8" name="AutoShape 81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77" name="Rectangle 82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8" name="Rectangle 83"/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79" name="Group 8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7395" name="AutoShape 85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6" name="AutoShape 8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80" name="Freeform 8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7381" name="Group 8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393" name="AutoShape 89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4" name="AutoShape 90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82" name="Rectangle 91"/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3" name="Freeform 9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84" name="Freeform 9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85" name="Oval 94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6" name="Freeform 9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87" name="AutoShape 96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8" name="AutoShape 97"/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9" name="Oval 98"/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0" name="Oval 99"/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7391" name="Oval 100"/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2" name="Rectangle 101"/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2150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C042C6B8-0495-4383-82EF-D6CAC4AA547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1508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025525"/>
            <a:ext cx="4570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Some network apps</a:t>
            </a:r>
          </a:p>
        </p:txBody>
      </p:sp>
      <p:sp>
        <p:nvSpPr>
          <p:cNvPr id="2151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r>
              <a:rPr lang="en-US" sz="2400">
                <a:ea typeface="ＭＳ Ｐゴシック" pitchFamily="34" charset="-128"/>
              </a:rPr>
              <a:t>e-mail</a:t>
            </a:r>
          </a:p>
          <a:p>
            <a:r>
              <a:rPr lang="en-US" sz="2400">
                <a:ea typeface="ＭＳ Ｐゴシック" pitchFamily="34" charset="-128"/>
              </a:rPr>
              <a:t>web</a:t>
            </a:r>
          </a:p>
          <a:p>
            <a:r>
              <a:rPr lang="en-US" sz="2400">
                <a:ea typeface="ＭＳ Ｐゴシック" pitchFamily="34" charset="-128"/>
              </a:rPr>
              <a:t>text messaging</a:t>
            </a:r>
          </a:p>
          <a:p>
            <a:r>
              <a:rPr lang="en-US" sz="2400">
                <a:ea typeface="ＭＳ Ｐゴシック" pitchFamily="34" charset="-128"/>
              </a:rPr>
              <a:t>remote login</a:t>
            </a:r>
          </a:p>
          <a:p>
            <a:r>
              <a:rPr lang="en-US" sz="2400">
                <a:ea typeface="ＭＳ Ｐゴシック" pitchFamily="34" charset="-128"/>
              </a:rPr>
              <a:t>P2P file sharing</a:t>
            </a:r>
          </a:p>
          <a:p>
            <a:r>
              <a:rPr lang="en-US" sz="2400">
                <a:ea typeface="ＭＳ Ｐゴシック" pitchFamily="34" charset="-128"/>
              </a:rPr>
              <a:t>multi-user network games</a:t>
            </a:r>
          </a:p>
          <a:p>
            <a:r>
              <a:rPr lang="en-US" sz="2400">
                <a:ea typeface="ＭＳ Ｐゴシック" pitchFamily="34" charset="-128"/>
              </a:rPr>
              <a:t>streaming stored video (YouTube, Hulu, Netflix) </a:t>
            </a:r>
          </a:p>
          <a:p>
            <a:endParaRPr lang="en-US" sz="240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40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1511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/>
          <a:p>
            <a:r>
              <a:rPr lang="en-US" sz="2400">
                <a:ea typeface="ＭＳ Ｐゴシック" pitchFamily="34" charset="-128"/>
              </a:rPr>
              <a:t>voice over IP (e.g., Skype)</a:t>
            </a:r>
          </a:p>
          <a:p>
            <a:r>
              <a:rPr lang="en-US" sz="2400">
                <a:ea typeface="ＭＳ Ｐゴシック" pitchFamily="34" charset="-128"/>
              </a:rPr>
              <a:t>real-time video conferencing</a:t>
            </a:r>
          </a:p>
          <a:p>
            <a:r>
              <a:rPr lang="en-US" sz="2400">
                <a:ea typeface="ＭＳ Ｐゴシック" pitchFamily="34" charset="-128"/>
              </a:rPr>
              <a:t>social networking</a:t>
            </a:r>
          </a:p>
          <a:p>
            <a:r>
              <a:rPr lang="en-US" sz="2400">
                <a:ea typeface="ＭＳ Ｐゴシック" pitchFamily="34" charset="-128"/>
              </a:rPr>
              <a:t>search</a:t>
            </a:r>
          </a:p>
          <a:p>
            <a:r>
              <a:rPr lang="en-US" sz="2400">
                <a:ea typeface="ＭＳ Ｐゴシック" pitchFamily="34" charset="-128"/>
              </a:rPr>
              <a:t>…</a:t>
            </a:r>
          </a:p>
          <a:p>
            <a:r>
              <a:rPr lang="en-US" sz="2400">
                <a:ea typeface="ＭＳ Ｐゴシック" pitchFamily="34" charset="-128"/>
              </a:rPr>
              <a:t>…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5837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C33ED329-A670-46EC-89CB-19CC91F3606E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8372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913" y="936625"/>
            <a:ext cx="5942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34950"/>
            <a:ext cx="7772400" cy="947738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More about Web caching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cache acts as both client and server</a:t>
            </a:r>
          </a:p>
          <a:p>
            <a:pPr lvl="1"/>
            <a:r>
              <a:rPr lang="en-US" sz="2000">
                <a:ea typeface="ＭＳ Ｐゴシック" pitchFamily="34" charset="-128"/>
              </a:rPr>
              <a:t>server for original requesting client</a:t>
            </a:r>
          </a:p>
          <a:p>
            <a:pPr lvl="1"/>
            <a:r>
              <a:rPr lang="en-US" sz="2000">
                <a:ea typeface="ＭＳ Ｐゴシック" pitchFamily="34" charset="-128"/>
              </a:rPr>
              <a:t>client to origin server</a:t>
            </a:r>
          </a:p>
          <a:p>
            <a:r>
              <a:rPr lang="en-US">
                <a:ea typeface="ＭＳ Ｐゴシック" pitchFamily="34" charset="-128"/>
              </a:rPr>
              <a:t>typically cache is installed by ISP (university, company, residential ISP)</a:t>
            </a:r>
          </a:p>
        </p:txBody>
      </p:sp>
      <p:sp>
        <p:nvSpPr>
          <p:cNvPr id="5837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11313"/>
            <a:ext cx="415925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why Web caching?</a:t>
            </a:r>
          </a:p>
          <a:p>
            <a:r>
              <a:rPr lang="en-US">
                <a:ea typeface="ＭＳ Ｐゴシック" pitchFamily="34" charset="-128"/>
              </a:rPr>
              <a:t>reduce response time for client request</a:t>
            </a:r>
          </a:p>
          <a:p>
            <a:r>
              <a:rPr lang="en-US">
                <a:ea typeface="ＭＳ Ｐゴシック" pitchFamily="34" charset="-128"/>
              </a:rPr>
              <a:t>reduce traffic on an institution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access link</a:t>
            </a:r>
          </a:p>
          <a:p>
            <a:r>
              <a:rPr lang="en-US">
                <a:ea typeface="ＭＳ Ｐゴシック" pitchFamily="34" charset="-128"/>
              </a:rPr>
              <a:t>Internet dense with caches: enables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poor</a:t>
            </a:r>
            <a:r>
              <a:rPr lang="ja-JP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 content providers to effectively deliver content</a:t>
            </a:r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5939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7C8438AF-05F7-404A-9CA1-F5AB49D86338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9396" name="Picture 13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950" y="806450"/>
            <a:ext cx="3656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Line 2"/>
          <p:cNvSpPr>
            <a:spLocks noChangeShapeType="1"/>
          </p:cNvSpPr>
          <p:nvPr/>
        </p:nvSpPr>
        <p:spPr bwMode="auto">
          <a:xfrm>
            <a:off x="5267325" y="2409825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title"/>
          </p:nvPr>
        </p:nvSpPr>
        <p:spPr>
          <a:xfrm>
            <a:off x="403225" y="269875"/>
            <a:ext cx="7772400" cy="66357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Caching example: 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59399" name="Text Box 50"/>
          <p:cNvSpPr txBox="1">
            <a:spLocks noChangeArrowheads="1"/>
          </p:cNvSpPr>
          <p:nvPr/>
        </p:nvSpPr>
        <p:spPr bwMode="auto">
          <a:xfrm>
            <a:off x="7696200" y="1824038"/>
            <a:ext cx="93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servers</a:t>
            </a:r>
          </a:p>
        </p:txBody>
      </p:sp>
      <p:sp>
        <p:nvSpPr>
          <p:cNvPr id="59400" name="Line 51"/>
          <p:cNvSpPr>
            <a:spLocks noChangeShapeType="1"/>
          </p:cNvSpPr>
          <p:nvPr/>
        </p:nvSpPr>
        <p:spPr bwMode="auto">
          <a:xfrm>
            <a:off x="6076950" y="2028825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Line 52"/>
          <p:cNvSpPr>
            <a:spLocks noChangeShapeType="1"/>
          </p:cNvSpPr>
          <p:nvPr/>
        </p:nvSpPr>
        <p:spPr bwMode="auto">
          <a:xfrm flipH="1">
            <a:off x="6705600" y="2066925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53"/>
          <p:cNvSpPr>
            <a:spLocks noChangeShapeType="1"/>
          </p:cNvSpPr>
          <p:nvPr/>
        </p:nvSpPr>
        <p:spPr bwMode="auto">
          <a:xfrm flipH="1">
            <a:off x="7162800" y="2228850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54"/>
          <p:cNvSpPr>
            <a:spLocks noChangeShapeType="1"/>
          </p:cNvSpPr>
          <p:nvPr/>
        </p:nvSpPr>
        <p:spPr bwMode="auto">
          <a:xfrm flipH="1" flipV="1">
            <a:off x="7324725" y="2990850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Freeform 55"/>
          <p:cNvSpPr>
            <a:spLocks/>
          </p:cNvSpPr>
          <p:nvPr/>
        </p:nvSpPr>
        <p:spPr bwMode="auto">
          <a:xfrm>
            <a:off x="5351463" y="2022475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Text Box 70"/>
          <p:cNvSpPr txBox="1">
            <a:spLocks noChangeArrowheads="1"/>
          </p:cNvSpPr>
          <p:nvPr/>
        </p:nvSpPr>
        <p:spPr bwMode="auto">
          <a:xfrm>
            <a:off x="6057900" y="2354263"/>
            <a:ext cx="9318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 Internet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59406" name="Freeform 71"/>
          <p:cNvSpPr>
            <a:spLocks/>
          </p:cNvSpPr>
          <p:nvPr/>
        </p:nvSpPr>
        <p:spPr bwMode="auto">
          <a:xfrm>
            <a:off x="4932363" y="43926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7" name="Line 77"/>
          <p:cNvSpPr>
            <a:spLocks noChangeShapeType="1"/>
          </p:cNvSpPr>
          <p:nvPr/>
        </p:nvSpPr>
        <p:spPr bwMode="auto">
          <a:xfrm flipH="1">
            <a:off x="5381625" y="4702175"/>
            <a:ext cx="8556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8" name="Line 78"/>
          <p:cNvSpPr>
            <a:spLocks noChangeShapeType="1"/>
          </p:cNvSpPr>
          <p:nvPr/>
        </p:nvSpPr>
        <p:spPr bwMode="auto">
          <a:xfrm flipH="1">
            <a:off x="5891213" y="4749800"/>
            <a:ext cx="563562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9" name="Line 79"/>
          <p:cNvSpPr>
            <a:spLocks noChangeShapeType="1"/>
          </p:cNvSpPr>
          <p:nvPr/>
        </p:nvSpPr>
        <p:spPr bwMode="auto">
          <a:xfrm flipH="1">
            <a:off x="6429375" y="4756150"/>
            <a:ext cx="149225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0" name="Line 80"/>
          <p:cNvSpPr>
            <a:spLocks noChangeShapeType="1"/>
          </p:cNvSpPr>
          <p:nvPr/>
        </p:nvSpPr>
        <p:spPr bwMode="auto">
          <a:xfrm>
            <a:off x="6796088" y="4735513"/>
            <a:ext cx="123825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95"/>
          <p:cNvSpPr>
            <a:spLocks noChangeShapeType="1"/>
          </p:cNvSpPr>
          <p:nvPr/>
        </p:nvSpPr>
        <p:spPr bwMode="auto">
          <a:xfrm>
            <a:off x="6591300" y="3467100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Text Box 97"/>
          <p:cNvSpPr txBox="1">
            <a:spLocks noChangeArrowheads="1"/>
          </p:cNvSpPr>
          <p:nvPr/>
        </p:nvSpPr>
        <p:spPr bwMode="auto">
          <a:xfrm>
            <a:off x="4959350" y="4279900"/>
            <a:ext cx="1198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network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59413" name="Text Box 98"/>
          <p:cNvSpPr txBox="1">
            <a:spLocks noChangeArrowheads="1"/>
          </p:cNvSpPr>
          <p:nvPr/>
        </p:nvSpPr>
        <p:spPr bwMode="auto">
          <a:xfrm>
            <a:off x="6967538" y="4660900"/>
            <a:ext cx="1290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 Gbps LAN</a:t>
            </a:r>
            <a:endParaRPr lang="en-US" sz="2400">
              <a:solidFill>
                <a:schemeClr val="accent2"/>
              </a:solidFill>
            </a:endParaRPr>
          </a:p>
        </p:txBody>
      </p:sp>
      <p:sp>
        <p:nvSpPr>
          <p:cNvPr id="59414" name="Text Box 99"/>
          <p:cNvSpPr txBox="1">
            <a:spLocks noChangeArrowheads="1"/>
          </p:cNvSpPr>
          <p:nvPr/>
        </p:nvSpPr>
        <p:spPr bwMode="auto">
          <a:xfrm>
            <a:off x="6592888" y="3656013"/>
            <a:ext cx="1190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1.54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access link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59415" name="Group 111"/>
          <p:cNvGrpSpPr>
            <a:grpSpLocks/>
          </p:cNvGrpSpPr>
          <p:nvPr/>
        </p:nvGrpSpPr>
        <p:grpSpPr bwMode="auto">
          <a:xfrm>
            <a:off x="6175375" y="3165475"/>
            <a:ext cx="881063" cy="307975"/>
            <a:chOff x="2356" y="1300"/>
            <a:chExt cx="555" cy="194"/>
          </a:xfrm>
        </p:grpSpPr>
        <p:sp>
          <p:nvSpPr>
            <p:cNvPr id="5963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5963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5963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59638" name="Group 11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59641" name="Freeform 11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642" name="Freeform 11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639" name="Line 118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640" name="Line 119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416" name="Group 120"/>
          <p:cNvGrpSpPr>
            <a:grpSpLocks/>
          </p:cNvGrpSpPr>
          <p:nvPr/>
        </p:nvGrpSpPr>
        <p:grpSpPr bwMode="auto">
          <a:xfrm>
            <a:off x="6154738" y="4460875"/>
            <a:ext cx="881062" cy="307975"/>
            <a:chOff x="2356" y="1300"/>
            <a:chExt cx="555" cy="194"/>
          </a:xfrm>
        </p:grpSpPr>
        <p:sp>
          <p:nvSpPr>
            <p:cNvPr id="5962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5962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5962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59630" name="Group 12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59633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634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631" name="Line 12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632" name="Line 12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417" name="Rectangle 4"/>
          <p:cNvSpPr>
            <a:spLocks noChangeArrowheads="1"/>
          </p:cNvSpPr>
          <p:nvPr/>
        </p:nvSpPr>
        <p:spPr bwMode="auto">
          <a:xfrm>
            <a:off x="398463" y="1335088"/>
            <a:ext cx="4370387" cy="517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assumptions: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avg object size: 100K bits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avg request rate from browsers to origin servers:15/sec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avg data rate to browsers: 1.50 Mbps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RTT from institutional router to any origin server: 2 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access link rate: 1.54 Mbps</a:t>
            </a:r>
          </a:p>
          <a:p>
            <a:pPr marL="342900" indent="-342900"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consequences: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LAN utilization: 15%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access link utilization = </a:t>
            </a:r>
            <a:r>
              <a:rPr lang="en-US">
                <a:solidFill>
                  <a:srgbClr val="CC0000"/>
                </a:solidFill>
                <a:latin typeface="Gill Sans MT" pitchFamily="34" charset="0"/>
              </a:rPr>
              <a:t>99%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total delay   = Internet delay + access delay + LAN delay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>
                <a:latin typeface="Gill Sans MT" pitchFamily="34" charset="0"/>
              </a:rPr>
              <a:t>     =  2 sec + minutes + usecs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>
              <a:latin typeface="Gill Sans MT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>
              <a:latin typeface="Gill Sans MT" pitchFamily="34" charset="0"/>
            </a:endParaRPr>
          </a:p>
        </p:txBody>
      </p:sp>
      <p:sp>
        <p:nvSpPr>
          <p:cNvPr id="8329" name="Oval 137"/>
          <p:cNvSpPr>
            <a:spLocks noChangeArrowheads="1"/>
          </p:cNvSpPr>
          <p:nvPr/>
        </p:nvSpPr>
        <p:spPr bwMode="auto">
          <a:xfrm>
            <a:off x="3025775" y="4630738"/>
            <a:ext cx="838200" cy="392112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30" name="Text Box 138"/>
          <p:cNvSpPr txBox="1">
            <a:spLocks noChangeArrowheads="1"/>
          </p:cNvSpPr>
          <p:nvPr/>
        </p:nvSpPr>
        <p:spPr bwMode="auto">
          <a:xfrm>
            <a:off x="3379788" y="4276725"/>
            <a:ext cx="1171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i="1">
                <a:solidFill>
                  <a:srgbClr val="CC0000"/>
                </a:solidFill>
              </a:rPr>
              <a:t>problem!</a:t>
            </a:r>
          </a:p>
        </p:txBody>
      </p:sp>
      <p:grpSp>
        <p:nvGrpSpPr>
          <p:cNvPr id="59420" name="Group 139"/>
          <p:cNvGrpSpPr>
            <a:grpSpLocks/>
          </p:cNvGrpSpPr>
          <p:nvPr/>
        </p:nvGrpSpPr>
        <p:grpSpPr bwMode="auto">
          <a:xfrm>
            <a:off x="4919663" y="1957388"/>
            <a:ext cx="377825" cy="576262"/>
            <a:chOff x="4140" y="429"/>
            <a:chExt cx="1425" cy="2396"/>
          </a:xfrm>
        </p:grpSpPr>
        <p:sp>
          <p:nvSpPr>
            <p:cNvPr id="59595" name="Freeform 14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596" name="Rectangle 141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97" name="Freeform 14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598" name="Freeform 14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599" name="Rectangle 144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600" name="Group 14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9625" name="AutoShape 14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626" name="AutoShape 147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601" name="Rectangle 148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602" name="Group 14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9623" name="AutoShape 15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624" name="AutoShape 15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603" name="Rectangle 152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04" name="Rectangle 153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605" name="Group 15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9621" name="AutoShape 15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622" name="AutoShape 156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606" name="Freeform 15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607" name="Group 15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619" name="AutoShape 15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620" name="AutoShape 160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608" name="Rectangle 161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09" name="Freeform 16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610" name="Freeform 16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611" name="Oval 164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12" name="Freeform 16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613" name="AutoShape 166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14" name="AutoShape 167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15" name="Oval 168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16" name="Oval 169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9617" name="Oval 170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18" name="Rectangle 171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21" name="Group 172"/>
          <p:cNvGrpSpPr>
            <a:grpSpLocks/>
          </p:cNvGrpSpPr>
          <p:nvPr/>
        </p:nvGrpSpPr>
        <p:grpSpPr bwMode="auto">
          <a:xfrm>
            <a:off x="5068888" y="5070475"/>
            <a:ext cx="525462" cy="557213"/>
            <a:chOff x="-44" y="1473"/>
            <a:chExt cx="981" cy="1105"/>
          </a:xfrm>
        </p:grpSpPr>
        <p:pic>
          <p:nvPicPr>
            <p:cNvPr id="59593" name="Picture 173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594" name="Freeform 1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9422" name="Group 175"/>
          <p:cNvGrpSpPr>
            <a:grpSpLocks/>
          </p:cNvGrpSpPr>
          <p:nvPr/>
        </p:nvGrpSpPr>
        <p:grpSpPr bwMode="auto">
          <a:xfrm>
            <a:off x="5834063" y="1479550"/>
            <a:ext cx="377825" cy="576263"/>
            <a:chOff x="4140" y="429"/>
            <a:chExt cx="1425" cy="2396"/>
          </a:xfrm>
        </p:grpSpPr>
        <p:sp>
          <p:nvSpPr>
            <p:cNvPr id="59561" name="Freeform 17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562" name="Rectangle 177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63" name="Freeform 17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564" name="Freeform 17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565" name="Rectangle 180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566" name="Group 18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9591" name="AutoShape 182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92" name="AutoShape 183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567" name="Rectangle 184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568" name="Group 18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9589" name="AutoShape 186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90" name="AutoShape 187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569" name="Rectangle 188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70" name="Rectangle 189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571" name="Group 19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9587" name="AutoShape 191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88" name="AutoShape 192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572" name="Freeform 19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573" name="Group 19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585" name="AutoShape 19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86" name="AutoShape 196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574" name="Rectangle 197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75" name="Freeform 19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576" name="Freeform 19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577" name="Oval 200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78" name="Freeform 20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579" name="AutoShape 202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80" name="AutoShape 203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81" name="Oval 204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82" name="Oval 205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9583" name="Oval 206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84" name="Rectangle 207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23" name="Group 208"/>
          <p:cNvGrpSpPr>
            <a:grpSpLocks/>
          </p:cNvGrpSpPr>
          <p:nvPr/>
        </p:nvGrpSpPr>
        <p:grpSpPr bwMode="auto">
          <a:xfrm>
            <a:off x="6586538" y="1511300"/>
            <a:ext cx="377825" cy="576263"/>
            <a:chOff x="4140" y="429"/>
            <a:chExt cx="1425" cy="2396"/>
          </a:xfrm>
        </p:grpSpPr>
        <p:sp>
          <p:nvSpPr>
            <p:cNvPr id="59529" name="Freeform 20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530" name="Rectangle 210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31" name="Freeform 21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532" name="Freeform 21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533" name="Rectangle 213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534" name="Group 21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9559" name="AutoShape 215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60" name="AutoShape 216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535" name="Rectangle 217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536" name="Group 21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9557" name="AutoShape 219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58" name="AutoShape 220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537" name="Rectangle 221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38" name="Rectangle 222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539" name="Group 22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9555" name="AutoShape 224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56" name="AutoShape 225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540" name="Freeform 22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541" name="Group 22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553" name="AutoShape 228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54" name="AutoShape 229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542" name="Rectangle 230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43" name="Freeform 23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544" name="Freeform 23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545" name="Oval 233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46" name="Freeform 23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547" name="AutoShape 235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48" name="AutoShape 236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49" name="Oval 237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50" name="Oval 238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9551" name="Oval 239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52" name="Rectangle 240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24" name="Group 241"/>
          <p:cNvGrpSpPr>
            <a:grpSpLocks/>
          </p:cNvGrpSpPr>
          <p:nvPr/>
        </p:nvGrpSpPr>
        <p:grpSpPr bwMode="auto">
          <a:xfrm>
            <a:off x="7196138" y="1663700"/>
            <a:ext cx="377825" cy="576263"/>
            <a:chOff x="4140" y="429"/>
            <a:chExt cx="1425" cy="2396"/>
          </a:xfrm>
        </p:grpSpPr>
        <p:sp>
          <p:nvSpPr>
            <p:cNvPr id="59497" name="Freeform 24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98" name="Rectangle 243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9" name="Freeform 24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500" name="Freeform 24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501" name="Rectangle 246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502" name="Group 24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9527" name="AutoShape 248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28" name="AutoShape 249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503" name="Rectangle 250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504" name="Group 25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9525" name="AutoShape 25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26" name="AutoShape 253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505" name="Rectangle 254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" name="Rectangle 255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507" name="Group 25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9523" name="AutoShape 257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24" name="AutoShape 258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508" name="Freeform 25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509" name="Group 26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521" name="AutoShape 261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22" name="AutoShape 262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510" name="Rectangle 263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1" name="Freeform 26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512" name="Freeform 26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513" name="Oval 266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4" name="Freeform 26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515" name="AutoShape 268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6" name="AutoShape 269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7" name="Oval 270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8" name="Oval 271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9519" name="Oval 272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0" name="Rectangle 273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25" name="Group 274"/>
          <p:cNvGrpSpPr>
            <a:grpSpLocks/>
          </p:cNvGrpSpPr>
          <p:nvPr/>
        </p:nvGrpSpPr>
        <p:grpSpPr bwMode="auto">
          <a:xfrm>
            <a:off x="7524750" y="2609850"/>
            <a:ext cx="377825" cy="576263"/>
            <a:chOff x="4140" y="429"/>
            <a:chExt cx="1425" cy="2396"/>
          </a:xfrm>
        </p:grpSpPr>
        <p:sp>
          <p:nvSpPr>
            <p:cNvPr id="59465" name="Freeform 2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66" name="Rectangle 276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7" name="Freeform 2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68" name="Freeform 2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69" name="Rectangle 279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470" name="Group 2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9495" name="AutoShape 281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6" name="AutoShape 282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471" name="Rectangle 283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472" name="Group 2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9493" name="AutoShape 28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4" name="AutoShape 286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473" name="Rectangle 287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4" name="Rectangle 288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475" name="Group 2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9491" name="AutoShape 29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2" name="AutoShape 291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476" name="Freeform 2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477" name="Group 2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489" name="AutoShape 29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0" name="AutoShape 295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478" name="Rectangle 296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9" name="Freeform 2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80" name="Freeform 2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81" name="Oval 299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2" name="Freeform 3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83" name="AutoShape 301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4" name="AutoShape 302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5" name="Oval 303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6" name="Oval 304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9487" name="Oval 305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8" name="Rectangle 306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26" name="Group 307"/>
          <p:cNvGrpSpPr>
            <a:grpSpLocks/>
          </p:cNvGrpSpPr>
          <p:nvPr/>
        </p:nvGrpSpPr>
        <p:grpSpPr bwMode="auto">
          <a:xfrm>
            <a:off x="6784975" y="5027613"/>
            <a:ext cx="377825" cy="576262"/>
            <a:chOff x="4140" y="429"/>
            <a:chExt cx="1425" cy="2396"/>
          </a:xfrm>
        </p:grpSpPr>
        <p:sp>
          <p:nvSpPr>
            <p:cNvPr id="59433" name="Freeform 3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34" name="Rectangle 30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5" name="Freeform 3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36" name="Freeform 3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37" name="Rectangle 31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438" name="Group 3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9463" name="AutoShape 31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64" name="AutoShape 31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439" name="Rectangle 31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440" name="Group 3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9461" name="AutoShape 31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62" name="AutoShape 31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441" name="Rectangle 32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2" name="Rectangle 32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443" name="Group 3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9459" name="AutoShape 3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60" name="AutoShape 32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444" name="Freeform 3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445" name="Group 3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457" name="AutoShape 32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58" name="AutoShape 32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446" name="Rectangle 32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7" name="Freeform 3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48" name="Freeform 3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49" name="Oval 33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0" name="Freeform 3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51" name="AutoShape 33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2" name="AutoShape 33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3" name="Oval 33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4" name="Oval 33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9455" name="Oval 33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6" name="Rectangle 33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27" name="Group 340"/>
          <p:cNvGrpSpPr>
            <a:grpSpLocks/>
          </p:cNvGrpSpPr>
          <p:nvPr/>
        </p:nvGrpSpPr>
        <p:grpSpPr bwMode="auto">
          <a:xfrm>
            <a:off x="5580063" y="5092700"/>
            <a:ext cx="525462" cy="557213"/>
            <a:chOff x="-44" y="1473"/>
            <a:chExt cx="981" cy="1105"/>
          </a:xfrm>
        </p:grpSpPr>
        <p:pic>
          <p:nvPicPr>
            <p:cNvPr id="59431" name="Picture 34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432" name="Freeform 3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9428" name="Group 343"/>
          <p:cNvGrpSpPr>
            <a:grpSpLocks/>
          </p:cNvGrpSpPr>
          <p:nvPr/>
        </p:nvGrpSpPr>
        <p:grpSpPr bwMode="auto">
          <a:xfrm>
            <a:off x="6103938" y="5081588"/>
            <a:ext cx="525462" cy="557212"/>
            <a:chOff x="-44" y="1473"/>
            <a:chExt cx="981" cy="1105"/>
          </a:xfrm>
        </p:grpSpPr>
        <p:pic>
          <p:nvPicPr>
            <p:cNvPr id="59429" name="Picture 344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430" name="Freeform 3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9" grpId="0" animBg="1"/>
      <p:bldP spid="833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6041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069EF870-5F1C-4483-B0BE-5F9572F5067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98463" y="1335088"/>
            <a:ext cx="437038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assumptions: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avg object size: 100K bits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avg request rate from browsers to origin servers:15/sec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avg data rate to browsers: 1.50 Mbps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RTT from institutional router to any origin server: 2 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access link rate: 1.54 Mbps</a:t>
            </a:r>
          </a:p>
          <a:p>
            <a:pPr marL="342900" indent="-342900"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consequences: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1800">
                <a:latin typeface="Gill Sans MT" pitchFamily="34" charset="0"/>
              </a:rPr>
              <a:t>LAN utilization: 15%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1800">
                <a:latin typeface="Gill Sans MT" pitchFamily="34" charset="0"/>
              </a:rPr>
              <a:t>access link utilization = </a:t>
            </a:r>
            <a:r>
              <a:rPr lang="en-US" sz="1800">
                <a:solidFill>
                  <a:srgbClr val="CC0000"/>
                </a:solidFill>
                <a:latin typeface="Gill Sans MT" pitchFamily="34" charset="0"/>
              </a:rPr>
              <a:t>99%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1800">
                <a:latin typeface="Gill Sans MT" pitchFamily="34" charset="0"/>
              </a:rPr>
              <a:t>total delay   = Internet delay + access delay + LAN delay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>
                <a:latin typeface="Gill Sans MT" pitchFamily="34" charset="0"/>
              </a:rPr>
              <a:t>     =  2 sec + minutes + usecs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>
              <a:latin typeface="Gill Sans MT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>
              <a:latin typeface="Gill Sans MT" pitchFamily="34" charset="0"/>
            </a:endParaRPr>
          </a:p>
        </p:txBody>
      </p:sp>
      <p:pic>
        <p:nvPicPr>
          <p:cNvPr id="60421" name="Picture 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950" y="806450"/>
            <a:ext cx="3656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03225" y="269875"/>
            <a:ext cx="7772400" cy="66357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Caching example: </a:t>
            </a:r>
            <a:r>
              <a:rPr lang="en-US" sz="3600">
                <a:ea typeface="ＭＳ Ｐゴシック" pitchFamily="34" charset="-128"/>
              </a:rPr>
              <a:t>fatter access link</a:t>
            </a:r>
            <a:r>
              <a:rPr lang="en-US" sz="4000">
                <a:ea typeface="ＭＳ Ｐゴシック" pitchFamily="34" charset="-128"/>
              </a:rPr>
              <a:t> 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60423" name="Text Box 50"/>
          <p:cNvSpPr txBox="1">
            <a:spLocks noChangeArrowheads="1"/>
          </p:cNvSpPr>
          <p:nvPr/>
        </p:nvSpPr>
        <p:spPr bwMode="auto">
          <a:xfrm>
            <a:off x="7696200" y="1824038"/>
            <a:ext cx="93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servers</a:t>
            </a:r>
          </a:p>
        </p:txBody>
      </p:sp>
      <p:sp>
        <p:nvSpPr>
          <p:cNvPr id="60424" name="Text Box 99"/>
          <p:cNvSpPr txBox="1">
            <a:spLocks noChangeArrowheads="1"/>
          </p:cNvSpPr>
          <p:nvPr/>
        </p:nvSpPr>
        <p:spPr bwMode="auto">
          <a:xfrm>
            <a:off x="6592888" y="3656013"/>
            <a:ext cx="1190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1.54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access link</a:t>
            </a:r>
            <a:endParaRPr lang="en-US" sz="2400">
              <a:solidFill>
                <a:schemeClr val="accent2"/>
              </a:solidFill>
            </a:endParaRPr>
          </a:p>
        </p:txBody>
      </p:sp>
      <p:sp>
        <p:nvSpPr>
          <p:cNvPr id="147507" name="Line 51"/>
          <p:cNvSpPr>
            <a:spLocks noChangeShapeType="1"/>
          </p:cNvSpPr>
          <p:nvPr/>
        </p:nvSpPr>
        <p:spPr bwMode="auto">
          <a:xfrm>
            <a:off x="2581275" y="3670300"/>
            <a:ext cx="990600" cy="1508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508" name="Text Box 52"/>
          <p:cNvSpPr txBox="1">
            <a:spLocks noChangeArrowheads="1"/>
          </p:cNvSpPr>
          <p:nvPr/>
        </p:nvSpPr>
        <p:spPr bwMode="auto">
          <a:xfrm>
            <a:off x="3509963" y="365918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>
                <a:latin typeface="Gill Sans MT" pitchFamily="34" charset="0"/>
              </a:rPr>
              <a:t>154 Mbps</a:t>
            </a:r>
          </a:p>
        </p:txBody>
      </p:sp>
      <p:sp>
        <p:nvSpPr>
          <p:cNvPr id="147509" name="Line 53"/>
          <p:cNvSpPr>
            <a:spLocks noChangeShapeType="1"/>
          </p:cNvSpPr>
          <p:nvPr/>
        </p:nvSpPr>
        <p:spPr bwMode="auto">
          <a:xfrm>
            <a:off x="6705600" y="3789363"/>
            <a:ext cx="1154113" cy="1746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510" name="Text Box 54"/>
          <p:cNvSpPr txBox="1">
            <a:spLocks noChangeArrowheads="1"/>
          </p:cNvSpPr>
          <p:nvPr/>
        </p:nvSpPr>
        <p:spPr bwMode="auto">
          <a:xfrm>
            <a:off x="7788275" y="3779838"/>
            <a:ext cx="1076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600"/>
              <a:t>154 Mbps</a:t>
            </a:r>
          </a:p>
        </p:txBody>
      </p:sp>
      <p:sp>
        <p:nvSpPr>
          <p:cNvPr id="147511" name="Line 55"/>
          <p:cNvSpPr>
            <a:spLocks noChangeShapeType="1"/>
          </p:cNvSpPr>
          <p:nvPr/>
        </p:nvSpPr>
        <p:spPr bwMode="auto">
          <a:xfrm>
            <a:off x="1762125" y="5541963"/>
            <a:ext cx="969963" cy="2397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512" name="Text Box 56"/>
          <p:cNvSpPr txBox="1">
            <a:spLocks noChangeArrowheads="1"/>
          </p:cNvSpPr>
          <p:nvPr/>
        </p:nvSpPr>
        <p:spPr bwMode="auto">
          <a:xfrm>
            <a:off x="2616200" y="5645150"/>
            <a:ext cx="809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latin typeface="Gill Sans MT" pitchFamily="34" charset="0"/>
              </a:rPr>
              <a:t>msecs</a:t>
            </a:r>
          </a:p>
        </p:txBody>
      </p:sp>
      <p:sp>
        <p:nvSpPr>
          <p:cNvPr id="147513" name="Text Box 57"/>
          <p:cNvSpPr txBox="1">
            <a:spLocks noChangeArrowheads="1"/>
          </p:cNvSpPr>
          <p:nvPr/>
        </p:nvSpPr>
        <p:spPr bwMode="auto">
          <a:xfrm>
            <a:off x="598488" y="6051550"/>
            <a:ext cx="6507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400" i="1">
                <a:solidFill>
                  <a:srgbClr val="CC0000"/>
                </a:solidFill>
              </a:rPr>
              <a:t>Cost:</a:t>
            </a:r>
            <a:r>
              <a:rPr lang="en-US" sz="2400"/>
              <a:t> increased access link speed (not cheap!)</a:t>
            </a:r>
          </a:p>
        </p:txBody>
      </p:sp>
      <p:sp>
        <p:nvSpPr>
          <p:cNvPr id="147515" name="Line 59"/>
          <p:cNvSpPr>
            <a:spLocks noChangeShapeType="1"/>
          </p:cNvSpPr>
          <p:nvPr/>
        </p:nvSpPr>
        <p:spPr bwMode="auto">
          <a:xfrm>
            <a:off x="2928938" y="4683125"/>
            <a:ext cx="706437" cy="117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516" name="Text Box 60"/>
          <p:cNvSpPr txBox="1">
            <a:spLocks noChangeArrowheads="1"/>
          </p:cNvSpPr>
          <p:nvPr/>
        </p:nvSpPr>
        <p:spPr bwMode="auto">
          <a:xfrm>
            <a:off x="3529013" y="4600575"/>
            <a:ext cx="665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latin typeface="Gill Sans MT" pitchFamily="34" charset="0"/>
              </a:rPr>
              <a:t>9.9%</a:t>
            </a:r>
          </a:p>
        </p:txBody>
      </p:sp>
      <p:sp>
        <p:nvSpPr>
          <p:cNvPr id="60434" name="Line 2"/>
          <p:cNvSpPr>
            <a:spLocks noChangeShapeType="1"/>
          </p:cNvSpPr>
          <p:nvPr/>
        </p:nvSpPr>
        <p:spPr bwMode="auto">
          <a:xfrm>
            <a:off x="5267325" y="2409825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5" name="Line 51"/>
          <p:cNvSpPr>
            <a:spLocks noChangeShapeType="1"/>
          </p:cNvSpPr>
          <p:nvPr/>
        </p:nvSpPr>
        <p:spPr bwMode="auto">
          <a:xfrm>
            <a:off x="6076950" y="2028825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Line 52"/>
          <p:cNvSpPr>
            <a:spLocks noChangeShapeType="1"/>
          </p:cNvSpPr>
          <p:nvPr/>
        </p:nvSpPr>
        <p:spPr bwMode="auto">
          <a:xfrm flipH="1">
            <a:off x="6705600" y="2066925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Line 53"/>
          <p:cNvSpPr>
            <a:spLocks noChangeShapeType="1"/>
          </p:cNvSpPr>
          <p:nvPr/>
        </p:nvSpPr>
        <p:spPr bwMode="auto">
          <a:xfrm flipH="1">
            <a:off x="7162800" y="2228850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Line 54"/>
          <p:cNvSpPr>
            <a:spLocks noChangeShapeType="1"/>
          </p:cNvSpPr>
          <p:nvPr/>
        </p:nvSpPr>
        <p:spPr bwMode="auto">
          <a:xfrm flipH="1" flipV="1">
            <a:off x="7324725" y="2990850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Freeform 55"/>
          <p:cNvSpPr>
            <a:spLocks/>
          </p:cNvSpPr>
          <p:nvPr/>
        </p:nvSpPr>
        <p:spPr bwMode="auto">
          <a:xfrm>
            <a:off x="5351463" y="2022475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40" name="Text Box 70"/>
          <p:cNvSpPr txBox="1">
            <a:spLocks noChangeArrowheads="1"/>
          </p:cNvSpPr>
          <p:nvPr/>
        </p:nvSpPr>
        <p:spPr bwMode="auto">
          <a:xfrm>
            <a:off x="6057900" y="2354263"/>
            <a:ext cx="9318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 Internet</a:t>
            </a:r>
            <a:endParaRPr lang="en-US" sz="2400">
              <a:solidFill>
                <a:srgbClr val="CC0000"/>
              </a:solidFill>
            </a:endParaRPr>
          </a:p>
        </p:txBody>
      </p:sp>
      <p:grpSp>
        <p:nvGrpSpPr>
          <p:cNvPr id="60441" name="Group 68"/>
          <p:cNvGrpSpPr>
            <a:grpSpLocks/>
          </p:cNvGrpSpPr>
          <p:nvPr/>
        </p:nvGrpSpPr>
        <p:grpSpPr bwMode="auto">
          <a:xfrm>
            <a:off x="6175375" y="3165475"/>
            <a:ext cx="881063" cy="307975"/>
            <a:chOff x="2356" y="1300"/>
            <a:chExt cx="555" cy="194"/>
          </a:xfrm>
        </p:grpSpPr>
        <p:sp>
          <p:nvSpPr>
            <p:cNvPr id="6066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066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066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60669" name="Group 72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0672" name="Freeform 7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73" name="Freeform 7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670" name="Line 75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71" name="Line 76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442" name="Group 77"/>
          <p:cNvGrpSpPr>
            <a:grpSpLocks/>
          </p:cNvGrpSpPr>
          <p:nvPr/>
        </p:nvGrpSpPr>
        <p:grpSpPr bwMode="auto">
          <a:xfrm>
            <a:off x="4919663" y="1957388"/>
            <a:ext cx="377825" cy="576262"/>
            <a:chOff x="4140" y="429"/>
            <a:chExt cx="1425" cy="2396"/>
          </a:xfrm>
        </p:grpSpPr>
        <p:sp>
          <p:nvSpPr>
            <p:cNvPr id="60634" name="Freeform 7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35" name="Rectangle 7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36" name="Freeform 8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37" name="Freeform 8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38" name="Rectangle 8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639" name="Group 8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664" name="AutoShape 8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665" name="AutoShape 8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640" name="Rectangle 8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641" name="Group 8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662" name="AutoShape 8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663" name="AutoShape 8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642" name="Rectangle 9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43" name="Rectangle 9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644" name="Group 9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0660" name="AutoShape 9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661" name="AutoShape 9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645" name="Freeform 9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646" name="Group 9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0658" name="AutoShape 9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659" name="AutoShape 9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647" name="Rectangle 9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48" name="Freeform 10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9" name="Freeform 10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50" name="Oval 10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51" name="Freeform 10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52" name="AutoShape 10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53" name="AutoShape 10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54" name="Oval 10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55" name="Oval 10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0656" name="Oval 10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57" name="Rectangle 10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43" name="Group 110"/>
          <p:cNvGrpSpPr>
            <a:grpSpLocks/>
          </p:cNvGrpSpPr>
          <p:nvPr/>
        </p:nvGrpSpPr>
        <p:grpSpPr bwMode="auto">
          <a:xfrm>
            <a:off x="5834063" y="1479550"/>
            <a:ext cx="377825" cy="576263"/>
            <a:chOff x="4140" y="429"/>
            <a:chExt cx="1425" cy="2396"/>
          </a:xfrm>
        </p:grpSpPr>
        <p:sp>
          <p:nvSpPr>
            <p:cNvPr id="60602" name="Freeform 1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03" name="Rectangle 112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04" name="Freeform 1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05" name="Freeform 1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06" name="Rectangle 115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607" name="Group 1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632" name="AutoShape 117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633" name="AutoShape 118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608" name="Rectangle 119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609" name="Group 1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630" name="AutoShape 121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631" name="AutoShape 122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610" name="Rectangle 123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11" name="Rectangle 124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612" name="Group 1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0628" name="AutoShape 126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629" name="AutoShape 127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613" name="Freeform 1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614" name="Group 1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0626" name="AutoShape 13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627" name="AutoShape 131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615" name="Rectangle 132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16" name="Freeform 1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17" name="Freeform 1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18" name="Oval 135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19" name="Freeform 1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20" name="AutoShape 137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21" name="AutoShape 138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22" name="Oval 139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23" name="Oval 140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0624" name="Oval 141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25" name="Rectangle 142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44" name="Group 143"/>
          <p:cNvGrpSpPr>
            <a:grpSpLocks/>
          </p:cNvGrpSpPr>
          <p:nvPr/>
        </p:nvGrpSpPr>
        <p:grpSpPr bwMode="auto">
          <a:xfrm>
            <a:off x="6586538" y="1511300"/>
            <a:ext cx="377825" cy="576263"/>
            <a:chOff x="4140" y="429"/>
            <a:chExt cx="1425" cy="2396"/>
          </a:xfrm>
        </p:grpSpPr>
        <p:sp>
          <p:nvSpPr>
            <p:cNvPr id="60570" name="Freeform 1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71" name="Rectangle 145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72" name="Freeform 1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73" name="Freeform 1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74" name="Rectangle 148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575" name="Group 1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600" name="AutoShape 150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601" name="AutoShape 151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576" name="Rectangle 152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577" name="Group 1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598" name="AutoShape 154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99" name="AutoShape 155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578" name="Rectangle 156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79" name="Rectangle 157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580" name="Group 1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0596" name="AutoShape 159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97" name="AutoShape 160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581" name="Freeform 1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582" name="Group 1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0594" name="AutoShape 16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95" name="AutoShape 16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583" name="Rectangle 165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84" name="Freeform 1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85" name="Freeform 1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86" name="Oval 168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87" name="Freeform 1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88" name="AutoShape 170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89" name="AutoShape 171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90" name="Oval 172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91" name="Oval 173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0592" name="Oval 174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93" name="Rectangle 175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45" name="Group 176"/>
          <p:cNvGrpSpPr>
            <a:grpSpLocks/>
          </p:cNvGrpSpPr>
          <p:nvPr/>
        </p:nvGrpSpPr>
        <p:grpSpPr bwMode="auto">
          <a:xfrm>
            <a:off x="7196138" y="1663700"/>
            <a:ext cx="377825" cy="576263"/>
            <a:chOff x="4140" y="429"/>
            <a:chExt cx="1425" cy="2396"/>
          </a:xfrm>
        </p:grpSpPr>
        <p:sp>
          <p:nvSpPr>
            <p:cNvPr id="60538" name="Freeform 17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39" name="Rectangle 178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40" name="Freeform 17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41" name="Freeform 18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42" name="Rectangle 181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543" name="Group 18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568" name="AutoShape 183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69" name="AutoShape 184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544" name="Rectangle 185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545" name="Group 18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566" name="AutoShape 187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67" name="AutoShape 188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546" name="Rectangle 189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47" name="Rectangle 190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548" name="Group 19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0564" name="AutoShape 19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65" name="AutoShape 19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549" name="Freeform 19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550" name="Group 19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0562" name="AutoShape 196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63" name="AutoShape 197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551" name="Rectangle 198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52" name="Freeform 19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53" name="Freeform 20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54" name="Oval 201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55" name="Freeform 20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56" name="AutoShape 203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57" name="AutoShape 204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58" name="Oval 205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59" name="Oval 206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0560" name="Oval 207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61" name="Rectangle 208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46" name="Group 209"/>
          <p:cNvGrpSpPr>
            <a:grpSpLocks/>
          </p:cNvGrpSpPr>
          <p:nvPr/>
        </p:nvGrpSpPr>
        <p:grpSpPr bwMode="auto">
          <a:xfrm>
            <a:off x="7524750" y="2609850"/>
            <a:ext cx="377825" cy="576263"/>
            <a:chOff x="4140" y="429"/>
            <a:chExt cx="1425" cy="2396"/>
          </a:xfrm>
        </p:grpSpPr>
        <p:sp>
          <p:nvSpPr>
            <p:cNvPr id="60506" name="Freeform 21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07" name="Rectangle 211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08" name="Freeform 21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09" name="Freeform 21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10" name="Rectangle 214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511" name="Group 21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536" name="AutoShape 21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37" name="AutoShape 217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512" name="Rectangle 218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513" name="Group 21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534" name="AutoShape 22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35" name="AutoShape 22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514" name="Rectangle 222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5" name="Rectangle 223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516" name="Group 22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0532" name="AutoShape 22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33" name="AutoShape 226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517" name="Freeform 22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518" name="Group 22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0530" name="AutoShape 22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31" name="AutoShape 230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519" name="Rectangle 231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" name="Freeform 23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21" name="Freeform 23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22" name="Oval 234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3" name="Freeform 23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24" name="AutoShape 236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5" name="AutoShape 237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6" name="Oval 238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7" name="Oval 239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0528" name="Oval 240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9" name="Rectangle 241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447" name="Freeform 71"/>
          <p:cNvSpPr>
            <a:spLocks/>
          </p:cNvSpPr>
          <p:nvPr/>
        </p:nvSpPr>
        <p:spPr bwMode="auto">
          <a:xfrm>
            <a:off x="4932363" y="43926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48" name="Line 77"/>
          <p:cNvSpPr>
            <a:spLocks noChangeShapeType="1"/>
          </p:cNvSpPr>
          <p:nvPr/>
        </p:nvSpPr>
        <p:spPr bwMode="auto">
          <a:xfrm flipH="1">
            <a:off x="5381625" y="4702175"/>
            <a:ext cx="8556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49" name="Line 78"/>
          <p:cNvSpPr>
            <a:spLocks noChangeShapeType="1"/>
          </p:cNvSpPr>
          <p:nvPr/>
        </p:nvSpPr>
        <p:spPr bwMode="auto">
          <a:xfrm flipH="1">
            <a:off x="5891213" y="4749800"/>
            <a:ext cx="563562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50" name="Line 79"/>
          <p:cNvSpPr>
            <a:spLocks noChangeShapeType="1"/>
          </p:cNvSpPr>
          <p:nvPr/>
        </p:nvSpPr>
        <p:spPr bwMode="auto">
          <a:xfrm flipH="1">
            <a:off x="6429375" y="4756150"/>
            <a:ext cx="149225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51" name="Line 80"/>
          <p:cNvSpPr>
            <a:spLocks noChangeShapeType="1"/>
          </p:cNvSpPr>
          <p:nvPr/>
        </p:nvSpPr>
        <p:spPr bwMode="auto">
          <a:xfrm>
            <a:off x="6796088" y="4735513"/>
            <a:ext cx="123825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52" name="Text Box 97"/>
          <p:cNvSpPr txBox="1">
            <a:spLocks noChangeArrowheads="1"/>
          </p:cNvSpPr>
          <p:nvPr/>
        </p:nvSpPr>
        <p:spPr bwMode="auto">
          <a:xfrm>
            <a:off x="4959350" y="4279900"/>
            <a:ext cx="1198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network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60453" name="Text Box 98"/>
          <p:cNvSpPr txBox="1">
            <a:spLocks noChangeArrowheads="1"/>
          </p:cNvSpPr>
          <p:nvPr/>
        </p:nvSpPr>
        <p:spPr bwMode="auto">
          <a:xfrm>
            <a:off x="6967538" y="4660900"/>
            <a:ext cx="1290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 Gbps LAN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60454" name="Group 120"/>
          <p:cNvGrpSpPr>
            <a:grpSpLocks/>
          </p:cNvGrpSpPr>
          <p:nvPr/>
        </p:nvGrpSpPr>
        <p:grpSpPr bwMode="auto">
          <a:xfrm>
            <a:off x="6154738" y="4460875"/>
            <a:ext cx="881062" cy="307975"/>
            <a:chOff x="2356" y="1300"/>
            <a:chExt cx="555" cy="194"/>
          </a:xfrm>
        </p:grpSpPr>
        <p:sp>
          <p:nvSpPr>
            <p:cNvPr id="6049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049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050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60501" name="Group 12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0504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5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502" name="Line 12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03" name="Line 12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455" name="Group 172"/>
          <p:cNvGrpSpPr>
            <a:grpSpLocks/>
          </p:cNvGrpSpPr>
          <p:nvPr/>
        </p:nvGrpSpPr>
        <p:grpSpPr bwMode="auto">
          <a:xfrm>
            <a:off x="5068888" y="5070475"/>
            <a:ext cx="525462" cy="557213"/>
            <a:chOff x="-44" y="1473"/>
            <a:chExt cx="981" cy="1105"/>
          </a:xfrm>
        </p:grpSpPr>
        <p:pic>
          <p:nvPicPr>
            <p:cNvPr id="60496" name="Picture 173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497" name="Freeform 1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0456" name="Group 307"/>
          <p:cNvGrpSpPr>
            <a:grpSpLocks/>
          </p:cNvGrpSpPr>
          <p:nvPr/>
        </p:nvGrpSpPr>
        <p:grpSpPr bwMode="auto">
          <a:xfrm>
            <a:off x="6784975" y="5027613"/>
            <a:ext cx="377825" cy="576262"/>
            <a:chOff x="4140" y="429"/>
            <a:chExt cx="1425" cy="2396"/>
          </a:xfrm>
        </p:grpSpPr>
        <p:sp>
          <p:nvSpPr>
            <p:cNvPr id="60464" name="Freeform 3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65" name="Rectangle 30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66" name="Freeform 3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67" name="Freeform 3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68" name="Rectangle 31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469" name="Group 3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494" name="AutoShape 31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95" name="AutoShape 31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470" name="Rectangle 31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471" name="Group 3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492" name="AutoShape 31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93" name="AutoShape 31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472" name="Rectangle 32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73" name="Rectangle 32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474" name="Group 3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0490" name="AutoShape 3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91" name="AutoShape 32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475" name="Freeform 3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476" name="Group 3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0488" name="AutoShape 32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89" name="AutoShape 32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477" name="Rectangle 32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78" name="Freeform 3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79" name="Freeform 3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80" name="Oval 33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81" name="Freeform 3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82" name="AutoShape 33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83" name="AutoShape 33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84" name="Oval 33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85" name="Oval 33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0486" name="Oval 33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87" name="Rectangle 33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57" name="Group 340"/>
          <p:cNvGrpSpPr>
            <a:grpSpLocks/>
          </p:cNvGrpSpPr>
          <p:nvPr/>
        </p:nvGrpSpPr>
        <p:grpSpPr bwMode="auto">
          <a:xfrm>
            <a:off x="5580063" y="5092700"/>
            <a:ext cx="525462" cy="557213"/>
            <a:chOff x="-44" y="1473"/>
            <a:chExt cx="981" cy="1105"/>
          </a:xfrm>
        </p:grpSpPr>
        <p:pic>
          <p:nvPicPr>
            <p:cNvPr id="60462" name="Picture 34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463" name="Freeform 3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0458" name="Group 343"/>
          <p:cNvGrpSpPr>
            <a:grpSpLocks/>
          </p:cNvGrpSpPr>
          <p:nvPr/>
        </p:nvGrpSpPr>
        <p:grpSpPr bwMode="auto">
          <a:xfrm>
            <a:off x="6103938" y="5081588"/>
            <a:ext cx="525462" cy="557212"/>
            <a:chOff x="-44" y="1473"/>
            <a:chExt cx="981" cy="1105"/>
          </a:xfrm>
        </p:grpSpPr>
        <p:pic>
          <p:nvPicPr>
            <p:cNvPr id="60460" name="Picture 344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461" name="Freeform 3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0459" name="Line 95"/>
          <p:cNvSpPr>
            <a:spLocks noChangeShapeType="1"/>
          </p:cNvSpPr>
          <p:nvPr/>
        </p:nvSpPr>
        <p:spPr bwMode="auto">
          <a:xfrm>
            <a:off x="6591300" y="3467100"/>
            <a:ext cx="19050" cy="989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4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4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4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4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4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4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07" grpId="0" animBg="1"/>
      <p:bldP spid="147509" grpId="0" animBg="1"/>
      <p:bldP spid="147510" grpId="0"/>
      <p:bldP spid="147511" grpId="0" animBg="1"/>
      <p:bldP spid="147512" grpId="0"/>
      <p:bldP spid="147513" grpId="0"/>
      <p:bldP spid="147515" grpId="0" animBg="1"/>
      <p:bldP spid="1475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reeform 71"/>
          <p:cNvSpPr>
            <a:spLocks/>
          </p:cNvSpPr>
          <p:nvPr/>
        </p:nvSpPr>
        <p:spPr bwMode="auto">
          <a:xfrm>
            <a:off x="4932363" y="43926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Line 77"/>
          <p:cNvSpPr>
            <a:spLocks noChangeShapeType="1"/>
          </p:cNvSpPr>
          <p:nvPr/>
        </p:nvSpPr>
        <p:spPr bwMode="auto">
          <a:xfrm flipH="1">
            <a:off x="5381625" y="4702175"/>
            <a:ext cx="8556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Line 78"/>
          <p:cNvSpPr>
            <a:spLocks noChangeShapeType="1"/>
          </p:cNvSpPr>
          <p:nvPr/>
        </p:nvSpPr>
        <p:spPr bwMode="auto">
          <a:xfrm flipH="1">
            <a:off x="5891213" y="4749800"/>
            <a:ext cx="563562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Line 79"/>
          <p:cNvSpPr>
            <a:spLocks noChangeShapeType="1"/>
          </p:cNvSpPr>
          <p:nvPr/>
        </p:nvSpPr>
        <p:spPr bwMode="auto">
          <a:xfrm flipH="1">
            <a:off x="6429375" y="4756150"/>
            <a:ext cx="149225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Line 80"/>
          <p:cNvSpPr>
            <a:spLocks noChangeShapeType="1"/>
          </p:cNvSpPr>
          <p:nvPr/>
        </p:nvSpPr>
        <p:spPr bwMode="auto">
          <a:xfrm>
            <a:off x="6796088" y="4735513"/>
            <a:ext cx="123825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Text Box 97"/>
          <p:cNvSpPr txBox="1">
            <a:spLocks noChangeArrowheads="1"/>
          </p:cNvSpPr>
          <p:nvPr/>
        </p:nvSpPr>
        <p:spPr bwMode="auto">
          <a:xfrm>
            <a:off x="4959350" y="4279900"/>
            <a:ext cx="1198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network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61448" name="Text Box 98"/>
          <p:cNvSpPr txBox="1">
            <a:spLocks noChangeArrowheads="1"/>
          </p:cNvSpPr>
          <p:nvPr/>
        </p:nvSpPr>
        <p:spPr bwMode="auto">
          <a:xfrm>
            <a:off x="6967538" y="4660900"/>
            <a:ext cx="1290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 Gbps LAN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61449" name="Group 120"/>
          <p:cNvGrpSpPr>
            <a:grpSpLocks/>
          </p:cNvGrpSpPr>
          <p:nvPr/>
        </p:nvGrpSpPr>
        <p:grpSpPr bwMode="auto">
          <a:xfrm>
            <a:off x="6154738" y="4460875"/>
            <a:ext cx="881062" cy="307975"/>
            <a:chOff x="2356" y="1300"/>
            <a:chExt cx="555" cy="194"/>
          </a:xfrm>
        </p:grpSpPr>
        <p:sp>
          <p:nvSpPr>
            <p:cNvPr id="61689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1690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1691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61692" name="Group 12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1695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96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693" name="Line 12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4" name="Line 12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450" name="Group 172"/>
          <p:cNvGrpSpPr>
            <a:grpSpLocks/>
          </p:cNvGrpSpPr>
          <p:nvPr/>
        </p:nvGrpSpPr>
        <p:grpSpPr bwMode="auto">
          <a:xfrm>
            <a:off x="5068888" y="5070475"/>
            <a:ext cx="525462" cy="557213"/>
            <a:chOff x="-44" y="1473"/>
            <a:chExt cx="981" cy="1105"/>
          </a:xfrm>
        </p:grpSpPr>
        <p:pic>
          <p:nvPicPr>
            <p:cNvPr id="61687" name="Picture 17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88" name="Freeform 1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1451" name="Group 340"/>
          <p:cNvGrpSpPr>
            <a:grpSpLocks/>
          </p:cNvGrpSpPr>
          <p:nvPr/>
        </p:nvGrpSpPr>
        <p:grpSpPr bwMode="auto">
          <a:xfrm>
            <a:off x="5580063" y="5092700"/>
            <a:ext cx="525462" cy="557213"/>
            <a:chOff x="-44" y="1473"/>
            <a:chExt cx="981" cy="1105"/>
          </a:xfrm>
        </p:grpSpPr>
        <p:pic>
          <p:nvPicPr>
            <p:cNvPr id="61685" name="Picture 341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86" name="Freeform 3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1452" name="Group 343"/>
          <p:cNvGrpSpPr>
            <a:grpSpLocks/>
          </p:cNvGrpSpPr>
          <p:nvPr/>
        </p:nvGrpSpPr>
        <p:grpSpPr bwMode="auto">
          <a:xfrm>
            <a:off x="6103938" y="5081588"/>
            <a:ext cx="525462" cy="557212"/>
            <a:chOff x="-44" y="1473"/>
            <a:chExt cx="981" cy="1105"/>
          </a:xfrm>
        </p:grpSpPr>
        <p:pic>
          <p:nvPicPr>
            <p:cNvPr id="61683" name="Picture 344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84" name="Freeform 3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145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6145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60E0E06E-8A45-4541-A93C-23A9E18F03B0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1455" name="Picture 2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950" y="806450"/>
            <a:ext cx="3656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5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03225" y="269875"/>
            <a:ext cx="7772400" cy="66357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Caching example: </a:t>
            </a:r>
            <a:r>
              <a:rPr lang="en-US" sz="3600">
                <a:ea typeface="ＭＳ Ｐゴシック" pitchFamily="34" charset="-128"/>
              </a:rPr>
              <a:t>install local cache</a:t>
            </a:r>
            <a:r>
              <a:rPr lang="en-US" sz="4000">
                <a:ea typeface="ＭＳ Ｐゴシック" pitchFamily="34" charset="-128"/>
              </a:rPr>
              <a:t> 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61457" name="Text Box 50"/>
          <p:cNvSpPr txBox="1">
            <a:spLocks noChangeArrowheads="1"/>
          </p:cNvSpPr>
          <p:nvPr/>
        </p:nvSpPr>
        <p:spPr bwMode="auto">
          <a:xfrm>
            <a:off x="7696200" y="1824038"/>
            <a:ext cx="93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servers</a:t>
            </a:r>
          </a:p>
        </p:txBody>
      </p:sp>
      <p:sp>
        <p:nvSpPr>
          <p:cNvPr id="61458" name="Line 95"/>
          <p:cNvSpPr>
            <a:spLocks noChangeShapeType="1"/>
          </p:cNvSpPr>
          <p:nvPr/>
        </p:nvSpPr>
        <p:spPr bwMode="auto">
          <a:xfrm>
            <a:off x="6591300" y="3467100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Text Box 99"/>
          <p:cNvSpPr txBox="1">
            <a:spLocks noChangeArrowheads="1"/>
          </p:cNvSpPr>
          <p:nvPr/>
        </p:nvSpPr>
        <p:spPr bwMode="auto">
          <a:xfrm>
            <a:off x="6592888" y="3656013"/>
            <a:ext cx="1190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1.54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access link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7" name="Group 308"/>
          <p:cNvGrpSpPr>
            <a:grpSpLocks/>
          </p:cNvGrpSpPr>
          <p:nvPr/>
        </p:nvGrpSpPr>
        <p:grpSpPr bwMode="auto">
          <a:xfrm>
            <a:off x="6719888" y="4941888"/>
            <a:ext cx="1860550" cy="809625"/>
            <a:chOff x="4217" y="3611"/>
            <a:chExt cx="1172" cy="510"/>
          </a:xfrm>
        </p:grpSpPr>
        <p:sp>
          <p:nvSpPr>
            <p:cNvPr id="61681" name="Rectangle 307"/>
            <p:cNvSpPr>
              <a:spLocks noChangeArrowheads="1"/>
            </p:cNvSpPr>
            <p:nvPr/>
          </p:nvSpPr>
          <p:spPr bwMode="auto">
            <a:xfrm>
              <a:off x="4217" y="3611"/>
              <a:ext cx="329" cy="473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2" name="Text Box 97"/>
            <p:cNvSpPr txBox="1">
              <a:spLocks noChangeArrowheads="1"/>
            </p:cNvSpPr>
            <p:nvPr/>
          </p:nvSpPr>
          <p:spPr bwMode="auto">
            <a:xfrm>
              <a:off x="4561" y="3717"/>
              <a:ext cx="82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CC0000"/>
                  </a:solidFill>
                </a:rPr>
                <a:t>local web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CC0000"/>
                  </a:solidFill>
                </a:rPr>
                <a:t>cache</a:t>
              </a:r>
            </a:p>
          </p:txBody>
        </p:sp>
      </p:grpSp>
      <p:sp>
        <p:nvSpPr>
          <p:cNvPr id="61461" name="Rectangle 4"/>
          <p:cNvSpPr>
            <a:spLocks noChangeArrowheads="1"/>
          </p:cNvSpPr>
          <p:nvPr/>
        </p:nvSpPr>
        <p:spPr bwMode="auto">
          <a:xfrm>
            <a:off x="398463" y="1335088"/>
            <a:ext cx="437038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assumptions: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avg object size: 100K bits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avg request rate from browsers to origin servers:15/sec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avg data rate to browsers: 1.50 Mbps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RTT from institutional router to any origin server: 2 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access link rate: 1.54 Mbps</a:t>
            </a:r>
          </a:p>
          <a:p>
            <a:pPr marL="342900" indent="-342900"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consequences: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1800">
                <a:latin typeface="Gill Sans MT" pitchFamily="34" charset="0"/>
              </a:rPr>
              <a:t>LAN utilization: 15%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1800">
                <a:latin typeface="Gill Sans MT" pitchFamily="34" charset="0"/>
              </a:rPr>
              <a:t>access link utilization = </a:t>
            </a:r>
            <a:r>
              <a:rPr lang="en-US" sz="1800">
                <a:solidFill>
                  <a:srgbClr val="FF0000"/>
                </a:solidFill>
                <a:latin typeface="Gill Sans MT" pitchFamily="34" charset="0"/>
              </a:rPr>
              <a:t>100%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1800">
                <a:latin typeface="Gill Sans MT" pitchFamily="34" charset="0"/>
              </a:rPr>
              <a:t>total delay   = Internet delay + access delay + LAN delay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>
                <a:latin typeface="Gill Sans MT" pitchFamily="34" charset="0"/>
              </a:rPr>
              <a:t>     =  2 sec + minutes + usecs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>
              <a:latin typeface="Gill Sans MT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>
              <a:latin typeface="Gill Sans MT" pitchFamily="34" charset="0"/>
            </a:endParaRPr>
          </a:p>
        </p:txBody>
      </p:sp>
      <p:sp>
        <p:nvSpPr>
          <p:cNvPr id="61462" name="Freeform 82"/>
          <p:cNvSpPr>
            <a:spLocks/>
          </p:cNvSpPr>
          <p:nvPr/>
        </p:nvSpPr>
        <p:spPr bwMode="auto">
          <a:xfrm>
            <a:off x="663575" y="4605338"/>
            <a:ext cx="3973513" cy="1163637"/>
          </a:xfrm>
          <a:custGeom>
            <a:avLst/>
            <a:gdLst>
              <a:gd name="T0" fmla="*/ 2147483647 w 2503"/>
              <a:gd name="T1" fmla="*/ 0 h 733"/>
              <a:gd name="T2" fmla="*/ 2147483647 w 2503"/>
              <a:gd name="T3" fmla="*/ 2147483647 h 733"/>
              <a:gd name="T4" fmla="*/ 2147483647 w 2503"/>
              <a:gd name="T5" fmla="*/ 2147483647 h 733"/>
              <a:gd name="T6" fmla="*/ 2147483647 w 2503"/>
              <a:gd name="T7" fmla="*/ 2147483647 h 733"/>
              <a:gd name="T8" fmla="*/ 0 w 2503"/>
              <a:gd name="T9" fmla="*/ 2147483647 h 733"/>
              <a:gd name="T10" fmla="*/ 2147483647 w 2503"/>
              <a:gd name="T11" fmla="*/ 2147483647 h 733"/>
              <a:gd name="T12" fmla="*/ 2147483647 w 2503"/>
              <a:gd name="T13" fmla="*/ 2147483647 h 733"/>
              <a:gd name="T14" fmla="*/ 2147483647 w 2503"/>
              <a:gd name="T15" fmla="*/ 2147483647 h 733"/>
              <a:gd name="T16" fmla="*/ 2147483647 w 2503"/>
              <a:gd name="T17" fmla="*/ 0 h 7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03"/>
              <a:gd name="T28" fmla="*/ 0 h 733"/>
              <a:gd name="T29" fmla="*/ 2503 w 2503"/>
              <a:gd name="T30" fmla="*/ 733 h 7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03" h="733">
                <a:moveTo>
                  <a:pt x="1481" y="0"/>
                </a:moveTo>
                <a:lnTo>
                  <a:pt x="1481" y="198"/>
                </a:lnTo>
                <a:lnTo>
                  <a:pt x="953" y="198"/>
                </a:lnTo>
                <a:lnTo>
                  <a:pt x="953" y="370"/>
                </a:lnTo>
                <a:lnTo>
                  <a:pt x="0" y="370"/>
                </a:lnTo>
                <a:lnTo>
                  <a:pt x="14" y="733"/>
                </a:lnTo>
                <a:lnTo>
                  <a:pt x="2503" y="713"/>
                </a:lnTo>
                <a:lnTo>
                  <a:pt x="2455" y="6"/>
                </a:lnTo>
                <a:lnTo>
                  <a:pt x="1481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8559" name="Text Box 79"/>
          <p:cNvSpPr txBox="1">
            <a:spLocks noChangeArrowheads="1"/>
          </p:cNvSpPr>
          <p:nvPr/>
        </p:nvSpPr>
        <p:spPr bwMode="auto">
          <a:xfrm>
            <a:off x="2986088" y="4589463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solidFill>
                  <a:srgbClr val="CC0000"/>
                </a:solidFill>
              </a:rPr>
              <a:t>?</a:t>
            </a:r>
          </a:p>
        </p:txBody>
      </p:sp>
      <p:sp>
        <p:nvSpPr>
          <p:cNvPr id="148557" name="Text Box 77"/>
          <p:cNvSpPr txBox="1">
            <a:spLocks noChangeArrowheads="1"/>
          </p:cNvSpPr>
          <p:nvPr/>
        </p:nvSpPr>
        <p:spPr bwMode="auto">
          <a:xfrm>
            <a:off x="2149475" y="4862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solidFill>
                  <a:srgbClr val="CC0000"/>
                </a:solidFill>
              </a:rPr>
              <a:t>?</a:t>
            </a:r>
          </a:p>
        </p:txBody>
      </p:sp>
      <p:sp>
        <p:nvSpPr>
          <p:cNvPr id="148556" name="Text Box 76"/>
          <p:cNvSpPr txBox="1">
            <a:spLocks noChangeArrowheads="1"/>
          </p:cNvSpPr>
          <p:nvPr/>
        </p:nvSpPr>
        <p:spPr bwMode="auto">
          <a:xfrm>
            <a:off x="1123950" y="5262563"/>
            <a:ext cx="26670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0"/>
              </a:spcBef>
            </a:pP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How to compute link </a:t>
            </a:r>
          </a:p>
          <a:p>
            <a:pPr marL="342900" indent="-342900" algn="ctr">
              <a:lnSpc>
                <a:spcPct val="80000"/>
              </a:lnSpc>
              <a:spcBef>
                <a:spcPct val="0"/>
              </a:spcBef>
            </a:pP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utilization, delay?</a:t>
            </a:r>
          </a:p>
        </p:txBody>
      </p:sp>
      <p:sp>
        <p:nvSpPr>
          <p:cNvPr id="148563" name="Text Box 83"/>
          <p:cNvSpPr txBox="1">
            <a:spLocks noChangeArrowheads="1"/>
          </p:cNvSpPr>
          <p:nvPr/>
        </p:nvSpPr>
        <p:spPr bwMode="auto">
          <a:xfrm>
            <a:off x="598488" y="6051550"/>
            <a:ext cx="364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400" i="1">
                <a:solidFill>
                  <a:srgbClr val="CC0000"/>
                </a:solidFill>
              </a:rPr>
              <a:t>Cost:</a:t>
            </a:r>
            <a:r>
              <a:rPr lang="en-US" sz="2400"/>
              <a:t> web cache (cheap!)</a:t>
            </a:r>
          </a:p>
        </p:txBody>
      </p:sp>
      <p:sp>
        <p:nvSpPr>
          <p:cNvPr id="61467" name="Line 2"/>
          <p:cNvSpPr>
            <a:spLocks noChangeShapeType="1"/>
          </p:cNvSpPr>
          <p:nvPr/>
        </p:nvSpPr>
        <p:spPr bwMode="auto">
          <a:xfrm>
            <a:off x="5267325" y="2409825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8" name="Line 51"/>
          <p:cNvSpPr>
            <a:spLocks noChangeShapeType="1"/>
          </p:cNvSpPr>
          <p:nvPr/>
        </p:nvSpPr>
        <p:spPr bwMode="auto">
          <a:xfrm>
            <a:off x="6076950" y="2028825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9" name="Line 52"/>
          <p:cNvSpPr>
            <a:spLocks noChangeShapeType="1"/>
          </p:cNvSpPr>
          <p:nvPr/>
        </p:nvSpPr>
        <p:spPr bwMode="auto">
          <a:xfrm flipH="1">
            <a:off x="6705600" y="2066925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Line 53"/>
          <p:cNvSpPr>
            <a:spLocks noChangeShapeType="1"/>
          </p:cNvSpPr>
          <p:nvPr/>
        </p:nvSpPr>
        <p:spPr bwMode="auto">
          <a:xfrm flipH="1">
            <a:off x="7162800" y="2228850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1" name="Line 54"/>
          <p:cNvSpPr>
            <a:spLocks noChangeShapeType="1"/>
          </p:cNvSpPr>
          <p:nvPr/>
        </p:nvSpPr>
        <p:spPr bwMode="auto">
          <a:xfrm flipH="1" flipV="1">
            <a:off x="7324725" y="2990850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2" name="Freeform 55"/>
          <p:cNvSpPr>
            <a:spLocks/>
          </p:cNvSpPr>
          <p:nvPr/>
        </p:nvSpPr>
        <p:spPr bwMode="auto">
          <a:xfrm>
            <a:off x="5351463" y="2022475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3" name="Text Box 70"/>
          <p:cNvSpPr txBox="1">
            <a:spLocks noChangeArrowheads="1"/>
          </p:cNvSpPr>
          <p:nvPr/>
        </p:nvSpPr>
        <p:spPr bwMode="auto">
          <a:xfrm>
            <a:off x="6057900" y="2354263"/>
            <a:ext cx="9318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 Internet</a:t>
            </a:r>
            <a:endParaRPr lang="en-US" sz="2400">
              <a:solidFill>
                <a:srgbClr val="CC0000"/>
              </a:solidFill>
            </a:endParaRPr>
          </a:p>
        </p:txBody>
      </p:sp>
      <p:grpSp>
        <p:nvGrpSpPr>
          <p:cNvPr id="61474" name="Group 91"/>
          <p:cNvGrpSpPr>
            <a:grpSpLocks/>
          </p:cNvGrpSpPr>
          <p:nvPr/>
        </p:nvGrpSpPr>
        <p:grpSpPr bwMode="auto">
          <a:xfrm>
            <a:off x="6175375" y="3165475"/>
            <a:ext cx="881063" cy="307975"/>
            <a:chOff x="2356" y="1300"/>
            <a:chExt cx="555" cy="194"/>
          </a:xfrm>
        </p:grpSpPr>
        <p:sp>
          <p:nvSpPr>
            <p:cNvPr id="6167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167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167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61676" name="Group 9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1679" name="Freeform 9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80" name="Freeform 9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677" name="Line 98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8" name="Line 99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475" name="Group 100"/>
          <p:cNvGrpSpPr>
            <a:grpSpLocks/>
          </p:cNvGrpSpPr>
          <p:nvPr/>
        </p:nvGrpSpPr>
        <p:grpSpPr bwMode="auto">
          <a:xfrm>
            <a:off x="4919663" y="1957388"/>
            <a:ext cx="377825" cy="576262"/>
            <a:chOff x="4140" y="429"/>
            <a:chExt cx="1425" cy="2396"/>
          </a:xfrm>
        </p:grpSpPr>
        <p:sp>
          <p:nvSpPr>
            <p:cNvPr id="61641" name="Freeform 10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2" name="Rectangle 102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3" name="Freeform 10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4" name="Freeform 10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5" name="Rectangle 105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646" name="Group 10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1671" name="AutoShape 107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72" name="AutoShape 108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647" name="Rectangle 109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648" name="Group 11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1669" name="AutoShape 111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70" name="AutoShape 112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649" name="Rectangle 113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0" name="Rectangle 114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651" name="Group 11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1667" name="AutoShape 116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68" name="AutoShape 117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652" name="Freeform 11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653" name="Group 11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665" name="AutoShape 12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66" name="AutoShape 121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654" name="Rectangle 122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5" name="Freeform 12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6" name="Freeform 12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7" name="Oval 125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8" name="Freeform 12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9" name="AutoShape 127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0" name="AutoShape 128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1" name="Oval 129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2" name="Oval 130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1663" name="Oval 131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4" name="Rectangle 132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76" name="Group 133"/>
          <p:cNvGrpSpPr>
            <a:grpSpLocks/>
          </p:cNvGrpSpPr>
          <p:nvPr/>
        </p:nvGrpSpPr>
        <p:grpSpPr bwMode="auto">
          <a:xfrm>
            <a:off x="5834063" y="1479550"/>
            <a:ext cx="377825" cy="576263"/>
            <a:chOff x="4140" y="429"/>
            <a:chExt cx="1425" cy="2396"/>
          </a:xfrm>
        </p:grpSpPr>
        <p:sp>
          <p:nvSpPr>
            <p:cNvPr id="61609" name="Freeform 13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0" name="Rectangle 135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1" name="Freeform 13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2" name="Freeform 13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3" name="Rectangle 138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614" name="Group 13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1639" name="AutoShape 140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40" name="AutoShape 141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615" name="Rectangle 142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616" name="Group 14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1637" name="AutoShape 144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38" name="AutoShape 145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617" name="Rectangle 146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8" name="Rectangle 147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619" name="Group 14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1635" name="AutoShape 149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36" name="AutoShape 150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620" name="Freeform 15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621" name="Group 15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633" name="AutoShape 15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34" name="AutoShape 15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622" name="Rectangle 155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3" name="Freeform 15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4" name="Freeform 15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5" name="Oval 158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6" name="Freeform 15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7" name="AutoShape 160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8" name="AutoShape 161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9" name="Oval 162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0" name="Oval 163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1631" name="Oval 164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2" name="Rectangle 165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77" name="Group 166"/>
          <p:cNvGrpSpPr>
            <a:grpSpLocks/>
          </p:cNvGrpSpPr>
          <p:nvPr/>
        </p:nvGrpSpPr>
        <p:grpSpPr bwMode="auto">
          <a:xfrm>
            <a:off x="6586538" y="1511300"/>
            <a:ext cx="377825" cy="576263"/>
            <a:chOff x="4140" y="429"/>
            <a:chExt cx="1425" cy="2396"/>
          </a:xfrm>
        </p:grpSpPr>
        <p:sp>
          <p:nvSpPr>
            <p:cNvPr id="61577" name="Freeform 16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78" name="Rectangle 168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9" name="Freeform 16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80" name="Freeform 17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81" name="Rectangle 171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582" name="Group 17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1607" name="AutoShape 173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08" name="AutoShape 174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83" name="Rectangle 175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584" name="Group 17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1605" name="AutoShape 177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06" name="AutoShape 178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85" name="Rectangle 179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6" name="Rectangle 180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587" name="Group 18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1603" name="AutoShape 18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04" name="AutoShape 18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88" name="Freeform 18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589" name="Group 18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601" name="AutoShape 186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02" name="AutoShape 187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90" name="Rectangle 188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1" name="Freeform 18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92" name="Freeform 19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93" name="Oval 191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4" name="Freeform 19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95" name="AutoShape 193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6" name="AutoShape 194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7" name="Oval 195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8" name="Oval 196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1599" name="Oval 197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0" name="Rectangle 198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78" name="Group 199"/>
          <p:cNvGrpSpPr>
            <a:grpSpLocks/>
          </p:cNvGrpSpPr>
          <p:nvPr/>
        </p:nvGrpSpPr>
        <p:grpSpPr bwMode="auto">
          <a:xfrm>
            <a:off x="7196138" y="1663700"/>
            <a:ext cx="377825" cy="576263"/>
            <a:chOff x="4140" y="429"/>
            <a:chExt cx="1425" cy="2396"/>
          </a:xfrm>
        </p:grpSpPr>
        <p:sp>
          <p:nvSpPr>
            <p:cNvPr id="61545" name="Freeform 20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46" name="Rectangle 201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7" name="Freeform 20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48" name="Freeform 20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49" name="Rectangle 204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550" name="Group 20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1575" name="AutoShape 20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76" name="AutoShape 207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51" name="Rectangle 208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552" name="Group 20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1573" name="AutoShape 21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74" name="AutoShape 21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53" name="Rectangle 212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4" name="Rectangle 213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555" name="Group 21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1571" name="AutoShape 21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72" name="AutoShape 216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56" name="Freeform 21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557" name="Group 21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569" name="AutoShape 21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70" name="AutoShape 220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58" name="Rectangle 221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9" name="Freeform 22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60" name="Freeform 22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61" name="Oval 224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2" name="Freeform 22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63" name="AutoShape 226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4" name="AutoShape 227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5" name="Oval 228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6" name="Oval 229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1567" name="Oval 230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8" name="Rectangle 231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79" name="Group 232"/>
          <p:cNvGrpSpPr>
            <a:grpSpLocks/>
          </p:cNvGrpSpPr>
          <p:nvPr/>
        </p:nvGrpSpPr>
        <p:grpSpPr bwMode="auto">
          <a:xfrm>
            <a:off x="7524750" y="2609850"/>
            <a:ext cx="377825" cy="576263"/>
            <a:chOff x="4140" y="429"/>
            <a:chExt cx="1425" cy="2396"/>
          </a:xfrm>
        </p:grpSpPr>
        <p:sp>
          <p:nvSpPr>
            <p:cNvPr id="61513" name="Freeform 23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4" name="Rectangle 234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5" name="Freeform 23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6" name="Freeform 23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7" name="Rectangle 237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518" name="Group 23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1543" name="AutoShape 239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4" name="AutoShape 240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19" name="Rectangle 241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520" name="Group 24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1541" name="AutoShape 24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2" name="AutoShape 244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21" name="Rectangle 245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2" name="Rectangle 246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523" name="Group 24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1539" name="AutoShape 24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0" name="AutoShape 249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24" name="Freeform 25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525" name="Group 25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537" name="AutoShape 252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8" name="AutoShape 253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26" name="Rectangle 254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7" name="Freeform 25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8" name="Freeform 25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9" name="Oval 257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0" name="Freeform 25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31" name="AutoShape 259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2" name="AutoShape 260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3" name="Oval 261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4" name="Oval 262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1535" name="Oval 263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6" name="Rectangle 264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80" name="Group 307"/>
          <p:cNvGrpSpPr>
            <a:grpSpLocks/>
          </p:cNvGrpSpPr>
          <p:nvPr/>
        </p:nvGrpSpPr>
        <p:grpSpPr bwMode="auto">
          <a:xfrm>
            <a:off x="6784975" y="5027613"/>
            <a:ext cx="377825" cy="576262"/>
            <a:chOff x="4140" y="429"/>
            <a:chExt cx="1425" cy="2396"/>
          </a:xfrm>
        </p:grpSpPr>
        <p:sp>
          <p:nvSpPr>
            <p:cNvPr id="61481" name="Freeform 3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82" name="Rectangle 30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3" name="Freeform 3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84" name="Freeform 3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85" name="Rectangle 31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486" name="Group 3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1511" name="AutoShape 31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2" name="AutoShape 31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87" name="Rectangle 31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488" name="Group 3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1509" name="AutoShape 31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0" name="AutoShape 31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89" name="Rectangle 32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0" name="Rectangle 32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491" name="Group 3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1507" name="AutoShape 3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08" name="AutoShape 32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92" name="Freeform 3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493" name="Group 3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505" name="AutoShape 32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06" name="AutoShape 32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94" name="Rectangle 32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5" name="Freeform 3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96" name="Freeform 3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97" name="Oval 33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8" name="Freeform 3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99" name="AutoShape 33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0" name="AutoShape 33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1" name="Oval 33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2" name="Oval 33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1503" name="Oval 33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4" name="Rectangle 33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8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8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8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8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6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6246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6688DD65-3F0D-4205-B384-C85AA4ED2454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2468" name="Picture 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950" y="806450"/>
            <a:ext cx="3656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03225" y="269875"/>
            <a:ext cx="7772400" cy="66357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Caching example: </a:t>
            </a:r>
            <a:r>
              <a:rPr lang="en-US" sz="3600">
                <a:ea typeface="ＭＳ Ｐゴシック" pitchFamily="34" charset="-128"/>
              </a:rPr>
              <a:t>install local cache</a:t>
            </a:r>
            <a:r>
              <a:rPr lang="en-US" sz="4000">
                <a:ea typeface="ＭＳ Ｐゴシック" pitchFamily="34" charset="-128"/>
              </a:rPr>
              <a:t> 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6247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9588" y="1290638"/>
            <a:ext cx="4459287" cy="1882775"/>
          </a:xfrm>
        </p:spPr>
        <p:txBody>
          <a:bodyPr/>
          <a:lstStyle/>
          <a:p>
            <a:pPr marL="228600" indent="-228600">
              <a:buFont typeface="Wingdings" pitchFamily="2" charset="2"/>
              <a:buNone/>
              <a:tabLst>
                <a:tab pos="576263" algn="l"/>
              </a:tabLst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Calculating access link utilization, delay with cache:</a:t>
            </a:r>
          </a:p>
          <a:p>
            <a:pPr marL="228600" indent="-228600">
              <a:lnSpc>
                <a:spcPct val="80000"/>
              </a:lnSpc>
              <a:tabLst>
                <a:tab pos="576263" algn="l"/>
              </a:tabLst>
            </a:pPr>
            <a:r>
              <a:rPr lang="en-US" sz="2400">
                <a:ea typeface="ＭＳ Ｐゴシック" pitchFamily="34" charset="-128"/>
              </a:rPr>
              <a:t>suppose cache hit rate is 0.4</a:t>
            </a:r>
          </a:p>
          <a:p>
            <a:pPr marL="576263" lvl="1" indent="-233363">
              <a:tabLst>
                <a:tab pos="576263" algn="l"/>
              </a:tabLst>
            </a:pPr>
            <a:r>
              <a:rPr lang="en-US" sz="2000">
                <a:ea typeface="ＭＳ Ｐゴシック" pitchFamily="34" charset="-128"/>
              </a:rPr>
              <a:t>40% requests satisfied at cache, 60% requests satisfied at origin 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  <a:tabLst>
                <a:tab pos="576263" algn="l"/>
              </a:tabLst>
            </a:pPr>
            <a:r>
              <a:rPr lang="en-US" sz="2400">
                <a:ea typeface="ＭＳ Ｐゴシック" pitchFamily="34" charset="-128"/>
              </a:rPr>
              <a:t>  </a:t>
            </a:r>
          </a:p>
        </p:txBody>
      </p:sp>
      <p:sp>
        <p:nvSpPr>
          <p:cNvPr id="62471" name="Text Box 50"/>
          <p:cNvSpPr txBox="1">
            <a:spLocks noChangeArrowheads="1"/>
          </p:cNvSpPr>
          <p:nvPr/>
        </p:nvSpPr>
        <p:spPr bwMode="auto">
          <a:xfrm>
            <a:off x="7696200" y="1824038"/>
            <a:ext cx="93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servers</a:t>
            </a:r>
          </a:p>
        </p:txBody>
      </p:sp>
      <p:sp>
        <p:nvSpPr>
          <p:cNvPr id="62472" name="Line 95"/>
          <p:cNvSpPr>
            <a:spLocks noChangeShapeType="1"/>
          </p:cNvSpPr>
          <p:nvPr/>
        </p:nvSpPr>
        <p:spPr bwMode="auto">
          <a:xfrm>
            <a:off x="6591300" y="3467100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Text Box 99"/>
          <p:cNvSpPr txBox="1">
            <a:spLocks noChangeArrowheads="1"/>
          </p:cNvSpPr>
          <p:nvPr/>
        </p:nvSpPr>
        <p:spPr bwMode="auto">
          <a:xfrm>
            <a:off x="6592888" y="3656013"/>
            <a:ext cx="1190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1.54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access link</a:t>
            </a:r>
            <a:endParaRPr lang="en-US" sz="2400">
              <a:solidFill>
                <a:schemeClr val="accent2"/>
              </a:solidFill>
            </a:endParaRPr>
          </a:p>
        </p:txBody>
      </p:sp>
      <p:sp>
        <p:nvSpPr>
          <p:cNvPr id="149566" name="Rectangle 4"/>
          <p:cNvSpPr>
            <a:spLocks noChangeArrowheads="1"/>
          </p:cNvSpPr>
          <p:nvPr/>
        </p:nvSpPr>
        <p:spPr bwMode="auto">
          <a:xfrm>
            <a:off x="506413" y="3057525"/>
            <a:ext cx="4459287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  <a:tabLst>
                <a:tab pos="576263" algn="l"/>
              </a:tabLst>
            </a:pPr>
            <a:r>
              <a:rPr lang="en-US" sz="2400">
                <a:latin typeface="Gill Sans MT" pitchFamily="34" charset="0"/>
              </a:rPr>
              <a:t>access link utilization: </a:t>
            </a: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pitchFamily="2" charset="2"/>
              <a:buChar char="§"/>
              <a:tabLst>
                <a:tab pos="576263" algn="l"/>
              </a:tabLst>
            </a:pPr>
            <a:r>
              <a:rPr lang="en-US" sz="1800">
                <a:latin typeface="Gill Sans MT" pitchFamily="34" charset="0"/>
              </a:rPr>
              <a:t>60% of requests use access link </a:t>
            </a:r>
          </a:p>
          <a:p>
            <a:pPr marL="228600" indent="-228600">
              <a:lnSpc>
                <a:spcPct val="80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  <a:tabLst>
                <a:tab pos="576263" algn="l"/>
              </a:tabLst>
            </a:pPr>
            <a:r>
              <a:rPr lang="en-US">
                <a:latin typeface="Gill Sans MT" pitchFamily="34" charset="0"/>
              </a:rPr>
              <a:t>data rate to browsers over access link = 0.6*1.50 Mbps = .9 Mbps </a:t>
            </a: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pitchFamily="2" charset="2"/>
              <a:buChar char="§"/>
              <a:tabLst>
                <a:tab pos="576263" algn="l"/>
              </a:tabLst>
            </a:pPr>
            <a:r>
              <a:rPr lang="en-US" sz="1800">
                <a:latin typeface="Gill Sans MT" pitchFamily="34" charset="0"/>
              </a:rPr>
              <a:t>utilization = 0.9/1.54 = .58</a:t>
            </a:r>
          </a:p>
        </p:txBody>
      </p:sp>
      <p:sp>
        <p:nvSpPr>
          <p:cNvPr id="149567" name="Rectangle 4"/>
          <p:cNvSpPr>
            <a:spLocks noChangeArrowheads="1"/>
          </p:cNvSpPr>
          <p:nvPr/>
        </p:nvSpPr>
        <p:spPr bwMode="auto">
          <a:xfrm>
            <a:off x="538163" y="4557713"/>
            <a:ext cx="4459287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  <a:tabLst>
                <a:tab pos="576263" algn="l"/>
              </a:tabLst>
            </a:pPr>
            <a:r>
              <a:rPr lang="en-US" sz="2400">
                <a:latin typeface="Gill Sans MT" pitchFamily="34" charset="0"/>
              </a:rPr>
              <a:t>total delay</a:t>
            </a: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pitchFamily="2" charset="2"/>
              <a:buChar char="§"/>
              <a:tabLst>
                <a:tab pos="576263" algn="l"/>
              </a:tabLst>
            </a:pPr>
            <a:r>
              <a:rPr lang="en-US" sz="1800">
                <a:latin typeface="Gill Sans MT" pitchFamily="34" charset="0"/>
              </a:rPr>
              <a:t>= 0.6 * (delay from origin servers) +0.4 * (delay when satisfied at cache)</a:t>
            </a: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pitchFamily="2" charset="2"/>
              <a:buChar char="§"/>
              <a:tabLst>
                <a:tab pos="576263" algn="l"/>
              </a:tabLst>
            </a:pPr>
            <a:r>
              <a:rPr lang="en-US" sz="1800">
                <a:latin typeface="Gill Sans MT" pitchFamily="34" charset="0"/>
              </a:rPr>
              <a:t>= 0.6 (2.01) + 0.4 (~msecs) </a:t>
            </a: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pitchFamily="2" charset="2"/>
              <a:buChar char="§"/>
              <a:tabLst>
                <a:tab pos="576263" algn="l"/>
              </a:tabLst>
            </a:pPr>
            <a:r>
              <a:rPr lang="en-US" sz="1800">
                <a:latin typeface="Gill Sans MT" pitchFamily="34" charset="0"/>
              </a:rPr>
              <a:t>= ~ 1.2 secs</a:t>
            </a: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pitchFamily="2" charset="2"/>
              <a:buChar char="§"/>
              <a:tabLst>
                <a:tab pos="576263" algn="l"/>
              </a:tabLst>
            </a:pPr>
            <a:r>
              <a:rPr lang="en-US" sz="1800">
                <a:latin typeface="Gill Sans MT" pitchFamily="34" charset="0"/>
              </a:rPr>
              <a:t>less than with 154 Mbps link (and cheaper too!)</a:t>
            </a:r>
          </a:p>
          <a:p>
            <a:pPr marL="228600" indent="-228600">
              <a:lnSpc>
                <a:spcPct val="80000"/>
              </a:lnSpc>
              <a:buClr>
                <a:srgbClr val="000099"/>
              </a:buClr>
              <a:buSzPct val="65000"/>
              <a:buFont typeface="Wingdings" pitchFamily="2" charset="2"/>
              <a:buNone/>
              <a:tabLst>
                <a:tab pos="576263" algn="l"/>
              </a:tabLst>
            </a:pPr>
            <a:r>
              <a:rPr lang="en-US" sz="2400">
                <a:latin typeface="Gill Sans MT" pitchFamily="34" charset="0"/>
              </a:rPr>
              <a:t>  </a:t>
            </a:r>
          </a:p>
        </p:txBody>
      </p:sp>
      <p:sp>
        <p:nvSpPr>
          <p:cNvPr id="62476" name="Line 2"/>
          <p:cNvSpPr>
            <a:spLocks noChangeShapeType="1"/>
          </p:cNvSpPr>
          <p:nvPr/>
        </p:nvSpPr>
        <p:spPr bwMode="auto">
          <a:xfrm>
            <a:off x="5267325" y="2409825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51"/>
          <p:cNvSpPr>
            <a:spLocks noChangeShapeType="1"/>
          </p:cNvSpPr>
          <p:nvPr/>
        </p:nvSpPr>
        <p:spPr bwMode="auto">
          <a:xfrm>
            <a:off x="6076950" y="2028825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52"/>
          <p:cNvSpPr>
            <a:spLocks noChangeShapeType="1"/>
          </p:cNvSpPr>
          <p:nvPr/>
        </p:nvSpPr>
        <p:spPr bwMode="auto">
          <a:xfrm flipH="1">
            <a:off x="6705600" y="2066925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53"/>
          <p:cNvSpPr>
            <a:spLocks noChangeShapeType="1"/>
          </p:cNvSpPr>
          <p:nvPr/>
        </p:nvSpPr>
        <p:spPr bwMode="auto">
          <a:xfrm flipH="1">
            <a:off x="7162800" y="2228850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Line 54"/>
          <p:cNvSpPr>
            <a:spLocks noChangeShapeType="1"/>
          </p:cNvSpPr>
          <p:nvPr/>
        </p:nvSpPr>
        <p:spPr bwMode="auto">
          <a:xfrm flipH="1" flipV="1">
            <a:off x="7324725" y="2990850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Freeform 55"/>
          <p:cNvSpPr>
            <a:spLocks/>
          </p:cNvSpPr>
          <p:nvPr/>
        </p:nvSpPr>
        <p:spPr bwMode="auto">
          <a:xfrm>
            <a:off x="5351463" y="2022475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2" name="Text Box 70"/>
          <p:cNvSpPr txBox="1">
            <a:spLocks noChangeArrowheads="1"/>
          </p:cNvSpPr>
          <p:nvPr/>
        </p:nvSpPr>
        <p:spPr bwMode="auto">
          <a:xfrm>
            <a:off x="6057900" y="2354263"/>
            <a:ext cx="9318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 Internet</a:t>
            </a:r>
            <a:endParaRPr lang="en-US" sz="2400">
              <a:solidFill>
                <a:srgbClr val="CC0000"/>
              </a:solidFill>
            </a:endParaRPr>
          </a:p>
        </p:txBody>
      </p:sp>
      <p:grpSp>
        <p:nvGrpSpPr>
          <p:cNvPr id="62483" name="Group 71"/>
          <p:cNvGrpSpPr>
            <a:grpSpLocks/>
          </p:cNvGrpSpPr>
          <p:nvPr/>
        </p:nvGrpSpPr>
        <p:grpSpPr bwMode="auto">
          <a:xfrm>
            <a:off x="6175375" y="3165475"/>
            <a:ext cx="881063" cy="307975"/>
            <a:chOff x="2356" y="1300"/>
            <a:chExt cx="555" cy="194"/>
          </a:xfrm>
        </p:grpSpPr>
        <p:sp>
          <p:nvSpPr>
            <p:cNvPr id="6271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271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271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62713" name="Group 7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2716" name="Freeform 7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17" name="Freeform 7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714" name="Line 78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15" name="Line 79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484" name="Group 80"/>
          <p:cNvGrpSpPr>
            <a:grpSpLocks/>
          </p:cNvGrpSpPr>
          <p:nvPr/>
        </p:nvGrpSpPr>
        <p:grpSpPr bwMode="auto">
          <a:xfrm>
            <a:off x="4919663" y="1957388"/>
            <a:ext cx="377825" cy="576262"/>
            <a:chOff x="4140" y="429"/>
            <a:chExt cx="1425" cy="2396"/>
          </a:xfrm>
        </p:grpSpPr>
        <p:sp>
          <p:nvSpPr>
            <p:cNvPr id="62678" name="Freeform 8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79" name="Rectangle 82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80" name="Freeform 8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81" name="Freeform 8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82" name="Rectangle 85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683" name="Group 8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2708" name="AutoShape 87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09" name="AutoShape 88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684" name="Rectangle 89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685" name="Group 9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2706" name="AutoShape 91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07" name="AutoShape 92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686" name="Rectangle 93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87" name="Rectangle 94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688" name="Group 9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2704" name="AutoShape 96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05" name="AutoShape 97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689" name="Freeform 9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690" name="Group 9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2702" name="AutoShape 10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03" name="AutoShape 101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691" name="Rectangle 102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92" name="Freeform 10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93" name="Freeform 10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94" name="Oval 105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95" name="Freeform 10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96" name="AutoShape 107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97" name="AutoShape 108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98" name="Oval 109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99" name="Oval 110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2700" name="Oval 111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01" name="Rectangle 112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85" name="Group 113"/>
          <p:cNvGrpSpPr>
            <a:grpSpLocks/>
          </p:cNvGrpSpPr>
          <p:nvPr/>
        </p:nvGrpSpPr>
        <p:grpSpPr bwMode="auto">
          <a:xfrm>
            <a:off x="5834063" y="1479550"/>
            <a:ext cx="377825" cy="576263"/>
            <a:chOff x="4140" y="429"/>
            <a:chExt cx="1425" cy="2396"/>
          </a:xfrm>
        </p:grpSpPr>
        <p:sp>
          <p:nvSpPr>
            <p:cNvPr id="62646" name="Freeform 11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47" name="Rectangle 115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48" name="Freeform 11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49" name="Freeform 11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50" name="Rectangle 118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651" name="Group 11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2676" name="AutoShape 120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77" name="AutoShape 121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652" name="Rectangle 122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653" name="Group 12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2674" name="AutoShape 124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75" name="AutoShape 125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654" name="Rectangle 126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55" name="Rectangle 127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656" name="Group 12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2672" name="AutoShape 129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73" name="AutoShape 130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657" name="Freeform 13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658" name="Group 13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2670" name="AutoShape 13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71" name="AutoShape 13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659" name="Rectangle 135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60" name="Freeform 13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61" name="Freeform 13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62" name="Oval 138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63" name="Freeform 13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64" name="AutoShape 140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65" name="AutoShape 141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66" name="Oval 142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67" name="Oval 143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2668" name="Oval 144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69" name="Rectangle 145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86" name="Group 146"/>
          <p:cNvGrpSpPr>
            <a:grpSpLocks/>
          </p:cNvGrpSpPr>
          <p:nvPr/>
        </p:nvGrpSpPr>
        <p:grpSpPr bwMode="auto">
          <a:xfrm>
            <a:off x="6586538" y="1511300"/>
            <a:ext cx="377825" cy="576263"/>
            <a:chOff x="4140" y="429"/>
            <a:chExt cx="1425" cy="2396"/>
          </a:xfrm>
        </p:grpSpPr>
        <p:sp>
          <p:nvSpPr>
            <p:cNvPr id="62614" name="Freeform 1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15" name="Rectangle 148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16" name="Freeform 1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17" name="Freeform 1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18" name="Rectangle 151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619" name="Group 1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2644" name="AutoShape 153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45" name="AutoShape 154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620" name="Rectangle 155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621" name="Group 1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2642" name="AutoShape 157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43" name="AutoShape 158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622" name="Rectangle 159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23" name="Rectangle 160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624" name="Group 1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2640" name="AutoShape 16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41" name="AutoShape 16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625" name="Freeform 1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626" name="Group 1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2638" name="AutoShape 166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39" name="AutoShape 167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627" name="Rectangle 168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28" name="Freeform 1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29" name="Freeform 1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30" name="Oval 171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31" name="Freeform 1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32" name="AutoShape 173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33" name="AutoShape 174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34" name="Oval 175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35" name="Oval 176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2636" name="Oval 177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37" name="Rectangle 178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87" name="Group 179"/>
          <p:cNvGrpSpPr>
            <a:grpSpLocks/>
          </p:cNvGrpSpPr>
          <p:nvPr/>
        </p:nvGrpSpPr>
        <p:grpSpPr bwMode="auto">
          <a:xfrm>
            <a:off x="7196138" y="1663700"/>
            <a:ext cx="377825" cy="576263"/>
            <a:chOff x="4140" y="429"/>
            <a:chExt cx="1425" cy="2396"/>
          </a:xfrm>
        </p:grpSpPr>
        <p:sp>
          <p:nvSpPr>
            <p:cNvPr id="62582" name="Freeform 18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3" name="Rectangle 181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84" name="Freeform 18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5" name="Freeform 18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6" name="Rectangle 184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587" name="Group 18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2612" name="AutoShape 18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13" name="AutoShape 187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588" name="Rectangle 188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589" name="Group 18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2610" name="AutoShape 19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11" name="AutoShape 19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590" name="Rectangle 192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91" name="Rectangle 193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592" name="Group 19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2608" name="AutoShape 19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09" name="AutoShape 196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593" name="Freeform 19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594" name="Group 19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2606" name="AutoShape 19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07" name="AutoShape 200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595" name="Rectangle 201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96" name="Freeform 20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7" name="Freeform 20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8" name="Oval 204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99" name="Freeform 20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00" name="AutoShape 206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01" name="AutoShape 207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02" name="Oval 208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03" name="Oval 209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2604" name="Oval 210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05" name="Rectangle 211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88" name="Group 212"/>
          <p:cNvGrpSpPr>
            <a:grpSpLocks/>
          </p:cNvGrpSpPr>
          <p:nvPr/>
        </p:nvGrpSpPr>
        <p:grpSpPr bwMode="auto">
          <a:xfrm>
            <a:off x="7524750" y="2609850"/>
            <a:ext cx="377825" cy="576263"/>
            <a:chOff x="4140" y="429"/>
            <a:chExt cx="1425" cy="2396"/>
          </a:xfrm>
        </p:grpSpPr>
        <p:sp>
          <p:nvSpPr>
            <p:cNvPr id="62550" name="Freeform 21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51" name="Rectangle 214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52" name="Freeform 21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53" name="Freeform 21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54" name="Rectangle 217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555" name="Group 21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2580" name="AutoShape 219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81" name="AutoShape 220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556" name="Rectangle 221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557" name="Group 22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2578" name="AutoShape 2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79" name="AutoShape 224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558" name="Rectangle 225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59" name="Rectangle 226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560" name="Group 22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2576" name="AutoShape 22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77" name="AutoShape 229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561" name="Freeform 23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562" name="Group 23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2574" name="AutoShape 232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75" name="AutoShape 233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563" name="Rectangle 234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64" name="Freeform 23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5" name="Freeform 23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6" name="Oval 237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67" name="Freeform 23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8" name="AutoShape 239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69" name="AutoShape 240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70" name="Oval 241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71" name="Oval 242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2572" name="Oval 243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73" name="Rectangle 244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489" name="Freeform 71"/>
          <p:cNvSpPr>
            <a:spLocks/>
          </p:cNvSpPr>
          <p:nvPr/>
        </p:nvSpPr>
        <p:spPr bwMode="auto">
          <a:xfrm>
            <a:off x="4932363" y="43926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0" name="Line 77"/>
          <p:cNvSpPr>
            <a:spLocks noChangeShapeType="1"/>
          </p:cNvSpPr>
          <p:nvPr/>
        </p:nvSpPr>
        <p:spPr bwMode="auto">
          <a:xfrm flipH="1">
            <a:off x="5381625" y="4702175"/>
            <a:ext cx="8556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1" name="Line 78"/>
          <p:cNvSpPr>
            <a:spLocks noChangeShapeType="1"/>
          </p:cNvSpPr>
          <p:nvPr/>
        </p:nvSpPr>
        <p:spPr bwMode="auto">
          <a:xfrm flipH="1">
            <a:off x="5891213" y="4749800"/>
            <a:ext cx="563562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2" name="Line 79"/>
          <p:cNvSpPr>
            <a:spLocks noChangeShapeType="1"/>
          </p:cNvSpPr>
          <p:nvPr/>
        </p:nvSpPr>
        <p:spPr bwMode="auto">
          <a:xfrm flipH="1">
            <a:off x="6429375" y="4756150"/>
            <a:ext cx="149225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3" name="Line 80"/>
          <p:cNvSpPr>
            <a:spLocks noChangeShapeType="1"/>
          </p:cNvSpPr>
          <p:nvPr/>
        </p:nvSpPr>
        <p:spPr bwMode="auto">
          <a:xfrm>
            <a:off x="6796088" y="4735513"/>
            <a:ext cx="123825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4" name="Text Box 97"/>
          <p:cNvSpPr txBox="1">
            <a:spLocks noChangeArrowheads="1"/>
          </p:cNvSpPr>
          <p:nvPr/>
        </p:nvSpPr>
        <p:spPr bwMode="auto">
          <a:xfrm>
            <a:off x="4959350" y="4279900"/>
            <a:ext cx="1198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network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62495" name="Text Box 98"/>
          <p:cNvSpPr txBox="1">
            <a:spLocks noChangeArrowheads="1"/>
          </p:cNvSpPr>
          <p:nvPr/>
        </p:nvSpPr>
        <p:spPr bwMode="auto">
          <a:xfrm>
            <a:off x="6967538" y="4660900"/>
            <a:ext cx="1290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 Gbps LAN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62496" name="Group 120"/>
          <p:cNvGrpSpPr>
            <a:grpSpLocks/>
          </p:cNvGrpSpPr>
          <p:nvPr/>
        </p:nvGrpSpPr>
        <p:grpSpPr bwMode="auto">
          <a:xfrm>
            <a:off x="6154738" y="4460875"/>
            <a:ext cx="881062" cy="307975"/>
            <a:chOff x="2356" y="1300"/>
            <a:chExt cx="555" cy="194"/>
          </a:xfrm>
        </p:grpSpPr>
        <p:sp>
          <p:nvSpPr>
            <p:cNvPr id="6254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254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254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62545" name="Group 12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2548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9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546" name="Line 12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7" name="Line 12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497" name="Group 172"/>
          <p:cNvGrpSpPr>
            <a:grpSpLocks/>
          </p:cNvGrpSpPr>
          <p:nvPr/>
        </p:nvGrpSpPr>
        <p:grpSpPr bwMode="auto">
          <a:xfrm>
            <a:off x="5068888" y="5070475"/>
            <a:ext cx="525462" cy="557213"/>
            <a:chOff x="-44" y="1473"/>
            <a:chExt cx="981" cy="1105"/>
          </a:xfrm>
        </p:grpSpPr>
        <p:pic>
          <p:nvPicPr>
            <p:cNvPr id="62540" name="Picture 173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541" name="Freeform 1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2498" name="Group 340"/>
          <p:cNvGrpSpPr>
            <a:grpSpLocks/>
          </p:cNvGrpSpPr>
          <p:nvPr/>
        </p:nvGrpSpPr>
        <p:grpSpPr bwMode="auto">
          <a:xfrm>
            <a:off x="5580063" y="5092700"/>
            <a:ext cx="525462" cy="557213"/>
            <a:chOff x="-44" y="1473"/>
            <a:chExt cx="981" cy="1105"/>
          </a:xfrm>
        </p:grpSpPr>
        <p:pic>
          <p:nvPicPr>
            <p:cNvPr id="62538" name="Picture 34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539" name="Freeform 3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2499" name="Group 343"/>
          <p:cNvGrpSpPr>
            <a:grpSpLocks/>
          </p:cNvGrpSpPr>
          <p:nvPr/>
        </p:nvGrpSpPr>
        <p:grpSpPr bwMode="auto">
          <a:xfrm>
            <a:off x="6103938" y="5081588"/>
            <a:ext cx="525462" cy="557212"/>
            <a:chOff x="-44" y="1473"/>
            <a:chExt cx="981" cy="1105"/>
          </a:xfrm>
        </p:grpSpPr>
        <p:pic>
          <p:nvPicPr>
            <p:cNvPr id="62536" name="Picture 344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537" name="Freeform 3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6719888" y="4941888"/>
            <a:ext cx="1860550" cy="809625"/>
            <a:chOff x="4217" y="3611"/>
            <a:chExt cx="1172" cy="510"/>
          </a:xfrm>
        </p:grpSpPr>
        <p:sp>
          <p:nvSpPr>
            <p:cNvPr id="62534" name="Rectangle 307"/>
            <p:cNvSpPr>
              <a:spLocks noChangeArrowheads="1"/>
            </p:cNvSpPr>
            <p:nvPr/>
          </p:nvSpPr>
          <p:spPr bwMode="auto">
            <a:xfrm>
              <a:off x="4217" y="3611"/>
              <a:ext cx="329" cy="473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5" name="Text Box 97"/>
            <p:cNvSpPr txBox="1">
              <a:spLocks noChangeArrowheads="1"/>
            </p:cNvSpPr>
            <p:nvPr/>
          </p:nvSpPr>
          <p:spPr bwMode="auto">
            <a:xfrm>
              <a:off x="4561" y="3717"/>
              <a:ext cx="82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CC0000"/>
                  </a:solidFill>
                </a:rPr>
                <a:t>local web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CC0000"/>
                  </a:solidFill>
                </a:rPr>
                <a:t>cache</a:t>
              </a:r>
            </a:p>
          </p:txBody>
        </p:sp>
      </p:grpSp>
      <p:grpSp>
        <p:nvGrpSpPr>
          <p:cNvPr id="62501" name="Group 307"/>
          <p:cNvGrpSpPr>
            <a:grpSpLocks/>
          </p:cNvGrpSpPr>
          <p:nvPr/>
        </p:nvGrpSpPr>
        <p:grpSpPr bwMode="auto">
          <a:xfrm>
            <a:off x="6784975" y="5027613"/>
            <a:ext cx="377825" cy="576262"/>
            <a:chOff x="4140" y="429"/>
            <a:chExt cx="1425" cy="2396"/>
          </a:xfrm>
        </p:grpSpPr>
        <p:sp>
          <p:nvSpPr>
            <p:cNvPr id="62502" name="Freeform 3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3" name="Rectangle 30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4" name="Freeform 3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5" name="Freeform 3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6" name="Rectangle 31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507" name="Group 3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2532" name="AutoShape 31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33" name="AutoShape 31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508" name="Rectangle 31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509" name="Group 3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2530" name="AutoShape 31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31" name="AutoShape 31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510" name="Rectangle 32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1" name="Rectangle 32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512" name="Group 3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2528" name="AutoShape 3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29" name="AutoShape 32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513" name="Freeform 3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514" name="Group 3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2526" name="AutoShape 32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27" name="AutoShape 32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515" name="Rectangle 32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6" name="Freeform 3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7" name="Freeform 3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8" name="Oval 33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9" name="Freeform 3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20" name="AutoShape 33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21" name="AutoShape 33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22" name="Oval 33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23" name="Oval 33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2524" name="Oval 33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25" name="Rectangle 33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66" grpId="0"/>
      <p:bldP spid="14956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6349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D93BBC16-55A3-4DA9-B8DE-4EC29B38F501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193675"/>
            <a:ext cx="7962900" cy="739775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Conditional GET 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8288" y="1403350"/>
            <a:ext cx="3743325" cy="5132388"/>
          </a:xfrm>
        </p:spPr>
        <p:txBody>
          <a:bodyPr/>
          <a:lstStyle/>
          <a:p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Goal:</a:t>
            </a:r>
            <a:r>
              <a:rPr lang="en-US" sz="2400">
                <a:ea typeface="ＭＳ Ｐゴシック" pitchFamily="34" charset="-128"/>
              </a:rPr>
              <a:t> don</a:t>
            </a:r>
            <a:r>
              <a:rPr lang="ja-JP" altLang="en-US" sz="2400">
                <a:ea typeface="ＭＳ Ｐゴシック" pitchFamily="34" charset="-128"/>
              </a:rPr>
              <a:t>’</a:t>
            </a:r>
            <a:r>
              <a:rPr lang="en-US" altLang="ja-JP" sz="2400">
                <a:ea typeface="ＭＳ Ｐゴシック" pitchFamily="34" charset="-128"/>
              </a:rPr>
              <a:t>t send object if cache has up-to-date cached version</a:t>
            </a:r>
          </a:p>
          <a:p>
            <a:pPr lvl="1"/>
            <a:r>
              <a:rPr lang="en-US" sz="2000">
                <a:ea typeface="ＭＳ Ｐゴシック" pitchFamily="34" charset="-128"/>
              </a:rPr>
              <a:t>no object transmission delay</a:t>
            </a:r>
          </a:p>
          <a:p>
            <a:pPr lvl="1"/>
            <a:r>
              <a:rPr lang="en-US" sz="2000">
                <a:ea typeface="ＭＳ Ｐゴシック" pitchFamily="34" charset="-128"/>
              </a:rPr>
              <a:t>lower link utilization</a:t>
            </a:r>
          </a:p>
          <a:p>
            <a:r>
              <a:rPr lang="en-US" sz="2400" i="1">
                <a:ea typeface="ＭＳ Ｐゴシック" pitchFamily="34" charset="-128"/>
              </a:rPr>
              <a:t>cache:</a:t>
            </a:r>
            <a:r>
              <a:rPr lang="en-US" sz="2400">
                <a:ea typeface="ＭＳ Ｐゴシック" pitchFamily="34" charset="-128"/>
              </a:rPr>
              <a:t> specify date of cached copy in HTTP request</a:t>
            </a:r>
          </a:p>
          <a:p>
            <a:pPr lvl="1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If-modified-since: &lt;date&gt;</a:t>
            </a:r>
          </a:p>
          <a:p>
            <a:r>
              <a:rPr lang="en-US" sz="2400" i="1">
                <a:ea typeface="ＭＳ Ｐゴシック" pitchFamily="34" charset="-128"/>
              </a:rPr>
              <a:t>server:</a:t>
            </a:r>
            <a:r>
              <a:rPr lang="en-US" sz="2400">
                <a:ea typeface="ＭＳ Ｐゴシック" pitchFamily="34" charset="-128"/>
              </a:rPr>
              <a:t> response contains no object if cached copy is up-to-date: </a:t>
            </a:r>
          </a:p>
          <a:p>
            <a:pPr lvl="1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HTTP/1.0 304 Not Modified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67590" name="Line 4"/>
          <p:cNvSpPr>
            <a:spLocks noChangeShapeType="1"/>
          </p:cNvSpPr>
          <p:nvPr/>
        </p:nvSpPr>
        <p:spPr bwMode="auto">
          <a:xfrm>
            <a:off x="4521200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Text Box 8"/>
          <p:cNvSpPr txBox="1">
            <a:spLocks noChangeArrowheads="1"/>
          </p:cNvSpPr>
          <p:nvPr/>
        </p:nvSpPr>
        <p:spPr bwMode="auto">
          <a:xfrm>
            <a:off x="4827588" y="1998663"/>
            <a:ext cx="2681287" cy="620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/>
              <a:t>If-modified-since: &lt;date&gt;</a:t>
            </a:r>
            <a:endParaRPr lang="en-US" b="1"/>
          </a:p>
        </p:txBody>
      </p:sp>
      <p:sp>
        <p:nvSpPr>
          <p:cNvPr id="67594" name="Line 9"/>
          <p:cNvSpPr>
            <a:spLocks noChangeShapeType="1"/>
          </p:cNvSpPr>
          <p:nvPr/>
        </p:nvSpPr>
        <p:spPr bwMode="auto">
          <a:xfrm flipH="1">
            <a:off x="4540250" y="28606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808538" y="2854325"/>
            <a:ext cx="2643187" cy="865188"/>
            <a:chOff x="2698" y="2036"/>
            <a:chExt cx="1665" cy="545"/>
          </a:xfrm>
        </p:grpSpPr>
        <p:sp>
          <p:nvSpPr>
            <p:cNvPr id="63544" name="Rectangle 10"/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3545" name="Text Box 11"/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HTTP response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/>
                <a:t>HTTP/1.0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/>
                <a:t>304 Not Modified</a:t>
              </a:r>
              <a:endParaRPr lang="en-US" b="1"/>
            </a:p>
          </p:txBody>
        </p:sp>
      </p:grpSp>
      <p:sp>
        <p:nvSpPr>
          <p:cNvPr id="67596" name="Text Box 28"/>
          <p:cNvSpPr txBox="1">
            <a:spLocks noChangeArrowheads="1"/>
          </p:cNvSpPr>
          <p:nvPr/>
        </p:nvSpPr>
        <p:spPr bwMode="auto">
          <a:xfrm>
            <a:off x="7905750" y="2149475"/>
            <a:ext cx="1047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modified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before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&lt;date&gt;</a:t>
            </a:r>
          </a:p>
        </p:txBody>
      </p:sp>
      <p:sp>
        <p:nvSpPr>
          <p:cNvPr id="67597" name="Line 31"/>
          <p:cNvSpPr>
            <a:spLocks noChangeShapeType="1"/>
          </p:cNvSpPr>
          <p:nvPr/>
        </p:nvSpPr>
        <p:spPr bwMode="auto">
          <a:xfrm>
            <a:off x="4278313" y="4079875"/>
            <a:ext cx="3905250" cy="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Line 32"/>
          <p:cNvSpPr>
            <a:spLocks noChangeShapeType="1"/>
          </p:cNvSpPr>
          <p:nvPr/>
        </p:nvSpPr>
        <p:spPr bwMode="auto">
          <a:xfrm>
            <a:off x="4587875" y="4678363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Text Box 34"/>
          <p:cNvSpPr txBox="1">
            <a:spLocks noChangeArrowheads="1"/>
          </p:cNvSpPr>
          <p:nvPr/>
        </p:nvSpPr>
        <p:spPr bwMode="auto">
          <a:xfrm>
            <a:off x="4832350" y="4562475"/>
            <a:ext cx="2681288" cy="620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/>
              <a:t>If-modified-since: &lt;date&gt;</a:t>
            </a:r>
            <a:endParaRPr lang="en-US" b="1"/>
          </a:p>
        </p:txBody>
      </p:sp>
      <p:sp>
        <p:nvSpPr>
          <p:cNvPr id="67600" name="Line 35"/>
          <p:cNvSpPr>
            <a:spLocks noChangeShapeType="1"/>
          </p:cNvSpPr>
          <p:nvPr/>
        </p:nvSpPr>
        <p:spPr bwMode="auto">
          <a:xfrm flipH="1">
            <a:off x="4606925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Text Box 38"/>
          <p:cNvSpPr txBox="1">
            <a:spLocks noChangeArrowheads="1"/>
          </p:cNvSpPr>
          <p:nvPr/>
        </p:nvSpPr>
        <p:spPr bwMode="auto">
          <a:xfrm>
            <a:off x="4851400" y="5402263"/>
            <a:ext cx="2643188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HTTP 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/>
              <a:t>HTTP/1.0 200 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&lt;data&gt;</a:t>
            </a:r>
          </a:p>
        </p:txBody>
      </p:sp>
      <p:sp>
        <p:nvSpPr>
          <p:cNvPr id="67602" name="Text Box 39"/>
          <p:cNvSpPr txBox="1">
            <a:spLocks noChangeArrowheads="1"/>
          </p:cNvSpPr>
          <p:nvPr/>
        </p:nvSpPr>
        <p:spPr bwMode="auto">
          <a:xfrm>
            <a:off x="7985125" y="4808538"/>
            <a:ext cx="1047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modified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after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&lt;date&gt;</a:t>
            </a:r>
          </a:p>
        </p:txBody>
      </p:sp>
      <p:sp>
        <p:nvSpPr>
          <p:cNvPr id="63505" name="Text Box 5"/>
          <p:cNvSpPr txBox="1">
            <a:spLocks noChangeArrowheads="1"/>
          </p:cNvSpPr>
          <p:nvPr/>
        </p:nvSpPr>
        <p:spPr bwMode="auto">
          <a:xfrm>
            <a:off x="3797300" y="1062038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client</a:t>
            </a:r>
          </a:p>
        </p:txBody>
      </p:sp>
      <p:sp>
        <p:nvSpPr>
          <p:cNvPr id="63506" name="Text Box 6"/>
          <p:cNvSpPr txBox="1">
            <a:spLocks noChangeArrowheads="1"/>
          </p:cNvSpPr>
          <p:nvPr/>
        </p:nvSpPr>
        <p:spPr bwMode="auto">
          <a:xfrm>
            <a:off x="7483475" y="1057275"/>
            <a:ext cx="88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server</a:t>
            </a:r>
          </a:p>
        </p:txBody>
      </p:sp>
      <p:pic>
        <p:nvPicPr>
          <p:cNvPr id="63507" name="Picture 3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663" y="762000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3508" name="Group 34"/>
          <p:cNvGrpSpPr>
            <a:grpSpLocks/>
          </p:cNvGrpSpPr>
          <p:nvPr/>
        </p:nvGrpSpPr>
        <p:grpSpPr bwMode="auto">
          <a:xfrm>
            <a:off x="7073900" y="977900"/>
            <a:ext cx="422275" cy="685800"/>
            <a:chOff x="4140" y="429"/>
            <a:chExt cx="1425" cy="2396"/>
          </a:xfrm>
        </p:grpSpPr>
        <p:sp>
          <p:nvSpPr>
            <p:cNvPr id="63512" name="Freeform 3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Rectangle 36"/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4" name="Freeform 3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Freeform 3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Rectangle 39"/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517" name="Group 4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3542" name="AutoShape 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43" name="AutoShape 42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3518" name="Rectangle 43"/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519" name="Group 4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3540" name="AutoShape 45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41" name="AutoShape 46"/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3520" name="Rectangle 47"/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1" name="Rectangle 48"/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522" name="Group 4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538" name="AutoShape 5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39" name="AutoShape 51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3523" name="Freeform 5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3524" name="Group 5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3536" name="AutoShape 54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37" name="AutoShape 55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3525" name="Rectangle 56"/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6" name="Freeform 5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27" name="Freeform 5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28" name="Oval 59"/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9" name="Freeform 6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30" name="AutoShape 61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1" name="AutoShape 62"/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2" name="Oval 63"/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3" name="Oval 64"/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534" name="Oval 65"/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5" name="Rectangle 66"/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509" name="Group 67"/>
          <p:cNvGrpSpPr>
            <a:grpSpLocks/>
          </p:cNvGrpSpPr>
          <p:nvPr/>
        </p:nvGrpSpPr>
        <p:grpSpPr bwMode="auto">
          <a:xfrm>
            <a:off x="4373563" y="1022350"/>
            <a:ext cx="742950" cy="742950"/>
            <a:chOff x="-44" y="1473"/>
            <a:chExt cx="981" cy="1105"/>
          </a:xfrm>
        </p:grpSpPr>
        <p:pic>
          <p:nvPicPr>
            <p:cNvPr id="63510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511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animBg="1"/>
      <p:bldP spid="67593" grpId="0" animBg="1"/>
      <p:bldP spid="67594" grpId="0" animBg="1"/>
      <p:bldP spid="67596" grpId="0"/>
      <p:bldP spid="67597" grpId="0" animBg="1"/>
      <p:bldP spid="67598" grpId="0" animBg="1"/>
      <p:bldP spid="67599" grpId="0" animBg="1"/>
      <p:bldP spid="67600" grpId="0" animBg="1"/>
      <p:bldP spid="67601" grpId="0" animBg="1"/>
      <p:bldP spid="6760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6451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932925CF-9723-46D4-A5D4-773531285BC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Chapter 2: outline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2.1 principles of network applications</a:t>
            </a:r>
          </a:p>
          <a:p>
            <a:pPr marL="912813" lvl="1"/>
            <a:r>
              <a:rPr lang="en-US">
                <a:ea typeface="ＭＳ Ｐゴシック" pitchFamily="34" charset="-128"/>
              </a:rPr>
              <a:t>app architectures</a:t>
            </a:r>
          </a:p>
          <a:p>
            <a:pPr marL="912813" lvl="1"/>
            <a:r>
              <a:rPr lang="en-US">
                <a:ea typeface="ＭＳ Ｐゴシック" pitchFamily="34" charset="-128"/>
              </a:rPr>
              <a:t>app requirements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2.2 Web and HTTP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2.4 electronic mail</a:t>
            </a:r>
          </a:p>
          <a:p>
            <a:pPr marL="912813" lvl="1"/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SMTP, POP3, IMAP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2.5 DNS</a:t>
            </a:r>
          </a:p>
          <a:p>
            <a:pPr marL="457200" indent="-457200"/>
            <a:endParaRPr lang="en-US" sz="2400">
              <a:ea typeface="ＭＳ Ｐゴシック" pitchFamily="34" charset="-128"/>
            </a:endParaRPr>
          </a:p>
        </p:txBody>
      </p:sp>
      <p:sp>
        <p:nvSpPr>
          <p:cNvPr id="6451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3600" y="1600200"/>
            <a:ext cx="3876675" cy="4648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2.6 P2P applications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2.7 socket programming with UDP and TCP</a:t>
            </a:r>
          </a:p>
        </p:txBody>
      </p:sp>
      <p:pic>
        <p:nvPicPr>
          <p:cNvPr id="64519" name="Picture 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6553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2A6F95F5-382A-43F4-8108-AA03AEE73B0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01625"/>
            <a:ext cx="7772400" cy="869950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Electronic mail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366838"/>
            <a:ext cx="3933825" cy="4876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Three major components:</a:t>
            </a: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 </a:t>
            </a:r>
          </a:p>
          <a:p>
            <a:r>
              <a:rPr lang="en-US" sz="2400">
                <a:ea typeface="ＭＳ Ｐゴシック" pitchFamily="34" charset="-128"/>
              </a:rPr>
              <a:t>user agents </a:t>
            </a:r>
          </a:p>
          <a:p>
            <a:r>
              <a:rPr lang="en-US" sz="2400">
                <a:ea typeface="ＭＳ Ｐゴシック" pitchFamily="34" charset="-128"/>
              </a:rPr>
              <a:t>mail servers </a:t>
            </a:r>
          </a:p>
          <a:p>
            <a:pPr>
              <a:spcAft>
                <a:spcPct val="75000"/>
              </a:spcAft>
            </a:pPr>
            <a:r>
              <a:rPr lang="en-US" sz="2400">
                <a:ea typeface="ＭＳ Ｐゴシック" pitchFamily="34" charset="-128"/>
              </a:rPr>
              <a:t>simple mail transfer protocol (SMTP) and mail access protocols (POP, IMAP)</a:t>
            </a:r>
          </a:p>
          <a:p>
            <a:pPr>
              <a:buFont typeface="Wingdings" pitchFamily="2" charset="2"/>
              <a:buNone/>
            </a:pPr>
            <a:r>
              <a:rPr lang="en-US" sz="3200" i="1">
                <a:solidFill>
                  <a:srgbClr val="CC0000"/>
                </a:solidFill>
                <a:ea typeface="ＭＳ Ｐゴシック" pitchFamily="34" charset="-128"/>
              </a:rPr>
              <a:t>User Agent</a:t>
            </a:r>
          </a:p>
          <a:p>
            <a:r>
              <a:rPr lang="en-US" sz="2400">
                <a:ea typeface="ＭＳ Ｐゴシック" pitchFamily="34" charset="-128"/>
              </a:rPr>
              <a:t>Outlook, iPhone mail client, browser, etc.</a:t>
            </a:r>
          </a:p>
        </p:txBody>
      </p:sp>
      <p:sp>
        <p:nvSpPr>
          <p:cNvPr id="65542" name="Rectangle 280"/>
          <p:cNvSpPr>
            <a:spLocks noChangeArrowheads="1"/>
          </p:cNvSpPr>
          <p:nvPr/>
        </p:nvSpPr>
        <p:spPr bwMode="auto">
          <a:xfrm>
            <a:off x="6962775" y="628650"/>
            <a:ext cx="1828800" cy="98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65543" name="Group 279"/>
          <p:cNvGrpSpPr>
            <a:grpSpLocks/>
          </p:cNvGrpSpPr>
          <p:nvPr/>
        </p:nvGrpSpPr>
        <p:grpSpPr bwMode="auto">
          <a:xfrm>
            <a:off x="7059613" y="576263"/>
            <a:ext cx="1736725" cy="955675"/>
            <a:chOff x="4458" y="3335"/>
            <a:chExt cx="1094" cy="602"/>
          </a:xfrm>
        </p:grpSpPr>
        <p:sp>
          <p:nvSpPr>
            <p:cNvPr id="65741" name="Text Box 263"/>
            <p:cNvSpPr txBox="1">
              <a:spLocks noChangeArrowheads="1"/>
            </p:cNvSpPr>
            <p:nvPr/>
          </p:nvSpPr>
          <p:spPr bwMode="auto">
            <a:xfrm>
              <a:off x="4680" y="3725"/>
              <a:ext cx="8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 mailbox</a:t>
              </a:r>
              <a:endParaRPr lang="en-US" sz="2400"/>
            </a:p>
          </p:txBody>
        </p:sp>
        <p:grpSp>
          <p:nvGrpSpPr>
            <p:cNvPr id="65742" name="Group 278"/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65745" name="Rectangle 264"/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746" name="Line 265"/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747" name="Line 266"/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748" name="Line 267"/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749" name="Line 268"/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750" name="Line 269"/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751" name="Line 270"/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752" name="Line 271"/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5743" name="Rectangle 272"/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5744" name="Text Box 277"/>
            <p:cNvSpPr txBox="1">
              <a:spLocks noChangeArrowheads="1"/>
            </p:cNvSpPr>
            <p:nvPr/>
          </p:nvSpPr>
          <p:spPr bwMode="auto">
            <a:xfrm>
              <a:off x="4526" y="3335"/>
              <a:ext cx="102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outgoing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message queue</a:t>
              </a:r>
              <a:endParaRPr lang="en-US" sz="2400"/>
            </a:p>
          </p:txBody>
        </p:sp>
      </p:grpSp>
      <p:pic>
        <p:nvPicPr>
          <p:cNvPr id="65544" name="Picture 23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13" y="947738"/>
            <a:ext cx="31940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5545" name="Group 454"/>
          <p:cNvGrpSpPr>
            <a:grpSpLocks/>
          </p:cNvGrpSpPr>
          <p:nvPr/>
        </p:nvGrpSpPr>
        <p:grpSpPr bwMode="auto">
          <a:xfrm>
            <a:off x="4662488" y="1406525"/>
            <a:ext cx="4318000" cy="5118100"/>
            <a:chOff x="2937" y="886"/>
            <a:chExt cx="2720" cy="3224"/>
          </a:xfrm>
        </p:grpSpPr>
        <p:grpSp>
          <p:nvGrpSpPr>
            <p:cNvPr id="65546" name="Group 389"/>
            <p:cNvGrpSpPr>
              <a:grpSpLocks/>
            </p:cNvGrpSpPr>
            <p:nvPr/>
          </p:nvGrpSpPr>
          <p:grpSpPr bwMode="auto"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65709" name="Freeform 39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3 w 354"/>
                  <a:gd name="T3" fmla="*/ 8 h 2742"/>
                  <a:gd name="T4" fmla="*/ 3 w 354"/>
                  <a:gd name="T5" fmla="*/ 58 h 2742"/>
                  <a:gd name="T6" fmla="*/ 0 w 354"/>
                  <a:gd name="T7" fmla="*/ 6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10" name="Rectangle 391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711" name="Freeform 39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6 h 2537"/>
                  <a:gd name="T4" fmla="*/ 2 w 211"/>
                  <a:gd name="T5" fmla="*/ 54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12" name="Freeform 39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 w 328"/>
                  <a:gd name="T3" fmla="*/ 3 h 226"/>
                  <a:gd name="T4" fmla="*/ 3 w 328"/>
                  <a:gd name="T5" fmla="*/ 6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13" name="Rectangle 394"/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5714" name="Group 39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5739" name="AutoShape 396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40" name="AutoShape 397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715" name="Rectangle 398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5716" name="Group 39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5737" name="AutoShape 40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38" name="AutoShape 401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717" name="Rectangle 402"/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718" name="Rectangle 403"/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5719" name="Group 40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5735" name="AutoShape 405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36" name="AutoShape 406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720" name="Freeform 40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 w 328"/>
                  <a:gd name="T3" fmla="*/ 2 h 226"/>
                  <a:gd name="T4" fmla="*/ 3 w 328"/>
                  <a:gd name="T5" fmla="*/ 5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5721" name="Group 40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5733" name="AutoShape 409"/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34" name="AutoShape 410"/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722" name="Rectangle 411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723" name="Freeform 41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 w 296"/>
                  <a:gd name="T3" fmla="*/ 2 h 256"/>
                  <a:gd name="T4" fmla="*/ 3 w 296"/>
                  <a:gd name="T5" fmla="*/ 5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24" name="Freeform 41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 w 304"/>
                  <a:gd name="T3" fmla="*/ 3 h 288"/>
                  <a:gd name="T4" fmla="*/ 2 w 304"/>
                  <a:gd name="T5" fmla="*/ 6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25" name="Oval 414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726" name="Freeform 41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6 h 240"/>
                  <a:gd name="T4" fmla="*/ 3 w 306"/>
                  <a:gd name="T5" fmla="*/ 3 h 240"/>
                  <a:gd name="T6" fmla="*/ 3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27" name="AutoShape 416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728" name="AutoShape 417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729" name="Oval 418"/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730" name="Oval 419"/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65731" name="Oval 420"/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732" name="Rectangle 421"/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547" name="Group 356"/>
            <p:cNvGrpSpPr>
              <a:grpSpLocks/>
            </p:cNvGrpSpPr>
            <p:nvPr/>
          </p:nvGrpSpPr>
          <p:grpSpPr bwMode="auto"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65677" name="Freeform 35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3 w 354"/>
                  <a:gd name="T3" fmla="*/ 8 h 2742"/>
                  <a:gd name="T4" fmla="*/ 3 w 354"/>
                  <a:gd name="T5" fmla="*/ 58 h 2742"/>
                  <a:gd name="T6" fmla="*/ 0 w 354"/>
                  <a:gd name="T7" fmla="*/ 6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78" name="Rectangle 358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79" name="Freeform 35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6 h 2537"/>
                  <a:gd name="T4" fmla="*/ 2 w 211"/>
                  <a:gd name="T5" fmla="*/ 54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80" name="Freeform 36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 w 328"/>
                  <a:gd name="T3" fmla="*/ 3 h 226"/>
                  <a:gd name="T4" fmla="*/ 3 w 328"/>
                  <a:gd name="T5" fmla="*/ 6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81" name="Rectangle 361"/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5682" name="Group 36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5707" name="AutoShape 363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08" name="AutoShape 364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683" name="Rectangle 365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5684" name="Group 36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5705" name="AutoShape 36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06" name="AutoShape 368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685" name="Rectangle 369"/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86" name="Rectangle 370"/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5687" name="Group 37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5703" name="AutoShape 372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04" name="AutoShape 373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688" name="Freeform 37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 w 328"/>
                  <a:gd name="T3" fmla="*/ 2 h 226"/>
                  <a:gd name="T4" fmla="*/ 3 w 328"/>
                  <a:gd name="T5" fmla="*/ 5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5689" name="Group 37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5701" name="AutoShape 376"/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02" name="AutoShape 377"/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690" name="Rectangle 378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91" name="Freeform 37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 w 296"/>
                  <a:gd name="T3" fmla="*/ 2 h 256"/>
                  <a:gd name="T4" fmla="*/ 3 w 296"/>
                  <a:gd name="T5" fmla="*/ 5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92" name="Freeform 38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 w 304"/>
                  <a:gd name="T3" fmla="*/ 3 h 288"/>
                  <a:gd name="T4" fmla="*/ 2 w 304"/>
                  <a:gd name="T5" fmla="*/ 6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93" name="Oval 381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94" name="Freeform 38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6 h 240"/>
                  <a:gd name="T4" fmla="*/ 3 w 306"/>
                  <a:gd name="T5" fmla="*/ 3 h 240"/>
                  <a:gd name="T6" fmla="*/ 3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95" name="AutoShape 383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96" name="AutoShape 384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97" name="Oval 385"/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98" name="Oval 386"/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65699" name="Oval 387"/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700" name="Rectangle 388"/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548" name="Group 320"/>
            <p:cNvGrpSpPr>
              <a:grpSpLocks/>
            </p:cNvGrpSpPr>
            <p:nvPr/>
          </p:nvGrpSpPr>
          <p:grpSpPr bwMode="auto"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65645" name="Freeform 32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3 w 354"/>
                  <a:gd name="T3" fmla="*/ 8 h 2742"/>
                  <a:gd name="T4" fmla="*/ 3 w 354"/>
                  <a:gd name="T5" fmla="*/ 58 h 2742"/>
                  <a:gd name="T6" fmla="*/ 0 w 354"/>
                  <a:gd name="T7" fmla="*/ 6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46" name="Rectangle 322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47" name="Freeform 32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6 h 2537"/>
                  <a:gd name="T4" fmla="*/ 2 w 211"/>
                  <a:gd name="T5" fmla="*/ 54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48" name="Freeform 32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 w 328"/>
                  <a:gd name="T3" fmla="*/ 3 h 226"/>
                  <a:gd name="T4" fmla="*/ 3 w 328"/>
                  <a:gd name="T5" fmla="*/ 6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49" name="Rectangle 325"/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5650" name="Group 32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5675" name="AutoShape 327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76" name="AutoShape 328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651" name="Rectangle 329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5652" name="Group 33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5673" name="AutoShape 33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74" name="AutoShape 332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653" name="Rectangle 333"/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54" name="Rectangle 334"/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5655" name="Group 33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5671" name="AutoShape 336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72" name="AutoShape 337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656" name="Freeform 33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 w 328"/>
                  <a:gd name="T3" fmla="*/ 2 h 226"/>
                  <a:gd name="T4" fmla="*/ 3 w 328"/>
                  <a:gd name="T5" fmla="*/ 5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5657" name="Group 33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5669" name="AutoShape 340"/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70" name="AutoShape 341"/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658" name="Rectangle 342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59" name="Freeform 34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 w 296"/>
                  <a:gd name="T3" fmla="*/ 2 h 256"/>
                  <a:gd name="T4" fmla="*/ 3 w 296"/>
                  <a:gd name="T5" fmla="*/ 5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60" name="Freeform 34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 w 304"/>
                  <a:gd name="T3" fmla="*/ 3 h 288"/>
                  <a:gd name="T4" fmla="*/ 2 w 304"/>
                  <a:gd name="T5" fmla="*/ 6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61" name="Oval 345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2" name="Freeform 34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6 h 240"/>
                  <a:gd name="T4" fmla="*/ 3 w 306"/>
                  <a:gd name="T5" fmla="*/ 3 h 240"/>
                  <a:gd name="T6" fmla="*/ 3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63" name="AutoShape 347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4" name="AutoShape 348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5" name="Oval 349"/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6" name="Oval 350"/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65667" name="Oval 351"/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8" name="Rectangle 352"/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5549" name="Line 9"/>
            <p:cNvSpPr>
              <a:spLocks noChangeShapeType="1"/>
            </p:cNvSpPr>
            <p:nvPr/>
          </p:nvSpPr>
          <p:spPr bwMode="auto">
            <a:xfrm>
              <a:off x="3734" y="1642"/>
              <a:ext cx="708" cy="49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550" name="Group 19"/>
            <p:cNvGrpSpPr>
              <a:grpSpLocks/>
            </p:cNvGrpSpPr>
            <p:nvPr/>
          </p:nvGrpSpPr>
          <p:grpSpPr bwMode="auto"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65630" name="Rectangle 2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631" name="Text Box 21"/>
              <p:cNvSpPr txBox="1">
                <a:spLocks noChangeArrowheads="1"/>
              </p:cNvSpPr>
              <p:nvPr/>
            </p:nvSpPr>
            <p:spPr bwMode="auto">
              <a:xfrm>
                <a:off x="4304" y="2627"/>
                <a:ext cx="47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server</a:t>
                </a:r>
                <a:endParaRPr lang="en-US" sz="2400"/>
              </a:p>
            </p:txBody>
          </p:sp>
          <p:sp>
            <p:nvSpPr>
              <p:cNvPr id="65632" name="Rectangle 2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633" name="Line 2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4" name="Line 2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5" name="Line 2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6" name="Line 2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7" name="Line 2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8" name="Line 2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9" name="Line 2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40" name="Rectangle 3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641" name="Rectangle 3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642" name="Rectangle 3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643" name="Rectangle 3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644" name="Rectangle 3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  <p:grpSp>
          <p:nvGrpSpPr>
            <p:cNvPr id="65551" name="Group 60"/>
            <p:cNvGrpSpPr>
              <a:grpSpLocks/>
            </p:cNvGrpSpPr>
            <p:nvPr/>
          </p:nvGrpSpPr>
          <p:grpSpPr bwMode="auto"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65615" name="Rectangle 61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616" name="Text Box 62"/>
              <p:cNvSpPr txBox="1">
                <a:spLocks noChangeArrowheads="1"/>
              </p:cNvSpPr>
              <p:nvPr/>
            </p:nvSpPr>
            <p:spPr bwMode="auto">
              <a:xfrm>
                <a:off x="4304" y="2627"/>
                <a:ext cx="47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server</a:t>
                </a:r>
                <a:endParaRPr lang="en-US" sz="2400"/>
              </a:p>
            </p:txBody>
          </p:sp>
          <p:sp>
            <p:nvSpPr>
              <p:cNvPr id="65617" name="Rectangle 63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618" name="Line 64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9" name="Line 65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0" name="Line 66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1" name="Line 67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2" name="Line 68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3" name="Line 69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4" name="Line 70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5" name="Rectangle 71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626" name="Rectangle 72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627" name="Rectangle 73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628" name="Rectangle 74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629" name="Rectangle 75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  <p:grpSp>
          <p:nvGrpSpPr>
            <p:cNvPr id="65552" name="Group 96"/>
            <p:cNvGrpSpPr>
              <a:grpSpLocks/>
            </p:cNvGrpSpPr>
            <p:nvPr/>
          </p:nvGrpSpPr>
          <p:grpSpPr bwMode="auto"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65600" name="Rectangle 97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601" name="Text Box 98"/>
              <p:cNvSpPr txBox="1">
                <a:spLocks noChangeArrowheads="1"/>
              </p:cNvSpPr>
              <p:nvPr/>
            </p:nvSpPr>
            <p:spPr bwMode="auto">
              <a:xfrm>
                <a:off x="4304" y="2627"/>
                <a:ext cx="47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server</a:t>
                </a:r>
                <a:endParaRPr lang="en-US" sz="2400"/>
              </a:p>
            </p:txBody>
          </p:sp>
          <p:sp>
            <p:nvSpPr>
              <p:cNvPr id="65602" name="Rectangle 99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603" name="Line 100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04" name="Line 101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05" name="Line 102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06" name="Line 103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07" name="Line 104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08" name="Line 105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09" name="Line 106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0" name="Rectangle 107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611" name="Rectangle 108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612" name="Rectangle 109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613" name="Rectangle 110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614" name="Rectangle 111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  <p:sp>
          <p:nvSpPr>
            <p:cNvPr id="65553" name="Line 117"/>
            <p:cNvSpPr>
              <a:spLocks noChangeShapeType="1"/>
            </p:cNvSpPr>
            <p:nvPr/>
          </p:nvSpPr>
          <p:spPr bwMode="auto">
            <a:xfrm flipV="1">
              <a:off x="3734" y="2350"/>
              <a:ext cx="708" cy="68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Line 118"/>
            <p:cNvSpPr>
              <a:spLocks noChangeShapeType="1"/>
            </p:cNvSpPr>
            <p:nvPr/>
          </p:nvSpPr>
          <p:spPr bwMode="auto">
            <a:xfrm flipH="1" flipV="1">
              <a:off x="3266" y="2020"/>
              <a:ext cx="0" cy="78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555" name="Group 119"/>
            <p:cNvGrpSpPr>
              <a:grpSpLocks/>
            </p:cNvGrpSpPr>
            <p:nvPr/>
          </p:nvGrpSpPr>
          <p:grpSpPr bwMode="auto">
            <a:xfrm>
              <a:off x="3795" y="2535"/>
              <a:ext cx="650" cy="288"/>
              <a:chOff x="3745" y="2537"/>
              <a:chExt cx="650" cy="288"/>
            </a:xfrm>
          </p:grpSpPr>
          <p:sp>
            <p:nvSpPr>
              <p:cNvPr id="65598" name="Rectangle 120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599" name="Text Box 121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rgbClr val="CC0000"/>
                    </a:solidFill>
                  </a:rPr>
                  <a:t>SMTP</a:t>
                </a:r>
              </a:p>
            </p:txBody>
          </p:sp>
        </p:grpSp>
        <p:grpSp>
          <p:nvGrpSpPr>
            <p:cNvPr id="65556" name="Group 122"/>
            <p:cNvGrpSpPr>
              <a:grpSpLocks/>
            </p:cNvGrpSpPr>
            <p:nvPr/>
          </p:nvGrpSpPr>
          <p:grpSpPr bwMode="auto">
            <a:xfrm>
              <a:off x="3771" y="1743"/>
              <a:ext cx="650" cy="288"/>
              <a:chOff x="3745" y="2537"/>
              <a:chExt cx="650" cy="288"/>
            </a:xfrm>
          </p:grpSpPr>
          <p:sp>
            <p:nvSpPr>
              <p:cNvPr id="65596" name="Rectangle 123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597" name="Text Box 124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rgbClr val="CC0000"/>
                    </a:solidFill>
                  </a:rPr>
                  <a:t>SMTP</a:t>
                </a:r>
              </a:p>
            </p:txBody>
          </p:sp>
        </p:grpSp>
        <p:grpSp>
          <p:nvGrpSpPr>
            <p:cNvPr id="65557" name="Group 125"/>
            <p:cNvGrpSpPr>
              <a:grpSpLocks/>
            </p:cNvGrpSpPr>
            <p:nvPr/>
          </p:nvGrpSpPr>
          <p:grpSpPr bwMode="auto">
            <a:xfrm>
              <a:off x="2937" y="2193"/>
              <a:ext cx="650" cy="288"/>
              <a:chOff x="3745" y="2537"/>
              <a:chExt cx="650" cy="288"/>
            </a:xfrm>
          </p:grpSpPr>
          <p:sp>
            <p:nvSpPr>
              <p:cNvPr id="65594" name="Rectangle 126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595" name="Text Box 127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rgbClr val="CC0000"/>
                    </a:solidFill>
                  </a:rPr>
                  <a:t>SMTP</a:t>
                </a:r>
              </a:p>
            </p:txBody>
          </p:sp>
        </p:grpSp>
        <p:grpSp>
          <p:nvGrpSpPr>
            <p:cNvPr id="65558" name="Group 423"/>
            <p:cNvGrpSpPr>
              <a:grpSpLocks/>
            </p:cNvGrpSpPr>
            <p:nvPr/>
          </p:nvGrpSpPr>
          <p:grpSpPr bwMode="auto">
            <a:xfrm>
              <a:off x="3587" y="886"/>
              <a:ext cx="575" cy="664"/>
              <a:chOff x="3574" y="550"/>
              <a:chExt cx="575" cy="664"/>
            </a:xfrm>
          </p:grpSpPr>
          <p:grpSp>
            <p:nvGrpSpPr>
              <p:cNvPr id="65589" name="Group 353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65592" name="Picture 35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5593" name="Freeform 35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39825 w 356"/>
                    <a:gd name="T3" fmla="*/ 11336 h 368"/>
                    <a:gd name="T4" fmla="*/ 165873 w 356"/>
                    <a:gd name="T5" fmla="*/ 236254 h 368"/>
                    <a:gd name="T6" fmla="*/ 36556 w 356"/>
                    <a:gd name="T7" fmla="*/ 29546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5590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591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 sz="2400"/>
              </a:p>
            </p:txBody>
          </p:sp>
        </p:grpSp>
        <p:grpSp>
          <p:nvGrpSpPr>
            <p:cNvPr id="65559" name="Group 424"/>
            <p:cNvGrpSpPr>
              <a:grpSpLocks/>
            </p:cNvGrpSpPr>
            <p:nvPr/>
          </p:nvGrpSpPr>
          <p:grpSpPr bwMode="auto">
            <a:xfrm>
              <a:off x="4870" y="1400"/>
              <a:ext cx="575" cy="664"/>
              <a:chOff x="3574" y="550"/>
              <a:chExt cx="575" cy="664"/>
            </a:xfrm>
          </p:grpSpPr>
          <p:grpSp>
            <p:nvGrpSpPr>
              <p:cNvPr id="65584" name="Group 425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65587" name="Picture 426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5588" name="Freeform 427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39825 w 356"/>
                    <a:gd name="T3" fmla="*/ 11336 h 368"/>
                    <a:gd name="T4" fmla="*/ 165873 w 356"/>
                    <a:gd name="T5" fmla="*/ 236254 h 368"/>
                    <a:gd name="T6" fmla="*/ 36556 w 356"/>
                    <a:gd name="T7" fmla="*/ 29546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5585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586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 sz="2400"/>
              </a:p>
            </p:txBody>
          </p:sp>
        </p:grpSp>
        <p:grpSp>
          <p:nvGrpSpPr>
            <p:cNvPr id="65560" name="Group 430"/>
            <p:cNvGrpSpPr>
              <a:grpSpLocks/>
            </p:cNvGrpSpPr>
            <p:nvPr/>
          </p:nvGrpSpPr>
          <p:grpSpPr bwMode="auto">
            <a:xfrm>
              <a:off x="5082" y="1880"/>
              <a:ext cx="575" cy="664"/>
              <a:chOff x="3574" y="550"/>
              <a:chExt cx="575" cy="664"/>
            </a:xfrm>
          </p:grpSpPr>
          <p:grpSp>
            <p:nvGrpSpPr>
              <p:cNvPr id="65579" name="Group 431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65582" name="Picture 432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5583" name="Freeform 433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39825 w 356"/>
                    <a:gd name="T3" fmla="*/ 11336 h 368"/>
                    <a:gd name="T4" fmla="*/ 165873 w 356"/>
                    <a:gd name="T5" fmla="*/ 236254 h 368"/>
                    <a:gd name="T6" fmla="*/ 36556 w 356"/>
                    <a:gd name="T7" fmla="*/ 29546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5580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581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 sz="2400"/>
              </a:p>
            </p:txBody>
          </p:sp>
        </p:grpSp>
        <p:grpSp>
          <p:nvGrpSpPr>
            <p:cNvPr id="65561" name="Group 436"/>
            <p:cNvGrpSpPr>
              <a:grpSpLocks/>
            </p:cNvGrpSpPr>
            <p:nvPr/>
          </p:nvGrpSpPr>
          <p:grpSpPr bwMode="auto">
            <a:xfrm>
              <a:off x="4999" y="2540"/>
              <a:ext cx="575" cy="664"/>
              <a:chOff x="3574" y="550"/>
              <a:chExt cx="575" cy="664"/>
            </a:xfrm>
          </p:grpSpPr>
          <p:grpSp>
            <p:nvGrpSpPr>
              <p:cNvPr id="65574" name="Group 437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65577" name="Picture 438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5578" name="Freeform 439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39825 w 356"/>
                    <a:gd name="T3" fmla="*/ 11336 h 368"/>
                    <a:gd name="T4" fmla="*/ 165873 w 356"/>
                    <a:gd name="T5" fmla="*/ 236254 h 368"/>
                    <a:gd name="T6" fmla="*/ 36556 w 356"/>
                    <a:gd name="T7" fmla="*/ 29546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5575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576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 sz="2400"/>
              </a:p>
            </p:txBody>
          </p:sp>
        </p:grpSp>
        <p:grpSp>
          <p:nvGrpSpPr>
            <p:cNvPr id="65562" name="Group 442"/>
            <p:cNvGrpSpPr>
              <a:grpSpLocks/>
            </p:cNvGrpSpPr>
            <p:nvPr/>
          </p:nvGrpSpPr>
          <p:grpSpPr bwMode="auto">
            <a:xfrm>
              <a:off x="3354" y="3446"/>
              <a:ext cx="575" cy="664"/>
              <a:chOff x="3574" y="550"/>
              <a:chExt cx="575" cy="664"/>
            </a:xfrm>
          </p:grpSpPr>
          <p:grpSp>
            <p:nvGrpSpPr>
              <p:cNvPr id="65569" name="Group 443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65572" name="Picture 44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5573" name="Freeform 44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39825 w 356"/>
                    <a:gd name="T3" fmla="*/ 11336 h 368"/>
                    <a:gd name="T4" fmla="*/ 165873 w 356"/>
                    <a:gd name="T5" fmla="*/ 236254 h 368"/>
                    <a:gd name="T6" fmla="*/ 36556 w 356"/>
                    <a:gd name="T7" fmla="*/ 29546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5570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571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 sz="2400"/>
              </a:p>
            </p:txBody>
          </p:sp>
        </p:grpSp>
        <p:grpSp>
          <p:nvGrpSpPr>
            <p:cNvPr id="65563" name="Group 448"/>
            <p:cNvGrpSpPr>
              <a:grpSpLocks/>
            </p:cNvGrpSpPr>
            <p:nvPr/>
          </p:nvGrpSpPr>
          <p:grpSpPr bwMode="auto">
            <a:xfrm>
              <a:off x="3813" y="3056"/>
              <a:ext cx="575" cy="664"/>
              <a:chOff x="3574" y="550"/>
              <a:chExt cx="575" cy="664"/>
            </a:xfrm>
          </p:grpSpPr>
          <p:grpSp>
            <p:nvGrpSpPr>
              <p:cNvPr id="65564" name="Group 449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65567" name="Picture 4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5568" name="Freeform 4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39825 w 356"/>
                    <a:gd name="T3" fmla="*/ 11336 h 368"/>
                    <a:gd name="T4" fmla="*/ 165873 w 356"/>
                    <a:gd name="T5" fmla="*/ 236254 h 368"/>
                    <a:gd name="T6" fmla="*/ 36556 w 356"/>
                    <a:gd name="T7" fmla="*/ 29546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5565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65566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 sz="2400"/>
              </a:p>
            </p:txBody>
          </p:sp>
        </p:grp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6656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9A19B2CC-1574-4721-AF7D-D26AF04EA6C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222250"/>
            <a:ext cx="7772400" cy="882650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Electronic mail: mail servers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98588"/>
            <a:ext cx="39338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mail servers:</a:t>
            </a:r>
          </a:p>
          <a:p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mailbox</a:t>
            </a:r>
            <a:r>
              <a:rPr lang="en-US" sz="2400">
                <a:ea typeface="ＭＳ Ｐゴシック" pitchFamily="34" charset="-128"/>
              </a:rPr>
              <a:t> contains incoming messages for user</a:t>
            </a:r>
          </a:p>
          <a:p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message queue</a:t>
            </a:r>
            <a:r>
              <a:rPr lang="en-US" sz="2400">
                <a:ea typeface="ＭＳ Ｐゴシック" pitchFamily="34" charset="-128"/>
              </a:rPr>
              <a:t> of outgoing (to be sent) mail messages</a:t>
            </a:r>
          </a:p>
          <a:p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SMTP protocol</a:t>
            </a:r>
            <a:r>
              <a:rPr lang="en-US" sz="2400">
                <a:ea typeface="ＭＳ Ｐゴシック" pitchFamily="34" charset="-128"/>
              </a:rPr>
              <a:t> between mail servers to send email messages</a:t>
            </a:r>
          </a:p>
          <a:p>
            <a:pPr lvl="1"/>
            <a:r>
              <a:rPr lang="en-US">
                <a:ea typeface="ＭＳ Ｐゴシック" pitchFamily="34" charset="-128"/>
              </a:rPr>
              <a:t>client: sending mail server</a:t>
            </a:r>
          </a:p>
          <a:p>
            <a:pPr lvl="1"/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server</a:t>
            </a:r>
            <a:r>
              <a:rPr lang="ja-JP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: receiving mail server</a:t>
            </a:r>
            <a:endParaRPr lang="en-US">
              <a:ea typeface="ＭＳ Ｐゴシック" pitchFamily="34" charset="-128"/>
            </a:endParaRPr>
          </a:p>
        </p:txBody>
      </p:sp>
      <p:pic>
        <p:nvPicPr>
          <p:cNvPr id="66566" name="Picture 15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882650"/>
            <a:ext cx="5942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6567" name="Group 271"/>
          <p:cNvGrpSpPr>
            <a:grpSpLocks/>
          </p:cNvGrpSpPr>
          <p:nvPr/>
        </p:nvGrpSpPr>
        <p:grpSpPr bwMode="auto">
          <a:xfrm>
            <a:off x="6899275" y="2787650"/>
            <a:ext cx="477838" cy="715963"/>
            <a:chOff x="4140" y="429"/>
            <a:chExt cx="1425" cy="2396"/>
          </a:xfrm>
        </p:grpSpPr>
        <p:sp>
          <p:nvSpPr>
            <p:cNvPr id="66730" name="Freeform 27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31" name="Rectangle 273"/>
            <p:cNvSpPr>
              <a:spLocks noChangeArrowheads="1"/>
            </p:cNvSpPr>
            <p:nvPr/>
          </p:nvSpPr>
          <p:spPr bwMode="auto">
            <a:xfrm>
              <a:off x="4206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32" name="Freeform 27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33" name="Freeform 27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34" name="Rectangle 276"/>
            <p:cNvSpPr>
              <a:spLocks noChangeArrowheads="1"/>
            </p:cNvSpPr>
            <p:nvPr/>
          </p:nvSpPr>
          <p:spPr bwMode="auto">
            <a:xfrm>
              <a:off x="4211" y="69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735" name="Group 27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6760" name="AutoShape 278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61" name="AutoShape 279"/>
              <p:cNvSpPr>
                <a:spLocks noChangeArrowheads="1"/>
              </p:cNvSpPr>
              <p:nvPr/>
            </p:nvSpPr>
            <p:spPr bwMode="auto">
              <a:xfrm>
                <a:off x="634" y="2583"/>
                <a:ext cx="68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736" name="Rectangle 280"/>
            <p:cNvSpPr>
              <a:spLocks noChangeArrowheads="1"/>
            </p:cNvSpPr>
            <p:nvPr/>
          </p:nvSpPr>
          <p:spPr bwMode="auto">
            <a:xfrm>
              <a:off x="4225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737" name="Group 28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6758" name="AutoShape 28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59" name="AutoShape 283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738" name="Rectangle 284"/>
            <p:cNvSpPr>
              <a:spLocks noChangeArrowheads="1"/>
            </p:cNvSpPr>
            <p:nvPr/>
          </p:nvSpPr>
          <p:spPr bwMode="auto">
            <a:xfrm>
              <a:off x="4216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39" name="Rectangle 285"/>
            <p:cNvSpPr>
              <a:spLocks noChangeArrowheads="1"/>
            </p:cNvSpPr>
            <p:nvPr/>
          </p:nvSpPr>
          <p:spPr bwMode="auto">
            <a:xfrm>
              <a:off x="4230" y="1656"/>
              <a:ext cx="59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740" name="Group 28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6756" name="AutoShape 287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57" name="AutoShape 288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741" name="Freeform 28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6742" name="Group 29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6754" name="AutoShape 291"/>
              <p:cNvSpPr>
                <a:spLocks noChangeArrowheads="1"/>
              </p:cNvSpPr>
              <p:nvPr/>
            </p:nvSpPr>
            <p:spPr bwMode="auto">
              <a:xfrm>
                <a:off x="629" y="2568"/>
                <a:ext cx="70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55" name="AutoShape 292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7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743" name="Rectangle 293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44" name="Freeform 29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45" name="Freeform 29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46" name="Oval 296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47" name="Freeform 29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48" name="AutoShape 298"/>
            <p:cNvSpPr>
              <a:spLocks noChangeArrowheads="1"/>
            </p:cNvSpPr>
            <p:nvPr/>
          </p:nvSpPr>
          <p:spPr bwMode="auto">
            <a:xfrm>
              <a:off x="4140" y="2676"/>
              <a:ext cx="1198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49" name="AutoShape 299"/>
            <p:cNvSpPr>
              <a:spLocks noChangeArrowheads="1"/>
            </p:cNvSpPr>
            <p:nvPr/>
          </p:nvSpPr>
          <p:spPr bwMode="auto">
            <a:xfrm>
              <a:off x="4206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50" name="Oval 300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51" name="Oval 301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6752" name="Oval 302"/>
            <p:cNvSpPr>
              <a:spLocks noChangeArrowheads="1"/>
            </p:cNvSpPr>
            <p:nvPr/>
          </p:nvSpPr>
          <p:spPr bwMode="auto"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53" name="Rectangle 303"/>
            <p:cNvSpPr>
              <a:spLocks noChangeArrowheads="1"/>
            </p:cNvSpPr>
            <p:nvPr/>
          </p:nvSpPr>
          <p:spPr bwMode="auto"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568" name="Group 304"/>
          <p:cNvGrpSpPr>
            <a:grpSpLocks/>
          </p:cNvGrpSpPr>
          <p:nvPr/>
        </p:nvGrpSpPr>
        <p:grpSpPr bwMode="auto">
          <a:xfrm>
            <a:off x="4906963" y="4181475"/>
            <a:ext cx="477837" cy="715963"/>
            <a:chOff x="4140" y="429"/>
            <a:chExt cx="1425" cy="2396"/>
          </a:xfrm>
        </p:grpSpPr>
        <p:sp>
          <p:nvSpPr>
            <p:cNvPr id="66698" name="Freeform 30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99" name="Rectangle 306"/>
            <p:cNvSpPr>
              <a:spLocks noChangeArrowheads="1"/>
            </p:cNvSpPr>
            <p:nvPr/>
          </p:nvSpPr>
          <p:spPr bwMode="auto">
            <a:xfrm>
              <a:off x="4206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00" name="Freeform 30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01" name="Freeform 30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02" name="Rectangle 309"/>
            <p:cNvSpPr>
              <a:spLocks noChangeArrowheads="1"/>
            </p:cNvSpPr>
            <p:nvPr/>
          </p:nvSpPr>
          <p:spPr bwMode="auto">
            <a:xfrm>
              <a:off x="4211" y="69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703" name="Group 31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6728" name="AutoShape 31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29" name="AutoShape 312"/>
              <p:cNvSpPr>
                <a:spLocks noChangeArrowheads="1"/>
              </p:cNvSpPr>
              <p:nvPr/>
            </p:nvSpPr>
            <p:spPr bwMode="auto">
              <a:xfrm>
                <a:off x="634" y="2583"/>
                <a:ext cx="68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704" name="Rectangle 313"/>
            <p:cNvSpPr>
              <a:spLocks noChangeArrowheads="1"/>
            </p:cNvSpPr>
            <p:nvPr/>
          </p:nvSpPr>
          <p:spPr bwMode="auto">
            <a:xfrm>
              <a:off x="4225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705" name="Group 31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6726" name="AutoShape 31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27" name="AutoShape 316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706" name="Rectangle 317"/>
            <p:cNvSpPr>
              <a:spLocks noChangeArrowheads="1"/>
            </p:cNvSpPr>
            <p:nvPr/>
          </p:nvSpPr>
          <p:spPr bwMode="auto">
            <a:xfrm>
              <a:off x="4216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07" name="Rectangle 318"/>
            <p:cNvSpPr>
              <a:spLocks noChangeArrowheads="1"/>
            </p:cNvSpPr>
            <p:nvPr/>
          </p:nvSpPr>
          <p:spPr bwMode="auto">
            <a:xfrm>
              <a:off x="4230" y="1656"/>
              <a:ext cx="59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708" name="Group 31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6724" name="AutoShape 320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25" name="AutoShape 321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709" name="Freeform 32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6710" name="Group 32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6722" name="AutoShape 324"/>
              <p:cNvSpPr>
                <a:spLocks noChangeArrowheads="1"/>
              </p:cNvSpPr>
              <p:nvPr/>
            </p:nvSpPr>
            <p:spPr bwMode="auto">
              <a:xfrm>
                <a:off x="629" y="2568"/>
                <a:ext cx="70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23" name="AutoShape 325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7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711" name="Rectangle 326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12" name="Freeform 32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13" name="Freeform 32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14" name="Oval 329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15" name="Freeform 33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16" name="AutoShape 331"/>
            <p:cNvSpPr>
              <a:spLocks noChangeArrowheads="1"/>
            </p:cNvSpPr>
            <p:nvPr/>
          </p:nvSpPr>
          <p:spPr bwMode="auto">
            <a:xfrm>
              <a:off x="4140" y="2676"/>
              <a:ext cx="1198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17" name="AutoShape 332"/>
            <p:cNvSpPr>
              <a:spLocks noChangeArrowheads="1"/>
            </p:cNvSpPr>
            <p:nvPr/>
          </p:nvSpPr>
          <p:spPr bwMode="auto">
            <a:xfrm>
              <a:off x="4206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18" name="Oval 333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19" name="Oval 334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6720" name="Oval 335"/>
            <p:cNvSpPr>
              <a:spLocks noChangeArrowheads="1"/>
            </p:cNvSpPr>
            <p:nvPr/>
          </p:nvSpPr>
          <p:spPr bwMode="auto"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21" name="Rectangle 336"/>
            <p:cNvSpPr>
              <a:spLocks noChangeArrowheads="1"/>
            </p:cNvSpPr>
            <p:nvPr/>
          </p:nvSpPr>
          <p:spPr bwMode="auto"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569" name="Group 337"/>
          <p:cNvGrpSpPr>
            <a:grpSpLocks/>
          </p:cNvGrpSpPr>
          <p:nvPr/>
        </p:nvGrpSpPr>
        <p:grpSpPr bwMode="auto">
          <a:xfrm>
            <a:off x="4929188" y="1839913"/>
            <a:ext cx="477837" cy="715962"/>
            <a:chOff x="4140" y="429"/>
            <a:chExt cx="1425" cy="2396"/>
          </a:xfrm>
        </p:grpSpPr>
        <p:sp>
          <p:nvSpPr>
            <p:cNvPr id="66666" name="Freeform 33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67" name="Rectangle 339"/>
            <p:cNvSpPr>
              <a:spLocks noChangeArrowheads="1"/>
            </p:cNvSpPr>
            <p:nvPr/>
          </p:nvSpPr>
          <p:spPr bwMode="auto">
            <a:xfrm>
              <a:off x="4206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68" name="Freeform 34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69" name="Freeform 34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70" name="Rectangle 342"/>
            <p:cNvSpPr>
              <a:spLocks noChangeArrowheads="1"/>
            </p:cNvSpPr>
            <p:nvPr/>
          </p:nvSpPr>
          <p:spPr bwMode="auto">
            <a:xfrm>
              <a:off x="4211" y="69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671" name="Group 34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6696" name="AutoShape 34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97" name="AutoShape 345"/>
              <p:cNvSpPr>
                <a:spLocks noChangeArrowheads="1"/>
              </p:cNvSpPr>
              <p:nvPr/>
            </p:nvSpPr>
            <p:spPr bwMode="auto">
              <a:xfrm>
                <a:off x="634" y="2583"/>
                <a:ext cx="68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672" name="Rectangle 346"/>
            <p:cNvSpPr>
              <a:spLocks noChangeArrowheads="1"/>
            </p:cNvSpPr>
            <p:nvPr/>
          </p:nvSpPr>
          <p:spPr bwMode="auto">
            <a:xfrm>
              <a:off x="4225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673" name="Group 34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6694" name="AutoShape 34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95" name="AutoShape 349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674" name="Rectangle 350"/>
            <p:cNvSpPr>
              <a:spLocks noChangeArrowheads="1"/>
            </p:cNvSpPr>
            <p:nvPr/>
          </p:nvSpPr>
          <p:spPr bwMode="auto">
            <a:xfrm>
              <a:off x="4216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75" name="Rectangle 351"/>
            <p:cNvSpPr>
              <a:spLocks noChangeArrowheads="1"/>
            </p:cNvSpPr>
            <p:nvPr/>
          </p:nvSpPr>
          <p:spPr bwMode="auto">
            <a:xfrm>
              <a:off x="4230" y="1656"/>
              <a:ext cx="59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676" name="Group 35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6692" name="AutoShape 353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93" name="AutoShape 354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677" name="Freeform 35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6678" name="Group 35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6690" name="AutoShape 357"/>
              <p:cNvSpPr>
                <a:spLocks noChangeArrowheads="1"/>
              </p:cNvSpPr>
              <p:nvPr/>
            </p:nvSpPr>
            <p:spPr bwMode="auto">
              <a:xfrm>
                <a:off x="629" y="2568"/>
                <a:ext cx="70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91" name="AutoShape 358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7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679" name="Rectangle 359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80" name="Freeform 36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81" name="Freeform 36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82" name="Oval 362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83" name="Freeform 36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84" name="AutoShape 364"/>
            <p:cNvSpPr>
              <a:spLocks noChangeArrowheads="1"/>
            </p:cNvSpPr>
            <p:nvPr/>
          </p:nvSpPr>
          <p:spPr bwMode="auto">
            <a:xfrm>
              <a:off x="4140" y="2676"/>
              <a:ext cx="1198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85" name="AutoShape 365"/>
            <p:cNvSpPr>
              <a:spLocks noChangeArrowheads="1"/>
            </p:cNvSpPr>
            <p:nvPr/>
          </p:nvSpPr>
          <p:spPr bwMode="auto">
            <a:xfrm>
              <a:off x="4206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86" name="Oval 366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87" name="Oval 367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6688" name="Oval 368"/>
            <p:cNvSpPr>
              <a:spLocks noChangeArrowheads="1"/>
            </p:cNvSpPr>
            <p:nvPr/>
          </p:nvSpPr>
          <p:spPr bwMode="auto"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89" name="Rectangle 369"/>
            <p:cNvSpPr>
              <a:spLocks noChangeArrowheads="1"/>
            </p:cNvSpPr>
            <p:nvPr/>
          </p:nvSpPr>
          <p:spPr bwMode="auto"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70" name="Line 9"/>
          <p:cNvSpPr>
            <a:spLocks noChangeShapeType="1"/>
          </p:cNvSpPr>
          <p:nvPr/>
        </p:nvSpPr>
        <p:spPr bwMode="auto">
          <a:xfrm>
            <a:off x="5927725" y="2606675"/>
            <a:ext cx="1123950" cy="7905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571" name="Group 19"/>
          <p:cNvGrpSpPr>
            <a:grpSpLocks/>
          </p:cNvGrpSpPr>
          <p:nvPr/>
        </p:nvGrpSpPr>
        <p:grpSpPr bwMode="auto">
          <a:xfrm>
            <a:off x="7089775" y="2986088"/>
            <a:ext cx="809625" cy="1049337"/>
            <a:chOff x="4296" y="2627"/>
            <a:chExt cx="510" cy="661"/>
          </a:xfrm>
        </p:grpSpPr>
        <p:sp>
          <p:nvSpPr>
            <p:cNvPr id="66651" name="Rectangle 20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652" name="Text Box 21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server</a:t>
              </a:r>
              <a:endParaRPr lang="en-US" sz="2400"/>
            </a:p>
          </p:txBody>
        </p:sp>
        <p:sp>
          <p:nvSpPr>
            <p:cNvPr id="66653" name="Rectangle 22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654" name="Line 23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55" name="Line 24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56" name="Line 25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57" name="Line 26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58" name="Line 27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59" name="Line 28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60" name="Line 29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61" name="Rectangle 30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662" name="Rectangle 31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663" name="Rectangle 32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664" name="Rectangle 33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665" name="Rectangle 34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66572" name="Group 60"/>
          <p:cNvGrpSpPr>
            <a:grpSpLocks/>
          </p:cNvGrpSpPr>
          <p:nvPr/>
        </p:nvGrpSpPr>
        <p:grpSpPr bwMode="auto">
          <a:xfrm>
            <a:off x="5089525" y="4386263"/>
            <a:ext cx="809625" cy="1049337"/>
            <a:chOff x="4296" y="2627"/>
            <a:chExt cx="510" cy="661"/>
          </a:xfrm>
        </p:grpSpPr>
        <p:sp>
          <p:nvSpPr>
            <p:cNvPr id="66636" name="Rectangle 61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637" name="Text Box 62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server</a:t>
              </a:r>
              <a:endParaRPr lang="en-US" sz="2400"/>
            </a:p>
          </p:txBody>
        </p:sp>
        <p:sp>
          <p:nvSpPr>
            <p:cNvPr id="66638" name="Rectangle 63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639" name="Line 64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0" name="Line 65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1" name="Line 66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2" name="Line 67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3" name="Line 68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4" name="Line 69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5" name="Line 70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6" name="Rectangle 71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647" name="Rectangle 72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648" name="Rectangle 73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649" name="Rectangle 74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650" name="Rectangle 75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66573" name="Group 96"/>
          <p:cNvGrpSpPr>
            <a:grpSpLocks/>
          </p:cNvGrpSpPr>
          <p:nvPr/>
        </p:nvGrpSpPr>
        <p:grpSpPr bwMode="auto">
          <a:xfrm>
            <a:off x="5089525" y="2138363"/>
            <a:ext cx="809625" cy="1049337"/>
            <a:chOff x="4296" y="2627"/>
            <a:chExt cx="510" cy="661"/>
          </a:xfrm>
        </p:grpSpPr>
        <p:sp>
          <p:nvSpPr>
            <p:cNvPr id="66621" name="Rectangle 97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622" name="Text Box 98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server</a:t>
              </a:r>
              <a:endParaRPr lang="en-US" sz="2400"/>
            </a:p>
          </p:txBody>
        </p:sp>
        <p:sp>
          <p:nvSpPr>
            <p:cNvPr id="66623" name="Rectangle 99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624" name="Line 100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5" name="Line 101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6" name="Line 102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7" name="Line 103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8" name="Line 104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9" name="Line 105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0" name="Line 106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1" name="Rectangle 107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632" name="Rectangle 108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633" name="Rectangle 109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634" name="Rectangle 110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635" name="Rectangle 111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66574" name="Line 117"/>
          <p:cNvSpPr>
            <a:spLocks noChangeShapeType="1"/>
          </p:cNvSpPr>
          <p:nvPr/>
        </p:nvSpPr>
        <p:spPr bwMode="auto">
          <a:xfrm flipV="1">
            <a:off x="5927725" y="3730625"/>
            <a:ext cx="1123950" cy="10858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Line 118"/>
          <p:cNvSpPr>
            <a:spLocks noChangeShapeType="1"/>
          </p:cNvSpPr>
          <p:nvPr/>
        </p:nvSpPr>
        <p:spPr bwMode="auto">
          <a:xfrm flipH="1" flipV="1">
            <a:off x="5184775" y="3206750"/>
            <a:ext cx="0" cy="12477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576" name="Group 119"/>
          <p:cNvGrpSpPr>
            <a:grpSpLocks/>
          </p:cNvGrpSpPr>
          <p:nvPr/>
        </p:nvGrpSpPr>
        <p:grpSpPr bwMode="auto">
          <a:xfrm>
            <a:off x="6024563" y="4024313"/>
            <a:ext cx="1031875" cy="457200"/>
            <a:chOff x="3745" y="2537"/>
            <a:chExt cx="650" cy="288"/>
          </a:xfrm>
        </p:grpSpPr>
        <p:sp>
          <p:nvSpPr>
            <p:cNvPr id="66619" name="Rectangle 120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620" name="Text Box 121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rgbClr val="CC0000"/>
                  </a:solidFill>
                </a:rPr>
                <a:t>SMTP</a:t>
              </a:r>
            </a:p>
          </p:txBody>
        </p:sp>
      </p:grpSp>
      <p:grpSp>
        <p:nvGrpSpPr>
          <p:cNvPr id="66577" name="Group 122"/>
          <p:cNvGrpSpPr>
            <a:grpSpLocks/>
          </p:cNvGrpSpPr>
          <p:nvPr/>
        </p:nvGrpSpPr>
        <p:grpSpPr bwMode="auto">
          <a:xfrm>
            <a:off x="5986463" y="2767013"/>
            <a:ext cx="1031875" cy="457200"/>
            <a:chOff x="3745" y="2537"/>
            <a:chExt cx="650" cy="288"/>
          </a:xfrm>
        </p:grpSpPr>
        <p:sp>
          <p:nvSpPr>
            <p:cNvPr id="66617" name="Rectangle 123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618" name="Text Box 124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rgbClr val="CC0000"/>
                  </a:solidFill>
                </a:rPr>
                <a:t>SMTP</a:t>
              </a:r>
            </a:p>
          </p:txBody>
        </p:sp>
      </p:grpSp>
      <p:grpSp>
        <p:nvGrpSpPr>
          <p:cNvPr id="66578" name="Group 125"/>
          <p:cNvGrpSpPr>
            <a:grpSpLocks/>
          </p:cNvGrpSpPr>
          <p:nvPr/>
        </p:nvGrpSpPr>
        <p:grpSpPr bwMode="auto">
          <a:xfrm>
            <a:off x="4662488" y="3481388"/>
            <a:ext cx="1031875" cy="457200"/>
            <a:chOff x="3745" y="2537"/>
            <a:chExt cx="650" cy="288"/>
          </a:xfrm>
        </p:grpSpPr>
        <p:sp>
          <p:nvSpPr>
            <p:cNvPr id="66615" name="Rectangle 126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616" name="Text Box 127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rgbClr val="CC0000"/>
                  </a:solidFill>
                </a:rPr>
                <a:t>SMTP</a:t>
              </a:r>
            </a:p>
          </p:txBody>
        </p:sp>
      </p:grpSp>
      <p:grpSp>
        <p:nvGrpSpPr>
          <p:cNvPr id="66579" name="Group 430"/>
          <p:cNvGrpSpPr>
            <a:grpSpLocks/>
          </p:cNvGrpSpPr>
          <p:nvPr/>
        </p:nvGrpSpPr>
        <p:grpSpPr bwMode="auto">
          <a:xfrm>
            <a:off x="5694363" y="1406525"/>
            <a:ext cx="912812" cy="1054100"/>
            <a:chOff x="3574" y="550"/>
            <a:chExt cx="575" cy="664"/>
          </a:xfrm>
        </p:grpSpPr>
        <p:grpSp>
          <p:nvGrpSpPr>
            <p:cNvPr id="66610" name="Group 431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66613" name="Picture 43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6614" name="Freeform 43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9825 w 356"/>
                  <a:gd name="T3" fmla="*/ 11336 h 368"/>
                  <a:gd name="T4" fmla="*/ 165873 w 356"/>
                  <a:gd name="T5" fmla="*/ 236254 h 368"/>
                  <a:gd name="T6" fmla="*/ 36556 w 356"/>
                  <a:gd name="T7" fmla="*/ 29546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6611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612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agent</a:t>
              </a:r>
              <a:endParaRPr lang="en-US" sz="2400"/>
            </a:p>
          </p:txBody>
        </p:sp>
      </p:grpSp>
      <p:grpSp>
        <p:nvGrpSpPr>
          <p:cNvPr id="66580" name="Group 436"/>
          <p:cNvGrpSpPr>
            <a:grpSpLocks/>
          </p:cNvGrpSpPr>
          <p:nvPr/>
        </p:nvGrpSpPr>
        <p:grpSpPr bwMode="auto">
          <a:xfrm>
            <a:off x="7731125" y="2222500"/>
            <a:ext cx="912813" cy="1054100"/>
            <a:chOff x="3574" y="550"/>
            <a:chExt cx="575" cy="664"/>
          </a:xfrm>
        </p:grpSpPr>
        <p:grpSp>
          <p:nvGrpSpPr>
            <p:cNvPr id="66605" name="Group 437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66608" name="Picture 4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6609" name="Freeform 43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9825 w 356"/>
                  <a:gd name="T3" fmla="*/ 11336 h 368"/>
                  <a:gd name="T4" fmla="*/ 165873 w 356"/>
                  <a:gd name="T5" fmla="*/ 236254 h 368"/>
                  <a:gd name="T6" fmla="*/ 36556 w 356"/>
                  <a:gd name="T7" fmla="*/ 29546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6606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607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agent</a:t>
              </a:r>
              <a:endParaRPr lang="en-US" sz="2400"/>
            </a:p>
          </p:txBody>
        </p:sp>
      </p:grpSp>
      <p:grpSp>
        <p:nvGrpSpPr>
          <p:cNvPr id="66581" name="Group 442"/>
          <p:cNvGrpSpPr>
            <a:grpSpLocks/>
          </p:cNvGrpSpPr>
          <p:nvPr/>
        </p:nvGrpSpPr>
        <p:grpSpPr bwMode="auto">
          <a:xfrm>
            <a:off x="8067675" y="2984500"/>
            <a:ext cx="912813" cy="1054100"/>
            <a:chOff x="3574" y="550"/>
            <a:chExt cx="575" cy="664"/>
          </a:xfrm>
        </p:grpSpPr>
        <p:grpSp>
          <p:nvGrpSpPr>
            <p:cNvPr id="66600" name="Group 443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66603" name="Picture 44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6604" name="Freeform 44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9825 w 356"/>
                  <a:gd name="T3" fmla="*/ 11336 h 368"/>
                  <a:gd name="T4" fmla="*/ 165873 w 356"/>
                  <a:gd name="T5" fmla="*/ 236254 h 368"/>
                  <a:gd name="T6" fmla="*/ 36556 w 356"/>
                  <a:gd name="T7" fmla="*/ 29546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6601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602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agent</a:t>
              </a:r>
              <a:endParaRPr lang="en-US" sz="2400"/>
            </a:p>
          </p:txBody>
        </p:sp>
      </p:grpSp>
      <p:grpSp>
        <p:nvGrpSpPr>
          <p:cNvPr id="66582" name="Group 448"/>
          <p:cNvGrpSpPr>
            <a:grpSpLocks/>
          </p:cNvGrpSpPr>
          <p:nvPr/>
        </p:nvGrpSpPr>
        <p:grpSpPr bwMode="auto">
          <a:xfrm>
            <a:off x="7935913" y="4032250"/>
            <a:ext cx="912812" cy="1054100"/>
            <a:chOff x="3574" y="550"/>
            <a:chExt cx="575" cy="664"/>
          </a:xfrm>
        </p:grpSpPr>
        <p:grpSp>
          <p:nvGrpSpPr>
            <p:cNvPr id="66595" name="Group 449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66598" name="Picture 4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6599" name="Freeform 4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9825 w 356"/>
                  <a:gd name="T3" fmla="*/ 11336 h 368"/>
                  <a:gd name="T4" fmla="*/ 165873 w 356"/>
                  <a:gd name="T5" fmla="*/ 236254 h 368"/>
                  <a:gd name="T6" fmla="*/ 36556 w 356"/>
                  <a:gd name="T7" fmla="*/ 29546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6596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597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agent</a:t>
              </a:r>
              <a:endParaRPr lang="en-US" sz="2400"/>
            </a:p>
          </p:txBody>
        </p:sp>
      </p:grpSp>
      <p:grpSp>
        <p:nvGrpSpPr>
          <p:cNvPr id="66583" name="Group 454"/>
          <p:cNvGrpSpPr>
            <a:grpSpLocks/>
          </p:cNvGrpSpPr>
          <p:nvPr/>
        </p:nvGrpSpPr>
        <p:grpSpPr bwMode="auto">
          <a:xfrm>
            <a:off x="5324475" y="5470525"/>
            <a:ext cx="912813" cy="1054100"/>
            <a:chOff x="3574" y="550"/>
            <a:chExt cx="575" cy="664"/>
          </a:xfrm>
        </p:grpSpPr>
        <p:grpSp>
          <p:nvGrpSpPr>
            <p:cNvPr id="66590" name="Group 455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66593" name="Picture 45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6594" name="Freeform 45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9825 w 356"/>
                  <a:gd name="T3" fmla="*/ 11336 h 368"/>
                  <a:gd name="T4" fmla="*/ 165873 w 356"/>
                  <a:gd name="T5" fmla="*/ 236254 h 368"/>
                  <a:gd name="T6" fmla="*/ 36556 w 356"/>
                  <a:gd name="T7" fmla="*/ 29546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6591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592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agent</a:t>
              </a:r>
              <a:endParaRPr lang="en-US" sz="2400"/>
            </a:p>
          </p:txBody>
        </p:sp>
      </p:grpSp>
      <p:grpSp>
        <p:nvGrpSpPr>
          <p:cNvPr id="66584" name="Group 460"/>
          <p:cNvGrpSpPr>
            <a:grpSpLocks/>
          </p:cNvGrpSpPr>
          <p:nvPr/>
        </p:nvGrpSpPr>
        <p:grpSpPr bwMode="auto">
          <a:xfrm>
            <a:off x="6053138" y="4851400"/>
            <a:ext cx="912812" cy="1054100"/>
            <a:chOff x="3574" y="550"/>
            <a:chExt cx="575" cy="664"/>
          </a:xfrm>
        </p:grpSpPr>
        <p:grpSp>
          <p:nvGrpSpPr>
            <p:cNvPr id="66585" name="Group 461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66588" name="Picture 46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6589" name="Freeform 46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9825 w 356"/>
                  <a:gd name="T3" fmla="*/ 11336 h 368"/>
                  <a:gd name="T4" fmla="*/ 165873 w 356"/>
                  <a:gd name="T5" fmla="*/ 236254 h 368"/>
                  <a:gd name="T6" fmla="*/ 36556 w 356"/>
                  <a:gd name="T7" fmla="*/ 29546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6586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587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agent</a:t>
              </a:r>
              <a:endParaRPr lang="en-US" sz="2400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6758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E89F7F6E-A759-47EA-AA02-C600C6727CAD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67588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175" y="94297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34950"/>
            <a:ext cx="7772400" cy="958850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Electronic Mail: SMTP </a:t>
            </a:r>
            <a:r>
              <a:rPr lang="en-US" sz="3600">
                <a:ea typeface="ＭＳ Ｐゴシック" pitchFamily="34" charset="-128"/>
              </a:rPr>
              <a:t>[RFC 2821]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675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8963" y="3113088"/>
            <a:ext cx="7629525" cy="2957512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uses TCP to reliably transfer email message from client to server, port 25</a:t>
            </a:r>
          </a:p>
          <a:p>
            <a:pPr>
              <a:buFont typeface="Wingdings" pitchFamily="2" charset="2"/>
              <a:buNone/>
            </a:pPr>
            <a:endParaRPr lang="en-US" sz="3200">
              <a:ea typeface="ＭＳ Ｐゴシック" pitchFamily="34" charset="-128"/>
            </a:endParaRPr>
          </a:p>
          <a:p>
            <a:pPr lvl="1"/>
            <a:endParaRPr lang="en-US" sz="200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2253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912B53BD-DF71-42CB-A694-5E31E156741E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2532" name="Group 1037"/>
          <p:cNvGrpSpPr>
            <a:grpSpLocks/>
          </p:cNvGrpSpPr>
          <p:nvPr/>
        </p:nvGrpSpPr>
        <p:grpSpPr bwMode="auto">
          <a:xfrm>
            <a:off x="5124450" y="1257300"/>
            <a:ext cx="3540125" cy="4545013"/>
            <a:chOff x="3277" y="974"/>
            <a:chExt cx="2230" cy="2863"/>
          </a:xfrm>
        </p:grpSpPr>
        <p:sp>
          <p:nvSpPr>
            <p:cNvPr id="22565" name="Freeform 1038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2034 w 1036"/>
                <a:gd name="T1" fmla="*/ 11 h 675"/>
                <a:gd name="T2" fmla="*/ 1224 w 1036"/>
                <a:gd name="T3" fmla="*/ 53 h 675"/>
                <a:gd name="T4" fmla="*/ 648 w 1036"/>
                <a:gd name="T5" fmla="*/ 129 h 675"/>
                <a:gd name="T6" fmla="*/ 480 w 1036"/>
                <a:gd name="T7" fmla="*/ 229 h 675"/>
                <a:gd name="T8" fmla="*/ 67 w 1036"/>
                <a:gd name="T9" fmla="*/ 297 h 675"/>
                <a:gd name="T10" fmla="*/ 54 w 1036"/>
                <a:gd name="T11" fmla="*/ 459 h 675"/>
                <a:gd name="T12" fmla="*/ 415 w 1036"/>
                <a:gd name="T13" fmla="*/ 489 h 675"/>
                <a:gd name="T14" fmla="*/ 1439 w 1036"/>
                <a:gd name="T15" fmla="*/ 489 h 675"/>
                <a:gd name="T16" fmla="*/ 1875 w 1036"/>
                <a:gd name="T17" fmla="*/ 555 h 675"/>
                <a:gd name="T18" fmla="*/ 2359 w 1036"/>
                <a:gd name="T19" fmla="*/ 657 h 675"/>
                <a:gd name="T20" fmla="*/ 2730 w 1036"/>
                <a:gd name="T21" fmla="*/ 661 h 675"/>
                <a:gd name="T22" fmla="*/ 2985 w 1036"/>
                <a:gd name="T23" fmla="*/ 603 h 675"/>
                <a:gd name="T24" fmla="*/ 3115 w 1036"/>
                <a:gd name="T25" fmla="*/ 445 h 675"/>
                <a:gd name="T26" fmla="*/ 3195 w 1036"/>
                <a:gd name="T27" fmla="*/ 291 h 675"/>
                <a:gd name="T28" fmla="*/ 3205 w 1036"/>
                <a:gd name="T29" fmla="*/ 107 h 675"/>
                <a:gd name="T30" fmla="*/ 2929 w 1036"/>
                <a:gd name="T31" fmla="*/ 17 h 675"/>
                <a:gd name="T32" fmla="*/ 2434 w 1036"/>
                <a:gd name="T33" fmla="*/ 3 h 675"/>
                <a:gd name="T34" fmla="*/ 2034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66" name="Group 1039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22941" name="Rectangle 1040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2" name="AutoShape 1041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22567" name="Freeform 1042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Line 1043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9" name="Line 1044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0" name="Line 1045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1" name="Line 1047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Line 1048"/>
            <p:cNvSpPr>
              <a:spLocks noChangeShapeType="1"/>
            </p:cNvSpPr>
            <p:nvPr/>
          </p:nvSpPr>
          <p:spPr bwMode="auto">
            <a:xfrm flipV="1">
              <a:off x="3680" y="3155"/>
              <a:ext cx="248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Line 1051"/>
            <p:cNvSpPr>
              <a:spLocks noChangeShapeType="1"/>
            </p:cNvSpPr>
            <p:nvPr/>
          </p:nvSpPr>
          <p:spPr bwMode="auto">
            <a:xfrm flipH="1">
              <a:off x="3948" y="3208"/>
              <a:ext cx="96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4" name="Line 1052"/>
            <p:cNvSpPr>
              <a:spLocks noChangeShapeType="1"/>
            </p:cNvSpPr>
            <p:nvPr/>
          </p:nvSpPr>
          <p:spPr bwMode="auto">
            <a:xfrm flipH="1" flipV="1">
              <a:off x="4144" y="3212"/>
              <a:ext cx="53" cy="1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Line 1053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6" name="Line 1054"/>
            <p:cNvSpPr>
              <a:spLocks noChangeShapeType="1"/>
            </p:cNvSpPr>
            <p:nvPr/>
          </p:nvSpPr>
          <p:spPr bwMode="auto">
            <a:xfrm>
              <a:off x="3898" y="3025"/>
              <a:ext cx="56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7" name="Line 1055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8" name="Line 1056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79" name="Group 1057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2939" name="Picture 1058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940" name="Picture 1059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2580" name="Freeform 1060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1" name="Freeform 1061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718743 w 765"/>
                <a:gd name="T1" fmla="*/ 91174 h 459"/>
                <a:gd name="T2" fmla="*/ 487066 w 765"/>
                <a:gd name="T3" fmla="*/ 647405 h 459"/>
                <a:gd name="T4" fmla="*/ 162940 w 765"/>
                <a:gd name="T5" fmla="*/ 921414 h 459"/>
                <a:gd name="T6" fmla="*/ 23283 w 765"/>
                <a:gd name="T7" fmla="*/ 3104947 h 459"/>
                <a:gd name="T8" fmla="*/ 304755 w 765"/>
                <a:gd name="T9" fmla="*/ 4102500 h 459"/>
                <a:gd name="T10" fmla="*/ 585834 w 765"/>
                <a:gd name="T11" fmla="*/ 3932278 h 459"/>
                <a:gd name="T12" fmla="*/ 988821 w 765"/>
                <a:gd name="T13" fmla="*/ 4102500 h 459"/>
                <a:gd name="T14" fmla="*/ 1183277 w 765"/>
                <a:gd name="T15" fmla="*/ 4007272 h 459"/>
                <a:gd name="T16" fmla="*/ 1273687 w 765"/>
                <a:gd name="T17" fmla="*/ 3438200 h 459"/>
                <a:gd name="T18" fmla="*/ 1271450 w 765"/>
                <a:gd name="T19" fmla="*/ 1459388 h 459"/>
                <a:gd name="T20" fmla="*/ 1122116 w 765"/>
                <a:gd name="T21" fmla="*/ 318350 h 459"/>
                <a:gd name="T22" fmla="*/ 718743 w 765"/>
                <a:gd name="T23" fmla="*/ 91174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2" name="Line 1062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3" name="Line 1063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4" name="Line 1064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5" name="Line 1065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6" name="Line 1066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7" name="Line 1067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8" name="Line 1068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9" name="Line 1069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0" name="Line 1070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1" name="Line 1071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2" name="Line 1072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3" name="Line 1073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4" name="Line 1074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5" name="Line 1075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6" name="Line 1076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7" name="Line 1077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8" name="Line 1078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99" name="Group 1079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2922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923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924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925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926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927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928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929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930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931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932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933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934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935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936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937" name="Oval 1095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22938" name="Picture 1096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2600" name="Group 1097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22913" name="Line 1098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14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2915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2916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2917" name="Group 1102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2920" name="Freeform 11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21" name="Freeform 11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918" name="Line 1105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19" name="Line 1106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01" name="Group 1107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290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290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290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2908" name="Group 11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911" name="Freeform 11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12" name="Freeform 11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909" name="Line 11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10" name="Line 11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02" name="Group 1116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289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289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289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2900" name="Group 112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903" name="Freeform 112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04" name="Freeform 112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901" name="Line 112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02" name="Line 112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03" name="Group 1125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288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289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289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2892" name="Group 11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95" name="Freeform 11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96" name="Freeform 11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893" name="Line 11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94" name="Line 11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04" name="Group 1134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288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288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288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2884" name="Group 113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87" name="Freeform 113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88" name="Freeform 114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885" name="Line 114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86" name="Line 114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05" name="Group 1143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287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287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287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2876" name="Group 114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79" name="Freeform 11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80" name="Freeform 11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877" name="Line 115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78" name="Line 115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606" name="Line 1152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607" name="Group 1153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286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286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286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2868" name="Group 115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71" name="Freeform 115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72" name="Freeform 115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869" name="Line 116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70" name="Line 116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08" name="Group 1162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285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285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285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2860" name="Group 116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63" name="Freeform 116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64" name="Freeform 116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861" name="Line 116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62" name="Line 117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09" name="Group 1171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284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285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285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2852" name="Group 117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55" name="Freeform 117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56" name="Freeform 117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853" name="Line 117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54" name="Line 117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10" name="Group 1180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284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284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284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2844" name="Group 118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47" name="Freeform 118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48" name="Freeform 118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845" name="Line 118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46" name="Line 118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11" name="Group 1189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283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283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283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2836" name="Group 119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39" name="Freeform 119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40" name="Freeform 119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837" name="Line 119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38" name="Line 119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12" name="Group 1198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282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282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282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2828" name="Group 120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31" name="Freeform 12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32" name="Freeform 12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829" name="Line 120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30" name="Line 120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13" name="Group 1207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2811" name="Group 1208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2813" name="Freeform 1209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14" name="Freeform 1210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15" name="Freeform 1211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16" name="Freeform 1212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17" name="Freeform 1213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18" name="Freeform 1214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19" name="Freeform 1215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20" name="Freeform 1216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21" name="Freeform 1217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22" name="Freeform 1218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23" name="Freeform 1219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24" name="Freeform 1220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2812" name="Picture 1221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2614" name="Group 1222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2797" name="Group 1223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2799" name="Freeform 1224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00" name="Freeform 1225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01" name="Freeform 1226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02" name="Freeform 1227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03" name="Freeform 1228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04" name="Freeform 1229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05" name="Freeform 1230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06" name="Freeform 1231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07" name="Freeform 1232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08" name="Freeform 1233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09" name="Freeform 1234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10" name="Freeform 1235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2798" name="Picture 1236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2615" name="Line 1237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616" name="Group 1238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2795" name="Picture 12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796" name="Freeform 124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617" name="Group 1241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2793" name="Picture 12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794" name="Freeform 12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618" name="Group 1244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2791" name="Picture 12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792" name="Freeform 12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619" name="Group 1247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2789" name="Picture 12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790" name="Freeform 12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2620" name="Picture 1250" descr="car_icon_smal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2621" name="Group 1251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2787" name="Picture 1252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788" name="Picture 1253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2622" name="Group 1254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2755" name="Freeform 125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3 w 354"/>
                  <a:gd name="T3" fmla="*/ 8 h 2742"/>
                  <a:gd name="T4" fmla="*/ 3 w 354"/>
                  <a:gd name="T5" fmla="*/ 58 h 2742"/>
                  <a:gd name="T6" fmla="*/ 0 w 354"/>
                  <a:gd name="T7" fmla="*/ 6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6" name="Rectangle 125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57" name="Freeform 125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6 h 2537"/>
                  <a:gd name="T4" fmla="*/ 2 w 211"/>
                  <a:gd name="T5" fmla="*/ 54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8" name="Freeform 125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 w 328"/>
                  <a:gd name="T3" fmla="*/ 3 h 226"/>
                  <a:gd name="T4" fmla="*/ 3 w 328"/>
                  <a:gd name="T5" fmla="*/ 6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9" name="Rectangle 125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760" name="Group 126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2785" name="AutoShape 126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786" name="AutoShape 126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761" name="Rectangle 126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762" name="Group 126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2783" name="AutoShape 126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784" name="AutoShape 126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763" name="Rectangle 126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64" name="Rectangle 126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765" name="Group 126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2781" name="AutoShape 127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782" name="AutoShape 127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766" name="Freeform 127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 w 328"/>
                  <a:gd name="T3" fmla="*/ 2 h 226"/>
                  <a:gd name="T4" fmla="*/ 3 w 328"/>
                  <a:gd name="T5" fmla="*/ 5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767" name="Group 127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2779" name="AutoShape 127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780" name="AutoShape 127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768" name="Rectangle 127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69" name="Freeform 127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 w 296"/>
                  <a:gd name="T3" fmla="*/ 2 h 256"/>
                  <a:gd name="T4" fmla="*/ 3 w 296"/>
                  <a:gd name="T5" fmla="*/ 5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70" name="Freeform 127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 w 304"/>
                  <a:gd name="T3" fmla="*/ 3 h 288"/>
                  <a:gd name="T4" fmla="*/ 2 w 304"/>
                  <a:gd name="T5" fmla="*/ 6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71" name="Oval 127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72" name="Freeform 128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6 h 240"/>
                  <a:gd name="T4" fmla="*/ 3 w 306"/>
                  <a:gd name="T5" fmla="*/ 3 h 240"/>
                  <a:gd name="T6" fmla="*/ 3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73" name="AutoShape 128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74" name="AutoShape 128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75" name="Oval 128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76" name="Oval 128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2777" name="Oval 128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78" name="Rectangle 128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623" name="Group 1287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2723" name="Freeform 128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3 w 354"/>
                  <a:gd name="T3" fmla="*/ 8 h 2742"/>
                  <a:gd name="T4" fmla="*/ 3 w 354"/>
                  <a:gd name="T5" fmla="*/ 58 h 2742"/>
                  <a:gd name="T6" fmla="*/ 0 w 354"/>
                  <a:gd name="T7" fmla="*/ 6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24" name="Rectangle 128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25" name="Freeform 129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6 h 2537"/>
                  <a:gd name="T4" fmla="*/ 2 w 211"/>
                  <a:gd name="T5" fmla="*/ 54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26" name="Freeform 129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 w 328"/>
                  <a:gd name="T3" fmla="*/ 3 h 226"/>
                  <a:gd name="T4" fmla="*/ 3 w 328"/>
                  <a:gd name="T5" fmla="*/ 6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27" name="Rectangle 129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728" name="Group 129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2753" name="AutoShape 129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754" name="AutoShape 129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729" name="Rectangle 129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730" name="Group 129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2751" name="AutoShape 129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752" name="AutoShape 129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731" name="Rectangle 130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32" name="Rectangle 130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733" name="Group 130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2749" name="AutoShape 1303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750" name="AutoShape 130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734" name="Freeform 130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 w 328"/>
                  <a:gd name="T3" fmla="*/ 2 h 226"/>
                  <a:gd name="T4" fmla="*/ 3 w 328"/>
                  <a:gd name="T5" fmla="*/ 5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735" name="Group 130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2747" name="AutoShape 130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748" name="AutoShape 130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736" name="Rectangle 130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37" name="Freeform 131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 w 296"/>
                  <a:gd name="T3" fmla="*/ 2 h 256"/>
                  <a:gd name="T4" fmla="*/ 3 w 296"/>
                  <a:gd name="T5" fmla="*/ 5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38" name="Freeform 131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 w 304"/>
                  <a:gd name="T3" fmla="*/ 3 h 288"/>
                  <a:gd name="T4" fmla="*/ 2 w 304"/>
                  <a:gd name="T5" fmla="*/ 6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39" name="Oval 131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40" name="Freeform 131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6 h 240"/>
                  <a:gd name="T4" fmla="*/ 3 w 306"/>
                  <a:gd name="T5" fmla="*/ 3 h 240"/>
                  <a:gd name="T6" fmla="*/ 3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1" name="AutoShape 131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42" name="AutoShape 131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43" name="Oval 131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44" name="Oval 131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2745" name="Oval 131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46" name="Rectangle 131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624" name="Group 1320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2700" name="Picture 1321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701" name="Picture 1322" descr="laptop_keyboar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702" name="Freeform 1323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2703" name="Picture 1324" descr="screen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704" name="Freeform 1325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05" name="Freeform 1326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06" name="Freeform 1327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07" name="Freeform 1328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08" name="Freeform 1329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09" name="Freeform 1330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710" name="Group 1331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2717" name="Freeform 1332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18" name="Freeform 1333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19" name="Freeform 1334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20" name="Freeform 1335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21" name="Freeform 1336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22" name="Freeform 1337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711" name="Freeform 1338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12" name="Freeform 1339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13" name="Freeform 1340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14" name="Freeform 1341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15" name="Freeform 1342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16" name="Freeform 1343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25" name="Group 1344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2677" name="Picture 1345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678" name="Picture 1346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79" name="Freeform 134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2680" name="Picture 1348" descr="screen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81" name="Freeform 134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82" name="Freeform 135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83" name="Freeform 135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84" name="Freeform 135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85" name="Freeform 135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86" name="Freeform 135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687" name="Group 135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2694" name="Freeform 135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95" name="Freeform 135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96" name="Freeform 135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97" name="Freeform 135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98" name="Freeform 136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99" name="Freeform 136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688" name="Freeform 136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89" name="Freeform 136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90" name="Freeform 136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91" name="Freeform 136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92" name="Freeform 136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93" name="Freeform 136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26" name="Group 1368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2654" name="Picture 1369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655" name="Picture 1370" descr="laptop_keyboar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56" name="Freeform 137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2657" name="Picture 1372" descr="screen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58" name="Freeform 137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59" name="Freeform 137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0" name="Freeform 137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1" name="Freeform 137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2" name="Freeform 137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3" name="Freeform 137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664" name="Group 137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2671" name="Freeform 138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72" name="Freeform 138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73" name="Freeform 138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74" name="Freeform 138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75" name="Freeform 138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76" name="Freeform 138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665" name="Freeform 138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6" name="Freeform 138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7" name="Freeform 138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8" name="Freeform 138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9" name="Freeform 139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0" name="Freeform 139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27" name="Group 1392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2652" name="Picture 139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53" name="Freeform 139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628" name="Group 1395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2629" name="Picture 1396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630" name="Picture 1397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31" name="Freeform 139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2632" name="Picture 1399" descr="screen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33" name="Freeform 140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4" name="Freeform 140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5" name="Freeform 140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6" name="Freeform 140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7" name="Freeform 140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8" name="Freeform 140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639" name="Group 140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2646" name="Freeform 140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47" name="Freeform 140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48" name="Freeform 140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49" name="Freeform 141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50" name="Freeform 141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51" name="Freeform 141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640" name="Freeform 141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1" name="Freeform 141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2" name="Freeform 141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3" name="Freeform 141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4" name="Freeform 141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5" name="Freeform 141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729" name="Line 913"/>
          <p:cNvSpPr>
            <a:spLocks noChangeShapeType="1"/>
          </p:cNvSpPr>
          <p:nvPr/>
        </p:nvSpPr>
        <p:spPr bwMode="auto">
          <a:xfrm>
            <a:off x="6850063" y="3786188"/>
            <a:ext cx="1290637" cy="5413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2534" name="Picture 616" descr="underline_base"/>
          <p:cNvPicPr>
            <a:picLocks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417513" y="850900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727" name="Line 911"/>
          <p:cNvSpPr>
            <a:spLocks noChangeShapeType="1"/>
          </p:cNvSpPr>
          <p:nvPr/>
        </p:nvSpPr>
        <p:spPr bwMode="auto">
          <a:xfrm>
            <a:off x="6945313" y="660400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5275" y="0"/>
            <a:ext cx="8382000" cy="1041400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Creating a network app</a:t>
            </a:r>
          </a:p>
        </p:txBody>
      </p:sp>
      <p:sp>
        <p:nvSpPr>
          <p:cNvPr id="2253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3875" y="1116013"/>
            <a:ext cx="4191000" cy="51149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write programs that:</a:t>
            </a:r>
          </a:p>
          <a:p>
            <a:r>
              <a:rPr lang="en-US" sz="2400">
                <a:ea typeface="ＭＳ Ｐゴシック" pitchFamily="34" charset="-128"/>
              </a:rPr>
              <a:t>run on (different) </a:t>
            </a:r>
            <a:r>
              <a:rPr lang="en-US" sz="2400" i="1">
                <a:ea typeface="ＭＳ Ｐゴシック" pitchFamily="34" charset="-128"/>
              </a:rPr>
              <a:t>end systems</a:t>
            </a:r>
          </a:p>
          <a:p>
            <a:r>
              <a:rPr lang="en-US" sz="2400">
                <a:ea typeface="ＭＳ Ｐゴシック" pitchFamily="34" charset="-128"/>
              </a:rPr>
              <a:t>communicate over network</a:t>
            </a:r>
          </a:p>
          <a:p>
            <a:r>
              <a:rPr lang="en-US" sz="2400">
                <a:ea typeface="ＭＳ Ｐゴシック" pitchFamily="34" charset="-128"/>
              </a:rPr>
              <a:t>e.g., web server software communicates with browser software</a:t>
            </a:r>
          </a:p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no need to write software for network-core devices</a:t>
            </a:r>
          </a:p>
          <a:p>
            <a:r>
              <a:rPr lang="en-US" sz="2400">
                <a:ea typeface="ＭＳ Ｐゴシック" pitchFamily="34" charset="-128"/>
              </a:rPr>
              <a:t>network-core devices do not run user applications </a:t>
            </a:r>
          </a:p>
          <a:p>
            <a:r>
              <a:rPr lang="en-US" sz="2400">
                <a:ea typeface="ＭＳ Ｐゴシック" pitchFamily="34" charset="-128"/>
              </a:rPr>
              <a:t>applications on end systems  allows for rapid app development, propagation</a:t>
            </a:r>
          </a:p>
          <a:p>
            <a:pPr>
              <a:buFont typeface="Wingdings" pitchFamily="2" charset="2"/>
              <a:buNone/>
            </a:pPr>
            <a:endParaRPr lang="en-US" sz="2400">
              <a:solidFill>
                <a:srgbClr val="FF0000"/>
              </a:solidFill>
              <a:ea typeface="ＭＳ Ｐゴシック" pitchFamily="34" charset="-128"/>
            </a:endParaRPr>
          </a:p>
        </p:txBody>
      </p:sp>
      <p:grpSp>
        <p:nvGrpSpPr>
          <p:cNvPr id="35725" name="Group 618"/>
          <p:cNvGrpSpPr>
            <a:grpSpLocks/>
          </p:cNvGrpSpPr>
          <p:nvPr/>
        </p:nvGrpSpPr>
        <p:grpSpPr bwMode="auto">
          <a:xfrm>
            <a:off x="5857875" y="503238"/>
            <a:ext cx="1044575" cy="965200"/>
            <a:chOff x="4047" y="420"/>
            <a:chExt cx="658" cy="608"/>
          </a:xfrm>
        </p:grpSpPr>
        <p:sp>
          <p:nvSpPr>
            <p:cNvPr id="22557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2558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2559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2560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chemeClr val="bg1"/>
                  </a:solidFill>
                </a:rPr>
                <a:t>application</a:t>
              </a:r>
              <a:endParaRPr lang="en-US" sz="10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transport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22561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2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3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4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726" name="Group 619"/>
          <p:cNvGrpSpPr>
            <a:grpSpLocks/>
          </p:cNvGrpSpPr>
          <p:nvPr/>
        </p:nvGrpSpPr>
        <p:grpSpPr bwMode="auto">
          <a:xfrm>
            <a:off x="7956550" y="4087813"/>
            <a:ext cx="1044575" cy="965200"/>
            <a:chOff x="4047" y="420"/>
            <a:chExt cx="658" cy="608"/>
          </a:xfrm>
        </p:grpSpPr>
        <p:sp>
          <p:nvSpPr>
            <p:cNvPr id="22549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2550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2551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2552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chemeClr val="bg1"/>
                  </a:solidFill>
                </a:rPr>
                <a:t>application</a:t>
              </a:r>
              <a:endParaRPr lang="en-US" sz="10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transport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22553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4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728" name="Group 628"/>
          <p:cNvGrpSpPr>
            <a:grpSpLocks/>
          </p:cNvGrpSpPr>
          <p:nvPr/>
        </p:nvGrpSpPr>
        <p:grpSpPr bwMode="auto">
          <a:xfrm>
            <a:off x="5815013" y="3651250"/>
            <a:ext cx="1044575" cy="965200"/>
            <a:chOff x="4047" y="420"/>
            <a:chExt cx="658" cy="608"/>
          </a:xfrm>
        </p:grpSpPr>
        <p:sp>
          <p:nvSpPr>
            <p:cNvPr id="22541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2542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2543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2544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chemeClr val="bg1"/>
                  </a:solidFill>
                </a:rPr>
                <a:t>application</a:t>
              </a:r>
              <a:endParaRPr lang="en-US" sz="10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transport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22545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29" grpId="0" animBg="1"/>
      <p:bldP spid="357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6861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ADE2C93D-62E6-439F-945D-492124A27C41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68612" name="Group 163"/>
          <p:cNvGrpSpPr>
            <a:grpSpLocks/>
          </p:cNvGrpSpPr>
          <p:nvPr/>
        </p:nvGrpSpPr>
        <p:grpSpPr bwMode="auto">
          <a:xfrm>
            <a:off x="1143000" y="4881563"/>
            <a:ext cx="912813" cy="1054100"/>
            <a:chOff x="3574" y="550"/>
            <a:chExt cx="575" cy="664"/>
          </a:xfrm>
        </p:grpSpPr>
        <p:grpSp>
          <p:nvGrpSpPr>
            <p:cNvPr id="68734" name="Group 164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68737" name="Picture 16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8738" name="Freeform 16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9825 w 356"/>
                  <a:gd name="T3" fmla="*/ 11336 h 368"/>
                  <a:gd name="T4" fmla="*/ 165873 w 356"/>
                  <a:gd name="T5" fmla="*/ 236254 h 368"/>
                  <a:gd name="T6" fmla="*/ 36556 w 356"/>
                  <a:gd name="T7" fmla="*/ 29546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8735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8736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agent</a:t>
              </a:r>
              <a:endParaRPr lang="en-US" sz="2400"/>
            </a:p>
          </p:txBody>
        </p:sp>
      </p:grpSp>
      <p:grpSp>
        <p:nvGrpSpPr>
          <p:cNvPr id="68613" name="Group 130"/>
          <p:cNvGrpSpPr>
            <a:grpSpLocks/>
          </p:cNvGrpSpPr>
          <p:nvPr/>
        </p:nvGrpSpPr>
        <p:grpSpPr bwMode="auto">
          <a:xfrm>
            <a:off x="4852988" y="4613275"/>
            <a:ext cx="511175" cy="693738"/>
            <a:chOff x="4140" y="429"/>
            <a:chExt cx="1425" cy="2396"/>
          </a:xfrm>
        </p:grpSpPr>
        <p:sp>
          <p:nvSpPr>
            <p:cNvPr id="68702" name="Freeform 13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03" name="Rectangle 132"/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04" name="Freeform 13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05" name="Freeform 13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06" name="Rectangle 135"/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707" name="Group 13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8732" name="AutoShape 137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33" name="AutoShape 138"/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708" name="Rectangle 139"/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709" name="Group 14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8730" name="AutoShape 14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31" name="AutoShape 142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710" name="Rectangle 143"/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" name="Rectangle 144"/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712" name="Group 14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728" name="AutoShape 146"/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29" name="AutoShape 14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713" name="Freeform 14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8714" name="Group 14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726" name="AutoShape 150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27" name="AutoShape 151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715" name="Rectangle 152"/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6" name="Freeform 15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17" name="Freeform 15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18" name="Oval 155"/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9" name="Freeform 15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20" name="AutoShape 157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21" name="AutoShape 158"/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22" name="Oval 159"/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23" name="Oval 160"/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8724" name="Oval 161"/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25" name="Rectangle 162"/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14" name="Group 97"/>
          <p:cNvGrpSpPr>
            <a:grpSpLocks/>
          </p:cNvGrpSpPr>
          <p:nvPr/>
        </p:nvGrpSpPr>
        <p:grpSpPr bwMode="auto">
          <a:xfrm>
            <a:off x="2674938" y="4668838"/>
            <a:ext cx="511175" cy="693737"/>
            <a:chOff x="4140" y="429"/>
            <a:chExt cx="1425" cy="2396"/>
          </a:xfrm>
        </p:grpSpPr>
        <p:sp>
          <p:nvSpPr>
            <p:cNvPr id="68670" name="Freeform 9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71" name="Rectangle 99"/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72" name="Freeform 10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73" name="Freeform 10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74" name="Rectangle 102"/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675" name="Group 10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8700" name="AutoShape 104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01" name="AutoShape 105"/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676" name="Rectangle 106"/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677" name="Group 10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8698" name="AutoShape 108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99" name="AutoShape 109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678" name="Rectangle 110"/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79" name="Rectangle 111"/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680" name="Group 11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696" name="AutoShape 113"/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97" name="AutoShape 11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681" name="Freeform 11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8682" name="Group 11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94" name="AutoShape 117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95" name="AutoShape 118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683" name="Rectangle 119"/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84" name="Freeform 12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85" name="Freeform 12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86" name="Oval 122"/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87" name="Freeform 12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88" name="AutoShape 124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89" name="AutoShape 125"/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90" name="Oval 126"/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91" name="Oval 127"/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8692" name="Oval 128"/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93" name="Rectangle 129"/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8615" name="Picture 83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4200" y="801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6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2225"/>
            <a:ext cx="8235950" cy="1143000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Scenario: Alice sends message to Bob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686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810000" cy="32194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200">
                <a:ea typeface="ＭＳ Ｐゴシック" pitchFamily="34" charset="-128"/>
              </a:rPr>
              <a:t>1) Alice uses UA to compose message </a:t>
            </a:r>
            <a:r>
              <a:rPr lang="ja-JP" altLang="en-US" sz="2200">
                <a:ea typeface="ＭＳ Ｐゴシック" pitchFamily="34" charset="-128"/>
              </a:rPr>
              <a:t>“</a:t>
            </a:r>
            <a:r>
              <a:rPr lang="en-US" altLang="ja-JP" sz="2200">
                <a:ea typeface="ＭＳ Ｐゴシック" pitchFamily="34" charset="-128"/>
              </a:rPr>
              <a:t>to</a:t>
            </a:r>
            <a:r>
              <a:rPr lang="ja-JP" altLang="en-US" sz="2200">
                <a:ea typeface="ＭＳ Ｐゴシック" pitchFamily="34" charset="-128"/>
              </a:rPr>
              <a:t>”</a:t>
            </a:r>
            <a:r>
              <a:rPr lang="en-US" altLang="ja-JP" sz="2200">
                <a:ea typeface="ＭＳ Ｐゴシック" pitchFamily="34" charset="-128"/>
              </a:rPr>
              <a:t> </a:t>
            </a:r>
            <a:r>
              <a:rPr lang="en-US" altLang="ja-JP" sz="2200">
                <a:latin typeface="Courier New" pitchFamily="49" charset="0"/>
                <a:ea typeface="ＭＳ Ｐゴシック" pitchFamily="34" charset="-128"/>
              </a:rPr>
              <a:t>bob@cs.mit.edu</a:t>
            </a:r>
          </a:p>
          <a:p>
            <a:pPr>
              <a:buFont typeface="Wingdings" pitchFamily="2" charset="2"/>
              <a:buNone/>
            </a:pPr>
            <a:r>
              <a:rPr lang="en-US" sz="2200">
                <a:ea typeface="ＭＳ Ｐゴシック" pitchFamily="34" charset="-128"/>
              </a:rPr>
              <a:t>2) Alice</a:t>
            </a:r>
            <a:r>
              <a:rPr lang="ja-JP" altLang="en-US" sz="2200">
                <a:ea typeface="ＭＳ Ｐゴシック" pitchFamily="34" charset="-128"/>
              </a:rPr>
              <a:t>’</a:t>
            </a:r>
            <a:r>
              <a:rPr lang="en-US" altLang="ja-JP" sz="2200">
                <a:ea typeface="ＭＳ Ｐゴシック" pitchFamily="34" charset="-128"/>
              </a:rPr>
              <a:t>s UA sends message to her mail server; message placed in message queue</a:t>
            </a:r>
          </a:p>
          <a:p>
            <a:pPr>
              <a:buFont typeface="Wingdings" pitchFamily="2" charset="2"/>
              <a:buNone/>
            </a:pPr>
            <a:r>
              <a:rPr lang="en-US" sz="2200">
                <a:ea typeface="ＭＳ Ｐゴシック" pitchFamily="34" charset="-128"/>
              </a:rPr>
              <a:t>3) client side of SMTP opens TCP connection with Bob</a:t>
            </a:r>
            <a:r>
              <a:rPr lang="ja-JP" altLang="en-US" sz="2200">
                <a:ea typeface="ＭＳ Ｐゴシック" pitchFamily="34" charset="-128"/>
              </a:rPr>
              <a:t>’</a:t>
            </a:r>
            <a:r>
              <a:rPr lang="en-US" altLang="ja-JP" sz="2200">
                <a:ea typeface="ＭＳ Ｐゴシック" pitchFamily="34" charset="-128"/>
              </a:rPr>
              <a:t>s mail server</a:t>
            </a:r>
            <a:endParaRPr lang="en-US" sz="2200">
              <a:ea typeface="ＭＳ Ｐゴシック" pitchFamily="34" charset="-128"/>
            </a:endParaRPr>
          </a:p>
        </p:txBody>
      </p:sp>
      <p:sp>
        <p:nvSpPr>
          <p:cNvPr id="686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335088"/>
            <a:ext cx="3810000" cy="3268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200">
                <a:ea typeface="ＭＳ Ｐゴシック" pitchFamily="34" charset="-128"/>
              </a:rPr>
              <a:t>4) SMTP client sends Alice</a:t>
            </a:r>
            <a:r>
              <a:rPr lang="ja-JP" altLang="en-US" sz="2200">
                <a:ea typeface="ＭＳ Ｐゴシック" pitchFamily="34" charset="-128"/>
              </a:rPr>
              <a:t>’</a:t>
            </a:r>
            <a:r>
              <a:rPr lang="en-US" altLang="ja-JP" sz="2200">
                <a:ea typeface="ＭＳ Ｐゴシック" pitchFamily="34" charset="-128"/>
              </a:rPr>
              <a:t>s message over the TCP connection</a:t>
            </a:r>
          </a:p>
          <a:p>
            <a:pPr>
              <a:buFont typeface="Wingdings" pitchFamily="2" charset="2"/>
              <a:buNone/>
            </a:pPr>
            <a:r>
              <a:rPr lang="en-US" sz="2200">
                <a:ea typeface="ＭＳ Ｐゴシック" pitchFamily="34" charset="-128"/>
              </a:rPr>
              <a:t>5) Bob</a:t>
            </a:r>
            <a:r>
              <a:rPr lang="ja-JP" altLang="en-US" sz="2200">
                <a:ea typeface="ＭＳ Ｐゴシック" pitchFamily="34" charset="-128"/>
              </a:rPr>
              <a:t>’</a:t>
            </a:r>
            <a:r>
              <a:rPr lang="en-US" altLang="ja-JP" sz="2200">
                <a:ea typeface="ＭＳ Ｐゴシック" pitchFamily="34" charset="-128"/>
              </a:rPr>
              <a:t>s mail server places the message in Bob</a:t>
            </a:r>
            <a:r>
              <a:rPr lang="ja-JP" altLang="en-US" sz="2200">
                <a:ea typeface="ＭＳ Ｐゴシック" pitchFamily="34" charset="-128"/>
              </a:rPr>
              <a:t>’</a:t>
            </a:r>
            <a:r>
              <a:rPr lang="en-US" altLang="ja-JP" sz="2200">
                <a:ea typeface="ＭＳ Ｐゴシック" pitchFamily="34" charset="-128"/>
              </a:rPr>
              <a:t>s mailbox</a:t>
            </a:r>
          </a:p>
          <a:p>
            <a:pPr>
              <a:buFont typeface="Wingdings" pitchFamily="2" charset="2"/>
              <a:buNone/>
            </a:pPr>
            <a:r>
              <a:rPr lang="en-US" sz="2200">
                <a:ea typeface="ＭＳ Ｐゴシック" pitchFamily="34" charset="-128"/>
              </a:rPr>
              <a:t>6) Bob invokes his user agent to read message</a:t>
            </a:r>
          </a:p>
          <a:p>
            <a:pPr>
              <a:buFont typeface="Wingdings" pitchFamily="2" charset="2"/>
              <a:buNone/>
            </a:pPr>
            <a:endParaRPr lang="en-US" sz="2200">
              <a:ea typeface="ＭＳ Ｐゴシック" pitchFamily="34" charset="-128"/>
            </a:endParaRPr>
          </a:p>
        </p:txBody>
      </p:sp>
      <p:grpSp>
        <p:nvGrpSpPr>
          <p:cNvPr id="68619" name="Group 20"/>
          <p:cNvGrpSpPr>
            <a:grpSpLocks/>
          </p:cNvGrpSpPr>
          <p:nvPr/>
        </p:nvGrpSpPr>
        <p:grpSpPr bwMode="auto">
          <a:xfrm>
            <a:off x="2808288" y="4956175"/>
            <a:ext cx="809625" cy="1049338"/>
            <a:chOff x="4296" y="2627"/>
            <a:chExt cx="510" cy="661"/>
          </a:xfrm>
        </p:grpSpPr>
        <p:sp>
          <p:nvSpPr>
            <p:cNvPr id="68655" name="Rectangle 21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8656" name="Text Box 22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server</a:t>
              </a:r>
              <a:endParaRPr lang="en-US" sz="2400"/>
            </a:p>
          </p:txBody>
        </p:sp>
        <p:sp>
          <p:nvSpPr>
            <p:cNvPr id="68657" name="Rectangle 23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8658" name="Line 24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9" name="Line 25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0" name="Line 26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1" name="Line 27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2" name="Line 28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3" name="Line 29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4" name="Line 30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5" name="Rectangle 31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8666" name="Rectangle 32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8667" name="Rectangle 33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8668" name="Rectangle 34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8669" name="Rectangle 35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</p:grpSp>
      <p:pic>
        <p:nvPicPr>
          <p:cNvPr id="68620" name="Picture 36" descr="Alic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225" y="5121275"/>
            <a:ext cx="561975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21" name="Picture 37" descr="Bo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93038" y="5026025"/>
            <a:ext cx="67627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8622" name="Group 48"/>
          <p:cNvGrpSpPr>
            <a:grpSpLocks/>
          </p:cNvGrpSpPr>
          <p:nvPr/>
        </p:nvGrpSpPr>
        <p:grpSpPr bwMode="auto">
          <a:xfrm>
            <a:off x="4999038" y="4902200"/>
            <a:ext cx="809625" cy="1049338"/>
            <a:chOff x="4296" y="2627"/>
            <a:chExt cx="510" cy="661"/>
          </a:xfrm>
        </p:grpSpPr>
        <p:sp>
          <p:nvSpPr>
            <p:cNvPr id="68640" name="Rectangle 4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8641" name="Text Box 50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server</a:t>
              </a:r>
              <a:endParaRPr lang="en-US" sz="2400"/>
            </a:p>
          </p:txBody>
        </p:sp>
        <p:sp>
          <p:nvSpPr>
            <p:cNvPr id="68642" name="Rectangle 5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8643" name="Line 5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4" name="Line 5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5" name="Line 5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6" name="Line 5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7" name="Line 5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8" name="Line 5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9" name="Line 5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0" name="Rectangle 5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8651" name="Rectangle 6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8652" name="Rectangle 6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8653" name="Rectangle 6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8654" name="Rectangle 6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68623" name="Line 69"/>
          <p:cNvSpPr>
            <a:spLocks noChangeShapeType="1"/>
          </p:cNvSpPr>
          <p:nvPr/>
        </p:nvSpPr>
        <p:spPr bwMode="auto">
          <a:xfrm>
            <a:off x="1928813" y="5494338"/>
            <a:ext cx="892175" cy="1460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Line 70"/>
          <p:cNvSpPr>
            <a:spLocks noChangeShapeType="1"/>
          </p:cNvSpPr>
          <p:nvPr/>
        </p:nvSpPr>
        <p:spPr bwMode="auto">
          <a:xfrm>
            <a:off x="3614738" y="5629275"/>
            <a:ext cx="1379537" cy="2190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5" name="Line 71"/>
          <p:cNvSpPr>
            <a:spLocks noChangeShapeType="1"/>
          </p:cNvSpPr>
          <p:nvPr/>
        </p:nvSpPr>
        <p:spPr bwMode="auto">
          <a:xfrm flipV="1">
            <a:off x="5845175" y="5408613"/>
            <a:ext cx="1027113" cy="42703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Oval 72"/>
          <p:cNvSpPr>
            <a:spLocks noChangeArrowheads="1"/>
          </p:cNvSpPr>
          <p:nvPr/>
        </p:nvSpPr>
        <p:spPr bwMode="auto">
          <a:xfrm>
            <a:off x="1058863" y="49434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en-US" sz="2400"/>
          </a:p>
        </p:txBody>
      </p:sp>
      <p:sp>
        <p:nvSpPr>
          <p:cNvPr id="68627" name="Oval 74"/>
          <p:cNvSpPr>
            <a:spLocks noChangeArrowheads="1"/>
          </p:cNvSpPr>
          <p:nvPr/>
        </p:nvSpPr>
        <p:spPr bwMode="auto">
          <a:xfrm>
            <a:off x="2168525" y="54387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en-US" sz="2400"/>
          </a:p>
        </p:txBody>
      </p:sp>
      <p:sp>
        <p:nvSpPr>
          <p:cNvPr id="68628" name="Oval 75"/>
          <p:cNvSpPr>
            <a:spLocks noChangeArrowheads="1"/>
          </p:cNvSpPr>
          <p:nvPr/>
        </p:nvSpPr>
        <p:spPr bwMode="auto">
          <a:xfrm>
            <a:off x="3040063" y="55181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  <a:endParaRPr lang="en-US" sz="2400"/>
          </a:p>
        </p:txBody>
      </p:sp>
      <p:sp>
        <p:nvSpPr>
          <p:cNvPr id="68629" name="Oval 76"/>
          <p:cNvSpPr>
            <a:spLocks noChangeArrowheads="1"/>
          </p:cNvSpPr>
          <p:nvPr/>
        </p:nvSpPr>
        <p:spPr bwMode="auto">
          <a:xfrm>
            <a:off x="4151313" y="56038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en-US" sz="2400"/>
          </a:p>
        </p:txBody>
      </p:sp>
      <p:sp>
        <p:nvSpPr>
          <p:cNvPr id="68630" name="Oval 77"/>
          <p:cNvSpPr>
            <a:spLocks noChangeArrowheads="1"/>
          </p:cNvSpPr>
          <p:nvPr/>
        </p:nvSpPr>
        <p:spPr bwMode="auto">
          <a:xfrm>
            <a:off x="5256213" y="5935663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en-US" sz="2400"/>
          </a:p>
        </p:txBody>
      </p:sp>
      <p:sp>
        <p:nvSpPr>
          <p:cNvPr id="68631" name="Oval 78"/>
          <p:cNvSpPr>
            <a:spLocks noChangeArrowheads="1"/>
          </p:cNvSpPr>
          <p:nvPr/>
        </p:nvSpPr>
        <p:spPr bwMode="auto">
          <a:xfrm>
            <a:off x="6178550" y="55054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6</a:t>
            </a:r>
            <a:endParaRPr lang="en-US" sz="2400"/>
          </a:p>
        </p:txBody>
      </p:sp>
      <p:sp>
        <p:nvSpPr>
          <p:cNvPr id="68632" name="Text Box 95"/>
          <p:cNvSpPr txBox="1">
            <a:spLocks noChangeArrowheads="1"/>
          </p:cNvSpPr>
          <p:nvPr/>
        </p:nvSpPr>
        <p:spPr bwMode="auto">
          <a:xfrm>
            <a:off x="2324100" y="6069013"/>
            <a:ext cx="1819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600"/>
              <a:t>Alice</a:t>
            </a:r>
            <a:r>
              <a:rPr lang="ja-JP" altLang="en-US" sz="1600"/>
              <a:t>’</a:t>
            </a:r>
            <a:r>
              <a:rPr lang="en-US" altLang="ja-JP" sz="1600"/>
              <a:t>s mail server</a:t>
            </a:r>
            <a:endParaRPr lang="en-US" sz="1600"/>
          </a:p>
        </p:txBody>
      </p:sp>
      <p:sp>
        <p:nvSpPr>
          <p:cNvPr id="68633" name="Text Box 96"/>
          <p:cNvSpPr txBox="1">
            <a:spLocks noChangeArrowheads="1"/>
          </p:cNvSpPr>
          <p:nvPr/>
        </p:nvSpPr>
        <p:spPr bwMode="auto">
          <a:xfrm>
            <a:off x="4598988" y="6132513"/>
            <a:ext cx="1741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600"/>
              <a:t>Bob</a:t>
            </a:r>
            <a:r>
              <a:rPr lang="ja-JP" altLang="en-US" sz="1600"/>
              <a:t>’</a:t>
            </a:r>
            <a:r>
              <a:rPr lang="en-US" altLang="ja-JP" sz="1600"/>
              <a:t>s mail server</a:t>
            </a:r>
            <a:endParaRPr lang="en-US" sz="1600"/>
          </a:p>
        </p:txBody>
      </p:sp>
      <p:grpSp>
        <p:nvGrpSpPr>
          <p:cNvPr id="68634" name="Group 169"/>
          <p:cNvGrpSpPr>
            <a:grpSpLocks/>
          </p:cNvGrpSpPr>
          <p:nvPr/>
        </p:nvGrpSpPr>
        <p:grpSpPr bwMode="auto">
          <a:xfrm>
            <a:off x="6672263" y="4808538"/>
            <a:ext cx="912812" cy="1054100"/>
            <a:chOff x="3574" y="550"/>
            <a:chExt cx="575" cy="664"/>
          </a:xfrm>
        </p:grpSpPr>
        <p:grpSp>
          <p:nvGrpSpPr>
            <p:cNvPr id="68635" name="Group 170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68638" name="Picture 1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8639" name="Freeform 17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9825 w 356"/>
                  <a:gd name="T3" fmla="*/ 11336 h 368"/>
                  <a:gd name="T4" fmla="*/ 165873 w 356"/>
                  <a:gd name="T5" fmla="*/ 236254 h 368"/>
                  <a:gd name="T6" fmla="*/ 36556 w 356"/>
                  <a:gd name="T7" fmla="*/ 29546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8636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8637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agent</a:t>
              </a:r>
              <a:endParaRPr lang="en-US" sz="2400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6963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B65DF413-3880-4384-ADD6-7422ECB02640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69636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" y="854075"/>
            <a:ext cx="54848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1613"/>
            <a:ext cx="7772400" cy="903287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Sample SMTP interaction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69638" name="Rectangle 3"/>
          <p:cNvSpPr>
            <a:spLocks noChangeArrowheads="1"/>
          </p:cNvSpPr>
          <p:nvPr/>
        </p:nvSpPr>
        <p:spPr bwMode="auto">
          <a:xfrm>
            <a:off x="0" y="1273175"/>
            <a:ext cx="887095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S: 220 hamburger.edu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C: HELO crepes.fr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S: 250  Hello crepes.fr, pleased to meet you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C: MAIL FROM: &lt;alice@crepes.fr&gt;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S: 250 alice@crepes.fr... Sender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C: RCPT TO: &lt;bob@hamburger.edu&gt;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S: 250 bob@hamburger.edu ... Recipient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C: DATA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S: 354 Enter mail, end with "." on a line by itself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C: Do you like ketchup?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C: How about pickles?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C: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S: 250 Message accepted for delivery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C: QUIT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S: 221 hamburger.edu closing connection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7065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3D135A88-78D6-4974-9BA0-FF30661758FF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70660" name="Group 133"/>
          <p:cNvGrpSpPr>
            <a:grpSpLocks/>
          </p:cNvGrpSpPr>
          <p:nvPr/>
        </p:nvGrpSpPr>
        <p:grpSpPr bwMode="auto">
          <a:xfrm>
            <a:off x="2962275" y="1577975"/>
            <a:ext cx="511175" cy="693738"/>
            <a:chOff x="4140" y="429"/>
            <a:chExt cx="1425" cy="2396"/>
          </a:xfrm>
        </p:grpSpPr>
        <p:sp>
          <p:nvSpPr>
            <p:cNvPr id="70752" name="Freeform 13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53" name="Rectangle 135"/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54" name="Freeform 13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55" name="Freeform 13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56" name="Rectangle 138"/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757" name="Group 13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82" name="AutoShape 140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83" name="AutoShape 141"/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758" name="Rectangle 142"/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759" name="Group 14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80" name="AutoShape 144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81" name="AutoShape 145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760" name="Rectangle 146"/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61" name="Rectangle 147"/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762" name="Group 14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78" name="AutoShape 149"/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79" name="AutoShape 150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763" name="Freeform 15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0764" name="Group 15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76" name="AutoShape 153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77" name="AutoShape 154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765" name="Rectangle 155"/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66" name="Freeform 15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7" name="Freeform 15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8" name="Oval 158"/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69" name="Freeform 15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0" name="AutoShape 16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71" name="AutoShape 161"/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72" name="Oval 162"/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73" name="Oval 163"/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70774" name="Oval 164"/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75" name="Rectangle 165"/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661" name="Group 100"/>
          <p:cNvGrpSpPr>
            <a:grpSpLocks/>
          </p:cNvGrpSpPr>
          <p:nvPr/>
        </p:nvGrpSpPr>
        <p:grpSpPr bwMode="auto">
          <a:xfrm>
            <a:off x="4648200" y="1587500"/>
            <a:ext cx="511175" cy="693738"/>
            <a:chOff x="4140" y="429"/>
            <a:chExt cx="1425" cy="2396"/>
          </a:xfrm>
        </p:grpSpPr>
        <p:sp>
          <p:nvSpPr>
            <p:cNvPr id="70720" name="Freeform 10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21" name="Rectangle 102"/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2" name="Freeform 10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23" name="Freeform 10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24" name="Rectangle 105"/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725" name="Group 10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50" name="AutoShape 107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51" name="AutoShape 108"/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726" name="Rectangle 109"/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727" name="Group 11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48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49" name="AutoShape 112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728" name="Rectangle 113"/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9" name="Rectangle 114"/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730" name="Group 11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46" name="AutoShape 116"/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47" name="AutoShape 11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731" name="Freeform 11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0732" name="Group 11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44" name="AutoShape 120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45" name="AutoShape 121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733" name="Rectangle 122"/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34" name="Freeform 12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35" name="Freeform 12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36" name="Oval 125"/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37" name="Freeform 12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38" name="AutoShape 127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39" name="AutoShape 128"/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40" name="Oval 129"/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41" name="Oval 130"/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70742" name="Oval 131"/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43" name="Rectangle 132"/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0662" name="Picture 9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525" y="963613"/>
            <a:ext cx="5027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3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55588"/>
            <a:ext cx="7772400" cy="893762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Mail access protocols</a:t>
            </a:r>
          </a:p>
        </p:txBody>
      </p:sp>
      <p:sp>
        <p:nvSpPr>
          <p:cNvPr id="706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3230563"/>
            <a:ext cx="7381875" cy="2209800"/>
          </a:xfrm>
        </p:spPr>
        <p:txBody>
          <a:bodyPr/>
          <a:lstStyle/>
          <a:p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SMTP:</a:t>
            </a:r>
            <a:r>
              <a:rPr lang="en-US" sz="2400">
                <a:ea typeface="ＭＳ Ｐゴシック" pitchFamily="34" charset="-128"/>
              </a:rPr>
              <a:t> delivery/storage to receiver</a:t>
            </a:r>
            <a:r>
              <a:rPr lang="ja-JP" altLang="en-US" sz="2400">
                <a:ea typeface="ＭＳ Ｐゴシック" pitchFamily="34" charset="-128"/>
              </a:rPr>
              <a:t>’</a:t>
            </a:r>
            <a:r>
              <a:rPr lang="en-US" altLang="ja-JP" sz="2400">
                <a:ea typeface="ＭＳ Ｐゴシック" pitchFamily="34" charset="-128"/>
              </a:rPr>
              <a:t>s server</a:t>
            </a:r>
          </a:p>
          <a:p>
            <a:r>
              <a:rPr lang="en-US" sz="2400">
                <a:ea typeface="ＭＳ Ｐゴシック" pitchFamily="34" charset="-128"/>
              </a:rPr>
              <a:t>mail access protocol: retrieval from server</a:t>
            </a:r>
          </a:p>
          <a:p>
            <a:pPr lvl="1"/>
            <a:r>
              <a:rPr lang="en-US" sz="2200">
                <a:solidFill>
                  <a:srgbClr val="CC0000"/>
                </a:solidFill>
                <a:ea typeface="ＭＳ Ｐゴシック" pitchFamily="34" charset="-128"/>
              </a:rPr>
              <a:t>POP:</a:t>
            </a:r>
            <a:r>
              <a:rPr lang="en-US" sz="2200">
                <a:ea typeface="ＭＳ Ｐゴシック" pitchFamily="34" charset="-128"/>
              </a:rPr>
              <a:t> Post Office Protocol [RFC 1939]: authorization, download </a:t>
            </a:r>
          </a:p>
          <a:p>
            <a:pPr lvl="1"/>
            <a:r>
              <a:rPr lang="en-US" sz="2200">
                <a:solidFill>
                  <a:srgbClr val="CC0000"/>
                </a:solidFill>
                <a:ea typeface="ＭＳ Ｐゴシック" pitchFamily="34" charset="-128"/>
              </a:rPr>
              <a:t>IMAP:</a:t>
            </a:r>
            <a:r>
              <a:rPr lang="en-US" sz="2200">
                <a:ea typeface="ＭＳ Ｐゴシック" pitchFamily="34" charset="-128"/>
              </a:rPr>
              <a:t> Internet Mail Access Protocol [RFC 1730]: more features, including manipulation of stored msgs on server</a:t>
            </a:r>
          </a:p>
          <a:p>
            <a:pPr lvl="1"/>
            <a:r>
              <a:rPr lang="en-US" sz="2200">
                <a:solidFill>
                  <a:srgbClr val="CC0000"/>
                </a:solidFill>
                <a:ea typeface="ＭＳ Ｐゴシック" pitchFamily="34" charset="-128"/>
              </a:rPr>
              <a:t>HTTP:</a:t>
            </a:r>
            <a:r>
              <a:rPr lang="en-US" sz="2200">
                <a:ea typeface="ＭＳ Ｐゴシック" pitchFamily="34" charset="-128"/>
              </a:rPr>
              <a:t> gmail, Hotmail, Yahoo! Mail, etc.</a:t>
            </a:r>
          </a:p>
          <a:p>
            <a:pPr lvl="1"/>
            <a:endParaRPr lang="en-US" sz="2200">
              <a:ea typeface="ＭＳ Ｐゴシック" pitchFamily="34" charset="-128"/>
            </a:endParaRPr>
          </a:p>
        </p:txBody>
      </p:sp>
      <p:grpSp>
        <p:nvGrpSpPr>
          <p:cNvPr id="70665" name="Group 158"/>
          <p:cNvGrpSpPr>
            <a:grpSpLocks/>
          </p:cNvGrpSpPr>
          <p:nvPr/>
        </p:nvGrpSpPr>
        <p:grpSpPr bwMode="auto">
          <a:xfrm>
            <a:off x="2797175" y="1987550"/>
            <a:ext cx="1436688" cy="1131888"/>
            <a:chOff x="1796" y="1206"/>
            <a:chExt cx="905" cy="713"/>
          </a:xfrm>
        </p:grpSpPr>
        <p:sp>
          <p:nvSpPr>
            <p:cNvPr id="70704" name="Text Box 95"/>
            <p:cNvSpPr txBox="1">
              <a:spLocks noChangeArrowheads="1"/>
            </p:cNvSpPr>
            <p:nvPr/>
          </p:nvSpPr>
          <p:spPr bwMode="auto">
            <a:xfrm>
              <a:off x="1796" y="1583"/>
              <a:ext cx="90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sender</a:t>
              </a:r>
              <a:r>
                <a:rPr lang="ja-JP" altLang="en-US" sz="1600"/>
                <a:t>’</a:t>
              </a:r>
              <a:r>
                <a:rPr lang="en-US" altLang="ja-JP" sz="1600"/>
                <a:t>s mail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server</a:t>
              </a:r>
              <a:endParaRPr lang="en-US" sz="2400"/>
            </a:p>
          </p:txBody>
        </p:sp>
        <p:grpSp>
          <p:nvGrpSpPr>
            <p:cNvPr id="70705" name="Group 157"/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70706" name="Rectangle 94"/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70707" name="Rectangle 96"/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70708" name="Line 97"/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9" name="Line 98"/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10" name="Line 99"/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11" name="Line 100"/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12" name="Line 101"/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13" name="Line 102"/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14" name="Line 103"/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15" name="Rectangle 104"/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70716" name="Rectangle 105"/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70717" name="Rectangle 106"/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70718" name="Rectangle 107"/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70719" name="Rectangle 108"/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</p:grpSp>
      </p:grpSp>
      <p:sp>
        <p:nvSpPr>
          <p:cNvPr id="70666" name="Text Box 121"/>
          <p:cNvSpPr txBox="1">
            <a:spLocks noChangeArrowheads="1"/>
          </p:cNvSpPr>
          <p:nvPr/>
        </p:nvSpPr>
        <p:spPr bwMode="auto">
          <a:xfrm>
            <a:off x="2020888" y="1466850"/>
            <a:ext cx="890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SMTP</a:t>
            </a:r>
          </a:p>
        </p:txBody>
      </p:sp>
      <p:sp>
        <p:nvSpPr>
          <p:cNvPr id="70667" name="Rectangle 153"/>
          <p:cNvSpPr>
            <a:spLocks noChangeArrowheads="1"/>
          </p:cNvSpPr>
          <p:nvPr/>
        </p:nvSpPr>
        <p:spPr bwMode="auto">
          <a:xfrm>
            <a:off x="3781425" y="1457325"/>
            <a:ext cx="85725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70668" name="Text Box 154"/>
          <p:cNvSpPr txBox="1">
            <a:spLocks noChangeArrowheads="1"/>
          </p:cNvSpPr>
          <p:nvPr/>
        </p:nvSpPr>
        <p:spPr bwMode="auto">
          <a:xfrm>
            <a:off x="3622675" y="1477963"/>
            <a:ext cx="890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SMTP</a:t>
            </a:r>
          </a:p>
        </p:txBody>
      </p:sp>
      <p:sp>
        <p:nvSpPr>
          <p:cNvPr id="70669" name="Text Box 156"/>
          <p:cNvSpPr txBox="1">
            <a:spLocks noChangeArrowheads="1"/>
          </p:cNvSpPr>
          <p:nvPr/>
        </p:nvSpPr>
        <p:spPr bwMode="auto">
          <a:xfrm>
            <a:off x="5484813" y="1308100"/>
            <a:ext cx="1511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i="1">
                <a:solidFill>
                  <a:srgbClr val="CC0000"/>
                </a:solidFill>
              </a:rPr>
              <a:t>mail access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i="1">
                <a:solidFill>
                  <a:srgbClr val="CC0000"/>
                </a:solidFill>
              </a:rPr>
              <a:t>protocol</a:t>
            </a:r>
            <a:endParaRPr lang="en-US" sz="1800">
              <a:solidFill>
                <a:srgbClr val="CC0000"/>
              </a:solidFill>
            </a:endParaRPr>
          </a:p>
        </p:txBody>
      </p:sp>
      <p:sp>
        <p:nvSpPr>
          <p:cNvPr id="70670" name="Text Box 160"/>
          <p:cNvSpPr txBox="1">
            <a:spLocks noChangeArrowheads="1"/>
          </p:cNvSpPr>
          <p:nvPr/>
        </p:nvSpPr>
        <p:spPr bwMode="auto">
          <a:xfrm>
            <a:off x="4371975" y="2598738"/>
            <a:ext cx="15382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receiver</a:t>
            </a:r>
            <a:r>
              <a:rPr lang="ja-JP" altLang="en-US" sz="1600"/>
              <a:t>’</a:t>
            </a:r>
            <a:r>
              <a:rPr lang="en-US" altLang="ja-JP" sz="1600"/>
              <a:t>s mail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 sz="2400"/>
          </a:p>
        </p:txBody>
      </p:sp>
      <p:grpSp>
        <p:nvGrpSpPr>
          <p:cNvPr id="70671" name="Group 161"/>
          <p:cNvGrpSpPr>
            <a:grpSpLocks/>
          </p:cNvGrpSpPr>
          <p:nvPr/>
        </p:nvGrpSpPr>
        <p:grpSpPr bwMode="auto">
          <a:xfrm>
            <a:off x="4800600" y="2000250"/>
            <a:ext cx="809625" cy="561975"/>
            <a:chOff x="2070" y="2004"/>
            <a:chExt cx="510" cy="354"/>
          </a:xfrm>
        </p:grpSpPr>
        <p:sp>
          <p:nvSpPr>
            <p:cNvPr id="70690" name="Rectangle 162"/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70691" name="Rectangle 163"/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70692" name="Line 164"/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3" name="Line 165"/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4" name="Line 166"/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5" name="Line 167"/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6" name="Line 168"/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7" name="Line 169"/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8" name="Line 170"/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9" name="Rectangle 171"/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70700" name="Rectangle 172"/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70701" name="Rectangle 173"/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70702" name="Rectangle 174"/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70703" name="Rectangle 175"/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</p:grpSp>
      <p:pic>
        <p:nvPicPr>
          <p:cNvPr id="70672" name="Picture 176" descr="Ali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500" y="1557338"/>
            <a:ext cx="56197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73" name="Picture 179" descr="Bo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13700" y="1571625"/>
            <a:ext cx="67627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74" name="Line 94"/>
          <p:cNvSpPr>
            <a:spLocks noChangeShapeType="1"/>
          </p:cNvSpPr>
          <p:nvPr/>
        </p:nvSpPr>
        <p:spPr bwMode="auto">
          <a:xfrm>
            <a:off x="2003425" y="1905000"/>
            <a:ext cx="9032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675" name="Line 95"/>
          <p:cNvSpPr>
            <a:spLocks noChangeShapeType="1"/>
          </p:cNvSpPr>
          <p:nvPr/>
        </p:nvSpPr>
        <p:spPr bwMode="auto">
          <a:xfrm>
            <a:off x="3633788" y="1901825"/>
            <a:ext cx="90328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676" name="Line 96"/>
          <p:cNvSpPr>
            <a:spLocks noChangeShapeType="1"/>
          </p:cNvSpPr>
          <p:nvPr/>
        </p:nvSpPr>
        <p:spPr bwMode="auto">
          <a:xfrm>
            <a:off x="5253038" y="1898650"/>
            <a:ext cx="1697037" cy="1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677" name="Text Box 156"/>
          <p:cNvSpPr txBox="1">
            <a:spLocks noChangeArrowheads="1"/>
          </p:cNvSpPr>
          <p:nvPr/>
        </p:nvSpPr>
        <p:spPr bwMode="auto">
          <a:xfrm>
            <a:off x="5710238" y="1927225"/>
            <a:ext cx="131127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>
                <a:solidFill>
                  <a:srgbClr val="CC0000"/>
                </a:solidFill>
              </a:rPr>
              <a:t>(e.g., </a:t>
            </a:r>
            <a:r>
              <a:rPr lang="en-US" sz="1600" i="1">
                <a:solidFill>
                  <a:srgbClr val="CC0000"/>
                </a:solidFill>
              </a:rPr>
              <a:t>POP, 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>
                <a:solidFill>
                  <a:srgbClr val="CC0000"/>
                </a:solidFill>
              </a:rPr>
              <a:t>         IMAP</a:t>
            </a:r>
            <a:r>
              <a:rPr lang="en-US" sz="1800" i="1">
                <a:solidFill>
                  <a:srgbClr val="CC0000"/>
                </a:solidFill>
              </a:rPr>
              <a:t>)</a:t>
            </a:r>
          </a:p>
        </p:txBody>
      </p:sp>
      <p:grpSp>
        <p:nvGrpSpPr>
          <p:cNvPr id="70678" name="Group 166"/>
          <p:cNvGrpSpPr>
            <a:grpSpLocks/>
          </p:cNvGrpSpPr>
          <p:nvPr/>
        </p:nvGrpSpPr>
        <p:grpSpPr bwMode="auto">
          <a:xfrm>
            <a:off x="1066800" y="1419225"/>
            <a:ext cx="912813" cy="1054100"/>
            <a:chOff x="3574" y="550"/>
            <a:chExt cx="575" cy="664"/>
          </a:xfrm>
        </p:grpSpPr>
        <p:grpSp>
          <p:nvGrpSpPr>
            <p:cNvPr id="70685" name="Group 167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70688" name="Picture 1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689" name="Freeform 16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9825 w 356"/>
                  <a:gd name="T3" fmla="*/ 11336 h 368"/>
                  <a:gd name="T4" fmla="*/ 165873 w 356"/>
                  <a:gd name="T5" fmla="*/ 236254 h 368"/>
                  <a:gd name="T6" fmla="*/ 36556 w 356"/>
                  <a:gd name="T7" fmla="*/ 29546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0686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0687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agent</a:t>
              </a:r>
              <a:endParaRPr lang="en-US" sz="2400"/>
            </a:p>
          </p:txBody>
        </p:sp>
      </p:grpSp>
      <p:grpSp>
        <p:nvGrpSpPr>
          <p:cNvPr id="70679" name="Group 172"/>
          <p:cNvGrpSpPr>
            <a:grpSpLocks/>
          </p:cNvGrpSpPr>
          <p:nvPr/>
        </p:nvGrpSpPr>
        <p:grpSpPr bwMode="auto">
          <a:xfrm>
            <a:off x="6967538" y="1422400"/>
            <a:ext cx="912812" cy="1054100"/>
            <a:chOff x="3574" y="550"/>
            <a:chExt cx="575" cy="664"/>
          </a:xfrm>
        </p:grpSpPr>
        <p:grpSp>
          <p:nvGrpSpPr>
            <p:cNvPr id="70680" name="Group 173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70683" name="Picture 1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684" name="Freeform 17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9825 w 356"/>
                  <a:gd name="T3" fmla="*/ 11336 h 368"/>
                  <a:gd name="T4" fmla="*/ 165873 w 356"/>
                  <a:gd name="T5" fmla="*/ 236254 h 368"/>
                  <a:gd name="T6" fmla="*/ 36556 w 356"/>
                  <a:gd name="T7" fmla="*/ 29546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0681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0682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agent</a:t>
              </a:r>
              <a:endParaRPr lang="en-US" sz="2400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7168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4BC90C9B-44FE-4120-8F1C-20E418F99951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71684" name="Picture 1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858838"/>
            <a:ext cx="3317875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131763"/>
            <a:ext cx="7772400" cy="96837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POP3 protocol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38275"/>
            <a:ext cx="39719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authorization phase</a:t>
            </a:r>
          </a:p>
          <a:p>
            <a:r>
              <a:rPr lang="en-US" sz="2000">
                <a:ea typeface="ＭＳ Ｐゴシック" pitchFamily="34" charset="-128"/>
              </a:rPr>
              <a:t>client commands: </a:t>
            </a:r>
          </a:p>
          <a:p>
            <a:pPr lvl="1"/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user:</a:t>
            </a:r>
            <a:r>
              <a:rPr lang="en-US" sz="2000">
                <a:ea typeface="ＭＳ Ｐゴシック" pitchFamily="34" charset="-128"/>
              </a:rPr>
              <a:t> declare username</a:t>
            </a:r>
          </a:p>
          <a:p>
            <a:pPr lvl="1"/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pass:</a:t>
            </a:r>
            <a:r>
              <a:rPr lang="en-US" sz="2000">
                <a:ea typeface="ＭＳ Ｐゴシック" pitchFamily="34" charset="-128"/>
              </a:rPr>
              <a:t> password</a:t>
            </a:r>
          </a:p>
          <a:p>
            <a:r>
              <a:rPr lang="en-US" sz="2000">
                <a:ea typeface="ＭＳ Ｐゴシック" pitchFamily="34" charset="-128"/>
              </a:rPr>
              <a:t>server responses</a:t>
            </a:r>
          </a:p>
          <a:p>
            <a:pPr lvl="1"/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+OK</a:t>
            </a:r>
          </a:p>
          <a:p>
            <a:pPr lvl="1"/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-ERR</a:t>
            </a:r>
            <a:endParaRPr lang="en-US" sz="180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transaction phase,</a:t>
            </a:r>
            <a:r>
              <a:rPr lang="en-US" sz="240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400">
                <a:solidFill>
                  <a:schemeClr val="tx2"/>
                </a:solidFill>
                <a:ea typeface="ＭＳ Ｐゴシック" pitchFamily="34" charset="-128"/>
              </a:rPr>
              <a:t>client:</a:t>
            </a:r>
            <a:endParaRPr lang="en-US" sz="2400">
              <a:ea typeface="ＭＳ Ｐゴシック" pitchFamily="34" charset="-128"/>
            </a:endParaRPr>
          </a:p>
          <a:p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list:</a:t>
            </a:r>
            <a:r>
              <a:rPr lang="en-US" sz="2000">
                <a:ea typeface="ＭＳ Ｐゴシック" pitchFamily="34" charset="-128"/>
              </a:rPr>
              <a:t> list message numbers</a:t>
            </a:r>
          </a:p>
          <a:p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retr:</a:t>
            </a:r>
            <a:r>
              <a:rPr lang="en-US" sz="2000">
                <a:ea typeface="ＭＳ Ｐゴシック" pitchFamily="34" charset="-128"/>
              </a:rPr>
              <a:t> retrieve message by number</a:t>
            </a:r>
          </a:p>
          <a:p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dele:</a:t>
            </a:r>
            <a:r>
              <a:rPr lang="en-US" sz="2000">
                <a:ea typeface="ＭＳ Ｐゴシック" pitchFamily="34" charset="-128"/>
              </a:rPr>
              <a:t> delete</a:t>
            </a:r>
          </a:p>
          <a:p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quit</a:t>
            </a:r>
            <a:endParaRPr lang="en-US" sz="2000">
              <a:ea typeface="ＭＳ Ｐゴシック" pitchFamily="34" charset="-128"/>
            </a:endParaRP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4340225" y="2309813"/>
            <a:ext cx="4268788" cy="402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imes New Roman" pitchFamily="18" charset="0"/>
              </a:rPr>
              <a:t>         </a:t>
            </a:r>
            <a:r>
              <a:rPr lang="en-US" sz="1800" b="1">
                <a:latin typeface="Courier New" pitchFamily="49" charset="0"/>
              </a:rPr>
              <a:t>C: list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1 498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2 912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C: retr 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&lt;message 1 contents&gt;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C: dele 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C: retr 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&lt;message 1 contents&gt;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C: dele 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C: quit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+OK </a:t>
            </a:r>
            <a:r>
              <a:rPr lang="en-US" sz="1400" b="1">
                <a:latin typeface="Courier New" pitchFamily="49" charset="0"/>
              </a:rPr>
              <a:t>POP3 server signing off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71688" name="Text Box 10"/>
          <p:cNvSpPr txBox="1">
            <a:spLocks noChangeArrowheads="1"/>
          </p:cNvSpPr>
          <p:nvPr/>
        </p:nvSpPr>
        <p:spPr bwMode="auto">
          <a:xfrm>
            <a:off x="4989513" y="590550"/>
            <a:ext cx="39814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S: +OK POP3 server ready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C: user bob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S: +OK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C: pass hungry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S: +OK</a:t>
            </a:r>
            <a:r>
              <a:rPr lang="en-US" sz="1400" b="1">
                <a:latin typeface="Courier New" pitchFamily="49" charset="0"/>
              </a:rPr>
              <a:t> user successfully logged 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1689" name="Freeform 11"/>
          <p:cNvSpPr>
            <a:spLocks/>
          </p:cNvSpPr>
          <p:nvPr/>
        </p:nvSpPr>
        <p:spPr bwMode="auto">
          <a:xfrm>
            <a:off x="4972050" y="847725"/>
            <a:ext cx="371475" cy="1457325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Line 13"/>
          <p:cNvSpPr>
            <a:spLocks noChangeShapeType="1"/>
          </p:cNvSpPr>
          <p:nvPr/>
        </p:nvSpPr>
        <p:spPr bwMode="auto">
          <a:xfrm flipV="1">
            <a:off x="3486150" y="1449388"/>
            <a:ext cx="1400175" cy="2381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Freeform 14"/>
          <p:cNvSpPr>
            <a:spLocks/>
          </p:cNvSpPr>
          <p:nvPr/>
        </p:nvSpPr>
        <p:spPr bwMode="auto">
          <a:xfrm>
            <a:off x="4973638" y="2428875"/>
            <a:ext cx="371475" cy="3895725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Line 15"/>
          <p:cNvSpPr>
            <a:spLocks noChangeShapeType="1"/>
          </p:cNvSpPr>
          <p:nvPr/>
        </p:nvSpPr>
        <p:spPr bwMode="auto">
          <a:xfrm flipV="1">
            <a:off x="3152775" y="3941763"/>
            <a:ext cx="1733550" cy="3238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ports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4AEBA9B0-C53B-464E-B0CF-4945D31F4A4E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2709" name="Rectangle 6"/>
          <p:cNvSpPr>
            <a:spLocks noChangeArrowheads="1"/>
          </p:cNvSpPr>
          <p:nvPr/>
        </p:nvSpPr>
        <p:spPr bwMode="auto">
          <a:xfrm>
            <a:off x="2286000" y="1936750"/>
            <a:ext cx="45720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POP3 - port 110</a:t>
            </a:r>
          </a:p>
          <a:p>
            <a:r>
              <a:rPr lang="en-US"/>
              <a:t>IMAP - port 143</a:t>
            </a:r>
          </a:p>
          <a:p>
            <a:r>
              <a:rPr lang="en-US"/>
              <a:t>SMTP - port 25</a:t>
            </a:r>
          </a:p>
          <a:p>
            <a:r>
              <a:rPr lang="en-US"/>
              <a:t>HTTP - port 80</a:t>
            </a:r>
          </a:p>
          <a:p>
            <a:r>
              <a:rPr lang="en-US"/>
              <a:t>Secure SMTP (SSMTP) - port 465</a:t>
            </a:r>
          </a:p>
          <a:p>
            <a:r>
              <a:rPr lang="en-US"/>
              <a:t>Secure IMAP (IMAP4-SSL) - port 585</a:t>
            </a:r>
          </a:p>
          <a:p>
            <a:r>
              <a:rPr lang="en-US"/>
              <a:t>IMAP4 over SSL (IMAPS) - port 993</a:t>
            </a:r>
          </a:p>
          <a:p>
            <a:r>
              <a:rPr lang="en-US"/>
              <a:t>Secure POP3 (SSL-POP) - port 995</a:t>
            </a:r>
          </a:p>
          <a:p>
            <a:endParaRPr lang="en-US"/>
          </a:p>
          <a:p>
            <a:r>
              <a:rPr lang="en-US"/>
              <a:t>telnet </a:t>
            </a:r>
            <a:r>
              <a:rPr lang="en-US">
                <a:hlinkClick r:id="rId2"/>
              </a:rPr>
              <a:t>www.google.com</a:t>
            </a:r>
            <a:r>
              <a:rPr lang="en-US"/>
              <a:t> 80</a:t>
            </a:r>
          </a:p>
          <a:p>
            <a:r>
              <a:rPr lang="en-US"/>
              <a:t>telnet mail.cise.ufl.edu 465</a:t>
            </a:r>
          </a:p>
          <a:p>
            <a:r>
              <a:rPr lang="en-US"/>
              <a:t>telnet imap.ufl.edu 143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7373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287AEB89-5212-45EC-B9B0-F0CC948806E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Chapter 2: outline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2.1 principles of network applications</a:t>
            </a:r>
          </a:p>
          <a:p>
            <a:pPr marL="912813" lvl="1"/>
            <a:r>
              <a:rPr lang="en-US">
                <a:ea typeface="ＭＳ Ｐゴシック" pitchFamily="34" charset="-128"/>
              </a:rPr>
              <a:t>app architectures</a:t>
            </a:r>
          </a:p>
          <a:p>
            <a:pPr marL="912813" lvl="1"/>
            <a:r>
              <a:rPr lang="en-US">
                <a:ea typeface="ＭＳ Ｐゴシック" pitchFamily="34" charset="-128"/>
              </a:rPr>
              <a:t>app requirements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2.2 Web and HTTP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2.3 FTP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2.4 electronic mail</a:t>
            </a:r>
          </a:p>
          <a:p>
            <a:pPr marL="912813" lvl="1"/>
            <a:r>
              <a:rPr lang="en-US">
                <a:ea typeface="ＭＳ Ｐゴシック" pitchFamily="34" charset="-128"/>
              </a:rPr>
              <a:t>SMTP, POP3, IMAP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2.5 DNS</a:t>
            </a:r>
          </a:p>
          <a:p>
            <a:pPr marL="457200" indent="-457200"/>
            <a:endParaRPr lang="en-US" sz="240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7373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3600" y="1600200"/>
            <a:ext cx="3876675" cy="4648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2.6 P2P applications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2.7 socket programming with UDP and TCP</a:t>
            </a:r>
          </a:p>
        </p:txBody>
      </p:sp>
      <p:pic>
        <p:nvPicPr>
          <p:cNvPr id="73735" name="Picture 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7475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2D8144EA-CA68-450C-A72D-83E894622BD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7475"/>
            <a:ext cx="7772400" cy="1143000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DNS: services, structure 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7475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271588"/>
            <a:ext cx="4191000" cy="22637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why not centralize DNS?</a:t>
            </a:r>
          </a:p>
          <a:p>
            <a:r>
              <a:rPr lang="en-US" sz="2400">
                <a:ea typeface="ＭＳ Ｐゴシック" pitchFamily="34" charset="-128"/>
              </a:rPr>
              <a:t>single point of failure</a:t>
            </a:r>
          </a:p>
          <a:p>
            <a:r>
              <a:rPr lang="en-US" sz="2400">
                <a:ea typeface="ＭＳ Ｐゴシック" pitchFamily="34" charset="-128"/>
              </a:rPr>
              <a:t>traffic volume</a:t>
            </a:r>
          </a:p>
          <a:p>
            <a:r>
              <a:rPr lang="en-US" sz="2400">
                <a:ea typeface="ＭＳ Ｐゴシック" pitchFamily="34" charset="-128"/>
              </a:rPr>
              <a:t>distant centralized database</a:t>
            </a:r>
          </a:p>
          <a:p>
            <a:r>
              <a:rPr lang="en-US" sz="2400">
                <a:ea typeface="ＭＳ Ｐゴシック" pitchFamily="34" charset="-128"/>
              </a:rPr>
              <a:t>maintenance</a:t>
            </a:r>
          </a:p>
          <a:p>
            <a:pPr>
              <a:buFont typeface="Wingdings" pitchFamily="2" charset="2"/>
              <a:buNone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7475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31838" y="130016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DNS services</a:t>
            </a:r>
          </a:p>
          <a:p>
            <a:r>
              <a:rPr lang="en-US" sz="2400">
                <a:ea typeface="ＭＳ Ｐゴシック" pitchFamily="34" charset="-128"/>
              </a:rPr>
              <a:t>hostname to IP address translation</a:t>
            </a:r>
          </a:p>
          <a:p>
            <a:r>
              <a:rPr lang="en-US" sz="2400">
                <a:ea typeface="ＭＳ Ｐゴシック" pitchFamily="34" charset="-128"/>
              </a:rPr>
              <a:t>host aliasing</a:t>
            </a:r>
          </a:p>
          <a:p>
            <a:pPr lvl="1"/>
            <a:r>
              <a:rPr lang="en-US" sz="2000">
                <a:ea typeface="ＭＳ Ｐゴシック" pitchFamily="34" charset="-128"/>
              </a:rPr>
              <a:t>canonical, alias names</a:t>
            </a:r>
          </a:p>
          <a:p>
            <a:r>
              <a:rPr lang="en-US" sz="2400">
                <a:ea typeface="ＭＳ Ｐゴシック" pitchFamily="34" charset="-128"/>
              </a:rPr>
              <a:t>mail server aliasing</a:t>
            </a:r>
          </a:p>
          <a:p>
            <a:r>
              <a:rPr lang="en-US" sz="2400">
                <a:ea typeface="ＭＳ Ｐゴシック" pitchFamily="34" charset="-128"/>
              </a:rPr>
              <a:t>load distribution</a:t>
            </a:r>
          </a:p>
          <a:p>
            <a:pPr lvl="1"/>
            <a:r>
              <a:rPr lang="en-US">
                <a:ea typeface="ＭＳ Ｐゴシック" pitchFamily="34" charset="-128"/>
              </a:rPr>
              <a:t>replicated Web servers: many IP addresses correspond to one name</a:t>
            </a:r>
          </a:p>
          <a:p>
            <a:endParaRPr lang="en-US" sz="2400">
              <a:ea typeface="ＭＳ Ｐゴシック" pitchFamily="34" charset="-128"/>
            </a:endParaRPr>
          </a:p>
        </p:txBody>
      </p:sp>
      <p:pic>
        <p:nvPicPr>
          <p:cNvPr id="74759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915988"/>
            <a:ext cx="54848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5208588" y="3429000"/>
            <a:ext cx="2795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800" i="1"/>
              <a:t>A: </a:t>
            </a:r>
            <a:r>
              <a:rPr lang="en-US" sz="2800" i="1">
                <a:solidFill>
                  <a:srgbClr val="CC0000"/>
                </a:solidFill>
              </a:rPr>
              <a:t>doesn</a:t>
            </a:r>
            <a:r>
              <a:rPr lang="ja-JP" altLang="en-US" sz="2800" i="1">
                <a:solidFill>
                  <a:srgbClr val="CC0000"/>
                </a:solidFill>
              </a:rPr>
              <a:t>’</a:t>
            </a:r>
            <a:r>
              <a:rPr lang="en-US" altLang="ja-JP" sz="2800" i="1">
                <a:solidFill>
                  <a:srgbClr val="CC0000"/>
                </a:solidFill>
              </a:rPr>
              <a:t>t scale!</a:t>
            </a:r>
            <a:endParaRPr lang="en-US" sz="28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7577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9BAB654C-5D91-4DA5-857F-C46C7CD1EC2A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75780" name="Group 23"/>
          <p:cNvGrpSpPr>
            <a:grpSpLocks/>
          </p:cNvGrpSpPr>
          <p:nvPr/>
        </p:nvGrpSpPr>
        <p:grpSpPr bwMode="auto">
          <a:xfrm>
            <a:off x="438150" y="1193800"/>
            <a:ext cx="8205788" cy="2444750"/>
            <a:chOff x="230" y="576"/>
            <a:chExt cx="5504" cy="1757"/>
          </a:xfrm>
        </p:grpSpPr>
        <p:sp>
          <p:nvSpPr>
            <p:cNvPr id="75786" name="Text Box 2"/>
            <p:cNvSpPr txBox="1">
              <a:spLocks noChangeArrowheads="1"/>
            </p:cNvSpPr>
            <p:nvPr/>
          </p:nvSpPr>
          <p:spPr bwMode="auto">
            <a:xfrm>
              <a:off x="2256" y="576"/>
              <a:ext cx="138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Root DNS Servers</a:t>
              </a:r>
            </a:p>
          </p:txBody>
        </p:sp>
        <p:sp>
          <p:nvSpPr>
            <p:cNvPr id="75787" name="Text Box 4"/>
            <p:cNvSpPr txBox="1">
              <a:spLocks noChangeArrowheads="1"/>
            </p:cNvSpPr>
            <p:nvPr/>
          </p:nvSpPr>
          <p:spPr bwMode="auto">
            <a:xfrm>
              <a:off x="528" y="1344"/>
              <a:ext cx="1325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com DNS servers</a:t>
              </a:r>
            </a:p>
          </p:txBody>
        </p:sp>
        <p:sp>
          <p:nvSpPr>
            <p:cNvPr id="75788" name="Text Box 5"/>
            <p:cNvSpPr txBox="1">
              <a:spLocks noChangeArrowheads="1"/>
            </p:cNvSpPr>
            <p:nvPr/>
          </p:nvSpPr>
          <p:spPr bwMode="auto">
            <a:xfrm>
              <a:off x="2304" y="1296"/>
              <a:ext cx="1257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org DNS servers</a:t>
              </a:r>
            </a:p>
          </p:txBody>
        </p:sp>
        <p:sp>
          <p:nvSpPr>
            <p:cNvPr id="75789" name="Text Box 6"/>
            <p:cNvSpPr txBox="1">
              <a:spLocks noChangeArrowheads="1"/>
            </p:cNvSpPr>
            <p:nvPr/>
          </p:nvSpPr>
          <p:spPr bwMode="auto">
            <a:xfrm>
              <a:off x="4032" y="1296"/>
              <a:ext cx="1291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edu DNS servers</a:t>
              </a:r>
            </a:p>
          </p:txBody>
        </p:sp>
        <p:sp>
          <p:nvSpPr>
            <p:cNvPr id="75790" name="Line 7"/>
            <p:cNvSpPr>
              <a:spLocks noChangeShapeType="1"/>
            </p:cNvSpPr>
            <p:nvPr/>
          </p:nvSpPr>
          <p:spPr bwMode="auto">
            <a:xfrm flipH="1">
              <a:off x="1344" y="864"/>
              <a:ext cx="1392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1" name="Line 8"/>
            <p:cNvSpPr>
              <a:spLocks noChangeShapeType="1"/>
            </p:cNvSpPr>
            <p:nvPr/>
          </p:nvSpPr>
          <p:spPr bwMode="auto">
            <a:xfrm>
              <a:off x="2928" y="8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2" name="Line 9"/>
            <p:cNvSpPr>
              <a:spLocks noChangeShapeType="1"/>
            </p:cNvSpPr>
            <p:nvPr/>
          </p:nvSpPr>
          <p:spPr bwMode="auto">
            <a:xfrm>
              <a:off x="3168" y="864"/>
              <a:ext cx="144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3" name="Text Box 10"/>
            <p:cNvSpPr txBox="1">
              <a:spLocks noChangeArrowheads="1"/>
            </p:cNvSpPr>
            <p:nvPr/>
          </p:nvSpPr>
          <p:spPr bwMode="auto">
            <a:xfrm>
              <a:off x="3878" y="1752"/>
              <a:ext cx="992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poly.edu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DNS servers</a:t>
              </a:r>
            </a:p>
          </p:txBody>
        </p:sp>
        <p:sp>
          <p:nvSpPr>
            <p:cNvPr id="75794" name="Text Box 11"/>
            <p:cNvSpPr txBox="1">
              <a:spLocks noChangeArrowheads="1"/>
            </p:cNvSpPr>
            <p:nvPr/>
          </p:nvSpPr>
          <p:spPr bwMode="auto">
            <a:xfrm>
              <a:off x="4742" y="1752"/>
              <a:ext cx="992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umass.edu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DNS servers</a:t>
              </a:r>
            </a:p>
          </p:txBody>
        </p:sp>
        <p:sp>
          <p:nvSpPr>
            <p:cNvPr id="75795" name="Line 12"/>
            <p:cNvSpPr>
              <a:spLocks noChangeShapeType="1"/>
            </p:cNvSpPr>
            <p:nvPr/>
          </p:nvSpPr>
          <p:spPr bwMode="auto">
            <a:xfrm flipH="1">
              <a:off x="4224" y="15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6" name="Line 13"/>
            <p:cNvSpPr>
              <a:spLocks noChangeShapeType="1"/>
            </p:cNvSpPr>
            <p:nvPr/>
          </p:nvSpPr>
          <p:spPr bwMode="auto">
            <a:xfrm>
              <a:off x="4848" y="15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Text Box 14"/>
            <p:cNvSpPr txBox="1">
              <a:spLocks noChangeArrowheads="1"/>
            </p:cNvSpPr>
            <p:nvPr/>
          </p:nvSpPr>
          <p:spPr bwMode="auto">
            <a:xfrm>
              <a:off x="230" y="1848"/>
              <a:ext cx="992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yahoo.com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DNS servers</a:t>
              </a:r>
            </a:p>
          </p:txBody>
        </p:sp>
        <p:sp>
          <p:nvSpPr>
            <p:cNvPr id="75798" name="Text Box 15"/>
            <p:cNvSpPr txBox="1">
              <a:spLocks noChangeArrowheads="1"/>
            </p:cNvSpPr>
            <p:nvPr/>
          </p:nvSpPr>
          <p:spPr bwMode="auto">
            <a:xfrm>
              <a:off x="1248" y="1872"/>
              <a:ext cx="1001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amazon.com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DNS servers</a:t>
              </a:r>
            </a:p>
          </p:txBody>
        </p:sp>
        <p:sp>
          <p:nvSpPr>
            <p:cNvPr id="75799" name="Line 16"/>
            <p:cNvSpPr>
              <a:spLocks noChangeShapeType="1"/>
            </p:cNvSpPr>
            <p:nvPr/>
          </p:nvSpPr>
          <p:spPr bwMode="auto">
            <a:xfrm flipH="1">
              <a:off x="768" y="158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Line 17"/>
            <p:cNvSpPr>
              <a:spLocks noChangeShapeType="1"/>
            </p:cNvSpPr>
            <p:nvPr/>
          </p:nvSpPr>
          <p:spPr bwMode="auto">
            <a:xfrm>
              <a:off x="1392" y="1584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Text Box 18"/>
            <p:cNvSpPr txBox="1">
              <a:spLocks noChangeArrowheads="1"/>
            </p:cNvSpPr>
            <p:nvPr/>
          </p:nvSpPr>
          <p:spPr bwMode="auto">
            <a:xfrm>
              <a:off x="2534" y="1799"/>
              <a:ext cx="993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pbs.org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DNS servers</a:t>
              </a:r>
            </a:p>
          </p:txBody>
        </p:sp>
        <p:sp>
          <p:nvSpPr>
            <p:cNvPr id="75802" name="Line 19"/>
            <p:cNvSpPr>
              <a:spLocks noChangeShapeType="1"/>
            </p:cNvSpPr>
            <p:nvPr/>
          </p:nvSpPr>
          <p:spPr bwMode="auto">
            <a:xfrm>
              <a:off x="2928" y="153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781" name="Rectangle 20"/>
          <p:cNvSpPr>
            <a:spLocks noGrp="1" noChangeArrowheads="1"/>
          </p:cNvSpPr>
          <p:nvPr>
            <p:ph type="title"/>
          </p:nvPr>
        </p:nvSpPr>
        <p:spPr>
          <a:xfrm>
            <a:off x="468313" y="161925"/>
            <a:ext cx="8023225" cy="936625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DNS: a distributed, hierarchical database</a:t>
            </a:r>
          </a:p>
        </p:txBody>
      </p:sp>
      <p:sp>
        <p:nvSpPr>
          <p:cNvPr id="75782" name="Rectangle 22"/>
          <p:cNvSpPr>
            <a:spLocks noGrp="1" noChangeArrowheads="1"/>
          </p:cNvSpPr>
          <p:nvPr>
            <p:ph type="body" sz="half" idx="2"/>
          </p:nvPr>
        </p:nvSpPr>
        <p:spPr>
          <a:xfrm>
            <a:off x="520700" y="3971925"/>
            <a:ext cx="8172450" cy="2133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i="1">
                <a:solidFill>
                  <a:srgbClr val="000099"/>
                </a:solidFill>
                <a:ea typeface="ＭＳ Ｐゴシック" pitchFamily="34" charset="-128"/>
              </a:rPr>
              <a:t>client wants IP for www.amazon.com; 1</a:t>
            </a:r>
            <a:r>
              <a:rPr lang="en-US" sz="2400" i="1" baseline="30000">
                <a:solidFill>
                  <a:srgbClr val="000099"/>
                </a:solidFill>
                <a:ea typeface="ＭＳ Ｐゴシック" pitchFamily="34" charset="-128"/>
              </a:rPr>
              <a:t>st</a:t>
            </a:r>
            <a:r>
              <a:rPr lang="en-US" sz="2400" i="1">
                <a:solidFill>
                  <a:srgbClr val="000099"/>
                </a:solidFill>
                <a:ea typeface="ＭＳ Ｐゴシック" pitchFamily="34" charset="-128"/>
              </a:rPr>
              <a:t> approx:</a:t>
            </a:r>
          </a:p>
          <a:p>
            <a:r>
              <a:rPr lang="en-US" sz="2200">
                <a:ea typeface="ＭＳ Ｐゴシック" pitchFamily="34" charset="-128"/>
              </a:rPr>
              <a:t>client queries root server to find com DNS server</a:t>
            </a:r>
          </a:p>
          <a:p>
            <a:r>
              <a:rPr lang="en-US" sz="2200">
                <a:ea typeface="ＭＳ Ｐゴシック" pitchFamily="34" charset="-128"/>
              </a:rPr>
              <a:t>client queries .com DNS server to get amazon.com DNS server</a:t>
            </a:r>
          </a:p>
          <a:p>
            <a:r>
              <a:rPr lang="en-US" sz="2200">
                <a:ea typeface="ＭＳ Ｐゴシック" pitchFamily="34" charset="-128"/>
              </a:rPr>
              <a:t>client queries amazon.com DNS server to get  IP address for www.amazon.com</a:t>
            </a:r>
          </a:p>
        </p:txBody>
      </p:sp>
      <p:pic>
        <p:nvPicPr>
          <p:cNvPr id="75783" name="Picture 28" descr="underline_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025" y="849313"/>
            <a:ext cx="8043863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4" name="Text Box 29"/>
          <p:cNvSpPr txBox="1">
            <a:spLocks noChangeArrowheads="1"/>
          </p:cNvSpPr>
          <p:nvPr/>
        </p:nvSpPr>
        <p:spPr bwMode="auto">
          <a:xfrm>
            <a:off x="3957638" y="168751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/>
              <a:t>…</a:t>
            </a:r>
          </a:p>
        </p:txBody>
      </p:sp>
      <p:sp>
        <p:nvSpPr>
          <p:cNvPr id="75785" name="Text Box 30"/>
          <p:cNvSpPr txBox="1">
            <a:spLocks noChangeArrowheads="1"/>
          </p:cNvSpPr>
          <p:nvPr/>
        </p:nvSpPr>
        <p:spPr bwMode="auto">
          <a:xfrm>
            <a:off x="4521200" y="16859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/>
              <a:t>…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7680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1F886B60-FFA2-442C-95FE-E9FA37ABD450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2250"/>
            <a:ext cx="7772400" cy="882650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DNS: root name servers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8" y="1362075"/>
            <a:ext cx="8478837" cy="4648200"/>
          </a:xfrm>
        </p:spPr>
        <p:txBody>
          <a:bodyPr/>
          <a:lstStyle/>
          <a:p>
            <a:r>
              <a:rPr lang="en-US" sz="2400">
                <a:ea typeface="ＭＳ Ｐゴシック" pitchFamily="34" charset="-128"/>
              </a:rPr>
              <a:t>contacted by local name server that can not resolve name</a:t>
            </a:r>
          </a:p>
          <a:p>
            <a:r>
              <a:rPr lang="en-US" sz="2400">
                <a:ea typeface="ＭＳ Ｐゴシック" pitchFamily="34" charset="-128"/>
              </a:rPr>
              <a:t>root name server:</a:t>
            </a:r>
          </a:p>
          <a:p>
            <a:pPr lvl="1"/>
            <a:r>
              <a:rPr lang="en-US" sz="2200">
                <a:ea typeface="ＭＳ Ｐゴシック" pitchFamily="34" charset="-128"/>
              </a:rPr>
              <a:t>contacts authoritative name server if name mapping not known</a:t>
            </a:r>
          </a:p>
          <a:p>
            <a:pPr lvl="1"/>
            <a:r>
              <a:rPr lang="en-US" sz="2200">
                <a:ea typeface="ＭＳ Ｐゴシック" pitchFamily="34" charset="-128"/>
              </a:rPr>
              <a:t>gets mapping</a:t>
            </a:r>
          </a:p>
          <a:p>
            <a:pPr lvl="1"/>
            <a:r>
              <a:rPr lang="en-US" sz="2200">
                <a:ea typeface="ＭＳ Ｐゴシック" pitchFamily="34" charset="-128"/>
              </a:rPr>
              <a:t>returns mapping to local name server</a:t>
            </a:r>
          </a:p>
        </p:txBody>
      </p:sp>
      <p:sp>
        <p:nvSpPr>
          <p:cNvPr id="76806" name="Rectangle 20"/>
          <p:cNvSpPr>
            <a:spLocks noChangeArrowheads="1"/>
          </p:cNvSpPr>
          <p:nvPr/>
        </p:nvSpPr>
        <p:spPr bwMode="auto">
          <a:xfrm>
            <a:off x="6186488" y="5022850"/>
            <a:ext cx="2681287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</a:pPr>
            <a:r>
              <a:rPr lang="en-US" i="1"/>
              <a:t>    13 root name </a:t>
            </a:r>
            <a:r>
              <a:rPr lang="ja-JP" altLang="en-US" i="1"/>
              <a:t>“</a:t>
            </a:r>
            <a:r>
              <a:rPr lang="en-US" altLang="ja-JP" i="1"/>
              <a:t>servers</a:t>
            </a:r>
            <a:r>
              <a:rPr lang="ja-JP" altLang="en-US" i="1"/>
              <a:t>”</a:t>
            </a:r>
            <a:r>
              <a:rPr lang="en-US" altLang="ja-JP" i="1"/>
              <a:t> worldwide</a:t>
            </a:r>
            <a:endParaRPr lang="en-US" sz="2400" i="1"/>
          </a:p>
        </p:txBody>
      </p:sp>
      <p:sp>
        <p:nvSpPr>
          <p:cNvPr id="76807" name="AutoShape 22"/>
          <p:cNvSpPr>
            <a:spLocks noChangeAspect="1" noChangeArrowheads="1"/>
          </p:cNvSpPr>
          <p:nvPr/>
        </p:nvSpPr>
        <p:spPr bwMode="auto">
          <a:xfrm>
            <a:off x="481013" y="3581400"/>
            <a:ext cx="5784850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>
              <a:latin typeface="Comic Sans MS" pitchFamily="66" charset="0"/>
            </a:endParaRPr>
          </a:p>
        </p:txBody>
      </p:sp>
      <p:pic>
        <p:nvPicPr>
          <p:cNvPr id="76808" name="Picture 23" descr="world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1813" y="4378325"/>
            <a:ext cx="4319587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9" name="Text Box 25"/>
          <p:cNvSpPr txBox="1">
            <a:spLocks noChangeArrowheads="1"/>
          </p:cNvSpPr>
          <p:nvPr/>
        </p:nvSpPr>
        <p:spPr bwMode="auto">
          <a:xfrm>
            <a:off x="207963" y="5160963"/>
            <a:ext cx="2090737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a. Verisign, Los Angeles 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    (5 other sites)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b. USC-ISI Marina del Rey, 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l. ICANN Los Angeles, 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   (41 other sites)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6810" name="Freeform 26"/>
          <p:cNvSpPr>
            <a:spLocks/>
          </p:cNvSpPr>
          <p:nvPr/>
        </p:nvSpPr>
        <p:spPr bwMode="auto">
          <a:xfrm>
            <a:off x="1757363" y="5113338"/>
            <a:ext cx="531812" cy="341312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11" name="Text Box 27"/>
          <p:cNvSpPr txBox="1">
            <a:spLocks noChangeArrowheads="1"/>
          </p:cNvSpPr>
          <p:nvPr/>
        </p:nvSpPr>
        <p:spPr bwMode="auto">
          <a:xfrm>
            <a:off x="204788" y="4333875"/>
            <a:ext cx="1949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e. NASA Mt View, 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f. Internet Software C.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Palo Alto, CA (and 48 other   sites)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6812" name="Freeform 28"/>
          <p:cNvSpPr>
            <a:spLocks/>
          </p:cNvSpPr>
          <p:nvPr/>
        </p:nvSpPr>
        <p:spPr bwMode="auto">
          <a:xfrm flipV="1">
            <a:off x="1423988" y="4868863"/>
            <a:ext cx="817562" cy="184150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13" name="Text Box 29"/>
          <p:cNvSpPr txBox="1">
            <a:spLocks noChangeArrowheads="1"/>
          </p:cNvSpPr>
          <p:nvPr/>
        </p:nvSpPr>
        <p:spPr bwMode="auto">
          <a:xfrm>
            <a:off x="4297363" y="3973513"/>
            <a:ext cx="2278062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i. Netnod, Stockholm (37 other sites)</a:t>
            </a:r>
          </a:p>
        </p:txBody>
      </p:sp>
      <p:sp>
        <p:nvSpPr>
          <p:cNvPr id="76814" name="Freeform 30"/>
          <p:cNvSpPr>
            <a:spLocks/>
          </p:cNvSpPr>
          <p:nvPr/>
        </p:nvSpPr>
        <p:spPr bwMode="auto">
          <a:xfrm>
            <a:off x="3932238" y="4068763"/>
            <a:ext cx="446087" cy="654050"/>
          </a:xfrm>
          <a:custGeom>
            <a:avLst/>
            <a:gdLst>
              <a:gd name="T0" fmla="*/ 2147483647 w 666"/>
              <a:gd name="T1" fmla="*/ 0 h 1005"/>
              <a:gd name="T2" fmla="*/ 0 w 666"/>
              <a:gd name="T3" fmla="*/ 2147483647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15" name="Text Box 31"/>
          <p:cNvSpPr txBox="1">
            <a:spLocks noChangeArrowheads="1"/>
          </p:cNvSpPr>
          <p:nvPr/>
        </p:nvSpPr>
        <p:spPr bwMode="auto">
          <a:xfrm>
            <a:off x="4333875" y="3684588"/>
            <a:ext cx="25193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k. RIPE London (17 other sites)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6816" name="Freeform 32"/>
          <p:cNvSpPr>
            <a:spLocks/>
          </p:cNvSpPr>
          <p:nvPr/>
        </p:nvSpPr>
        <p:spPr bwMode="auto">
          <a:xfrm>
            <a:off x="3751263" y="3862388"/>
            <a:ext cx="615950" cy="946150"/>
          </a:xfrm>
          <a:custGeom>
            <a:avLst/>
            <a:gdLst>
              <a:gd name="T0" fmla="*/ 2147483647 w 922"/>
              <a:gd name="T1" fmla="*/ 0 h 1448"/>
              <a:gd name="T2" fmla="*/ 0 w 922"/>
              <a:gd name="T3" fmla="*/ 2147483647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17" name="Text Box 33"/>
          <p:cNvSpPr txBox="1">
            <a:spLocks noChangeArrowheads="1"/>
          </p:cNvSpPr>
          <p:nvPr/>
        </p:nvSpPr>
        <p:spPr bwMode="auto">
          <a:xfrm>
            <a:off x="5911850" y="4303713"/>
            <a:ext cx="1766888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m. WIDE Tokyo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(5 other sites)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6818" name="Freeform 34"/>
          <p:cNvSpPr>
            <a:spLocks/>
          </p:cNvSpPr>
          <p:nvPr/>
        </p:nvSpPr>
        <p:spPr bwMode="auto">
          <a:xfrm>
            <a:off x="5575300" y="4598988"/>
            <a:ext cx="400050" cy="431800"/>
          </a:xfrm>
          <a:custGeom>
            <a:avLst/>
            <a:gdLst>
              <a:gd name="T0" fmla="*/ 2147483647 w 252"/>
              <a:gd name="T1" fmla="*/ 0 h 462"/>
              <a:gd name="T2" fmla="*/ 0 w 252"/>
              <a:gd name="T3" fmla="*/ 2147483647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19" name="Text Box 35"/>
          <p:cNvSpPr txBox="1">
            <a:spLocks noChangeArrowheads="1"/>
          </p:cNvSpPr>
          <p:nvPr/>
        </p:nvSpPr>
        <p:spPr bwMode="auto">
          <a:xfrm>
            <a:off x="1597025" y="3541713"/>
            <a:ext cx="2598738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c. Cogent, Herndon, VA (5 other sites)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d. U Maryland College Park, MD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h. ARL Aberdeen, MD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j. Verisign, Dulles VA (69 other sites )</a:t>
            </a:r>
            <a:endParaRPr lang="en-US" sz="2400">
              <a:latin typeface="Times New Roman" pitchFamily="18" charset="0"/>
            </a:endParaRPr>
          </a:p>
        </p:txBody>
      </p:sp>
      <p:pic>
        <p:nvPicPr>
          <p:cNvPr id="76820" name="Picture 24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" y="884238"/>
            <a:ext cx="54848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6821" name="Straight Arrow Connector 2"/>
          <p:cNvCxnSpPr>
            <a:cxnSpLocks noChangeShapeType="1"/>
          </p:cNvCxnSpPr>
          <p:nvPr/>
        </p:nvCxnSpPr>
        <p:spPr bwMode="auto">
          <a:xfrm flipH="1">
            <a:off x="2878138" y="4278313"/>
            <a:ext cx="7937" cy="6905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6822" name="Text Box 35"/>
          <p:cNvSpPr txBox="1">
            <a:spLocks noChangeArrowheads="1"/>
          </p:cNvSpPr>
          <p:nvPr/>
        </p:nvSpPr>
        <p:spPr bwMode="auto">
          <a:xfrm>
            <a:off x="1550988" y="5889625"/>
            <a:ext cx="1470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g. US DoD Columbus, OH (5 other sites)</a:t>
            </a:r>
            <a:endParaRPr lang="en-US" sz="2400">
              <a:latin typeface="Times New Roman" pitchFamily="18" charset="0"/>
            </a:endParaRPr>
          </a:p>
        </p:txBody>
      </p:sp>
      <p:cxnSp>
        <p:nvCxnSpPr>
          <p:cNvPr id="76823" name="Straight Arrow Connector 24"/>
          <p:cNvCxnSpPr>
            <a:cxnSpLocks noChangeShapeType="1"/>
            <a:stCxn id="76822" idx="0"/>
          </p:cNvCxnSpPr>
          <p:nvPr/>
        </p:nvCxnSpPr>
        <p:spPr bwMode="auto">
          <a:xfrm flipV="1">
            <a:off x="2286000" y="4945063"/>
            <a:ext cx="481013" cy="9445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7782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A6594F04-2992-48D5-AA80-F07B97C9CD2C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4950"/>
            <a:ext cx="7772400" cy="9144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TLD, authoritative servers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975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>
                <a:solidFill>
                  <a:srgbClr val="000099"/>
                </a:solidFill>
                <a:ea typeface="ＭＳ Ｐゴシック" pitchFamily="34" charset="-128"/>
              </a:rPr>
              <a:t>top-level domain (TLD) servers:</a:t>
            </a:r>
          </a:p>
          <a:p>
            <a:pPr lvl="1"/>
            <a:r>
              <a:rPr lang="en-US">
                <a:ea typeface="ＭＳ Ｐゴシック" pitchFamily="34" charset="-128"/>
              </a:rPr>
              <a:t>responsible for com, org, net, edu, aero, jobs, museums, and all top-level country domains, e.g.: uk, fr, ca, jp</a:t>
            </a:r>
          </a:p>
          <a:p>
            <a:pPr lvl="1"/>
            <a:r>
              <a:rPr lang="en-US">
                <a:ea typeface="ＭＳ Ｐゴシック" pitchFamily="34" charset="-128"/>
              </a:rPr>
              <a:t>Network Solutions maintains servers for .com TLD</a:t>
            </a:r>
          </a:p>
          <a:p>
            <a:pPr lvl="1"/>
            <a:r>
              <a:rPr lang="en-US">
                <a:ea typeface="ＭＳ Ｐゴシック" pitchFamily="34" charset="-128"/>
              </a:rPr>
              <a:t>Educause for .edu TLD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>
                <a:solidFill>
                  <a:srgbClr val="000099"/>
                </a:solidFill>
                <a:ea typeface="ＭＳ Ｐゴシック" pitchFamily="34" charset="-128"/>
              </a:rPr>
              <a:t>authoritative DNS servers:</a:t>
            </a:r>
            <a:r>
              <a:rPr lang="en-US">
                <a:ea typeface="ＭＳ Ｐゴシック" pitchFamily="34" charset="-128"/>
              </a:rPr>
              <a:t> </a:t>
            </a:r>
          </a:p>
          <a:p>
            <a:pPr lvl="1"/>
            <a:r>
              <a:rPr lang="en-US">
                <a:ea typeface="ＭＳ Ｐゴシック" pitchFamily="34" charset="-128"/>
              </a:rPr>
              <a:t>organization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own DNS server(s), providing authoritative hostname to IP mappings for organization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named hosts </a:t>
            </a:r>
          </a:p>
          <a:p>
            <a:pPr lvl="1"/>
            <a:r>
              <a:rPr lang="en-US">
                <a:ea typeface="ＭＳ Ｐゴシック" pitchFamily="34" charset="-128"/>
              </a:rPr>
              <a:t>can be maintained by organization or service provider</a:t>
            </a:r>
          </a:p>
          <a:p>
            <a:pPr lvl="1"/>
            <a:endParaRPr lang="en-US">
              <a:ea typeface="ＭＳ Ｐゴシック" pitchFamily="34" charset="-128"/>
            </a:endParaRPr>
          </a:p>
        </p:txBody>
      </p:sp>
      <p:pic>
        <p:nvPicPr>
          <p:cNvPr id="77830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163" y="944563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2355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52290C1F-DC57-4F3F-BEED-454F7BD10CC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3556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375" y="960438"/>
            <a:ext cx="5942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1030287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architectures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possible structure of applications:</a:t>
            </a:r>
          </a:p>
          <a:p>
            <a:r>
              <a:rPr lang="en-US">
                <a:ea typeface="ＭＳ Ｐゴシック" pitchFamily="34" charset="-128"/>
              </a:rPr>
              <a:t>client-server</a:t>
            </a:r>
          </a:p>
          <a:p>
            <a:r>
              <a:rPr lang="en-US">
                <a:ea typeface="ＭＳ Ｐゴシック" pitchFamily="34" charset="-128"/>
              </a:rPr>
              <a:t>peer-to-peer (P2P)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7885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F571F5BF-87D0-480C-B801-7734FB2DCD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6538"/>
            <a:ext cx="7772400" cy="957262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Local </a:t>
            </a:r>
            <a:r>
              <a:rPr lang="en-US" sz="4000">
                <a:ea typeface="ＭＳ Ｐゴシック" pitchFamily="34" charset="-128"/>
              </a:rPr>
              <a:t>DNS</a:t>
            </a:r>
            <a:r>
              <a:rPr lang="en-US">
                <a:ea typeface="ＭＳ Ｐゴシック" pitchFamily="34" charset="-128"/>
              </a:rPr>
              <a:t> name server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does not strictly belong to hierarchy</a:t>
            </a:r>
          </a:p>
          <a:p>
            <a:r>
              <a:rPr lang="en-US">
                <a:ea typeface="ＭＳ Ｐゴシック" pitchFamily="34" charset="-128"/>
              </a:rPr>
              <a:t>each ISP (residential ISP, company, university) has one</a:t>
            </a:r>
          </a:p>
          <a:p>
            <a:pPr lvl="1"/>
            <a:r>
              <a:rPr lang="en-US">
                <a:ea typeface="ＭＳ Ｐゴシック" pitchFamily="34" charset="-128"/>
              </a:rPr>
              <a:t>also called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default name server</a:t>
            </a:r>
            <a:r>
              <a:rPr lang="ja-JP" altLang="en-US">
                <a:ea typeface="ＭＳ Ｐゴシック" pitchFamily="34" charset="-128"/>
              </a:rPr>
              <a:t>”</a:t>
            </a:r>
            <a:endParaRPr lang="en-US" altLang="ja-JP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when host makes DNS query, query is sent to its local DNS server</a:t>
            </a:r>
          </a:p>
          <a:p>
            <a:pPr lvl="1"/>
            <a:r>
              <a:rPr lang="en-US">
                <a:ea typeface="ＭＳ Ｐゴシック" pitchFamily="34" charset="-128"/>
              </a:rPr>
              <a:t>has local cache of recent name-to-address translation pairs (but may be out of date!)</a:t>
            </a:r>
          </a:p>
          <a:p>
            <a:pPr lvl="1"/>
            <a:r>
              <a:rPr lang="en-US">
                <a:ea typeface="ＭＳ Ｐゴシック" pitchFamily="34" charset="-128"/>
              </a:rPr>
              <a:t>acts as proxy, forwards query into hierarchy</a:t>
            </a:r>
          </a:p>
          <a:p>
            <a:pPr lvl="1"/>
            <a:endParaRPr lang="en-US">
              <a:ea typeface="ＭＳ Ｐゴシック" pitchFamily="34" charset="-128"/>
            </a:endParaRPr>
          </a:p>
        </p:txBody>
      </p:sp>
      <p:pic>
        <p:nvPicPr>
          <p:cNvPr id="78854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63" y="969963"/>
            <a:ext cx="5548312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7987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B11AA291-15BC-4709-8FDD-0FDC029498A3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79876" name="Picture 7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125" y="1287463"/>
            <a:ext cx="4113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requesting host</a:t>
            </a:r>
            <a:endParaRPr lang="en-US" sz="24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>
                <a:solidFill>
                  <a:srgbClr val="000099"/>
                </a:solidFill>
              </a:rPr>
              <a:t>cis.poly.edu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6683375" y="5775325"/>
            <a:ext cx="1878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/>
              <a:t>gaia.cs.umass.edu</a:t>
            </a:r>
          </a:p>
        </p:txBody>
      </p:sp>
      <p:sp>
        <p:nvSpPr>
          <p:cNvPr id="79879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root DNS server</a:t>
            </a:r>
            <a:endParaRPr lang="en-US" sz="1600"/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72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75" name="Line 23"/>
          <p:cNvSpPr>
            <a:spLocks noChangeShapeType="1"/>
          </p:cNvSpPr>
          <p:nvPr/>
        </p:nvSpPr>
        <p:spPr bwMode="auto">
          <a:xfrm>
            <a:off x="5476875" y="2933700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886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80040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80041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local DNS server</a:t>
              </a:r>
              <a:endParaRPr lang="en-US" sz="24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i="1">
                  <a:solidFill>
                    <a:srgbClr val="000099"/>
                  </a:solidFill>
                </a:rPr>
                <a:t>dns.poly.edu</a:t>
              </a:r>
            </a:p>
          </p:txBody>
        </p:sp>
      </p:grp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1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02780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2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02781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3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02782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4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02783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5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6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79893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authoritative DNS server</a:t>
            </a:r>
            <a:endParaRPr lang="en-US" sz="24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/>
              <a:t>dns.cs.umass.edu</a:t>
            </a:r>
            <a:endParaRPr lang="en-US" sz="1600"/>
          </a:p>
        </p:txBody>
      </p:sp>
      <p:sp>
        <p:nvSpPr>
          <p:cNvPr id="202813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7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8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02815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2816" name="Line 64"/>
          <p:cNvSpPr>
            <a:spLocks noChangeShapeType="1"/>
          </p:cNvSpPr>
          <p:nvPr/>
        </p:nvSpPr>
        <p:spPr bwMode="auto">
          <a:xfrm flipH="1" flipV="1">
            <a:off x="5580063" y="2840038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898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TLD DNS server</a:t>
            </a:r>
            <a:endParaRPr lang="en-US" sz="1600"/>
          </a:p>
        </p:txBody>
      </p:sp>
      <p:sp>
        <p:nvSpPr>
          <p:cNvPr id="79899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217488"/>
            <a:ext cx="4910138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4000">
                <a:ea typeface="ＭＳ Ｐゴシック" pitchFamily="34" charset="-128"/>
              </a:rPr>
              <a:t>DNS name </a:t>
            </a:r>
            <a:br>
              <a:rPr lang="en-US" sz="4000">
                <a:ea typeface="ＭＳ Ｐゴシック" pitchFamily="34" charset="-128"/>
              </a:rPr>
            </a:br>
            <a:r>
              <a:rPr lang="en-US" sz="4000">
                <a:ea typeface="ＭＳ Ｐゴシック" pitchFamily="34" charset="-128"/>
              </a:rPr>
              <a:t>resolution example</a:t>
            </a:r>
          </a:p>
        </p:txBody>
      </p:sp>
      <p:sp>
        <p:nvSpPr>
          <p:cNvPr id="79900" name="Rectangle 67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725613"/>
            <a:ext cx="3565525" cy="4648200"/>
          </a:xfrm>
        </p:spPr>
        <p:txBody>
          <a:bodyPr/>
          <a:lstStyle/>
          <a:p>
            <a:r>
              <a:rPr lang="en-US" sz="2400">
                <a:ea typeface="ＭＳ Ｐゴシック" pitchFamily="34" charset="-128"/>
              </a:rPr>
              <a:t>host at cis.poly.edu wants IP address for gaia.cs.umass.edu</a:t>
            </a:r>
          </a:p>
        </p:txBody>
      </p:sp>
      <p:sp>
        <p:nvSpPr>
          <p:cNvPr id="79901" name="Rectangle 69"/>
          <p:cNvSpPr>
            <a:spLocks noChangeArrowheads="1"/>
          </p:cNvSpPr>
          <p:nvPr/>
        </p:nvSpPr>
        <p:spPr bwMode="auto">
          <a:xfrm>
            <a:off x="582613" y="3094038"/>
            <a:ext cx="3478212" cy="261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iterated query: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contacted server replies with name of server to contact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ja-JP" altLang="en-US" sz="2400">
                <a:latin typeface="Gill Sans MT" pitchFamily="34" charset="0"/>
              </a:rPr>
              <a:t>“</a:t>
            </a:r>
            <a:r>
              <a:rPr lang="en-US" altLang="ja-JP" sz="2400">
                <a:latin typeface="Gill Sans MT" pitchFamily="34" charset="0"/>
              </a:rPr>
              <a:t>I don</a:t>
            </a:r>
            <a:r>
              <a:rPr lang="ja-JP" altLang="en-US" sz="2400">
                <a:latin typeface="Gill Sans MT" pitchFamily="34" charset="0"/>
              </a:rPr>
              <a:t>’</a:t>
            </a:r>
            <a:r>
              <a:rPr lang="en-US" altLang="ja-JP" sz="2400">
                <a:latin typeface="Gill Sans MT" pitchFamily="34" charset="0"/>
              </a:rPr>
              <a:t>t know this name, but ask this server</a:t>
            </a:r>
            <a:r>
              <a:rPr lang="ja-JP" altLang="en-US" sz="2400">
                <a:latin typeface="Gill Sans MT" pitchFamily="34" charset="0"/>
              </a:rPr>
              <a:t>”</a:t>
            </a:r>
            <a:endParaRPr lang="en-US" sz="2400">
              <a:latin typeface="Gill Sans MT" pitchFamily="34" charset="0"/>
            </a:endParaRPr>
          </a:p>
        </p:txBody>
      </p:sp>
      <p:grpSp>
        <p:nvGrpSpPr>
          <p:cNvPr id="79902" name="Group 86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80038" name="Picture 8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039" name="Freeform 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9903" name="Group 89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80036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037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9904" name="Group 125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80004" name="Freeform 12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05" name="Rectangle 12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06" name="Freeform 12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07" name="Freeform 12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08" name="Rectangle 13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009" name="Group 13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0034" name="AutoShape 13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35" name="AutoShape 133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010" name="Rectangle 13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011" name="Group 13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0032" name="AutoShape 13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33" name="AutoShape 13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012" name="Rectangle 13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13" name="Rectangle 13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014" name="Group 14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0030" name="AutoShape 1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31" name="AutoShape 14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015" name="Freeform 14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016" name="Group 14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0028" name="AutoShape 14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29" name="AutoShape 146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017" name="Rectangle 14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18" name="Freeform 14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19" name="Freeform 14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20" name="Oval 15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21" name="Freeform 15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22" name="AutoShape 15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23" name="AutoShape 15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24" name="Oval 15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25" name="Oval 15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80026" name="Oval 15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27" name="Rectangle 15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9905" name="Group 158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79972" name="Freeform 1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73" name="Rectangle 160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74" name="Freeform 1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75" name="Freeform 1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76" name="Rectangle 163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977" name="Group 1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0002" name="AutoShape 16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03" name="AutoShape 166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978" name="Rectangle 167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979" name="Group 1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0000" name="AutoShape 1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01" name="AutoShape 170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980" name="Rectangle 171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81" name="Rectangle 172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982" name="Group 1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998" name="AutoShape 17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99" name="AutoShape 175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983" name="Freeform 1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9984" name="Group 1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996" name="AutoShape 178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97" name="AutoShape 17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985" name="Rectangle 180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86" name="Freeform 1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87" name="Freeform 1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88" name="Oval 183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89" name="Freeform 1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90" name="AutoShape 185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91" name="AutoShape 186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92" name="Oval 187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93" name="Oval 188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79994" name="Oval 189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95" name="Rectangle 190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9906" name="Group 224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79940" name="Freeform 2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41" name="Rectangle 226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2" name="Freeform 2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43" name="Freeform 2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44" name="Rectangle 229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945" name="Group 2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970" name="AutoShape 23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1" name="AutoShape 23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946" name="Rectangle 233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947" name="Group 2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968" name="AutoShape 235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69" name="AutoShape 23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948" name="Rectangle 237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9" name="Rectangle 238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950" name="Group 2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966" name="AutoShape 24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67" name="AutoShape 24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951" name="Freeform 2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9952" name="Group 2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964" name="AutoShape 244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65" name="AutoShape 245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953" name="Rectangle 246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4" name="Freeform 2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55" name="Freeform 2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56" name="Oval 249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7" name="Freeform 2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58" name="AutoShape 251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9" name="AutoShape 252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60" name="Oval 253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61" name="Oval 254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79962" name="Oval 255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63" name="Rectangle 256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9907" name="Group 257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79908" name="Freeform 2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9" name="Rectangle 259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0" name="Freeform 2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1" name="Freeform 2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2" name="Rectangle 262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913" name="Group 2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938" name="AutoShape 26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39" name="AutoShape 265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914" name="Rectangle 266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915" name="Group 2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936" name="AutoShape 268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37" name="AutoShape 269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916" name="Rectangle 270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7" name="Rectangle 271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918" name="Group 2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934" name="AutoShape 27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35" name="AutoShape 274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919" name="Freeform 2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9920" name="Group 2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932" name="AutoShape 277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33" name="AutoShape 278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921" name="Rectangle 279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2" name="Freeform 2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3" name="Freeform 2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4" name="Oval 282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5" name="Freeform 2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6" name="AutoShape 284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7" name="AutoShape 285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8" name="Oval 286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9" name="Oval 287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79930" name="Oval 288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1" name="Rectangle 289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0" grpId="0" animBg="1"/>
      <p:bldP spid="202771" grpId="0" animBg="1"/>
      <p:bldP spid="202772" grpId="0" animBg="1"/>
      <p:bldP spid="202773" grpId="0" animBg="1"/>
      <p:bldP spid="202774" grpId="0" animBg="1"/>
      <p:bldP spid="202775" grpId="0" animBg="1"/>
      <p:bldP spid="202779" grpId="0"/>
      <p:bldP spid="202780" grpId="0"/>
      <p:bldP spid="202781" grpId="0"/>
      <p:bldP spid="202782" grpId="0"/>
      <p:bldP spid="202783" grpId="0"/>
      <p:bldP spid="202784" grpId="0"/>
      <p:bldP spid="202813" grpId="0"/>
      <p:bldP spid="202814" grpId="0"/>
      <p:bldP spid="202815" grpId="0" animBg="1"/>
      <p:bldP spid="2028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8089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2BE10646-8CC6-4F1A-A293-53E7AAB78994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80900" name="Text Box 24"/>
          <p:cNvSpPr txBox="1">
            <a:spLocks noChangeArrowheads="1"/>
          </p:cNvSpPr>
          <p:nvPr/>
        </p:nvSpPr>
        <p:spPr bwMode="auto">
          <a:xfrm>
            <a:off x="7462838" y="32575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4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80901" name="Text Box 25"/>
          <p:cNvSpPr txBox="1">
            <a:spLocks noChangeArrowheads="1"/>
          </p:cNvSpPr>
          <p:nvPr/>
        </p:nvSpPr>
        <p:spPr bwMode="auto">
          <a:xfrm>
            <a:off x="7005638" y="33337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5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80902" name="Text Box 26"/>
          <p:cNvSpPr txBox="1">
            <a:spLocks noChangeArrowheads="1"/>
          </p:cNvSpPr>
          <p:nvPr/>
        </p:nvSpPr>
        <p:spPr bwMode="auto">
          <a:xfrm>
            <a:off x="6724650" y="1817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6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80903" name="Line 60"/>
          <p:cNvSpPr>
            <a:spLocks noChangeShapeType="1"/>
          </p:cNvSpPr>
          <p:nvPr/>
        </p:nvSpPr>
        <p:spPr bwMode="auto">
          <a:xfrm>
            <a:off x="7440613" y="2941638"/>
            <a:ext cx="0" cy="67468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Line 61"/>
          <p:cNvSpPr>
            <a:spLocks noChangeShapeType="1"/>
          </p:cNvSpPr>
          <p:nvPr/>
        </p:nvSpPr>
        <p:spPr bwMode="auto">
          <a:xfrm flipH="1" flipV="1">
            <a:off x="7319963" y="2952750"/>
            <a:ext cx="0" cy="7191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Line 62"/>
          <p:cNvSpPr>
            <a:spLocks noChangeShapeType="1"/>
          </p:cNvSpPr>
          <p:nvPr/>
        </p:nvSpPr>
        <p:spPr bwMode="auto">
          <a:xfrm flipH="1" flipV="1">
            <a:off x="6799263" y="1541463"/>
            <a:ext cx="458787" cy="5667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Text Box 63"/>
          <p:cNvSpPr txBox="1">
            <a:spLocks noChangeArrowheads="1"/>
          </p:cNvSpPr>
          <p:nvPr/>
        </p:nvSpPr>
        <p:spPr bwMode="auto">
          <a:xfrm>
            <a:off x="7143750" y="13906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3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80907" name="Rectangle 67"/>
          <p:cNvSpPr>
            <a:spLocks noChangeArrowheads="1"/>
          </p:cNvSpPr>
          <p:nvPr/>
        </p:nvSpPr>
        <p:spPr bwMode="auto">
          <a:xfrm>
            <a:off x="468313" y="1687513"/>
            <a:ext cx="3162300" cy="231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800" i="1">
                <a:solidFill>
                  <a:srgbClr val="CC0000"/>
                </a:solidFill>
                <a:latin typeface="Comic Sans MS" pitchFamily="66" charset="0"/>
              </a:rPr>
              <a:t>recursive query: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puts burden of name resolution on contacted name server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heavy load at upper levels of hierarchy?</a:t>
            </a:r>
          </a:p>
        </p:txBody>
      </p:sp>
      <p:sp>
        <p:nvSpPr>
          <p:cNvPr id="80908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requesting host</a:t>
            </a:r>
            <a:endParaRPr lang="en-US" sz="24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>
                <a:solidFill>
                  <a:srgbClr val="000099"/>
                </a:solidFill>
              </a:rPr>
              <a:t>cis.poly.edu</a:t>
            </a:r>
          </a:p>
        </p:txBody>
      </p:sp>
      <p:sp>
        <p:nvSpPr>
          <p:cNvPr id="80909" name="Text Box 6"/>
          <p:cNvSpPr txBox="1">
            <a:spLocks noChangeArrowheads="1"/>
          </p:cNvSpPr>
          <p:nvPr/>
        </p:nvSpPr>
        <p:spPr bwMode="auto">
          <a:xfrm>
            <a:off x="6683375" y="5775325"/>
            <a:ext cx="1878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/>
              <a:t>gaia.cs.umass.edu</a:t>
            </a:r>
          </a:p>
        </p:txBody>
      </p:sp>
      <p:sp>
        <p:nvSpPr>
          <p:cNvPr id="80910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root DNS server</a:t>
            </a:r>
            <a:endParaRPr lang="en-US" sz="1600"/>
          </a:p>
        </p:txBody>
      </p:sp>
      <p:sp>
        <p:nvSpPr>
          <p:cNvPr id="80911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2" name="Line 19"/>
          <p:cNvSpPr>
            <a:spLocks noChangeShapeType="1"/>
          </p:cNvSpPr>
          <p:nvPr/>
        </p:nvSpPr>
        <p:spPr bwMode="auto">
          <a:xfrm flipV="1">
            <a:off x="5391150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Line 22"/>
          <p:cNvSpPr>
            <a:spLocks noChangeShapeType="1"/>
          </p:cNvSpPr>
          <p:nvPr/>
        </p:nvSpPr>
        <p:spPr bwMode="auto">
          <a:xfrm flipH="1">
            <a:off x="5619750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4" name="Line 23"/>
          <p:cNvSpPr>
            <a:spLocks noChangeShapeType="1"/>
          </p:cNvSpPr>
          <p:nvPr/>
        </p:nvSpPr>
        <p:spPr bwMode="auto">
          <a:xfrm>
            <a:off x="5476875" y="2944813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915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81063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81064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local DNS server</a:t>
              </a:r>
              <a:endParaRPr lang="en-US" sz="24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i="1">
                  <a:solidFill>
                    <a:srgbClr val="000099"/>
                  </a:solidFill>
                </a:rPr>
                <a:t>dns.poly.edu</a:t>
              </a:r>
            </a:p>
          </p:txBody>
        </p:sp>
      </p:grpSp>
      <p:sp>
        <p:nvSpPr>
          <p:cNvPr id="80916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1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80917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2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80918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7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80919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authoritative DNS server</a:t>
            </a:r>
            <a:endParaRPr lang="en-US" sz="24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/>
              <a:t>dns.cs.umass.edu</a:t>
            </a:r>
            <a:endParaRPr lang="en-US" sz="1600"/>
          </a:p>
        </p:txBody>
      </p:sp>
      <p:sp>
        <p:nvSpPr>
          <p:cNvPr id="80920" name="Text Box 62"/>
          <p:cNvSpPr txBox="1">
            <a:spLocks noChangeArrowheads="1"/>
          </p:cNvSpPr>
          <p:nvPr/>
        </p:nvSpPr>
        <p:spPr bwMode="auto">
          <a:xfrm>
            <a:off x="5549900" y="37814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8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80921" name="Line 62"/>
          <p:cNvSpPr>
            <a:spLocks noChangeShapeType="1"/>
          </p:cNvSpPr>
          <p:nvPr/>
        </p:nvSpPr>
        <p:spPr bwMode="auto">
          <a:xfrm flipH="1" flipV="1">
            <a:off x="6853238" y="1333500"/>
            <a:ext cx="600075" cy="7413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0922" name="Picture 13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125" y="1287463"/>
            <a:ext cx="4113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23" name="Rectangle 66"/>
          <p:cNvSpPr>
            <a:spLocks noChangeArrowheads="1"/>
          </p:cNvSpPr>
          <p:nvPr/>
        </p:nvSpPr>
        <p:spPr bwMode="auto">
          <a:xfrm>
            <a:off x="533400" y="217488"/>
            <a:ext cx="49101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4000">
                <a:solidFill>
                  <a:srgbClr val="000099"/>
                </a:solidFill>
                <a:latin typeface="Gill Sans MT" pitchFamily="34" charset="0"/>
              </a:rPr>
              <a:t>DNS name </a:t>
            </a:r>
            <a:br>
              <a:rPr lang="en-US" sz="4000">
                <a:solidFill>
                  <a:srgbClr val="000099"/>
                </a:solidFill>
                <a:latin typeface="Gill Sans MT" pitchFamily="34" charset="0"/>
              </a:rPr>
            </a:br>
            <a:r>
              <a:rPr lang="en-US" sz="4000">
                <a:solidFill>
                  <a:srgbClr val="000099"/>
                </a:solidFill>
                <a:latin typeface="Gill Sans MT" pitchFamily="34" charset="0"/>
              </a:rPr>
              <a:t>resolution example</a:t>
            </a:r>
          </a:p>
        </p:txBody>
      </p:sp>
      <p:sp>
        <p:nvSpPr>
          <p:cNvPr id="80924" name="Text Box 65"/>
          <p:cNvSpPr txBox="1">
            <a:spLocks noChangeArrowheads="1"/>
          </p:cNvSpPr>
          <p:nvPr/>
        </p:nvSpPr>
        <p:spPr bwMode="auto">
          <a:xfrm>
            <a:off x="7600950" y="2287588"/>
            <a:ext cx="1325563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TLD DNS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</a:t>
            </a:r>
            <a:endParaRPr lang="en-US" sz="1600"/>
          </a:p>
        </p:txBody>
      </p:sp>
      <p:grpSp>
        <p:nvGrpSpPr>
          <p:cNvPr id="80925" name="Group 140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81061" name="Picture 14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062" name="Freeform 1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26" name="Group 143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81059" name="Picture 144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060" name="Freeform 1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27" name="Group 146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81027" name="Freeform 1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28" name="Rectangle 148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29" name="Freeform 1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30" name="Freeform 1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31" name="Rectangle 151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032" name="Group 1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1057" name="AutoShape 153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58" name="AutoShape 154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033" name="Rectangle 155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034" name="Group 1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1055" name="AutoShape 15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56" name="AutoShape 15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035" name="Rectangle 159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36" name="Rectangle 160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037" name="Group 1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1053" name="AutoShape 16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54" name="AutoShape 163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038" name="Freeform 1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039" name="Group 1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1051" name="AutoShape 166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52" name="AutoShape 167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040" name="Rectangle 168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41" name="Freeform 1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42" name="Freeform 1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43" name="Oval 171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44" name="Freeform 1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45" name="AutoShape 173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46" name="AutoShape 174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47" name="Oval 175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48" name="Oval 176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81049" name="Oval 177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50" name="Rectangle 178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928" name="Group 212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80995" name="Freeform 21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96" name="Rectangle 214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7" name="Freeform 21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98" name="Freeform 21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99" name="Rectangle 217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000" name="Group 21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1025" name="AutoShape 219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26" name="AutoShape 22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001" name="Rectangle 221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002" name="Group 22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1023" name="AutoShape 223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24" name="AutoShape 224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003" name="Rectangle 225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4" name="Rectangle 226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005" name="Group 22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1021" name="AutoShape 228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22" name="AutoShape 229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006" name="Freeform 23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007" name="Group 23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1019" name="AutoShape 232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20" name="AutoShape 233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008" name="Rectangle 234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9" name="Freeform 23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10" name="Freeform 23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11" name="Oval 237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12" name="Freeform 23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13" name="AutoShape 239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14" name="AutoShape 240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15" name="Oval 241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16" name="Oval 242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81017" name="Oval 243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18" name="Rectangle 244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929" name="Group 245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80963" name="Freeform 24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64" name="Rectangle 24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5" name="Freeform 24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66" name="Freeform 24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67" name="Rectangle 25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968" name="Group 25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0993" name="AutoShape 25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4" name="AutoShape 253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69" name="Rectangle 25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970" name="Group 25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0991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2" name="AutoShape 25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71" name="Rectangle 25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2" name="Rectangle 25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973" name="Group 26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0989" name="AutoShape 26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0" name="AutoShape 26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74" name="Freeform 26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975" name="Group 26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0987" name="AutoShape 26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88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76" name="Rectangle 26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7" name="Freeform 26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78" name="Freeform 26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79" name="Oval 27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0" name="Freeform 27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81" name="AutoShape 27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2" name="AutoShape 27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3" name="Oval 27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4" name="Oval 27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80985" name="Oval 27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6" name="Rectangle 27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930" name="Group 311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80931" name="Freeform 31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2" name="Rectangle 313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3" name="Freeform 31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4" name="Freeform 31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5" name="Rectangle 316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936" name="Group 31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0961" name="AutoShape 31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62" name="AutoShape 319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37" name="Rectangle 320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938" name="Group 32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0959" name="AutoShape 322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60" name="AutoShape 323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39" name="Rectangle 324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0" name="Rectangle 325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941" name="Group 32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0957" name="AutoShape 32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58" name="AutoShape 328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42" name="Freeform 32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943" name="Group 33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0955" name="AutoShape 331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56" name="AutoShape 332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44" name="Rectangle 333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5" name="Freeform 33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6" name="Freeform 33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7" name="Oval 336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8" name="Freeform 33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9" name="AutoShape 338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0" name="AutoShape 339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1" name="Oval 340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2" name="Oval 341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80953" name="Oval 342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4" name="Rectangle 343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8192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F69D59EE-08F9-4F7D-95D5-BB399BDA45C8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81924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" y="862013"/>
            <a:ext cx="6856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6050"/>
            <a:ext cx="7772400" cy="969963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DNS: caching, updating records</a:t>
            </a:r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438275"/>
            <a:ext cx="7926388" cy="4733925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once (any) name server learns mapping, it </a:t>
            </a:r>
            <a:r>
              <a:rPr lang="en-US" i="1">
                <a:solidFill>
                  <a:srgbClr val="000099"/>
                </a:solidFill>
                <a:ea typeface="ＭＳ Ｐゴシック" pitchFamily="34" charset="-128"/>
              </a:rPr>
              <a:t>caches</a:t>
            </a:r>
            <a:r>
              <a:rPr lang="en-US">
                <a:ea typeface="ＭＳ Ｐゴシック" pitchFamily="34" charset="-128"/>
              </a:rPr>
              <a:t> mapping</a:t>
            </a:r>
          </a:p>
          <a:p>
            <a:pPr lvl="1"/>
            <a:r>
              <a:rPr lang="en-US">
                <a:ea typeface="ＭＳ Ｐゴシック" pitchFamily="34" charset="-128"/>
              </a:rPr>
              <a:t>cache entries timeout (disappear) after some time (TTL)</a:t>
            </a:r>
          </a:p>
          <a:p>
            <a:pPr lvl="1"/>
            <a:r>
              <a:rPr lang="en-US">
                <a:ea typeface="ＭＳ Ｐゴシック" pitchFamily="34" charset="-128"/>
              </a:rPr>
              <a:t>TLD servers typically cached in local name servers</a:t>
            </a:r>
          </a:p>
          <a:p>
            <a:pPr lvl="2"/>
            <a:r>
              <a:rPr lang="en-US">
                <a:latin typeface="Gill Sans MT" pitchFamily="34" charset="0"/>
                <a:ea typeface="ＭＳ Ｐゴシック" pitchFamily="34" charset="-128"/>
              </a:rPr>
              <a:t>thus root name servers not often visited</a:t>
            </a:r>
            <a:endParaRPr lang="en-US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cached entries may be </a:t>
            </a: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out-of-date</a:t>
            </a:r>
            <a:r>
              <a:rPr lang="en-US">
                <a:ea typeface="ＭＳ Ｐゴシック" pitchFamily="34" charset="-128"/>
              </a:rPr>
              <a:t> (best effort name-to-address translation!)</a:t>
            </a:r>
          </a:p>
          <a:p>
            <a:pPr lvl="1"/>
            <a:r>
              <a:rPr lang="en-US">
                <a:ea typeface="ＭＳ Ｐゴシック" pitchFamily="34" charset="-128"/>
              </a:rPr>
              <a:t>if name host changes IP address, may not be known Internet-wide until all TTLs expire</a:t>
            </a:r>
          </a:p>
          <a:p>
            <a:r>
              <a:rPr lang="en-US">
                <a:ea typeface="ＭＳ Ｐゴシック" pitchFamily="34" charset="-128"/>
              </a:rPr>
              <a:t>update/notify mechanisms proposed IETF standard</a:t>
            </a:r>
          </a:p>
          <a:p>
            <a:pPr lvl="1"/>
            <a:r>
              <a:rPr lang="en-US">
                <a:ea typeface="ＭＳ Ｐゴシック" pitchFamily="34" charset="-128"/>
              </a:rPr>
              <a:t>RFC 2136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8294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56EB5605-34F0-413A-BA97-3D9C86A45DAC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01613"/>
            <a:ext cx="7772400" cy="89217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DNS records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7820025" cy="5143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DNS:</a:t>
            </a:r>
            <a:r>
              <a:rPr lang="en-US" sz="2400">
                <a:ea typeface="ＭＳ Ｐゴシック" pitchFamily="34" charset="-128"/>
              </a:rPr>
              <a:t> distributed db storing resource records </a:t>
            </a: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(RR)</a:t>
            </a:r>
          </a:p>
        </p:txBody>
      </p:sp>
      <p:sp>
        <p:nvSpPr>
          <p:cNvPr id="829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897313"/>
            <a:ext cx="3514725" cy="1905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CC0000"/>
                </a:solidFill>
                <a:ea typeface="ＭＳ Ｐゴシック" pitchFamily="34" charset="-128"/>
              </a:rPr>
              <a:t>type=NS</a:t>
            </a:r>
          </a:p>
          <a:p>
            <a:pPr lvl="1"/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name</a:t>
            </a:r>
            <a:r>
              <a:rPr lang="en-US" sz="2000">
                <a:ea typeface="ＭＳ Ｐゴシック" pitchFamily="34" charset="-128"/>
              </a:rPr>
              <a:t> is domain (e.g., foo.com)</a:t>
            </a:r>
          </a:p>
          <a:p>
            <a:pPr lvl="1"/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value</a:t>
            </a:r>
            <a:r>
              <a:rPr lang="en-US" sz="2000">
                <a:ea typeface="ＭＳ Ｐゴシック" pitchFamily="34" charset="-128"/>
              </a:rPr>
              <a:t> is hostname of authoritative name server for this domain</a:t>
            </a:r>
          </a:p>
          <a:p>
            <a:endParaRPr lang="en-US" sz="2400">
              <a:ea typeface="ＭＳ Ｐゴシック" pitchFamily="34" charset="-128"/>
            </a:endParaRPr>
          </a:p>
        </p:txBody>
      </p:sp>
      <p:sp>
        <p:nvSpPr>
          <p:cNvPr id="82951" name="Text Box 6"/>
          <p:cNvSpPr txBox="1">
            <a:spLocks noChangeArrowheads="1"/>
          </p:cNvSpPr>
          <p:nvPr/>
        </p:nvSpPr>
        <p:spPr bwMode="auto">
          <a:xfrm>
            <a:off x="1795463" y="1908175"/>
            <a:ext cx="5364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RR format: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1800" b="1">
                <a:latin typeface="Courier New" pitchFamily="49" charset="0"/>
              </a:rPr>
              <a:t>(name, value, type, ttl)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952" name="Rectangle 7"/>
          <p:cNvSpPr>
            <a:spLocks noChangeArrowheads="1"/>
          </p:cNvSpPr>
          <p:nvPr/>
        </p:nvSpPr>
        <p:spPr bwMode="auto">
          <a:xfrm>
            <a:off x="1876425" y="1895475"/>
            <a:ext cx="5267325" cy="5715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82953" name="Rectangle 8"/>
          <p:cNvSpPr>
            <a:spLocks noChangeArrowheads="1"/>
          </p:cNvSpPr>
          <p:nvPr/>
        </p:nvSpPr>
        <p:spPr bwMode="auto">
          <a:xfrm>
            <a:off x="523875" y="2657475"/>
            <a:ext cx="38100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800" u="sng">
                <a:solidFill>
                  <a:srgbClr val="CC0000"/>
                </a:solidFill>
                <a:latin typeface="Gill Sans MT" pitchFamily="34" charset="0"/>
              </a:rPr>
              <a:t>type=A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b="1">
                <a:latin typeface="Courier New" pitchFamily="49" charset="0"/>
              </a:rPr>
              <a:t>name</a:t>
            </a:r>
            <a:r>
              <a:rPr lang="en-US">
                <a:latin typeface="Comic Sans MS" pitchFamily="66" charset="0"/>
              </a:rPr>
              <a:t> </a:t>
            </a:r>
            <a:r>
              <a:rPr lang="en-US">
                <a:latin typeface="Gill Sans MT" pitchFamily="34" charset="0"/>
              </a:rPr>
              <a:t>is hostname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b="1">
                <a:latin typeface="Courier New" pitchFamily="49" charset="0"/>
              </a:rPr>
              <a:t>value</a:t>
            </a:r>
            <a:r>
              <a:rPr lang="en-US">
                <a:latin typeface="Comic Sans MS" pitchFamily="66" charset="0"/>
              </a:rPr>
              <a:t> </a:t>
            </a:r>
            <a:r>
              <a:rPr lang="en-US">
                <a:latin typeface="Gill Sans MT" pitchFamily="34" charset="0"/>
              </a:rPr>
              <a:t>is IP address</a:t>
            </a:r>
          </a:p>
          <a:p>
            <a:pPr marL="342900" indent="-342900">
              <a:buFont typeface="ZapfDingbats" pitchFamily="82" charset="2"/>
              <a:buChar char="r"/>
            </a:pPr>
            <a:endParaRPr lang="en-US" sz="2400">
              <a:latin typeface="Gill Sans MT" pitchFamily="34" charset="0"/>
            </a:endParaRPr>
          </a:p>
        </p:txBody>
      </p:sp>
      <p:sp>
        <p:nvSpPr>
          <p:cNvPr id="82954" name="Rectangle 9"/>
          <p:cNvSpPr>
            <a:spLocks noChangeArrowheads="1"/>
          </p:cNvSpPr>
          <p:nvPr/>
        </p:nvSpPr>
        <p:spPr bwMode="auto">
          <a:xfrm>
            <a:off x="4229100" y="2697163"/>
            <a:ext cx="45148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800" u="sng">
                <a:solidFill>
                  <a:srgbClr val="CC0000"/>
                </a:solidFill>
                <a:latin typeface="Gill Sans MT" pitchFamily="34" charset="0"/>
              </a:rPr>
              <a:t>type=CNAME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b="1">
                <a:latin typeface="Courier New" pitchFamily="49" charset="0"/>
              </a:rPr>
              <a:t>name</a:t>
            </a:r>
            <a:r>
              <a:rPr lang="en-US">
                <a:latin typeface="Comic Sans MS" pitchFamily="66" charset="0"/>
              </a:rPr>
              <a:t> is </a:t>
            </a:r>
            <a:r>
              <a:rPr lang="en-US">
                <a:latin typeface="Gill Sans MT" pitchFamily="34" charset="0"/>
              </a:rPr>
              <a:t>alias name for some </a:t>
            </a:r>
            <a:r>
              <a:rPr lang="ja-JP" altLang="en-US">
                <a:latin typeface="Gill Sans MT" pitchFamily="34" charset="0"/>
              </a:rPr>
              <a:t>“</a:t>
            </a:r>
            <a:r>
              <a:rPr lang="en-US" altLang="ja-JP">
                <a:latin typeface="Gill Sans MT" pitchFamily="34" charset="0"/>
              </a:rPr>
              <a:t>canonical</a:t>
            </a:r>
            <a:r>
              <a:rPr lang="ja-JP" altLang="en-US">
                <a:latin typeface="Gill Sans MT" pitchFamily="34" charset="0"/>
              </a:rPr>
              <a:t>”</a:t>
            </a:r>
            <a:r>
              <a:rPr lang="en-US" altLang="ja-JP">
                <a:latin typeface="Gill Sans MT" pitchFamily="34" charset="0"/>
              </a:rPr>
              <a:t> (the real) name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1800" b="1">
                <a:latin typeface="Courier New" pitchFamily="49" charset="0"/>
              </a:rPr>
              <a:t>www.ibm.com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>
                <a:latin typeface="Gill Sans MT" pitchFamily="34" charset="0"/>
              </a:rPr>
              <a:t>is really</a:t>
            </a:r>
            <a:endParaRPr lang="en-US" sz="1800">
              <a:latin typeface="Gill Sans MT" pitchFamily="34" charset="0"/>
            </a:endParaRP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 </a:t>
            </a:r>
            <a:r>
              <a:rPr lang="en-US" sz="1800" b="1">
                <a:latin typeface="Courier New" pitchFamily="49" charset="0"/>
              </a:rPr>
              <a:t>servereast.backup2.ibm.com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b="1">
                <a:latin typeface="Courier New" pitchFamily="49" charset="0"/>
              </a:rPr>
              <a:t>value</a:t>
            </a:r>
            <a:r>
              <a:rPr lang="en-US">
                <a:latin typeface="Comic Sans MS" pitchFamily="66" charset="0"/>
              </a:rPr>
              <a:t> </a:t>
            </a:r>
            <a:r>
              <a:rPr lang="en-US">
                <a:latin typeface="Gill Sans MT" pitchFamily="34" charset="0"/>
              </a:rPr>
              <a:t>is canonical name</a:t>
            </a:r>
          </a:p>
          <a:p>
            <a:pPr marL="342900" indent="-342900">
              <a:buFont typeface="ZapfDingbats" pitchFamily="82" charset="2"/>
              <a:buChar char="r"/>
            </a:pPr>
            <a:endParaRPr lang="en-US" sz="2400">
              <a:latin typeface="Gill Sans MT" pitchFamily="34" charset="0"/>
            </a:endParaRPr>
          </a:p>
        </p:txBody>
      </p:sp>
      <p:sp>
        <p:nvSpPr>
          <p:cNvPr id="82955" name="Rectangle 10"/>
          <p:cNvSpPr>
            <a:spLocks noChangeArrowheads="1"/>
          </p:cNvSpPr>
          <p:nvPr/>
        </p:nvSpPr>
        <p:spPr bwMode="auto">
          <a:xfrm>
            <a:off x="4252913" y="5022850"/>
            <a:ext cx="4408487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800" u="sng">
                <a:solidFill>
                  <a:srgbClr val="CC0000"/>
                </a:solidFill>
                <a:latin typeface="Gill Sans MT" pitchFamily="34" charset="0"/>
              </a:rPr>
              <a:t>type=MX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b="1">
                <a:latin typeface="Courier New" pitchFamily="49" charset="0"/>
              </a:rPr>
              <a:t>value</a:t>
            </a:r>
            <a:r>
              <a:rPr lang="en-US">
                <a:latin typeface="Comic Sans MS" pitchFamily="66" charset="0"/>
              </a:rPr>
              <a:t> </a:t>
            </a:r>
            <a:r>
              <a:rPr lang="en-US">
                <a:latin typeface="Gill Sans MT" pitchFamily="34" charset="0"/>
              </a:rPr>
              <a:t>is name of mailserver associated with</a:t>
            </a:r>
            <a:r>
              <a:rPr lang="en-US">
                <a:latin typeface="Comic Sans MS" pitchFamily="66" charset="0"/>
              </a:rPr>
              <a:t> </a:t>
            </a:r>
            <a:r>
              <a:rPr lang="en-US" b="1">
                <a:latin typeface="Courier New" pitchFamily="49" charset="0"/>
              </a:rPr>
              <a:t>name</a:t>
            </a:r>
            <a:endParaRPr lang="en-US">
              <a:latin typeface="Comic Sans MS" pitchFamily="66" charset="0"/>
            </a:endParaRPr>
          </a:p>
          <a:p>
            <a:pPr marL="342900" indent="-342900">
              <a:buFont typeface="ZapfDingbats" pitchFamily="82" charset="2"/>
              <a:buChar char="r"/>
            </a:pPr>
            <a:endParaRPr lang="en-US" sz="2400">
              <a:latin typeface="Comic Sans MS" pitchFamily="66" charset="0"/>
            </a:endParaRPr>
          </a:p>
        </p:txBody>
      </p:sp>
      <p:pic>
        <p:nvPicPr>
          <p:cNvPr id="82956" name="Picture 1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088" y="881063"/>
            <a:ext cx="31988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8397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6D7E4C71-7453-49E4-B453-51D52A7657BE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83972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" y="885825"/>
            <a:ext cx="54848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17488"/>
            <a:ext cx="7772400" cy="86042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DNS protocol, messages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1333500"/>
            <a:ext cx="7820025" cy="514350"/>
          </a:xfrm>
        </p:spPr>
        <p:txBody>
          <a:bodyPr/>
          <a:lstStyle/>
          <a:p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query</a:t>
            </a:r>
            <a:r>
              <a:rPr lang="en-US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and </a:t>
            </a: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reply</a:t>
            </a:r>
            <a:r>
              <a:rPr lang="en-US">
                <a:ea typeface="ＭＳ Ｐゴシック" pitchFamily="34" charset="-128"/>
              </a:rPr>
              <a:t> messages, both with same </a:t>
            </a: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message format</a:t>
            </a: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83975" name="Rectangle 4"/>
          <p:cNvSpPr>
            <a:spLocks noChangeArrowheads="1"/>
          </p:cNvSpPr>
          <p:nvPr/>
        </p:nvSpPr>
        <p:spPr bwMode="auto">
          <a:xfrm>
            <a:off x="490538" y="2352675"/>
            <a:ext cx="35750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>
                <a:latin typeface="Gill Sans MT" pitchFamily="34" charset="0"/>
              </a:rPr>
              <a:t>msg header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solidFill>
                  <a:srgbClr val="000099"/>
                </a:solidFill>
                <a:latin typeface="Gill Sans MT" pitchFamily="34" charset="0"/>
              </a:rPr>
              <a:t>identification:</a:t>
            </a:r>
            <a:r>
              <a:rPr lang="en-US">
                <a:latin typeface="Gill Sans MT" pitchFamily="34" charset="0"/>
              </a:rPr>
              <a:t> 16 bit # for query, reply to query uses same #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solidFill>
                  <a:srgbClr val="000099"/>
                </a:solidFill>
                <a:latin typeface="Gill Sans MT" pitchFamily="34" charset="0"/>
              </a:rPr>
              <a:t>flags: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query or reply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recursion desired 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recursion available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reply is authoritative</a:t>
            </a:r>
          </a:p>
        </p:txBody>
      </p:sp>
      <p:grpSp>
        <p:nvGrpSpPr>
          <p:cNvPr id="83976" name="Group 36"/>
          <p:cNvGrpSpPr>
            <a:grpSpLocks/>
          </p:cNvGrpSpPr>
          <p:nvPr/>
        </p:nvGrpSpPr>
        <p:grpSpPr bwMode="auto">
          <a:xfrm>
            <a:off x="4241800" y="2216150"/>
            <a:ext cx="3725863" cy="4184650"/>
            <a:chOff x="2672" y="1396"/>
            <a:chExt cx="2347" cy="2636"/>
          </a:xfrm>
        </p:grpSpPr>
        <p:sp>
          <p:nvSpPr>
            <p:cNvPr id="83987" name="Rectangle 33"/>
            <p:cNvSpPr>
              <a:spLocks noChangeArrowheads="1"/>
            </p:cNvSpPr>
            <p:nvPr/>
          </p:nvSpPr>
          <p:spPr bwMode="auto">
            <a:xfrm>
              <a:off x="2742" y="1396"/>
              <a:ext cx="2277" cy="2585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8" name="Rectangle 12"/>
            <p:cNvSpPr>
              <a:spLocks noChangeArrowheads="1"/>
            </p:cNvSpPr>
            <p:nvPr/>
          </p:nvSpPr>
          <p:spPr bwMode="auto">
            <a:xfrm>
              <a:off x="2688" y="1447"/>
              <a:ext cx="2277" cy="25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9" name="Line 13"/>
            <p:cNvSpPr>
              <a:spLocks noChangeShapeType="1"/>
            </p:cNvSpPr>
            <p:nvPr/>
          </p:nvSpPr>
          <p:spPr bwMode="auto">
            <a:xfrm>
              <a:off x="2681" y="3606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90" name="Line 14"/>
            <p:cNvSpPr>
              <a:spLocks noChangeShapeType="1"/>
            </p:cNvSpPr>
            <p:nvPr/>
          </p:nvSpPr>
          <p:spPr bwMode="auto">
            <a:xfrm>
              <a:off x="2688" y="3174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91" name="Line 15"/>
            <p:cNvSpPr>
              <a:spLocks noChangeShapeType="1"/>
            </p:cNvSpPr>
            <p:nvPr/>
          </p:nvSpPr>
          <p:spPr bwMode="auto">
            <a:xfrm>
              <a:off x="2681" y="2742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92" name="Line 16"/>
            <p:cNvSpPr>
              <a:spLocks noChangeShapeType="1"/>
            </p:cNvSpPr>
            <p:nvPr/>
          </p:nvSpPr>
          <p:spPr bwMode="auto">
            <a:xfrm>
              <a:off x="2681" y="2317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93" name="Line 17"/>
            <p:cNvSpPr>
              <a:spLocks noChangeShapeType="1"/>
            </p:cNvSpPr>
            <p:nvPr/>
          </p:nvSpPr>
          <p:spPr bwMode="auto">
            <a:xfrm>
              <a:off x="2680" y="2029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94" name="Line 18"/>
            <p:cNvSpPr>
              <a:spLocks noChangeShapeType="1"/>
            </p:cNvSpPr>
            <p:nvPr/>
          </p:nvSpPr>
          <p:spPr bwMode="auto">
            <a:xfrm>
              <a:off x="2672" y="1745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95" name="Line 19"/>
            <p:cNvSpPr>
              <a:spLocks noChangeShapeType="1"/>
            </p:cNvSpPr>
            <p:nvPr/>
          </p:nvSpPr>
          <p:spPr bwMode="auto">
            <a:xfrm>
              <a:off x="3826" y="1454"/>
              <a:ext cx="2" cy="8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96" name="Text Box 20"/>
            <p:cNvSpPr txBox="1">
              <a:spLocks noChangeArrowheads="1"/>
            </p:cNvSpPr>
            <p:nvPr/>
          </p:nvSpPr>
          <p:spPr bwMode="auto">
            <a:xfrm>
              <a:off x="2842" y="1492"/>
              <a:ext cx="8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600"/>
                <a:t>identification</a:t>
              </a:r>
            </a:p>
          </p:txBody>
        </p:sp>
        <p:sp>
          <p:nvSpPr>
            <p:cNvPr id="83997" name="Text Box 21"/>
            <p:cNvSpPr txBox="1">
              <a:spLocks noChangeArrowheads="1"/>
            </p:cNvSpPr>
            <p:nvPr/>
          </p:nvSpPr>
          <p:spPr bwMode="auto">
            <a:xfrm>
              <a:off x="4180" y="1492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600"/>
                <a:t>flags</a:t>
              </a:r>
            </a:p>
          </p:txBody>
        </p:sp>
        <p:sp>
          <p:nvSpPr>
            <p:cNvPr id="83998" name="Text Box 22"/>
            <p:cNvSpPr txBox="1">
              <a:spLocks noChangeArrowheads="1"/>
            </p:cNvSpPr>
            <p:nvPr/>
          </p:nvSpPr>
          <p:spPr bwMode="auto">
            <a:xfrm>
              <a:off x="2862" y="1780"/>
              <a:ext cx="7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600"/>
                <a:t># questions</a:t>
              </a:r>
            </a:p>
          </p:txBody>
        </p:sp>
        <p:sp>
          <p:nvSpPr>
            <p:cNvPr id="83999" name="Text Box 23"/>
            <p:cNvSpPr txBox="1">
              <a:spLocks noChangeArrowheads="1"/>
            </p:cNvSpPr>
            <p:nvPr/>
          </p:nvSpPr>
          <p:spPr bwMode="auto">
            <a:xfrm>
              <a:off x="2789" y="2417"/>
              <a:ext cx="20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600"/>
                <a:t>questions (variable # of questions)</a:t>
              </a:r>
            </a:p>
          </p:txBody>
        </p:sp>
        <p:sp>
          <p:nvSpPr>
            <p:cNvPr id="84000" name="Text Box 26"/>
            <p:cNvSpPr txBox="1">
              <a:spLocks noChangeArrowheads="1"/>
            </p:cNvSpPr>
            <p:nvPr/>
          </p:nvSpPr>
          <p:spPr bwMode="auto">
            <a:xfrm>
              <a:off x="3866" y="2067"/>
              <a:ext cx="105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600"/>
                <a:t># additional RRs</a:t>
              </a:r>
            </a:p>
          </p:txBody>
        </p:sp>
        <p:sp>
          <p:nvSpPr>
            <p:cNvPr id="84001" name="Text Box 27"/>
            <p:cNvSpPr txBox="1">
              <a:spLocks noChangeArrowheads="1"/>
            </p:cNvSpPr>
            <p:nvPr/>
          </p:nvSpPr>
          <p:spPr bwMode="auto">
            <a:xfrm>
              <a:off x="2762" y="2068"/>
              <a:ext cx="9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600"/>
                <a:t># authority RRs</a:t>
              </a:r>
            </a:p>
          </p:txBody>
        </p:sp>
        <p:sp>
          <p:nvSpPr>
            <p:cNvPr id="84002" name="Text Box 28"/>
            <p:cNvSpPr txBox="1">
              <a:spLocks noChangeArrowheads="1"/>
            </p:cNvSpPr>
            <p:nvPr/>
          </p:nvSpPr>
          <p:spPr bwMode="auto">
            <a:xfrm>
              <a:off x="3928" y="1786"/>
              <a:ext cx="91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600"/>
                <a:t># answer RRs</a:t>
              </a:r>
            </a:p>
          </p:txBody>
        </p:sp>
        <p:sp>
          <p:nvSpPr>
            <p:cNvPr id="84003" name="Text Box 30"/>
            <p:cNvSpPr txBox="1">
              <a:spLocks noChangeArrowheads="1"/>
            </p:cNvSpPr>
            <p:nvPr/>
          </p:nvSpPr>
          <p:spPr bwMode="auto">
            <a:xfrm>
              <a:off x="2983" y="2848"/>
              <a:ext cx="169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600"/>
                <a:t>answers (variable # of RRs)</a:t>
              </a:r>
            </a:p>
          </p:txBody>
        </p:sp>
        <p:sp>
          <p:nvSpPr>
            <p:cNvPr id="84004" name="Text Box 31"/>
            <p:cNvSpPr txBox="1">
              <a:spLocks noChangeArrowheads="1"/>
            </p:cNvSpPr>
            <p:nvPr/>
          </p:nvSpPr>
          <p:spPr bwMode="auto">
            <a:xfrm>
              <a:off x="3002" y="3280"/>
              <a:ext cx="171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600"/>
                <a:t>authority (variable # of RRs)</a:t>
              </a:r>
            </a:p>
          </p:txBody>
        </p:sp>
        <p:sp>
          <p:nvSpPr>
            <p:cNvPr id="84005" name="Text Box 32"/>
            <p:cNvSpPr txBox="1">
              <a:spLocks noChangeArrowheads="1"/>
            </p:cNvSpPr>
            <p:nvPr/>
          </p:nvSpPr>
          <p:spPr bwMode="auto">
            <a:xfrm>
              <a:off x="2811" y="3700"/>
              <a:ext cx="20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600"/>
                <a:t>additional info (variable # of RRs)</a:t>
              </a:r>
            </a:p>
          </p:txBody>
        </p:sp>
      </p:grpSp>
      <p:sp>
        <p:nvSpPr>
          <p:cNvPr id="83977" name="Line 34"/>
          <p:cNvSpPr>
            <a:spLocks noChangeShapeType="1"/>
          </p:cNvSpPr>
          <p:nvPr/>
        </p:nvSpPr>
        <p:spPr bwMode="auto">
          <a:xfrm flipV="1">
            <a:off x="3417888" y="2568575"/>
            <a:ext cx="1165225" cy="327025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8" name="Line 35"/>
          <p:cNvSpPr>
            <a:spLocks noChangeShapeType="1"/>
          </p:cNvSpPr>
          <p:nvPr/>
        </p:nvSpPr>
        <p:spPr bwMode="auto">
          <a:xfrm flipV="1">
            <a:off x="1522413" y="2547938"/>
            <a:ext cx="5183187" cy="1404937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3979" name="Group 60"/>
          <p:cNvGrpSpPr>
            <a:grpSpLocks/>
          </p:cNvGrpSpPr>
          <p:nvPr/>
        </p:nvGrpSpPr>
        <p:grpSpPr bwMode="auto">
          <a:xfrm>
            <a:off x="4271963" y="1895475"/>
            <a:ext cx="1747837" cy="274638"/>
            <a:chOff x="2691" y="1194"/>
            <a:chExt cx="1101" cy="173"/>
          </a:xfrm>
        </p:grpSpPr>
        <p:sp>
          <p:nvSpPr>
            <p:cNvPr id="83984" name="Text Box 57"/>
            <p:cNvSpPr txBox="1">
              <a:spLocks noChangeArrowheads="1"/>
            </p:cNvSpPr>
            <p:nvPr/>
          </p:nvSpPr>
          <p:spPr bwMode="auto">
            <a:xfrm>
              <a:off x="3032" y="1194"/>
              <a:ext cx="42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200"/>
                <a:t>2 bytes</a:t>
              </a:r>
            </a:p>
          </p:txBody>
        </p:sp>
        <p:sp>
          <p:nvSpPr>
            <p:cNvPr id="83985" name="Line 58"/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6" name="Line 59"/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980" name="Group 61"/>
          <p:cNvGrpSpPr>
            <a:grpSpLocks/>
          </p:cNvGrpSpPr>
          <p:nvPr/>
        </p:nvGrpSpPr>
        <p:grpSpPr bwMode="auto">
          <a:xfrm>
            <a:off x="6046788" y="1895475"/>
            <a:ext cx="1747837" cy="274638"/>
            <a:chOff x="2691" y="1194"/>
            <a:chExt cx="1101" cy="173"/>
          </a:xfrm>
        </p:grpSpPr>
        <p:sp>
          <p:nvSpPr>
            <p:cNvPr id="83981" name="Text Box 62"/>
            <p:cNvSpPr txBox="1">
              <a:spLocks noChangeArrowheads="1"/>
            </p:cNvSpPr>
            <p:nvPr/>
          </p:nvSpPr>
          <p:spPr bwMode="auto">
            <a:xfrm>
              <a:off x="3032" y="1194"/>
              <a:ext cx="42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200"/>
                <a:t>2 bytes</a:t>
              </a:r>
            </a:p>
          </p:txBody>
        </p:sp>
        <p:sp>
          <p:nvSpPr>
            <p:cNvPr id="83982" name="Line 63"/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3" name="Line 64"/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8499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9992231F-BE1A-4118-833A-BF8532E2DED1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185863" y="3703638"/>
            <a:ext cx="19018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Gill Sans MT" pitchFamily="34" charset="0"/>
              </a:rPr>
              <a:t>name, type fields</a:t>
            </a:r>
          </a:p>
          <a:p>
            <a:pPr algn="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Gill Sans MT" pitchFamily="34" charset="0"/>
              </a:rPr>
              <a:t> for a query</a:t>
            </a:r>
            <a:endParaRPr lang="en-US" sz="2400">
              <a:latin typeface="Gill Sans MT" pitchFamily="34" charset="0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922338" y="4425950"/>
            <a:ext cx="2168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Gill Sans MT" pitchFamily="34" charset="0"/>
              </a:rPr>
              <a:t>RRs in response</a:t>
            </a:r>
          </a:p>
          <a:p>
            <a:pPr algn="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Gill Sans MT" pitchFamily="34" charset="0"/>
              </a:rPr>
              <a:t>to query</a:t>
            </a:r>
            <a:endParaRPr lang="en-US" sz="2400">
              <a:latin typeface="Gill Sans MT" pitchFamily="34" charset="0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781050" y="5078413"/>
            <a:ext cx="23129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Gill Sans MT" pitchFamily="34" charset="0"/>
              </a:rPr>
              <a:t>records for</a:t>
            </a:r>
          </a:p>
          <a:p>
            <a:pPr algn="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Gill Sans MT" pitchFamily="34" charset="0"/>
              </a:rPr>
              <a:t>authoritative servers</a:t>
            </a:r>
            <a:endParaRPr lang="en-US" sz="2400">
              <a:latin typeface="Gill Sans MT" pitchFamily="34" charset="0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687388" y="5797550"/>
            <a:ext cx="2393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Gill Sans MT" pitchFamily="34" charset="0"/>
              </a:rPr>
              <a:t>additional </a:t>
            </a:r>
            <a:r>
              <a:rPr lang="ja-JP" altLang="en-US">
                <a:latin typeface="Gill Sans MT" pitchFamily="34" charset="0"/>
              </a:rPr>
              <a:t>“</a:t>
            </a:r>
            <a:r>
              <a:rPr lang="en-US" altLang="ja-JP">
                <a:latin typeface="Gill Sans MT" pitchFamily="34" charset="0"/>
              </a:rPr>
              <a:t>helpful</a:t>
            </a:r>
            <a:r>
              <a:rPr lang="ja-JP" altLang="en-US">
                <a:latin typeface="Gill Sans MT" pitchFamily="34" charset="0"/>
              </a:rPr>
              <a:t>”</a:t>
            </a:r>
            <a:endParaRPr lang="en-US" altLang="ja-JP">
              <a:latin typeface="Gill Sans MT" pitchFamily="34" charset="0"/>
            </a:endParaRPr>
          </a:p>
          <a:p>
            <a:pPr algn="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Gill Sans MT" pitchFamily="34" charset="0"/>
              </a:rPr>
              <a:t>info that may be used</a:t>
            </a:r>
            <a:endParaRPr lang="en-US" sz="2400">
              <a:latin typeface="Gill Sans MT" pitchFamily="34" charset="0"/>
            </a:endParaRPr>
          </a:p>
        </p:txBody>
      </p:sp>
      <p:grpSp>
        <p:nvGrpSpPr>
          <p:cNvPr id="85000" name="Group 17"/>
          <p:cNvGrpSpPr>
            <a:grpSpLocks/>
          </p:cNvGrpSpPr>
          <p:nvPr/>
        </p:nvGrpSpPr>
        <p:grpSpPr bwMode="auto">
          <a:xfrm>
            <a:off x="4241800" y="2216150"/>
            <a:ext cx="3725863" cy="4184650"/>
            <a:chOff x="2672" y="1396"/>
            <a:chExt cx="2347" cy="2636"/>
          </a:xfrm>
        </p:grpSpPr>
        <p:sp>
          <p:nvSpPr>
            <p:cNvPr id="85015" name="Rectangle 18"/>
            <p:cNvSpPr>
              <a:spLocks noChangeArrowheads="1"/>
            </p:cNvSpPr>
            <p:nvPr/>
          </p:nvSpPr>
          <p:spPr bwMode="auto">
            <a:xfrm>
              <a:off x="2742" y="1396"/>
              <a:ext cx="2277" cy="2585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6" name="Rectangle 19"/>
            <p:cNvSpPr>
              <a:spLocks noChangeArrowheads="1"/>
            </p:cNvSpPr>
            <p:nvPr/>
          </p:nvSpPr>
          <p:spPr bwMode="auto">
            <a:xfrm>
              <a:off x="2688" y="1447"/>
              <a:ext cx="2277" cy="25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7" name="Line 20"/>
            <p:cNvSpPr>
              <a:spLocks noChangeShapeType="1"/>
            </p:cNvSpPr>
            <p:nvPr/>
          </p:nvSpPr>
          <p:spPr bwMode="auto">
            <a:xfrm>
              <a:off x="2681" y="3606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18" name="Line 21"/>
            <p:cNvSpPr>
              <a:spLocks noChangeShapeType="1"/>
            </p:cNvSpPr>
            <p:nvPr/>
          </p:nvSpPr>
          <p:spPr bwMode="auto">
            <a:xfrm>
              <a:off x="2688" y="3174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19" name="Line 22"/>
            <p:cNvSpPr>
              <a:spLocks noChangeShapeType="1"/>
            </p:cNvSpPr>
            <p:nvPr/>
          </p:nvSpPr>
          <p:spPr bwMode="auto">
            <a:xfrm>
              <a:off x="2681" y="2742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20" name="Line 23"/>
            <p:cNvSpPr>
              <a:spLocks noChangeShapeType="1"/>
            </p:cNvSpPr>
            <p:nvPr/>
          </p:nvSpPr>
          <p:spPr bwMode="auto">
            <a:xfrm>
              <a:off x="2681" y="2317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21" name="Line 24"/>
            <p:cNvSpPr>
              <a:spLocks noChangeShapeType="1"/>
            </p:cNvSpPr>
            <p:nvPr/>
          </p:nvSpPr>
          <p:spPr bwMode="auto">
            <a:xfrm>
              <a:off x="2680" y="2029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22" name="Line 25"/>
            <p:cNvSpPr>
              <a:spLocks noChangeShapeType="1"/>
            </p:cNvSpPr>
            <p:nvPr/>
          </p:nvSpPr>
          <p:spPr bwMode="auto">
            <a:xfrm>
              <a:off x="2672" y="1745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23" name="Line 26"/>
            <p:cNvSpPr>
              <a:spLocks noChangeShapeType="1"/>
            </p:cNvSpPr>
            <p:nvPr/>
          </p:nvSpPr>
          <p:spPr bwMode="auto">
            <a:xfrm>
              <a:off x="3826" y="1454"/>
              <a:ext cx="2" cy="8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24" name="Text Box 27"/>
            <p:cNvSpPr txBox="1">
              <a:spLocks noChangeArrowheads="1"/>
            </p:cNvSpPr>
            <p:nvPr/>
          </p:nvSpPr>
          <p:spPr bwMode="auto">
            <a:xfrm>
              <a:off x="2842" y="1492"/>
              <a:ext cx="8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600"/>
                <a:t>identification</a:t>
              </a:r>
            </a:p>
          </p:txBody>
        </p:sp>
        <p:sp>
          <p:nvSpPr>
            <p:cNvPr id="85025" name="Text Box 28"/>
            <p:cNvSpPr txBox="1">
              <a:spLocks noChangeArrowheads="1"/>
            </p:cNvSpPr>
            <p:nvPr/>
          </p:nvSpPr>
          <p:spPr bwMode="auto">
            <a:xfrm>
              <a:off x="4180" y="1492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600"/>
                <a:t>flags</a:t>
              </a:r>
            </a:p>
          </p:txBody>
        </p:sp>
        <p:sp>
          <p:nvSpPr>
            <p:cNvPr id="85026" name="Text Box 29"/>
            <p:cNvSpPr txBox="1">
              <a:spLocks noChangeArrowheads="1"/>
            </p:cNvSpPr>
            <p:nvPr/>
          </p:nvSpPr>
          <p:spPr bwMode="auto">
            <a:xfrm>
              <a:off x="2862" y="1780"/>
              <a:ext cx="7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600"/>
                <a:t># questions</a:t>
              </a:r>
            </a:p>
          </p:txBody>
        </p:sp>
        <p:sp>
          <p:nvSpPr>
            <p:cNvPr id="85027" name="Text Box 30"/>
            <p:cNvSpPr txBox="1">
              <a:spLocks noChangeArrowheads="1"/>
            </p:cNvSpPr>
            <p:nvPr/>
          </p:nvSpPr>
          <p:spPr bwMode="auto">
            <a:xfrm>
              <a:off x="2789" y="2417"/>
              <a:ext cx="20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600"/>
                <a:t>questions (variable # of questions)</a:t>
              </a:r>
            </a:p>
          </p:txBody>
        </p:sp>
        <p:sp>
          <p:nvSpPr>
            <p:cNvPr id="85028" name="Text Box 31"/>
            <p:cNvSpPr txBox="1">
              <a:spLocks noChangeArrowheads="1"/>
            </p:cNvSpPr>
            <p:nvPr/>
          </p:nvSpPr>
          <p:spPr bwMode="auto">
            <a:xfrm>
              <a:off x="3866" y="2067"/>
              <a:ext cx="105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600"/>
                <a:t># additional RRs</a:t>
              </a:r>
            </a:p>
          </p:txBody>
        </p:sp>
        <p:sp>
          <p:nvSpPr>
            <p:cNvPr id="85029" name="Text Box 32"/>
            <p:cNvSpPr txBox="1">
              <a:spLocks noChangeArrowheads="1"/>
            </p:cNvSpPr>
            <p:nvPr/>
          </p:nvSpPr>
          <p:spPr bwMode="auto">
            <a:xfrm>
              <a:off x="2762" y="2068"/>
              <a:ext cx="9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600"/>
                <a:t># authority RRs</a:t>
              </a:r>
            </a:p>
          </p:txBody>
        </p:sp>
        <p:sp>
          <p:nvSpPr>
            <p:cNvPr id="85030" name="Text Box 33"/>
            <p:cNvSpPr txBox="1">
              <a:spLocks noChangeArrowheads="1"/>
            </p:cNvSpPr>
            <p:nvPr/>
          </p:nvSpPr>
          <p:spPr bwMode="auto">
            <a:xfrm>
              <a:off x="3928" y="1786"/>
              <a:ext cx="91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600"/>
                <a:t># answer RRs</a:t>
              </a:r>
            </a:p>
          </p:txBody>
        </p:sp>
        <p:sp>
          <p:nvSpPr>
            <p:cNvPr id="85031" name="Text Box 34"/>
            <p:cNvSpPr txBox="1">
              <a:spLocks noChangeArrowheads="1"/>
            </p:cNvSpPr>
            <p:nvPr/>
          </p:nvSpPr>
          <p:spPr bwMode="auto">
            <a:xfrm>
              <a:off x="2983" y="2848"/>
              <a:ext cx="169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600"/>
                <a:t>answers (variable # of RRs)</a:t>
              </a:r>
            </a:p>
          </p:txBody>
        </p:sp>
        <p:sp>
          <p:nvSpPr>
            <p:cNvPr id="85032" name="Text Box 35"/>
            <p:cNvSpPr txBox="1">
              <a:spLocks noChangeArrowheads="1"/>
            </p:cNvSpPr>
            <p:nvPr/>
          </p:nvSpPr>
          <p:spPr bwMode="auto">
            <a:xfrm>
              <a:off x="3002" y="3280"/>
              <a:ext cx="171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600"/>
                <a:t>authority (variable # of RRs)</a:t>
              </a:r>
            </a:p>
          </p:txBody>
        </p:sp>
        <p:sp>
          <p:nvSpPr>
            <p:cNvPr id="85033" name="Text Box 36"/>
            <p:cNvSpPr txBox="1">
              <a:spLocks noChangeArrowheads="1"/>
            </p:cNvSpPr>
            <p:nvPr/>
          </p:nvSpPr>
          <p:spPr bwMode="auto">
            <a:xfrm>
              <a:off x="2811" y="3700"/>
              <a:ext cx="20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600"/>
                <a:t>additional info (variable # of RRs)</a:t>
              </a:r>
            </a:p>
          </p:txBody>
        </p:sp>
      </p:grpSp>
      <p:sp>
        <p:nvSpPr>
          <p:cNvPr id="85001" name="Line 37"/>
          <p:cNvSpPr>
            <a:spLocks noChangeShapeType="1"/>
          </p:cNvSpPr>
          <p:nvPr/>
        </p:nvSpPr>
        <p:spPr bwMode="auto">
          <a:xfrm flipH="1">
            <a:off x="3101975" y="6062663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2" name="Line 38"/>
          <p:cNvSpPr>
            <a:spLocks noChangeShapeType="1"/>
          </p:cNvSpPr>
          <p:nvPr/>
        </p:nvSpPr>
        <p:spPr bwMode="auto">
          <a:xfrm flipH="1">
            <a:off x="3109913" y="5403850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3" name="Line 39"/>
          <p:cNvSpPr>
            <a:spLocks noChangeShapeType="1"/>
          </p:cNvSpPr>
          <p:nvPr/>
        </p:nvSpPr>
        <p:spPr bwMode="auto">
          <a:xfrm flipH="1">
            <a:off x="3117850" y="4745038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4" name="Line 40"/>
          <p:cNvSpPr>
            <a:spLocks noChangeShapeType="1"/>
          </p:cNvSpPr>
          <p:nvPr/>
        </p:nvSpPr>
        <p:spPr bwMode="auto">
          <a:xfrm flipH="1">
            <a:off x="3103563" y="4019550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5005" name="Picture 4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" y="885825"/>
            <a:ext cx="54848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6" name="Rectangle 2"/>
          <p:cNvSpPr>
            <a:spLocks noChangeArrowheads="1"/>
          </p:cNvSpPr>
          <p:nvPr/>
        </p:nvSpPr>
        <p:spPr bwMode="auto">
          <a:xfrm>
            <a:off x="446088" y="217488"/>
            <a:ext cx="7772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4000">
                <a:solidFill>
                  <a:srgbClr val="000099"/>
                </a:solidFill>
                <a:latin typeface="Gill Sans MT" pitchFamily="34" charset="0"/>
              </a:rPr>
              <a:t>DNS protocol, messages</a:t>
            </a:r>
            <a:endParaRPr 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grpSp>
        <p:nvGrpSpPr>
          <p:cNvPr id="85007" name="Group 43"/>
          <p:cNvGrpSpPr>
            <a:grpSpLocks/>
          </p:cNvGrpSpPr>
          <p:nvPr/>
        </p:nvGrpSpPr>
        <p:grpSpPr bwMode="auto">
          <a:xfrm>
            <a:off x="4271963" y="1895475"/>
            <a:ext cx="1747837" cy="274638"/>
            <a:chOff x="2691" y="1194"/>
            <a:chExt cx="1101" cy="173"/>
          </a:xfrm>
        </p:grpSpPr>
        <p:sp>
          <p:nvSpPr>
            <p:cNvPr id="85012" name="Text Box 44"/>
            <p:cNvSpPr txBox="1">
              <a:spLocks noChangeArrowheads="1"/>
            </p:cNvSpPr>
            <p:nvPr/>
          </p:nvSpPr>
          <p:spPr bwMode="auto">
            <a:xfrm>
              <a:off x="3032" y="1194"/>
              <a:ext cx="42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200"/>
                <a:t>2 bytes</a:t>
              </a:r>
            </a:p>
          </p:txBody>
        </p:sp>
        <p:sp>
          <p:nvSpPr>
            <p:cNvPr id="85013" name="Line 45"/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14" name="Line 46"/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008" name="Group 47"/>
          <p:cNvGrpSpPr>
            <a:grpSpLocks/>
          </p:cNvGrpSpPr>
          <p:nvPr/>
        </p:nvGrpSpPr>
        <p:grpSpPr bwMode="auto">
          <a:xfrm>
            <a:off x="6046788" y="1895475"/>
            <a:ext cx="1747837" cy="274638"/>
            <a:chOff x="2691" y="1194"/>
            <a:chExt cx="1101" cy="173"/>
          </a:xfrm>
        </p:grpSpPr>
        <p:sp>
          <p:nvSpPr>
            <p:cNvPr id="85009" name="Text Box 48"/>
            <p:cNvSpPr txBox="1">
              <a:spLocks noChangeArrowheads="1"/>
            </p:cNvSpPr>
            <p:nvPr/>
          </p:nvSpPr>
          <p:spPr bwMode="auto">
            <a:xfrm>
              <a:off x="3032" y="1194"/>
              <a:ext cx="42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200"/>
                <a:t>2 bytes</a:t>
              </a:r>
            </a:p>
          </p:txBody>
        </p:sp>
        <p:sp>
          <p:nvSpPr>
            <p:cNvPr id="85010" name="Line 49"/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11" name="Line 50"/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8601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3960CE7C-8C8D-445F-A298-C61EC128A34C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86020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889000"/>
            <a:ext cx="6399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9388"/>
            <a:ext cx="7772400" cy="903287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Inserting records into </a:t>
            </a:r>
            <a:r>
              <a:rPr lang="en-US" sz="4000">
                <a:ea typeface="ＭＳ Ｐゴシック" pitchFamily="34" charset="-128"/>
              </a:rPr>
              <a:t>DNS</a:t>
            </a:r>
          </a:p>
        </p:txBody>
      </p:sp>
      <p:sp>
        <p:nvSpPr>
          <p:cNvPr id="8602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1650" y="1370013"/>
            <a:ext cx="8456613" cy="46482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example: new startup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Network Utopia</a:t>
            </a:r>
            <a:r>
              <a:rPr lang="ja-JP" altLang="en-US">
                <a:ea typeface="ＭＳ Ｐゴシック" pitchFamily="34" charset="-128"/>
              </a:rPr>
              <a:t>”</a:t>
            </a:r>
            <a:endParaRPr lang="en-US" altLang="ja-JP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register name networkuptopia.com at </a:t>
            </a: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DNS registrar</a:t>
            </a:r>
            <a:r>
              <a:rPr lang="en-US">
                <a:ea typeface="ＭＳ Ｐゴシック" pitchFamily="34" charset="-128"/>
              </a:rPr>
              <a:t> (e.g., Network Solutions)</a:t>
            </a:r>
          </a:p>
          <a:p>
            <a:pPr lvl="1"/>
            <a:r>
              <a:rPr lang="en-US">
                <a:ea typeface="ＭＳ Ｐゴシック" pitchFamily="34" charset="-128"/>
              </a:rPr>
              <a:t>provide names, IP addresses of authoritative name server (primary and secondary)</a:t>
            </a:r>
          </a:p>
          <a:p>
            <a:pPr lvl="1"/>
            <a:r>
              <a:rPr lang="en-US">
                <a:ea typeface="ＭＳ Ｐゴシック" pitchFamily="34" charset="-128"/>
              </a:rPr>
              <a:t>registrar inserts two RRs into .com TLD server:</a:t>
            </a:r>
            <a:br>
              <a:rPr lang="en-US" sz="2800">
                <a:ea typeface="ＭＳ Ｐゴシック" pitchFamily="34" charset="-128"/>
              </a:rPr>
            </a:b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(networkutopia.com, dns1.networkutopia.com, NS)</a:t>
            </a:r>
          </a:p>
          <a:p>
            <a:pPr lvl="1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  (dns1.networkutopia.com, 212.212.212.1, A)</a:t>
            </a:r>
            <a:endParaRPr lang="en-US">
              <a:solidFill>
                <a:schemeClr val="accent2"/>
              </a:solidFill>
              <a:latin typeface="Courier New" pitchFamily="49" charset="0"/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create authoritative server type A record for www.networkuptopia.com; type MX record for networkutopia.com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Attacking DNS</a:t>
            </a:r>
          </a:p>
        </p:txBody>
      </p:sp>
      <p:sp>
        <p:nvSpPr>
          <p:cNvPr id="87043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22228B"/>
                </a:solidFill>
                <a:ea typeface="ＭＳ Ｐゴシック" pitchFamily="34" charset="-128"/>
              </a:rPr>
              <a:t>DDoS attacks</a:t>
            </a:r>
          </a:p>
          <a:p>
            <a:r>
              <a:rPr lang="en-US">
                <a:ea typeface="ＭＳ Ｐゴシック" pitchFamily="34" charset="-128"/>
              </a:rPr>
              <a:t>Bombard root servers with traffic</a:t>
            </a:r>
          </a:p>
          <a:p>
            <a:pPr lvl="1"/>
            <a:r>
              <a:rPr lang="en-US">
                <a:ea typeface="ＭＳ Ｐゴシック" pitchFamily="34" charset="-128"/>
              </a:rPr>
              <a:t>Not successful to date</a:t>
            </a:r>
          </a:p>
          <a:p>
            <a:pPr lvl="1"/>
            <a:r>
              <a:rPr lang="en-US">
                <a:ea typeface="ＭＳ Ｐゴシック" pitchFamily="34" charset="-128"/>
              </a:rPr>
              <a:t>Traffic Filtering</a:t>
            </a:r>
          </a:p>
          <a:p>
            <a:pPr lvl="1"/>
            <a:r>
              <a:rPr lang="en-US">
                <a:ea typeface="ＭＳ Ｐゴシック" pitchFamily="34" charset="-128"/>
              </a:rPr>
              <a:t>Local DNS servers cache IPs of TLD servers, allowing root server bypass</a:t>
            </a:r>
          </a:p>
          <a:p>
            <a:r>
              <a:rPr lang="en-US">
                <a:ea typeface="ＭＳ Ｐゴシック" pitchFamily="34" charset="-128"/>
              </a:rPr>
              <a:t>Bombard TLD servers</a:t>
            </a:r>
          </a:p>
          <a:p>
            <a:pPr lvl="1"/>
            <a:r>
              <a:rPr lang="en-US">
                <a:ea typeface="ＭＳ Ｐゴシック" pitchFamily="34" charset="-128"/>
              </a:rPr>
              <a:t>Potentially more dangerous</a:t>
            </a:r>
          </a:p>
          <a:p>
            <a:pPr>
              <a:buFont typeface="Comic Sans MS" pitchFamily="66" charset="0"/>
              <a:buAutoNum type="arabicPeriod"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Redirect attacks</a:t>
            </a:r>
          </a:p>
          <a:p>
            <a:pPr>
              <a:defRPr/>
            </a:pPr>
            <a:r>
              <a:rPr lang="en-US" dirty="0"/>
              <a:t>Man-in-middle</a:t>
            </a:r>
          </a:p>
          <a:p>
            <a:pPr lvl="1">
              <a:defRPr/>
            </a:pPr>
            <a:r>
              <a:rPr lang="en-US" dirty="0"/>
              <a:t>Intercept queries</a:t>
            </a:r>
          </a:p>
          <a:p>
            <a:pPr>
              <a:defRPr/>
            </a:pPr>
            <a:r>
              <a:rPr lang="en-US" dirty="0"/>
              <a:t>DNS poisoning</a:t>
            </a:r>
          </a:p>
          <a:p>
            <a:pPr lvl="1">
              <a:defRPr/>
            </a:pPr>
            <a:r>
              <a:rPr lang="en-US" dirty="0"/>
              <a:t>Send bogus relies to DNS server, which caches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Exploit DNS for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DDoS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dirty="0"/>
              <a:t>Send queries with spoofed source address: target IP</a:t>
            </a:r>
          </a:p>
          <a:p>
            <a:pPr>
              <a:defRPr/>
            </a:pPr>
            <a:r>
              <a:rPr lang="en-US" dirty="0"/>
              <a:t>Requires amplification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870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A925FC70-8F4F-47A0-916C-7ABC9F0A3E45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87047" name="Picture 1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425" y="1050925"/>
            <a:ext cx="353377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8806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6DE2C45C-EB66-4858-A8FC-1F24E70195E9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Chapter 2: outline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2.1 principles of network applications</a:t>
            </a:r>
          </a:p>
          <a:p>
            <a:pPr marL="912813" lvl="1"/>
            <a:r>
              <a:rPr lang="en-US">
                <a:ea typeface="ＭＳ Ｐゴシック" pitchFamily="34" charset="-128"/>
              </a:rPr>
              <a:t>app architectures</a:t>
            </a:r>
          </a:p>
          <a:p>
            <a:pPr marL="912813" lvl="1"/>
            <a:r>
              <a:rPr lang="en-US">
                <a:ea typeface="ＭＳ Ｐゴシック" pitchFamily="34" charset="-128"/>
              </a:rPr>
              <a:t>app requirements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2.2 Web and HTTP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2.3 FTP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2.4 electronic mail</a:t>
            </a:r>
          </a:p>
          <a:p>
            <a:pPr marL="912813" lvl="1"/>
            <a:r>
              <a:rPr lang="en-US">
                <a:ea typeface="ＭＳ Ｐゴシック" pitchFamily="34" charset="-128"/>
              </a:rPr>
              <a:t>SMTP, POP3, IMAP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2.5 DNS</a:t>
            </a:r>
          </a:p>
          <a:p>
            <a:pPr marL="457200" indent="-457200"/>
            <a:endParaRPr lang="en-US" sz="2400">
              <a:ea typeface="ＭＳ Ｐゴシック" pitchFamily="34" charset="-128"/>
            </a:endParaRPr>
          </a:p>
        </p:txBody>
      </p:sp>
      <p:sp>
        <p:nvSpPr>
          <p:cNvPr id="8807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3600" y="1600200"/>
            <a:ext cx="3876675" cy="4648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2.6 P2P applications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2.7 socket programming with UDP and TCP</a:t>
            </a:r>
          </a:p>
        </p:txBody>
      </p:sp>
      <p:pic>
        <p:nvPicPr>
          <p:cNvPr id="88071" name="Picture 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2457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A39B92A3-EBBB-456C-8BAF-698F3904100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4580" name="Group 582"/>
          <p:cNvGrpSpPr>
            <a:grpSpLocks/>
          </p:cNvGrpSpPr>
          <p:nvPr/>
        </p:nvGrpSpPr>
        <p:grpSpPr bwMode="auto">
          <a:xfrm>
            <a:off x="542925" y="1492250"/>
            <a:ext cx="3540125" cy="4545013"/>
            <a:chOff x="3277" y="974"/>
            <a:chExt cx="2230" cy="2863"/>
          </a:xfrm>
        </p:grpSpPr>
        <p:sp>
          <p:nvSpPr>
            <p:cNvPr id="24588" name="Freeform 583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2034 w 1036"/>
                <a:gd name="T1" fmla="*/ 11 h 675"/>
                <a:gd name="T2" fmla="*/ 1224 w 1036"/>
                <a:gd name="T3" fmla="*/ 53 h 675"/>
                <a:gd name="T4" fmla="*/ 648 w 1036"/>
                <a:gd name="T5" fmla="*/ 129 h 675"/>
                <a:gd name="T6" fmla="*/ 480 w 1036"/>
                <a:gd name="T7" fmla="*/ 229 h 675"/>
                <a:gd name="T8" fmla="*/ 67 w 1036"/>
                <a:gd name="T9" fmla="*/ 297 h 675"/>
                <a:gd name="T10" fmla="*/ 54 w 1036"/>
                <a:gd name="T11" fmla="*/ 459 h 675"/>
                <a:gd name="T12" fmla="*/ 415 w 1036"/>
                <a:gd name="T13" fmla="*/ 489 h 675"/>
                <a:gd name="T14" fmla="*/ 1439 w 1036"/>
                <a:gd name="T15" fmla="*/ 489 h 675"/>
                <a:gd name="T16" fmla="*/ 1875 w 1036"/>
                <a:gd name="T17" fmla="*/ 555 h 675"/>
                <a:gd name="T18" fmla="*/ 2359 w 1036"/>
                <a:gd name="T19" fmla="*/ 657 h 675"/>
                <a:gd name="T20" fmla="*/ 2730 w 1036"/>
                <a:gd name="T21" fmla="*/ 661 h 675"/>
                <a:gd name="T22" fmla="*/ 2985 w 1036"/>
                <a:gd name="T23" fmla="*/ 603 h 675"/>
                <a:gd name="T24" fmla="*/ 3115 w 1036"/>
                <a:gd name="T25" fmla="*/ 445 h 675"/>
                <a:gd name="T26" fmla="*/ 3195 w 1036"/>
                <a:gd name="T27" fmla="*/ 291 h 675"/>
                <a:gd name="T28" fmla="*/ 3205 w 1036"/>
                <a:gd name="T29" fmla="*/ 107 h 675"/>
                <a:gd name="T30" fmla="*/ 2929 w 1036"/>
                <a:gd name="T31" fmla="*/ 17 h 675"/>
                <a:gd name="T32" fmla="*/ 2434 w 1036"/>
                <a:gd name="T33" fmla="*/ 3 h 675"/>
                <a:gd name="T34" fmla="*/ 2034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589" name="Group 584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24963" name="Rectangle 585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64" name="AutoShape 586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24590" name="Freeform 587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Line 588"/>
            <p:cNvSpPr>
              <a:spLocks noChangeShapeType="1"/>
            </p:cNvSpPr>
            <p:nvPr/>
          </p:nvSpPr>
          <p:spPr bwMode="auto">
            <a:xfrm rot="16200000" flipV="1">
              <a:off x="4915" y="3313"/>
              <a:ext cx="285" cy="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Line 589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Line 590"/>
            <p:cNvSpPr>
              <a:spLocks noChangeShapeType="1"/>
            </p:cNvSpPr>
            <p:nvPr/>
          </p:nvSpPr>
          <p:spPr bwMode="auto">
            <a:xfrm rot="16200000" flipH="1">
              <a:off x="5116" y="3190"/>
              <a:ext cx="96" cy="4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Line 592"/>
            <p:cNvSpPr>
              <a:spLocks noChangeShapeType="1"/>
            </p:cNvSpPr>
            <p:nvPr/>
          </p:nvSpPr>
          <p:spPr bwMode="auto">
            <a:xfrm>
              <a:off x="3843" y="3009"/>
              <a:ext cx="94" cy="10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Line 593"/>
            <p:cNvSpPr>
              <a:spLocks noChangeShapeType="1"/>
            </p:cNvSpPr>
            <p:nvPr/>
          </p:nvSpPr>
          <p:spPr bwMode="auto">
            <a:xfrm flipV="1">
              <a:off x="3680" y="3150"/>
              <a:ext cx="261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6" name="Line 596"/>
            <p:cNvSpPr>
              <a:spLocks noChangeShapeType="1"/>
            </p:cNvSpPr>
            <p:nvPr/>
          </p:nvSpPr>
          <p:spPr bwMode="auto">
            <a:xfrm flipH="1">
              <a:off x="3948" y="3209"/>
              <a:ext cx="98" cy="1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Line 597"/>
            <p:cNvSpPr>
              <a:spLocks noChangeShapeType="1"/>
            </p:cNvSpPr>
            <p:nvPr/>
          </p:nvSpPr>
          <p:spPr bwMode="auto">
            <a:xfrm flipH="1" flipV="1">
              <a:off x="4132" y="3213"/>
              <a:ext cx="65" cy="1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Line 598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9" name="Line 600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Line 601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01" name="Group 602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4961" name="Picture 603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962" name="Picture 604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4602" name="Freeform 605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Freeform 606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718743 w 765"/>
                <a:gd name="T1" fmla="*/ 91174 h 459"/>
                <a:gd name="T2" fmla="*/ 487066 w 765"/>
                <a:gd name="T3" fmla="*/ 647405 h 459"/>
                <a:gd name="T4" fmla="*/ 162940 w 765"/>
                <a:gd name="T5" fmla="*/ 921414 h 459"/>
                <a:gd name="T6" fmla="*/ 23283 w 765"/>
                <a:gd name="T7" fmla="*/ 3104947 h 459"/>
                <a:gd name="T8" fmla="*/ 304755 w 765"/>
                <a:gd name="T9" fmla="*/ 4102500 h 459"/>
                <a:gd name="T10" fmla="*/ 585834 w 765"/>
                <a:gd name="T11" fmla="*/ 3932278 h 459"/>
                <a:gd name="T12" fmla="*/ 988821 w 765"/>
                <a:gd name="T13" fmla="*/ 4102500 h 459"/>
                <a:gd name="T14" fmla="*/ 1183277 w 765"/>
                <a:gd name="T15" fmla="*/ 4007272 h 459"/>
                <a:gd name="T16" fmla="*/ 1273687 w 765"/>
                <a:gd name="T17" fmla="*/ 3438200 h 459"/>
                <a:gd name="T18" fmla="*/ 1271450 w 765"/>
                <a:gd name="T19" fmla="*/ 1459388 h 459"/>
                <a:gd name="T20" fmla="*/ 1122116 w 765"/>
                <a:gd name="T21" fmla="*/ 318350 h 459"/>
                <a:gd name="T22" fmla="*/ 718743 w 765"/>
                <a:gd name="T23" fmla="*/ 91174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Line 607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5" name="Line 608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Line 609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7" name="Line 610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Line 611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Line 612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Line 613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Line 614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Line 615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3" name="Line 616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Line 617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5" name="Line 618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619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Line 620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621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Line 622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623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21" name="Group 624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4944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45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46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47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48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49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50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51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52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53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54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55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56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57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58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59" name="Oval 640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24960" name="Picture 641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622" name="Group 642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24935" name="Line 643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6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4937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4938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4939" name="Group 647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4942" name="Freeform 6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43" name="Freeform 6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940" name="Line 650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41" name="Line 651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23" name="Group 652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492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492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492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4930" name="Group 65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933" name="Freeform 6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34" name="Freeform 6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931" name="Line 65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2" name="Line 66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24" name="Group 661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491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492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492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4922" name="Group 66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925" name="Freeform 66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26" name="Freeform 66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923" name="Line 66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4" name="Line 66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25" name="Group 670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491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491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491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4914" name="Group 67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917" name="Freeform 67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18" name="Freeform 67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915" name="Line 67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6" name="Line 67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26" name="Group 679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490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490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490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4906" name="Group 68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909" name="Freeform 68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10" name="Freeform 68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907" name="Line 68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8" name="Line 68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27" name="Group 688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489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489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489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4898" name="Group 69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901" name="Freeform 69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02" name="Freeform 69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899" name="Line 69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0" name="Line 69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28" name="Line 697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29" name="Group 698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488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488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488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4890" name="Group 70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893" name="Freeform 7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94" name="Freeform 7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891" name="Line 70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2" name="Line 70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30" name="Group 707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487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488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488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4882" name="Group 7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885" name="Freeform 7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86" name="Freeform 7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883" name="Line 7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4" name="Line 7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31" name="Group 716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487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487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487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4874" name="Group 72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877" name="Freeform 72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78" name="Freeform 72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875" name="Line 72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6" name="Line 72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32" name="Group 725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486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486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486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4866" name="Group 7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869" name="Freeform 7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70" name="Freeform 7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867" name="Line 7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8" name="Line 7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33" name="Group 734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485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485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485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4858" name="Group 73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861" name="Freeform 73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62" name="Freeform 74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859" name="Line 74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0" name="Line 74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34" name="Group 743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484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484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484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4850" name="Group 74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853" name="Freeform 7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54" name="Freeform 7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851" name="Line 75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2" name="Line 75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35" name="Group 752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4833" name="Group 753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4835" name="Freeform 754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36" name="Freeform 755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37" name="Freeform 756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38" name="Freeform 757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39" name="Freeform 758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40" name="Freeform 759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41" name="Freeform 760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42" name="Freeform 761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43" name="Freeform 762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44" name="Freeform 763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45" name="Freeform 764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46" name="Freeform 765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4834" name="Picture 766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636" name="Group 767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4819" name="Group 768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4821" name="Freeform 769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22" name="Freeform 770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23" name="Freeform 771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24" name="Freeform 772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25" name="Freeform 773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26" name="Freeform 774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27" name="Freeform 775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28" name="Freeform 776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29" name="Freeform 777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30" name="Freeform 778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31" name="Freeform 779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32" name="Freeform 780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4820" name="Picture 781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4637" name="Line 782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638" name="Group 783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4817" name="Picture 78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818" name="Freeform 78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639" name="Group 786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4815" name="Picture 78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816" name="Freeform 78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640" name="Group 789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4813" name="Picture 79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814" name="Freeform 79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641" name="Group 792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4811" name="Picture 79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812" name="Freeform 79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4642" name="Picture 795" descr="car_icon_smal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4643" name="Group 796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4809" name="Picture 797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810" name="Picture 798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644" name="Group 799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4777" name="Freeform 80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3 w 354"/>
                  <a:gd name="T3" fmla="*/ 8 h 2742"/>
                  <a:gd name="T4" fmla="*/ 3 w 354"/>
                  <a:gd name="T5" fmla="*/ 58 h 2742"/>
                  <a:gd name="T6" fmla="*/ 0 w 354"/>
                  <a:gd name="T7" fmla="*/ 6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78" name="Rectangle 801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9" name="Freeform 80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6 h 2537"/>
                  <a:gd name="T4" fmla="*/ 2 w 211"/>
                  <a:gd name="T5" fmla="*/ 54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0" name="Freeform 80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 w 328"/>
                  <a:gd name="T3" fmla="*/ 3 h 226"/>
                  <a:gd name="T4" fmla="*/ 3 w 328"/>
                  <a:gd name="T5" fmla="*/ 6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" name="Rectangle 804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782" name="Group 80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4807" name="AutoShape 806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808" name="AutoShape 807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783" name="Rectangle 808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784" name="Group 80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4805" name="AutoShape 810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806" name="AutoShape 811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785" name="Rectangle 812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86" name="Rectangle 813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787" name="Group 81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803" name="AutoShape 815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804" name="AutoShape 816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788" name="Freeform 81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 w 328"/>
                  <a:gd name="T3" fmla="*/ 2 h 226"/>
                  <a:gd name="T4" fmla="*/ 3 w 328"/>
                  <a:gd name="T5" fmla="*/ 5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789" name="Group 81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801" name="AutoShape 819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802" name="AutoShape 820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790" name="Rectangle 821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" name="Freeform 82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 w 296"/>
                  <a:gd name="T3" fmla="*/ 2 h 256"/>
                  <a:gd name="T4" fmla="*/ 3 w 296"/>
                  <a:gd name="T5" fmla="*/ 5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2" name="Freeform 82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 w 304"/>
                  <a:gd name="T3" fmla="*/ 3 h 288"/>
                  <a:gd name="T4" fmla="*/ 2 w 304"/>
                  <a:gd name="T5" fmla="*/ 6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3" name="Oval 824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4" name="Freeform 82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6 h 240"/>
                  <a:gd name="T4" fmla="*/ 3 w 306"/>
                  <a:gd name="T5" fmla="*/ 3 h 240"/>
                  <a:gd name="T6" fmla="*/ 3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5" name="AutoShape 826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6" name="AutoShape 827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7" name="Oval 828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8" name="Oval 829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4799" name="Oval 830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00" name="Rectangle 831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45" name="Group 832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4745" name="Freeform 83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3 w 354"/>
                  <a:gd name="T3" fmla="*/ 8 h 2742"/>
                  <a:gd name="T4" fmla="*/ 3 w 354"/>
                  <a:gd name="T5" fmla="*/ 58 h 2742"/>
                  <a:gd name="T6" fmla="*/ 0 w 354"/>
                  <a:gd name="T7" fmla="*/ 6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6" name="Rectangle 834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47" name="Freeform 83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6 h 2537"/>
                  <a:gd name="T4" fmla="*/ 2 w 211"/>
                  <a:gd name="T5" fmla="*/ 54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8" name="Freeform 83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 w 328"/>
                  <a:gd name="T3" fmla="*/ 3 h 226"/>
                  <a:gd name="T4" fmla="*/ 3 w 328"/>
                  <a:gd name="T5" fmla="*/ 6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9" name="Rectangle 837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750" name="Group 83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4775" name="AutoShape 839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76" name="AutoShape 840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751" name="Rectangle 841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752" name="Group 84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4773" name="AutoShape 843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74" name="AutoShape 844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753" name="Rectangle 845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54" name="Rectangle 846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755" name="Group 84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771" name="AutoShape 848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72" name="AutoShape 849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756" name="Freeform 85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 w 328"/>
                  <a:gd name="T3" fmla="*/ 2 h 226"/>
                  <a:gd name="T4" fmla="*/ 3 w 328"/>
                  <a:gd name="T5" fmla="*/ 5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757" name="Group 85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69" name="AutoShape 85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70" name="AutoShape 853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758" name="Rectangle 854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59" name="Freeform 85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 w 296"/>
                  <a:gd name="T3" fmla="*/ 2 h 256"/>
                  <a:gd name="T4" fmla="*/ 3 w 296"/>
                  <a:gd name="T5" fmla="*/ 5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60" name="Freeform 85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 w 304"/>
                  <a:gd name="T3" fmla="*/ 3 h 288"/>
                  <a:gd name="T4" fmla="*/ 2 w 304"/>
                  <a:gd name="T5" fmla="*/ 6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61" name="Oval 857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62" name="Freeform 85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6 h 240"/>
                  <a:gd name="T4" fmla="*/ 3 w 306"/>
                  <a:gd name="T5" fmla="*/ 3 h 240"/>
                  <a:gd name="T6" fmla="*/ 3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63" name="AutoShape 859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64" name="AutoShape 860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65" name="Oval 861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66" name="Oval 862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4767" name="Oval 863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68" name="Rectangle 864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46" name="Group 865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4722" name="Picture 866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723" name="Picture 867" descr="laptop_keyboar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724" name="Freeform 86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4725" name="Picture 869" descr="screen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726" name="Freeform 87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27" name="Freeform 87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28" name="Freeform 87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29" name="Freeform 87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0" name="Freeform 87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1" name="Freeform 87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732" name="Group 87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4739" name="Freeform 87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0" name="Freeform 87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1" name="Freeform 87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2" name="Freeform 88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3" name="Freeform 88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4" name="Freeform 88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733" name="Freeform 88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4" name="Freeform 88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5" name="Freeform 88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6" name="Freeform 88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7" name="Freeform 88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8" name="Freeform 88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47" name="Group 889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4699" name="Picture 890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700" name="Picture 891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701" name="Freeform 892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4702" name="Picture 893" descr="screen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703" name="Freeform 894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4" name="Freeform 895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5" name="Freeform 896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6" name="Freeform 897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7" name="Freeform 898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8" name="Freeform 899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709" name="Group 900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4716" name="Freeform 90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7" name="Freeform 90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8" name="Freeform 90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9" name="Freeform 90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0" name="Freeform 90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1" name="Freeform 90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710" name="Freeform 907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1" name="Freeform 908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2" name="Freeform 909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3" name="Freeform 910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4" name="Freeform 911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5" name="Freeform 912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48" name="Group 913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4676" name="Picture 914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677" name="Picture 915" descr="laptop_keyboar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678" name="Freeform 91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4679" name="Picture 917" descr="screen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680" name="Freeform 91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" name="Freeform 91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2" name="Freeform 92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3" name="Freeform 92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4" name="Freeform 92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5" name="Freeform 92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686" name="Group 92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4693" name="Freeform 92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4" name="Freeform 92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5" name="Freeform 92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6" name="Freeform 92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7" name="Freeform 92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8" name="Freeform 93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87" name="Freeform 93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8" name="Freeform 93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9" name="Freeform 93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0" name="Freeform 93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1" name="Freeform 93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2" name="Freeform 93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49" name="Group 937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4674" name="Picture 9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675" name="Freeform 93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650" name="Group 940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4651" name="Picture 941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652" name="Picture 942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653" name="Freeform 943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4654" name="Picture 944" descr="screen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655" name="Freeform 945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6" name="Freeform 946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7" name="Freeform 947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8" name="Freeform 948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9" name="Freeform 949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0" name="Freeform 950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661" name="Group 951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4668" name="Freeform 952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69" name="Freeform 953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70" name="Freeform 954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71" name="Freeform 955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72" name="Freeform 956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73" name="Freeform 957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62" name="Freeform 958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3" name="Freeform 959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4" name="Freeform 960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5" name="Freeform 961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6" name="Freeform 962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7" name="Freeform 963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84150"/>
            <a:ext cx="7772400" cy="852488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Client-server architecture</a:t>
            </a:r>
          </a:p>
        </p:txBody>
      </p:sp>
      <p:sp>
        <p:nvSpPr>
          <p:cNvPr id="24582" name="Rectangle 460"/>
          <p:cNvSpPr>
            <a:spLocks noGrp="1" noChangeArrowheads="1"/>
          </p:cNvSpPr>
          <p:nvPr>
            <p:ph type="body" sz="half" idx="2"/>
          </p:nvPr>
        </p:nvSpPr>
        <p:spPr>
          <a:xfrm>
            <a:off x="4752975" y="1416050"/>
            <a:ext cx="414337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server: </a:t>
            </a:r>
          </a:p>
          <a:p>
            <a:r>
              <a:rPr lang="en-US" sz="2400">
                <a:ea typeface="ＭＳ Ｐゴシック" pitchFamily="34" charset="-128"/>
              </a:rPr>
              <a:t>always-on host</a:t>
            </a:r>
          </a:p>
          <a:p>
            <a:r>
              <a:rPr lang="en-US" sz="2400">
                <a:ea typeface="ＭＳ Ｐゴシック" pitchFamily="34" charset="-128"/>
              </a:rPr>
              <a:t>permanent IP address</a:t>
            </a:r>
          </a:p>
          <a:p>
            <a:r>
              <a:rPr lang="en-US" sz="2400">
                <a:ea typeface="ＭＳ Ｐゴシック" pitchFamily="34" charset="-128"/>
              </a:rPr>
              <a:t>data centers for scaling</a:t>
            </a:r>
          </a:p>
          <a:p>
            <a:pPr>
              <a:spcBef>
                <a:spcPct val="75000"/>
              </a:spcBef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clients:</a:t>
            </a:r>
          </a:p>
          <a:p>
            <a:r>
              <a:rPr lang="en-US" sz="2400">
                <a:ea typeface="ＭＳ Ｐゴシック" pitchFamily="34" charset="-128"/>
              </a:rPr>
              <a:t>communicate with server</a:t>
            </a:r>
          </a:p>
          <a:p>
            <a:r>
              <a:rPr lang="en-US" sz="2400">
                <a:ea typeface="ＭＳ Ｐゴシック" pitchFamily="34" charset="-128"/>
              </a:rPr>
              <a:t>may be intermittently connected</a:t>
            </a:r>
          </a:p>
          <a:p>
            <a:r>
              <a:rPr lang="en-US" sz="2400">
                <a:ea typeface="ＭＳ Ｐゴシック" pitchFamily="34" charset="-128"/>
              </a:rPr>
              <a:t>may have dynamic IP addresses</a:t>
            </a:r>
          </a:p>
          <a:p>
            <a:r>
              <a:rPr lang="en-US" sz="2400">
                <a:ea typeface="ＭＳ Ｐゴシック" pitchFamily="34" charset="-128"/>
              </a:rPr>
              <a:t>do not communicate directly with each other</a:t>
            </a:r>
          </a:p>
        </p:txBody>
      </p:sp>
      <p:pic>
        <p:nvPicPr>
          <p:cNvPr id="24583" name="Picture 351" descr="underline_base"/>
          <p:cNvPicPr>
            <a:picLocks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68300" y="842963"/>
            <a:ext cx="6399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4" name="Line 913"/>
          <p:cNvSpPr>
            <a:spLocks noChangeShapeType="1"/>
          </p:cNvSpPr>
          <p:nvPr/>
        </p:nvSpPr>
        <p:spPr bwMode="auto">
          <a:xfrm>
            <a:off x="1249363" y="3235325"/>
            <a:ext cx="2006600" cy="197802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Line 800"/>
          <p:cNvSpPr>
            <a:spLocks noChangeShapeType="1"/>
          </p:cNvSpPr>
          <p:nvPr/>
        </p:nvSpPr>
        <p:spPr bwMode="auto">
          <a:xfrm>
            <a:off x="2211388" y="1844675"/>
            <a:ext cx="1481137" cy="3109913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Text Box 803"/>
          <p:cNvSpPr txBox="1">
            <a:spLocks noChangeArrowheads="1"/>
          </p:cNvSpPr>
          <p:nvPr/>
        </p:nvSpPr>
        <p:spPr bwMode="auto">
          <a:xfrm>
            <a:off x="254000" y="4067175"/>
            <a:ext cx="155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client/server</a:t>
            </a:r>
          </a:p>
        </p:txBody>
      </p:sp>
      <p:pic>
        <p:nvPicPr>
          <p:cNvPr id="24587" name="Picture 389" descr="https://encrypted-tbn0.google.com/images?q=tbn:ANd9GcRZGYtI1g65qi6buOx6yaVkhIfiEy5RVK4Nl6hm3vhDq4W7bahD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715125" y="0"/>
            <a:ext cx="24288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8909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BDA7F4F7-7A74-494C-B174-7522BF1BEEE0}" type="slidenum">
              <a:rPr lang="en-US" smtClean="0"/>
              <a:pPr/>
              <a:t>70</a:t>
            </a:fld>
            <a:endParaRPr lang="en-US"/>
          </a:p>
        </p:txBody>
      </p:sp>
      <p:grpSp>
        <p:nvGrpSpPr>
          <p:cNvPr id="89092" name="Group 564"/>
          <p:cNvGrpSpPr>
            <a:grpSpLocks/>
          </p:cNvGrpSpPr>
          <p:nvPr/>
        </p:nvGrpSpPr>
        <p:grpSpPr bwMode="auto">
          <a:xfrm>
            <a:off x="5124450" y="1257300"/>
            <a:ext cx="3540125" cy="4545013"/>
            <a:chOff x="3277" y="974"/>
            <a:chExt cx="2230" cy="2863"/>
          </a:xfrm>
        </p:grpSpPr>
        <p:sp>
          <p:nvSpPr>
            <p:cNvPr id="89099" name="Freeform 56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2034 w 1036"/>
                <a:gd name="T1" fmla="*/ 11 h 675"/>
                <a:gd name="T2" fmla="*/ 1224 w 1036"/>
                <a:gd name="T3" fmla="*/ 53 h 675"/>
                <a:gd name="T4" fmla="*/ 648 w 1036"/>
                <a:gd name="T5" fmla="*/ 129 h 675"/>
                <a:gd name="T6" fmla="*/ 480 w 1036"/>
                <a:gd name="T7" fmla="*/ 229 h 675"/>
                <a:gd name="T8" fmla="*/ 67 w 1036"/>
                <a:gd name="T9" fmla="*/ 297 h 675"/>
                <a:gd name="T10" fmla="*/ 54 w 1036"/>
                <a:gd name="T11" fmla="*/ 459 h 675"/>
                <a:gd name="T12" fmla="*/ 415 w 1036"/>
                <a:gd name="T13" fmla="*/ 489 h 675"/>
                <a:gd name="T14" fmla="*/ 1439 w 1036"/>
                <a:gd name="T15" fmla="*/ 489 h 675"/>
                <a:gd name="T16" fmla="*/ 1875 w 1036"/>
                <a:gd name="T17" fmla="*/ 555 h 675"/>
                <a:gd name="T18" fmla="*/ 2359 w 1036"/>
                <a:gd name="T19" fmla="*/ 657 h 675"/>
                <a:gd name="T20" fmla="*/ 2730 w 1036"/>
                <a:gd name="T21" fmla="*/ 661 h 675"/>
                <a:gd name="T22" fmla="*/ 2985 w 1036"/>
                <a:gd name="T23" fmla="*/ 603 h 675"/>
                <a:gd name="T24" fmla="*/ 3115 w 1036"/>
                <a:gd name="T25" fmla="*/ 445 h 675"/>
                <a:gd name="T26" fmla="*/ 3195 w 1036"/>
                <a:gd name="T27" fmla="*/ 291 h 675"/>
                <a:gd name="T28" fmla="*/ 3205 w 1036"/>
                <a:gd name="T29" fmla="*/ 107 h 675"/>
                <a:gd name="T30" fmla="*/ 2929 w 1036"/>
                <a:gd name="T31" fmla="*/ 17 h 675"/>
                <a:gd name="T32" fmla="*/ 2434 w 1036"/>
                <a:gd name="T33" fmla="*/ 3 h 675"/>
                <a:gd name="T34" fmla="*/ 2034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9100" name="Group 56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89473" name="Rectangle 56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474" name="AutoShape 56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89101" name="Freeform 56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02" name="Line 570"/>
            <p:cNvSpPr>
              <a:spLocks noChangeShapeType="1"/>
            </p:cNvSpPr>
            <p:nvPr/>
          </p:nvSpPr>
          <p:spPr bwMode="auto">
            <a:xfrm rot="-5400000">
              <a:off x="4924" y="3318"/>
              <a:ext cx="282" cy="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3" name="Line 57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4" name="Line 572"/>
            <p:cNvSpPr>
              <a:spLocks noChangeShapeType="1"/>
            </p:cNvSpPr>
            <p:nvPr/>
          </p:nvSpPr>
          <p:spPr bwMode="auto">
            <a:xfrm rot="16200000" flipH="1">
              <a:off x="5110" y="3185"/>
              <a:ext cx="82" cy="7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5" name="Line 574"/>
            <p:cNvSpPr>
              <a:spLocks noChangeShapeType="1"/>
            </p:cNvSpPr>
            <p:nvPr/>
          </p:nvSpPr>
          <p:spPr bwMode="auto">
            <a:xfrm>
              <a:off x="3843" y="3009"/>
              <a:ext cx="115" cy="6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06" name="Line 575"/>
            <p:cNvSpPr>
              <a:spLocks noChangeShapeType="1"/>
            </p:cNvSpPr>
            <p:nvPr/>
          </p:nvSpPr>
          <p:spPr bwMode="auto">
            <a:xfrm flipV="1">
              <a:off x="3680" y="3164"/>
              <a:ext cx="257" cy="5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07" name="Line 578"/>
            <p:cNvSpPr>
              <a:spLocks noChangeShapeType="1"/>
            </p:cNvSpPr>
            <p:nvPr/>
          </p:nvSpPr>
          <p:spPr bwMode="auto">
            <a:xfrm flipH="1">
              <a:off x="3948" y="3206"/>
              <a:ext cx="91" cy="1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08" name="Line 579"/>
            <p:cNvSpPr>
              <a:spLocks noChangeShapeType="1"/>
            </p:cNvSpPr>
            <p:nvPr/>
          </p:nvSpPr>
          <p:spPr bwMode="auto">
            <a:xfrm flipH="1" flipV="1">
              <a:off x="4144" y="3212"/>
              <a:ext cx="53" cy="1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09" name="Line 58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0" name="Line 58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1" name="Line 58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9112" name="Group 58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89471" name="Picture 585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9472" name="Picture 586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9113" name="Freeform 58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4" name="Freeform 58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718743 w 765"/>
                <a:gd name="T1" fmla="*/ 91174 h 459"/>
                <a:gd name="T2" fmla="*/ 487066 w 765"/>
                <a:gd name="T3" fmla="*/ 647405 h 459"/>
                <a:gd name="T4" fmla="*/ 162940 w 765"/>
                <a:gd name="T5" fmla="*/ 921414 h 459"/>
                <a:gd name="T6" fmla="*/ 23283 w 765"/>
                <a:gd name="T7" fmla="*/ 3104947 h 459"/>
                <a:gd name="T8" fmla="*/ 304755 w 765"/>
                <a:gd name="T9" fmla="*/ 4102500 h 459"/>
                <a:gd name="T10" fmla="*/ 585834 w 765"/>
                <a:gd name="T11" fmla="*/ 3932278 h 459"/>
                <a:gd name="T12" fmla="*/ 988821 w 765"/>
                <a:gd name="T13" fmla="*/ 4102500 h 459"/>
                <a:gd name="T14" fmla="*/ 1183277 w 765"/>
                <a:gd name="T15" fmla="*/ 4007272 h 459"/>
                <a:gd name="T16" fmla="*/ 1273687 w 765"/>
                <a:gd name="T17" fmla="*/ 3438200 h 459"/>
                <a:gd name="T18" fmla="*/ 1271450 w 765"/>
                <a:gd name="T19" fmla="*/ 1459388 h 459"/>
                <a:gd name="T20" fmla="*/ 1122116 w 765"/>
                <a:gd name="T21" fmla="*/ 318350 h 459"/>
                <a:gd name="T22" fmla="*/ 718743 w 765"/>
                <a:gd name="T23" fmla="*/ 91174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5" name="Line 58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6" name="Line 59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7" name="Line 59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8" name="Line 59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9" name="Line 59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20" name="Line 59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21" name="Line 59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22" name="Line 59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23" name="Line 59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24" name="Line 59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25" name="Line 59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26" name="Line 60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27" name="Line 60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28" name="Line 60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29" name="Line 60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30" name="Line 60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31" name="Line 60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9132" name="Group 60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89454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455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456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457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458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459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460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461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462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463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464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465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466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467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468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469" name="Oval 62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89470" name="Picture 623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9133" name="Group 62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89445" name="Line 62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446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9447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9448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89449" name="Group 62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89452" name="Freeform 6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453" name="Freeform 6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450" name="Line 63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451" name="Line 63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9134" name="Group 63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8943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943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943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89440" name="Group 63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9443" name="Freeform 63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444" name="Freeform 64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441" name="Line 64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442" name="Line 64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9135" name="Group 64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8942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943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943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89432" name="Group 64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9435" name="Freeform 6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436" name="Freeform 6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433" name="Line 65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434" name="Line 65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9136" name="Group 65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8942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942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942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89424" name="Group 65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9427" name="Freeform 6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428" name="Freeform 6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425" name="Line 65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426" name="Line 66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9137" name="Group 66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8941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941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941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89416" name="Group 66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9419" name="Freeform 66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420" name="Freeform 66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417" name="Line 66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418" name="Line 66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9138" name="Group 67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8940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940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940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89408" name="Group 67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9411" name="Freeform 67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412" name="Freeform 67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409" name="Line 67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410" name="Line 67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139" name="Line 67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9140" name="Group 68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8939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939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939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89400" name="Group 68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9403" name="Freeform 68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404" name="Freeform 68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401" name="Line 68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402" name="Line 68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9141" name="Group 68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8938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939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939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89392" name="Group 69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9395" name="Freeform 69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96" name="Freeform 69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393" name="Line 69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394" name="Line 69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9142" name="Group 69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8938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938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938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89384" name="Group 70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9387" name="Freeform 7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88" name="Freeform 7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385" name="Line 70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386" name="Line 70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9143" name="Group 70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8937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937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937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89376" name="Group 7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9379" name="Freeform 7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80" name="Freeform 7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377" name="Line 7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378" name="Line 7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9144" name="Group 71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8936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936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936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89369" name="Group 72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9371" name="Freeform 72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72" name="Freeform 72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370" name="Line 72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9145" name="Group 72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8935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935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8936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89361" name="Group 7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9364" name="Freeform 7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65" name="Freeform 7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362" name="Line 7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363" name="Line 7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9146" name="Group 73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89344" name="Group 73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89346" name="Freeform 73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47" name="Freeform 73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48" name="Freeform 73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49" name="Freeform 73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50" name="Freeform 74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51" name="Freeform 74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52" name="Freeform 74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53" name="Freeform 74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54" name="Freeform 74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55" name="Freeform 74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56" name="Freeform 74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57" name="Freeform 74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89345" name="Picture 74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9147" name="Group 74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89330" name="Group 75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89332" name="Freeform 75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33" name="Freeform 75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34" name="Freeform 75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35" name="Freeform 75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36" name="Freeform 75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37" name="Freeform 75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38" name="Freeform 75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39" name="Freeform 75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40" name="Freeform 75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41" name="Freeform 76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42" name="Freeform 76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43" name="Freeform 76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89331" name="Picture 76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9148" name="Line 76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9149" name="Group 76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89328" name="Picture 76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329" name="Freeform 76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9150" name="Group 76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89326" name="Picture 76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327" name="Freeform 77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9151" name="Group 77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89324" name="Picture 77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325" name="Freeform 77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9152" name="Group 77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89322" name="Picture 77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323" name="Freeform 77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89153" name="Picture 777" descr="car_icon_smal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9154" name="Group 77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89320" name="Picture 779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9321" name="Picture 780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9155" name="Group 78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89288" name="Freeform 78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3 w 354"/>
                  <a:gd name="T3" fmla="*/ 8 h 2742"/>
                  <a:gd name="T4" fmla="*/ 3 w 354"/>
                  <a:gd name="T5" fmla="*/ 58 h 2742"/>
                  <a:gd name="T6" fmla="*/ 0 w 354"/>
                  <a:gd name="T7" fmla="*/ 6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89" name="Rectangle 78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290" name="Freeform 78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6 h 2537"/>
                  <a:gd name="T4" fmla="*/ 2 w 211"/>
                  <a:gd name="T5" fmla="*/ 54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91" name="Freeform 78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 w 328"/>
                  <a:gd name="T3" fmla="*/ 3 h 226"/>
                  <a:gd name="T4" fmla="*/ 3 w 328"/>
                  <a:gd name="T5" fmla="*/ 6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92" name="Rectangle 78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9293" name="Group 78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9318" name="AutoShape 78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319" name="AutoShape 78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9294" name="Rectangle 79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9295" name="Group 79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9316" name="AutoShape 79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317" name="AutoShape 79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9296" name="Rectangle 79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297" name="Rectangle 79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9298" name="Group 79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9314" name="AutoShape 797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315" name="AutoShape 79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9299" name="Freeform 79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 w 328"/>
                  <a:gd name="T3" fmla="*/ 2 h 226"/>
                  <a:gd name="T4" fmla="*/ 3 w 328"/>
                  <a:gd name="T5" fmla="*/ 5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9300" name="Group 80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9312" name="AutoShape 80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313" name="AutoShape 80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9301" name="Rectangle 80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302" name="Freeform 80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 w 296"/>
                  <a:gd name="T3" fmla="*/ 2 h 256"/>
                  <a:gd name="T4" fmla="*/ 3 w 296"/>
                  <a:gd name="T5" fmla="*/ 5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303" name="Freeform 80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 w 304"/>
                  <a:gd name="T3" fmla="*/ 3 h 288"/>
                  <a:gd name="T4" fmla="*/ 2 w 304"/>
                  <a:gd name="T5" fmla="*/ 6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304" name="Oval 80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305" name="Freeform 80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6 h 240"/>
                  <a:gd name="T4" fmla="*/ 3 w 306"/>
                  <a:gd name="T5" fmla="*/ 3 h 240"/>
                  <a:gd name="T6" fmla="*/ 3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306" name="AutoShape 80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307" name="AutoShape 80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308" name="Oval 81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309" name="Oval 81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89310" name="Oval 81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311" name="Rectangle 81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9156" name="Group 81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89256" name="Freeform 81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3 w 354"/>
                  <a:gd name="T3" fmla="*/ 8 h 2742"/>
                  <a:gd name="T4" fmla="*/ 3 w 354"/>
                  <a:gd name="T5" fmla="*/ 58 h 2742"/>
                  <a:gd name="T6" fmla="*/ 0 w 354"/>
                  <a:gd name="T7" fmla="*/ 6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57" name="Rectangle 81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258" name="Freeform 81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6 h 2537"/>
                  <a:gd name="T4" fmla="*/ 2 w 211"/>
                  <a:gd name="T5" fmla="*/ 54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59" name="Freeform 81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 w 328"/>
                  <a:gd name="T3" fmla="*/ 3 h 226"/>
                  <a:gd name="T4" fmla="*/ 3 w 328"/>
                  <a:gd name="T5" fmla="*/ 6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60" name="Rectangle 81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9261" name="Group 82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9286" name="AutoShape 82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87" name="AutoShape 82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9262" name="Rectangle 82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9263" name="Group 82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9284" name="AutoShape 82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85" name="AutoShape 82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9264" name="Rectangle 82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265" name="Rectangle 82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9266" name="Group 82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9282" name="AutoShape 83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83" name="AutoShape 83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9267" name="Freeform 83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 w 328"/>
                  <a:gd name="T3" fmla="*/ 2 h 226"/>
                  <a:gd name="T4" fmla="*/ 3 w 328"/>
                  <a:gd name="T5" fmla="*/ 5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9268" name="Group 83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9280" name="AutoShape 83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81" name="AutoShape 83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9269" name="Rectangle 83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270" name="Freeform 83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 w 296"/>
                  <a:gd name="T3" fmla="*/ 2 h 256"/>
                  <a:gd name="T4" fmla="*/ 3 w 296"/>
                  <a:gd name="T5" fmla="*/ 5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71" name="Freeform 83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 w 304"/>
                  <a:gd name="T3" fmla="*/ 3 h 288"/>
                  <a:gd name="T4" fmla="*/ 2 w 304"/>
                  <a:gd name="T5" fmla="*/ 6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72" name="Oval 83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273" name="Freeform 84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6 h 240"/>
                  <a:gd name="T4" fmla="*/ 3 w 306"/>
                  <a:gd name="T5" fmla="*/ 3 h 240"/>
                  <a:gd name="T6" fmla="*/ 3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74" name="AutoShape 84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275" name="AutoShape 84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276" name="Oval 84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277" name="Oval 84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89278" name="Oval 84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279" name="Rectangle 84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9157" name="Group 84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89233" name="Picture 848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9234" name="Picture 849" descr="laptop_keyboar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235" name="Freeform 85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89236" name="Picture 851" descr="screen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237" name="Freeform 85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38" name="Freeform 85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39" name="Freeform 85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40" name="Freeform 85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41" name="Freeform 85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42" name="Freeform 85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9243" name="Group 85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9250" name="Freeform 8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251" name="Freeform 8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252" name="Freeform 8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253" name="Freeform 8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254" name="Freeform 8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255" name="Freeform 8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244" name="Freeform 86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45" name="Freeform 86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46" name="Freeform 86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47" name="Freeform 86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48" name="Freeform 86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49" name="Freeform 87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9158" name="Group 87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89210" name="Picture 872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9211" name="Picture 873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212" name="Freeform 87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89213" name="Picture 875" descr="screen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214" name="Freeform 87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15" name="Freeform 87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16" name="Freeform 87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17" name="Freeform 87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18" name="Freeform 88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19" name="Freeform 88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9220" name="Group 88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9227" name="Freeform 8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228" name="Freeform 8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229" name="Freeform 8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230" name="Freeform 8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231" name="Freeform 8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232" name="Freeform 8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221" name="Freeform 88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22" name="Freeform 89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23" name="Freeform 89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24" name="Freeform 89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25" name="Freeform 89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26" name="Freeform 89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9159" name="Group 89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89187" name="Picture 896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9188" name="Picture 897" descr="laptop_keyboar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189" name="Freeform 89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89190" name="Picture 899" descr="screen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191" name="Freeform 90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2" name="Freeform 90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3" name="Freeform 90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4" name="Freeform 90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5" name="Freeform 90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6" name="Freeform 90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9197" name="Group 90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9204" name="Freeform 90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205" name="Freeform 90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206" name="Freeform 90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207" name="Freeform 91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208" name="Freeform 91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209" name="Freeform 91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198" name="Freeform 91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9" name="Freeform 91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00" name="Freeform 91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01" name="Freeform 91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02" name="Freeform 91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03" name="Freeform 91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9160" name="Group 91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89185" name="Picture 92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186" name="Freeform 92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9161" name="Group 92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89162" name="Picture 923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9163" name="Picture 924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164" name="Freeform 92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89165" name="Picture 926" descr="screen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166" name="Freeform 92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67" name="Freeform 92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68" name="Freeform 92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69" name="Freeform 93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70" name="Freeform 93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71" name="Freeform 93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9172" name="Group 93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9179" name="Freeform 93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80" name="Freeform 93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81" name="Freeform 93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82" name="Freeform 93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83" name="Freeform 93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84" name="Freeform 93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173" name="Freeform 94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74" name="Freeform 94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75" name="Freeform 94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76" name="Freeform 94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77" name="Freeform 94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78" name="Freeform 94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38113"/>
            <a:ext cx="7772400" cy="871537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Pure </a:t>
            </a:r>
            <a:r>
              <a:rPr lang="en-US" sz="4000">
                <a:ea typeface="ＭＳ Ｐゴシック" pitchFamily="34" charset="-128"/>
              </a:rPr>
              <a:t>P2P</a:t>
            </a:r>
            <a:r>
              <a:rPr lang="en-US">
                <a:ea typeface="ＭＳ Ｐゴシック" pitchFamily="34" charset="-128"/>
              </a:rPr>
              <a:t> architecture</a:t>
            </a:r>
          </a:p>
        </p:txBody>
      </p:sp>
      <p:sp>
        <p:nvSpPr>
          <p:cNvPr id="890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276350"/>
            <a:ext cx="4049713" cy="4648200"/>
          </a:xfrm>
        </p:spPr>
        <p:txBody>
          <a:bodyPr/>
          <a:lstStyle/>
          <a:p>
            <a:r>
              <a:rPr lang="en-US" sz="2400" i="1">
                <a:ea typeface="ＭＳ Ｐゴシック" pitchFamily="34" charset="-128"/>
              </a:rPr>
              <a:t>no</a:t>
            </a:r>
            <a:r>
              <a:rPr lang="en-US" sz="2400">
                <a:ea typeface="ＭＳ Ｐゴシック" pitchFamily="34" charset="-128"/>
              </a:rPr>
              <a:t> always-on server</a:t>
            </a:r>
          </a:p>
          <a:p>
            <a:r>
              <a:rPr lang="en-US" sz="2400">
                <a:ea typeface="ＭＳ Ｐゴシック" pitchFamily="34" charset="-128"/>
              </a:rPr>
              <a:t>arbitrary end systems directly communicate</a:t>
            </a:r>
          </a:p>
          <a:p>
            <a:r>
              <a:rPr lang="en-US" sz="2400">
                <a:ea typeface="ＭＳ Ｐゴシック" pitchFamily="34" charset="-128"/>
              </a:rPr>
              <a:t>peers are intermittently connected and change IP addresses</a:t>
            </a:r>
            <a:endParaRPr lang="en-US" i="1">
              <a:solidFill>
                <a:srgbClr val="000099"/>
              </a:solidFill>
              <a:ea typeface="ＭＳ Ｐゴシック" pitchFamily="34" charset="-128"/>
            </a:endParaRPr>
          </a:p>
          <a:p>
            <a:pPr>
              <a:spcBef>
                <a:spcPct val="60000"/>
              </a:spcBef>
              <a:buFont typeface="Wingdings" pitchFamily="2" charset="2"/>
              <a:buNone/>
            </a:pPr>
            <a:r>
              <a:rPr lang="en-US" i="1">
                <a:solidFill>
                  <a:srgbClr val="000099"/>
                </a:solidFill>
                <a:ea typeface="ＭＳ Ｐゴシック" pitchFamily="34" charset="-128"/>
              </a:rPr>
              <a:t>examples:</a:t>
            </a:r>
          </a:p>
          <a:p>
            <a:pPr lvl="1"/>
            <a:r>
              <a:rPr lang="en-US">
                <a:ea typeface="ＭＳ Ｐゴシック" pitchFamily="34" charset="-128"/>
              </a:rPr>
              <a:t>file distribution (BitTorrent)</a:t>
            </a:r>
          </a:p>
          <a:p>
            <a:pPr lvl="1"/>
            <a:r>
              <a:rPr lang="en-US">
                <a:ea typeface="ＭＳ Ｐゴシック" pitchFamily="34" charset="-128"/>
              </a:rPr>
              <a:t>Streaming (KanKan)</a:t>
            </a:r>
          </a:p>
          <a:p>
            <a:pPr lvl="1"/>
            <a:r>
              <a:rPr lang="en-US">
                <a:ea typeface="ＭＳ Ｐゴシック" pitchFamily="34" charset="-128"/>
              </a:rPr>
              <a:t>VoIP (Skype) </a:t>
            </a:r>
          </a:p>
          <a:p>
            <a:pPr>
              <a:buFont typeface="Wingdings" pitchFamily="2" charset="2"/>
              <a:buNone/>
            </a:pPr>
            <a:endParaRPr lang="en-US" sz="2400">
              <a:ea typeface="ＭＳ Ｐゴシック" pitchFamily="34" charset="-128"/>
            </a:endParaRPr>
          </a:p>
          <a:p>
            <a:endParaRPr lang="en-US" sz="2400">
              <a:ea typeface="ＭＳ Ｐゴシック" pitchFamily="34" charset="-128"/>
            </a:endParaRPr>
          </a:p>
        </p:txBody>
      </p:sp>
      <p:sp>
        <p:nvSpPr>
          <p:cNvPr id="89095" name="Line 1034"/>
          <p:cNvSpPr>
            <a:spLocks noChangeShapeType="1"/>
          </p:cNvSpPr>
          <p:nvPr/>
        </p:nvSpPr>
        <p:spPr bwMode="auto">
          <a:xfrm flipH="1">
            <a:off x="5783263" y="1597025"/>
            <a:ext cx="828675" cy="120332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096" name="Line 1035"/>
          <p:cNvSpPr>
            <a:spLocks noChangeShapeType="1"/>
          </p:cNvSpPr>
          <p:nvPr/>
        </p:nvSpPr>
        <p:spPr bwMode="auto">
          <a:xfrm>
            <a:off x="5657850" y="3160713"/>
            <a:ext cx="30163" cy="15557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097" name="Line 1036"/>
          <p:cNvSpPr>
            <a:spLocks noChangeShapeType="1"/>
          </p:cNvSpPr>
          <p:nvPr/>
        </p:nvSpPr>
        <p:spPr bwMode="auto">
          <a:xfrm>
            <a:off x="6118225" y="3260725"/>
            <a:ext cx="1296988" cy="2038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89098" name="Picture 563" descr="underline_base"/>
          <p:cNvPicPr>
            <a:picLocks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441325" y="796925"/>
            <a:ext cx="54848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9011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A95E298C-FFB7-474B-8648-1948159B9FCE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153988"/>
            <a:ext cx="8520113" cy="773112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File distribution: client-server vs P2P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1227138"/>
            <a:ext cx="8258175" cy="882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u="sng">
                <a:solidFill>
                  <a:srgbClr val="CC0000"/>
                </a:solidFill>
                <a:ea typeface="ＭＳ Ｐゴシック" pitchFamily="34" charset="-128"/>
              </a:rPr>
              <a:t>Question</a:t>
            </a: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:</a:t>
            </a:r>
            <a:r>
              <a:rPr lang="en-US">
                <a:ea typeface="ＭＳ Ｐゴシック" pitchFamily="34" charset="-128"/>
              </a:rPr>
              <a:t> how much time to distribute file (size </a:t>
            </a:r>
            <a:r>
              <a:rPr lang="en-US" i="1">
                <a:ea typeface="ＭＳ Ｐゴシック" pitchFamily="34" charset="-128"/>
              </a:rPr>
              <a:t>F</a:t>
            </a:r>
            <a:r>
              <a:rPr lang="en-US">
                <a:ea typeface="ＭＳ Ｐゴシック" pitchFamily="34" charset="-128"/>
              </a:rPr>
              <a:t>) from one server to </a:t>
            </a:r>
            <a:r>
              <a:rPr lang="en-US" i="1">
                <a:ea typeface="ＭＳ Ｐゴシック" pitchFamily="34" charset="-128"/>
              </a:rPr>
              <a:t>N  peers</a:t>
            </a:r>
            <a:r>
              <a:rPr lang="en-US">
                <a:ea typeface="ＭＳ Ｐゴシック" pitchFamily="34" charset="-128"/>
              </a:rPr>
              <a:t>?</a:t>
            </a:r>
          </a:p>
          <a:p>
            <a:pPr lvl="1"/>
            <a:r>
              <a:rPr lang="en-US">
                <a:ea typeface="ＭＳ Ｐゴシック" pitchFamily="34" charset="-128"/>
              </a:rPr>
              <a:t>peer upload/download capacity is limited resource</a:t>
            </a:r>
          </a:p>
        </p:txBody>
      </p:sp>
      <p:sp>
        <p:nvSpPr>
          <p:cNvPr id="90118" name="Freeform 4"/>
          <p:cNvSpPr>
            <a:spLocks/>
          </p:cNvSpPr>
          <p:nvPr/>
        </p:nvSpPr>
        <p:spPr bwMode="auto">
          <a:xfrm>
            <a:off x="2284413" y="4087813"/>
            <a:ext cx="3775075" cy="1755775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9" name="Line 14"/>
          <p:cNvSpPr>
            <a:spLocks noChangeShapeType="1"/>
          </p:cNvSpPr>
          <p:nvPr/>
        </p:nvSpPr>
        <p:spPr bwMode="auto">
          <a:xfrm>
            <a:off x="1819275" y="4051300"/>
            <a:ext cx="803275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20" name="Text Box 15"/>
          <p:cNvSpPr txBox="1">
            <a:spLocks noChangeArrowheads="1"/>
          </p:cNvSpPr>
          <p:nvPr/>
        </p:nvSpPr>
        <p:spPr bwMode="auto">
          <a:xfrm>
            <a:off x="2103438" y="3849688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/>
              <a:t>u</a:t>
            </a:r>
            <a:r>
              <a:rPr lang="en-US" sz="1800" i="1" baseline="-25000"/>
              <a:t>s</a:t>
            </a:r>
          </a:p>
        </p:txBody>
      </p:sp>
      <p:sp>
        <p:nvSpPr>
          <p:cNvPr id="90121" name="Line 39"/>
          <p:cNvSpPr>
            <a:spLocks noChangeShapeType="1"/>
          </p:cNvSpPr>
          <p:nvPr/>
        </p:nvSpPr>
        <p:spPr bwMode="auto">
          <a:xfrm>
            <a:off x="1376363" y="4962525"/>
            <a:ext cx="101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22" name="Line 40"/>
          <p:cNvSpPr>
            <a:spLocks noChangeShapeType="1"/>
          </p:cNvSpPr>
          <p:nvPr/>
        </p:nvSpPr>
        <p:spPr bwMode="auto">
          <a:xfrm flipH="1">
            <a:off x="1431925" y="5110163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23" name="Text Box 41"/>
          <p:cNvSpPr txBox="1">
            <a:spLocks noChangeArrowheads="1"/>
          </p:cNvSpPr>
          <p:nvPr/>
        </p:nvSpPr>
        <p:spPr bwMode="auto">
          <a:xfrm>
            <a:off x="1665288" y="45735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/>
              <a:t>u</a:t>
            </a:r>
            <a:r>
              <a:rPr lang="en-US" sz="1800" i="1" baseline="-25000"/>
              <a:t>N</a:t>
            </a:r>
          </a:p>
        </p:txBody>
      </p:sp>
      <p:sp>
        <p:nvSpPr>
          <p:cNvPr id="90124" name="Text Box 42"/>
          <p:cNvSpPr txBox="1">
            <a:spLocks noChangeArrowheads="1"/>
          </p:cNvSpPr>
          <p:nvPr/>
        </p:nvSpPr>
        <p:spPr bwMode="auto">
          <a:xfrm>
            <a:off x="1646238" y="508793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/>
              <a:t>d</a:t>
            </a:r>
            <a:r>
              <a:rPr lang="en-US" sz="1800" i="1" baseline="-25000"/>
              <a:t>N</a:t>
            </a:r>
          </a:p>
        </p:txBody>
      </p:sp>
      <p:sp>
        <p:nvSpPr>
          <p:cNvPr id="90125" name="Text Box 43"/>
          <p:cNvSpPr txBox="1">
            <a:spLocks noChangeArrowheads="1"/>
          </p:cNvSpPr>
          <p:nvPr/>
        </p:nvSpPr>
        <p:spPr bwMode="auto">
          <a:xfrm>
            <a:off x="1146175" y="4071938"/>
            <a:ext cx="1173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</a:t>
            </a:r>
            <a:endParaRPr lang="en-US" sz="1800" baseline="-25000"/>
          </a:p>
        </p:txBody>
      </p:sp>
      <p:sp>
        <p:nvSpPr>
          <p:cNvPr id="90126" name="Text Box 44"/>
          <p:cNvSpPr txBox="1">
            <a:spLocks noChangeArrowheads="1"/>
          </p:cNvSpPr>
          <p:nvPr/>
        </p:nvSpPr>
        <p:spPr bwMode="auto">
          <a:xfrm>
            <a:off x="2825750" y="4598988"/>
            <a:ext cx="254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bg1"/>
                </a:solidFill>
              </a:rPr>
              <a:t>network (with abundant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bg1"/>
                </a:solidFill>
              </a:rPr>
              <a:t> bandwidth)</a:t>
            </a:r>
          </a:p>
        </p:txBody>
      </p:sp>
      <p:sp>
        <p:nvSpPr>
          <p:cNvPr id="90127" name="Text Box 47"/>
          <p:cNvSpPr txBox="1">
            <a:spLocks noChangeArrowheads="1"/>
          </p:cNvSpPr>
          <p:nvPr/>
        </p:nvSpPr>
        <p:spPr bwMode="auto">
          <a:xfrm>
            <a:off x="254000" y="3824288"/>
            <a:ext cx="1397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/>
              <a:t>file, size F</a:t>
            </a:r>
            <a:endParaRPr lang="en-US" sz="1600" i="1" baseline="-25000"/>
          </a:p>
        </p:txBody>
      </p:sp>
      <p:sp>
        <p:nvSpPr>
          <p:cNvPr id="90128" name="Text Box 49"/>
          <p:cNvSpPr txBox="1">
            <a:spLocks noChangeArrowheads="1"/>
          </p:cNvSpPr>
          <p:nvPr/>
        </p:nvSpPr>
        <p:spPr bwMode="auto">
          <a:xfrm>
            <a:off x="1492250" y="2725738"/>
            <a:ext cx="2014538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i="1">
                <a:solidFill>
                  <a:srgbClr val="CC0000"/>
                </a:solidFill>
              </a:rPr>
              <a:t>u</a:t>
            </a:r>
            <a:r>
              <a:rPr lang="en-US" sz="1800" b="1" i="1" baseline="-25000">
                <a:solidFill>
                  <a:srgbClr val="CC0000"/>
                </a:solidFill>
              </a:rPr>
              <a:t>s</a:t>
            </a:r>
            <a:r>
              <a:rPr lang="en-US" sz="1800" b="1" i="1">
                <a:solidFill>
                  <a:srgbClr val="CC0000"/>
                </a:solidFill>
              </a:rPr>
              <a:t>:</a:t>
            </a:r>
            <a:r>
              <a:rPr lang="en-US" sz="1800"/>
              <a:t> server upload capacity</a:t>
            </a:r>
          </a:p>
        </p:txBody>
      </p:sp>
      <p:sp>
        <p:nvSpPr>
          <p:cNvPr id="90129" name="Text Box 50"/>
          <p:cNvSpPr txBox="1">
            <a:spLocks noChangeArrowheads="1"/>
          </p:cNvSpPr>
          <p:nvPr/>
        </p:nvSpPr>
        <p:spPr bwMode="auto">
          <a:xfrm>
            <a:off x="6276975" y="5491163"/>
            <a:ext cx="2590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i="1">
                <a:solidFill>
                  <a:srgbClr val="CC0000"/>
                </a:solidFill>
              </a:rPr>
              <a:t>u</a:t>
            </a:r>
            <a:r>
              <a:rPr lang="en-US" sz="1800" b="1" i="1" baseline="-25000">
                <a:solidFill>
                  <a:srgbClr val="CC0000"/>
                </a:solidFill>
              </a:rPr>
              <a:t>i</a:t>
            </a:r>
            <a:r>
              <a:rPr lang="en-US" sz="1800" b="1" i="1">
                <a:solidFill>
                  <a:srgbClr val="CC0000"/>
                </a:solidFill>
              </a:rPr>
              <a:t>:</a:t>
            </a:r>
            <a:r>
              <a:rPr lang="en-US" sz="1800"/>
              <a:t> peer i upload capacity</a:t>
            </a:r>
          </a:p>
        </p:txBody>
      </p:sp>
      <p:sp>
        <p:nvSpPr>
          <p:cNvPr id="90130" name="Text Box 51"/>
          <p:cNvSpPr txBox="1">
            <a:spLocks noChangeArrowheads="1"/>
          </p:cNvSpPr>
          <p:nvPr/>
        </p:nvSpPr>
        <p:spPr bwMode="auto">
          <a:xfrm>
            <a:off x="6357938" y="3622675"/>
            <a:ext cx="2122487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i="1">
                <a:solidFill>
                  <a:srgbClr val="CC0000"/>
                </a:solidFill>
              </a:rPr>
              <a:t>d</a:t>
            </a:r>
            <a:r>
              <a:rPr lang="en-US" sz="1800" b="1" i="1" baseline="-25000">
                <a:solidFill>
                  <a:srgbClr val="CC0000"/>
                </a:solidFill>
              </a:rPr>
              <a:t>i</a:t>
            </a:r>
            <a:r>
              <a:rPr lang="en-US" sz="1800" b="1" i="1">
                <a:solidFill>
                  <a:srgbClr val="CC0000"/>
                </a:solidFill>
              </a:rPr>
              <a:t>:</a:t>
            </a:r>
            <a:r>
              <a:rPr lang="en-US" sz="1800"/>
              <a:t> peer i download capacity</a:t>
            </a:r>
          </a:p>
        </p:txBody>
      </p:sp>
      <p:pic>
        <p:nvPicPr>
          <p:cNvPr id="90131" name="Picture 5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" y="720725"/>
            <a:ext cx="6856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32" name="AutoShape 327"/>
          <p:cNvSpPr>
            <a:spLocks noChangeArrowheads="1"/>
          </p:cNvSpPr>
          <p:nvPr/>
        </p:nvSpPr>
        <p:spPr bwMode="auto">
          <a:xfrm>
            <a:off x="763588" y="3270250"/>
            <a:ext cx="592137" cy="5810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itchFamily="18" charset="0"/>
              <a:cs typeface="Arial" charset="0"/>
            </a:endParaRPr>
          </a:p>
        </p:txBody>
      </p:sp>
      <p:grpSp>
        <p:nvGrpSpPr>
          <p:cNvPr id="90133" name="Group 76"/>
          <p:cNvGrpSpPr>
            <a:grpSpLocks/>
          </p:cNvGrpSpPr>
          <p:nvPr/>
        </p:nvGrpSpPr>
        <p:grpSpPr bwMode="auto">
          <a:xfrm>
            <a:off x="3498850" y="3548063"/>
            <a:ext cx="2138363" cy="903287"/>
            <a:chOff x="2204" y="2030"/>
            <a:chExt cx="1347" cy="774"/>
          </a:xfrm>
        </p:grpSpPr>
        <p:sp>
          <p:nvSpPr>
            <p:cNvPr id="90186" name="Text Box 19"/>
            <p:cNvSpPr txBox="1">
              <a:spLocks noChangeArrowheads="1"/>
            </p:cNvSpPr>
            <p:nvPr/>
          </p:nvSpPr>
          <p:spPr bwMode="auto">
            <a:xfrm>
              <a:off x="2856" y="2271"/>
              <a:ext cx="384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i="1"/>
                <a:t>u</a:t>
              </a:r>
              <a:r>
                <a:rPr lang="en-US" sz="1800" i="1" baseline="-25000"/>
                <a:t>2</a:t>
              </a:r>
            </a:p>
          </p:txBody>
        </p:sp>
        <p:sp>
          <p:nvSpPr>
            <p:cNvPr id="90187" name="Line 22"/>
            <p:cNvSpPr>
              <a:spLocks noChangeShapeType="1"/>
            </p:cNvSpPr>
            <p:nvPr/>
          </p:nvSpPr>
          <p:spPr bwMode="auto">
            <a:xfrm flipV="1">
              <a:off x="2997" y="2133"/>
              <a:ext cx="200" cy="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8" name="Line 23"/>
            <p:cNvSpPr>
              <a:spLocks noChangeShapeType="1"/>
            </p:cNvSpPr>
            <p:nvPr/>
          </p:nvSpPr>
          <p:spPr bwMode="auto">
            <a:xfrm flipH="1">
              <a:off x="3082" y="2141"/>
              <a:ext cx="208" cy="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9" name="Text Box 24"/>
            <p:cNvSpPr txBox="1">
              <a:spLocks noChangeArrowheads="1"/>
            </p:cNvSpPr>
            <p:nvPr/>
          </p:nvSpPr>
          <p:spPr bwMode="auto">
            <a:xfrm>
              <a:off x="3167" y="2332"/>
              <a:ext cx="384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i="1"/>
                <a:t>d</a:t>
              </a:r>
              <a:r>
                <a:rPr lang="en-US" sz="1800" i="1" baseline="-25000"/>
                <a:t>2</a:t>
              </a:r>
            </a:p>
          </p:txBody>
        </p:sp>
        <p:sp>
          <p:nvSpPr>
            <p:cNvPr id="90190" name="Text Box 19"/>
            <p:cNvSpPr txBox="1">
              <a:spLocks noChangeArrowheads="1"/>
            </p:cNvSpPr>
            <p:nvPr/>
          </p:nvSpPr>
          <p:spPr bwMode="auto">
            <a:xfrm>
              <a:off x="2204" y="2167"/>
              <a:ext cx="384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i="1"/>
                <a:t>u</a:t>
              </a:r>
              <a:r>
                <a:rPr lang="en-US" sz="1800" i="1" baseline="-25000"/>
                <a:t>1</a:t>
              </a:r>
            </a:p>
          </p:txBody>
        </p:sp>
        <p:sp>
          <p:nvSpPr>
            <p:cNvPr id="90191" name="Line 22"/>
            <p:cNvSpPr>
              <a:spLocks noChangeShapeType="1"/>
            </p:cNvSpPr>
            <p:nvPr/>
          </p:nvSpPr>
          <p:spPr bwMode="auto">
            <a:xfrm flipV="1">
              <a:off x="2345" y="2030"/>
              <a:ext cx="200" cy="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2" name="Line 23"/>
            <p:cNvSpPr>
              <a:spLocks noChangeShapeType="1"/>
            </p:cNvSpPr>
            <p:nvPr/>
          </p:nvSpPr>
          <p:spPr bwMode="auto">
            <a:xfrm flipH="1">
              <a:off x="2430" y="2038"/>
              <a:ext cx="208" cy="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3" name="Text Box 24"/>
            <p:cNvSpPr txBox="1">
              <a:spLocks noChangeArrowheads="1"/>
            </p:cNvSpPr>
            <p:nvPr/>
          </p:nvSpPr>
          <p:spPr bwMode="auto">
            <a:xfrm>
              <a:off x="2515" y="2229"/>
              <a:ext cx="384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i="1"/>
                <a:t>d</a:t>
              </a:r>
              <a:r>
                <a:rPr lang="en-US" sz="1800" i="1" baseline="-25000"/>
                <a:t>1</a:t>
              </a:r>
            </a:p>
          </p:txBody>
        </p:sp>
      </p:grpSp>
      <p:sp>
        <p:nvSpPr>
          <p:cNvPr id="90134" name="Line 72"/>
          <p:cNvSpPr>
            <a:spLocks noChangeShapeType="1"/>
          </p:cNvSpPr>
          <p:nvPr/>
        </p:nvSpPr>
        <p:spPr bwMode="auto">
          <a:xfrm>
            <a:off x="6030913" y="4767263"/>
            <a:ext cx="1165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35" name="Line 73"/>
          <p:cNvSpPr>
            <a:spLocks noChangeShapeType="1"/>
          </p:cNvSpPr>
          <p:nvPr/>
        </p:nvSpPr>
        <p:spPr bwMode="auto">
          <a:xfrm>
            <a:off x="6038850" y="4919663"/>
            <a:ext cx="1165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6" name="Text Box 41"/>
          <p:cNvSpPr txBox="1">
            <a:spLocks noChangeArrowheads="1"/>
          </p:cNvSpPr>
          <p:nvPr/>
        </p:nvSpPr>
        <p:spPr bwMode="auto">
          <a:xfrm>
            <a:off x="6191250" y="43561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/>
              <a:t>d</a:t>
            </a:r>
            <a:r>
              <a:rPr lang="en-US" sz="1800" i="1" baseline="-25000"/>
              <a:t>i</a:t>
            </a:r>
          </a:p>
        </p:txBody>
      </p:sp>
      <p:sp>
        <p:nvSpPr>
          <p:cNvPr id="90137" name="Text Box 41"/>
          <p:cNvSpPr txBox="1">
            <a:spLocks noChangeArrowheads="1"/>
          </p:cNvSpPr>
          <p:nvPr/>
        </p:nvSpPr>
        <p:spPr bwMode="auto">
          <a:xfrm>
            <a:off x="6215063" y="48895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/>
              <a:t>u</a:t>
            </a:r>
            <a:r>
              <a:rPr lang="en-US" sz="1800" i="1" baseline="-25000"/>
              <a:t>i</a:t>
            </a:r>
          </a:p>
        </p:txBody>
      </p:sp>
      <p:sp>
        <p:nvSpPr>
          <p:cNvPr id="90138" name="Line 77"/>
          <p:cNvSpPr>
            <a:spLocks noChangeShapeType="1"/>
          </p:cNvSpPr>
          <p:nvPr/>
        </p:nvSpPr>
        <p:spPr bwMode="auto">
          <a:xfrm>
            <a:off x="2265363" y="3232150"/>
            <a:ext cx="0" cy="663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9" name="Line 78"/>
          <p:cNvSpPr>
            <a:spLocks noChangeShapeType="1"/>
          </p:cNvSpPr>
          <p:nvPr/>
        </p:nvSpPr>
        <p:spPr bwMode="auto">
          <a:xfrm flipH="1">
            <a:off x="6478588" y="4146550"/>
            <a:ext cx="369887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40" name="Line 79"/>
          <p:cNvSpPr>
            <a:spLocks noChangeShapeType="1"/>
          </p:cNvSpPr>
          <p:nvPr/>
        </p:nvSpPr>
        <p:spPr bwMode="auto">
          <a:xfrm flipH="1" flipV="1">
            <a:off x="6508750" y="5092700"/>
            <a:ext cx="369888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0141" name="Group 81"/>
          <p:cNvGrpSpPr>
            <a:grpSpLocks/>
          </p:cNvGrpSpPr>
          <p:nvPr/>
        </p:nvGrpSpPr>
        <p:grpSpPr bwMode="auto">
          <a:xfrm>
            <a:off x="1535113" y="3332163"/>
            <a:ext cx="465137" cy="803275"/>
            <a:chOff x="4140" y="429"/>
            <a:chExt cx="1425" cy="2396"/>
          </a:xfrm>
        </p:grpSpPr>
        <p:sp>
          <p:nvSpPr>
            <p:cNvPr id="90154" name="Freeform 8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5" name="Rectangle 83"/>
            <p:cNvSpPr>
              <a:spLocks noChangeArrowheads="1"/>
            </p:cNvSpPr>
            <p:nvPr/>
          </p:nvSpPr>
          <p:spPr bwMode="auto">
            <a:xfrm>
              <a:off x="4208" y="429"/>
              <a:ext cx="1046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56" name="Freeform 8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7" name="Freeform 8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8" name="Rectangle 86"/>
            <p:cNvSpPr>
              <a:spLocks noChangeArrowheads="1"/>
            </p:cNvSpPr>
            <p:nvPr/>
          </p:nvSpPr>
          <p:spPr bwMode="auto">
            <a:xfrm>
              <a:off x="4213" y="694"/>
              <a:ext cx="593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159" name="Group 8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184" name="AutoShape 8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85" name="AutoShape 89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160" name="Rectangle 90"/>
            <p:cNvSpPr>
              <a:spLocks noChangeArrowheads="1"/>
            </p:cNvSpPr>
            <p:nvPr/>
          </p:nvSpPr>
          <p:spPr bwMode="auto">
            <a:xfrm>
              <a:off x="4223" y="1021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161" name="Group 9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182" name="AutoShape 92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83" name="AutoShape 93"/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8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162" name="Rectangle 94"/>
            <p:cNvSpPr>
              <a:spLocks noChangeArrowheads="1"/>
            </p:cNvSpPr>
            <p:nvPr/>
          </p:nvSpPr>
          <p:spPr bwMode="auto">
            <a:xfrm>
              <a:off x="4218" y="1357"/>
              <a:ext cx="593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63" name="Rectangle 95"/>
            <p:cNvSpPr>
              <a:spLocks noChangeArrowheads="1"/>
            </p:cNvSpPr>
            <p:nvPr/>
          </p:nvSpPr>
          <p:spPr bwMode="auto">
            <a:xfrm>
              <a:off x="4228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164" name="Group 9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180" name="AutoShape 97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81" name="AutoShape 9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165" name="Freeform 9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166" name="Group 10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0178" name="AutoShape 101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79" name="AutoShape 102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167" name="Rectangle 103"/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68" name="Freeform 10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9" name="Freeform 10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0" name="Oval 106"/>
            <p:cNvSpPr>
              <a:spLocks noChangeArrowheads="1"/>
            </p:cNvSpPr>
            <p:nvPr/>
          </p:nvSpPr>
          <p:spPr bwMode="auto">
            <a:xfrm>
              <a:off x="5516" y="2612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71" name="Freeform 10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2" name="AutoShape 10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73" name="AutoShape 109"/>
            <p:cNvSpPr>
              <a:spLocks noChangeArrowheads="1"/>
            </p:cNvSpPr>
            <p:nvPr/>
          </p:nvSpPr>
          <p:spPr bwMode="auto">
            <a:xfrm>
              <a:off x="4208" y="2711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74" name="Oval 110"/>
            <p:cNvSpPr>
              <a:spLocks noChangeArrowheads="1"/>
            </p:cNvSpPr>
            <p:nvPr/>
          </p:nvSpPr>
          <p:spPr bwMode="auto">
            <a:xfrm>
              <a:off x="4310" y="2385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75" name="Oval 111"/>
            <p:cNvSpPr>
              <a:spLocks noChangeArrowheads="1"/>
            </p:cNvSpPr>
            <p:nvPr/>
          </p:nvSpPr>
          <p:spPr bwMode="auto">
            <a:xfrm>
              <a:off x="4485" y="2385"/>
              <a:ext cx="160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90176" name="Oval 112"/>
            <p:cNvSpPr>
              <a:spLocks noChangeArrowheads="1"/>
            </p:cNvSpPr>
            <p:nvPr/>
          </p:nvSpPr>
          <p:spPr bwMode="auto">
            <a:xfrm>
              <a:off x="4660" y="2380"/>
              <a:ext cx="160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77" name="Rectangle 113"/>
            <p:cNvSpPr>
              <a:spLocks noChangeArrowheads="1"/>
            </p:cNvSpPr>
            <p:nvPr/>
          </p:nvSpPr>
          <p:spPr bwMode="auto">
            <a:xfrm>
              <a:off x="5064" y="1835"/>
              <a:ext cx="83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142" name="Group 114"/>
          <p:cNvGrpSpPr>
            <a:grpSpLocks/>
          </p:cNvGrpSpPr>
          <p:nvPr/>
        </p:nvGrpSpPr>
        <p:grpSpPr bwMode="auto">
          <a:xfrm>
            <a:off x="444500" y="4635500"/>
            <a:ext cx="925513" cy="795338"/>
            <a:chOff x="-44" y="1473"/>
            <a:chExt cx="981" cy="1105"/>
          </a:xfrm>
        </p:grpSpPr>
        <p:pic>
          <p:nvPicPr>
            <p:cNvPr id="90152" name="Picture 115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153" name="Freeform 1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3" name="Group 117"/>
          <p:cNvGrpSpPr>
            <a:grpSpLocks/>
          </p:cNvGrpSpPr>
          <p:nvPr/>
        </p:nvGrpSpPr>
        <p:grpSpPr bwMode="auto">
          <a:xfrm>
            <a:off x="3665538" y="2816225"/>
            <a:ext cx="925512" cy="795338"/>
            <a:chOff x="-44" y="1473"/>
            <a:chExt cx="981" cy="1105"/>
          </a:xfrm>
        </p:grpSpPr>
        <p:pic>
          <p:nvPicPr>
            <p:cNvPr id="90150" name="Picture 118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151" name="Freeform 1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4" name="Group 120"/>
          <p:cNvGrpSpPr>
            <a:grpSpLocks/>
          </p:cNvGrpSpPr>
          <p:nvPr/>
        </p:nvGrpSpPr>
        <p:grpSpPr bwMode="auto">
          <a:xfrm>
            <a:off x="4710113" y="2957513"/>
            <a:ext cx="925512" cy="795337"/>
            <a:chOff x="-44" y="1473"/>
            <a:chExt cx="981" cy="1105"/>
          </a:xfrm>
        </p:grpSpPr>
        <p:pic>
          <p:nvPicPr>
            <p:cNvPr id="90148" name="Picture 12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149" name="Freeform 12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5" name="Group 123"/>
          <p:cNvGrpSpPr>
            <a:grpSpLocks/>
          </p:cNvGrpSpPr>
          <p:nvPr/>
        </p:nvGrpSpPr>
        <p:grpSpPr bwMode="auto">
          <a:xfrm flipH="1">
            <a:off x="7180263" y="4405313"/>
            <a:ext cx="925512" cy="795337"/>
            <a:chOff x="-44" y="1473"/>
            <a:chExt cx="981" cy="1105"/>
          </a:xfrm>
        </p:grpSpPr>
        <p:pic>
          <p:nvPicPr>
            <p:cNvPr id="90146" name="Picture 124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147" name="Freeform 12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9113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BABC7D71-33AD-404F-B1F4-9B77BEFCE79F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61913"/>
            <a:ext cx="8520113" cy="1143000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File distribution time: client-server</a:t>
            </a:r>
          </a:p>
        </p:txBody>
      </p:sp>
      <p:sp>
        <p:nvSpPr>
          <p:cNvPr id="9114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322263" y="1252538"/>
            <a:ext cx="4100512" cy="2014537"/>
          </a:xfrm>
        </p:spPr>
        <p:txBody>
          <a:bodyPr/>
          <a:lstStyle/>
          <a:p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server transmission: </a:t>
            </a:r>
            <a:r>
              <a:rPr lang="en-US" sz="2400">
                <a:ea typeface="ＭＳ Ｐゴシック" pitchFamily="34" charset="-128"/>
              </a:rPr>
              <a:t>must</a:t>
            </a:r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r>
              <a:rPr lang="en-US" sz="2400">
                <a:ea typeface="ＭＳ Ｐゴシック" pitchFamily="34" charset="-128"/>
              </a:rPr>
              <a:t>sequentially send (upload) </a:t>
            </a:r>
            <a:r>
              <a:rPr lang="en-US" sz="2400" i="1">
                <a:ea typeface="ＭＳ Ｐゴシック" pitchFamily="34" charset="-128"/>
              </a:rPr>
              <a:t>N </a:t>
            </a:r>
            <a:r>
              <a:rPr lang="en-US" sz="2400">
                <a:ea typeface="ＭＳ Ｐゴシック" pitchFamily="34" charset="-128"/>
              </a:rPr>
              <a:t>file</a:t>
            </a:r>
            <a:r>
              <a:rPr lang="en-US" sz="2400" i="1">
                <a:ea typeface="ＭＳ Ｐゴシック" pitchFamily="34" charset="-128"/>
              </a:rPr>
              <a:t> </a:t>
            </a:r>
            <a:r>
              <a:rPr lang="en-US" sz="2400">
                <a:ea typeface="ＭＳ Ｐゴシック" pitchFamily="34" charset="-128"/>
              </a:rPr>
              <a:t>copies</a:t>
            </a:r>
            <a:r>
              <a:rPr lang="en-US" sz="2600">
                <a:ea typeface="ＭＳ Ｐゴシック" pitchFamily="34" charset="-128"/>
              </a:rPr>
              <a:t>:</a:t>
            </a:r>
          </a:p>
          <a:p>
            <a:pPr lvl="1">
              <a:lnSpc>
                <a:spcPct val="100000"/>
              </a:lnSpc>
              <a:buSzPct val="85000"/>
            </a:pPr>
            <a:r>
              <a:rPr lang="en-US" sz="2000">
                <a:ea typeface="ＭＳ Ｐゴシック" pitchFamily="34" charset="-128"/>
              </a:rPr>
              <a:t>time to send one copy: </a:t>
            </a:r>
            <a:r>
              <a:rPr lang="en-US" sz="2000" i="1">
                <a:ea typeface="ＭＳ Ｐゴシック" pitchFamily="34" charset="-128"/>
              </a:rPr>
              <a:t>F/u</a:t>
            </a:r>
            <a:r>
              <a:rPr lang="en-US" sz="2000" i="1" baseline="-25000">
                <a:ea typeface="ＭＳ Ｐゴシック" pitchFamily="34" charset="-128"/>
              </a:rPr>
              <a:t>s </a:t>
            </a:r>
            <a:endParaRPr lang="en-US" sz="2000">
              <a:ea typeface="ＭＳ Ｐゴシック" pitchFamily="34" charset="-128"/>
            </a:endParaRPr>
          </a:p>
          <a:p>
            <a:pPr lvl="1">
              <a:lnSpc>
                <a:spcPct val="100000"/>
              </a:lnSpc>
              <a:buSzPct val="85000"/>
            </a:pPr>
            <a:r>
              <a:rPr lang="en-US" sz="2000">
                <a:ea typeface="ＭＳ Ｐゴシック" pitchFamily="34" charset="-128"/>
              </a:rPr>
              <a:t>time to send N copies: </a:t>
            </a:r>
            <a:r>
              <a:rPr lang="en-US" sz="2000" i="1">
                <a:ea typeface="ＭＳ Ｐゴシック" pitchFamily="34" charset="-128"/>
              </a:rPr>
              <a:t>NF/u</a:t>
            </a:r>
            <a:r>
              <a:rPr lang="en-US" sz="2000" i="1" baseline="-25000">
                <a:ea typeface="ＭＳ Ｐゴシック" pitchFamily="34" charset="-128"/>
              </a:rPr>
              <a:t>s</a:t>
            </a:r>
            <a:endParaRPr lang="en-US" sz="2000">
              <a:ea typeface="ＭＳ Ｐゴシック" pitchFamily="34" charset="-128"/>
            </a:endParaRPr>
          </a:p>
        </p:txBody>
      </p:sp>
      <p:sp>
        <p:nvSpPr>
          <p:cNvPr id="245813" name="Line 53"/>
          <p:cNvSpPr>
            <a:spLocks noChangeShapeType="1"/>
          </p:cNvSpPr>
          <p:nvPr/>
        </p:nvSpPr>
        <p:spPr bwMode="auto">
          <a:xfrm flipV="1">
            <a:off x="5746750" y="5368925"/>
            <a:ext cx="430213" cy="692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14" name="Text Box 54"/>
          <p:cNvSpPr txBox="1">
            <a:spLocks noChangeArrowheads="1"/>
          </p:cNvSpPr>
          <p:nvPr/>
        </p:nvSpPr>
        <p:spPr bwMode="auto">
          <a:xfrm>
            <a:off x="5484813" y="6022975"/>
            <a:ext cx="2670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/>
              <a:t>increases linearly in N</a:t>
            </a:r>
          </a:p>
        </p:txBody>
      </p:sp>
      <p:sp>
        <p:nvSpPr>
          <p:cNvPr id="91144" name="Text Box 51"/>
          <p:cNvSpPr txBox="1">
            <a:spLocks noChangeArrowheads="1"/>
          </p:cNvSpPr>
          <p:nvPr/>
        </p:nvSpPr>
        <p:spPr bwMode="auto">
          <a:xfrm>
            <a:off x="1249363" y="4662488"/>
            <a:ext cx="27860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lnSpc>
                <a:spcPct val="80000"/>
              </a:lnSpc>
            </a:pPr>
            <a:r>
              <a:rPr lang="en-US" i="1"/>
              <a:t>time to  distribute F </a:t>
            </a:r>
          </a:p>
          <a:p>
            <a:pPr marL="342900" indent="-342900" algn="r">
              <a:lnSpc>
                <a:spcPct val="80000"/>
              </a:lnSpc>
            </a:pPr>
            <a:r>
              <a:rPr lang="en-US" i="1"/>
              <a:t>to N clients using </a:t>
            </a:r>
          </a:p>
          <a:p>
            <a:pPr marL="342900" indent="-342900" algn="r">
              <a:lnSpc>
                <a:spcPct val="80000"/>
              </a:lnSpc>
            </a:pPr>
            <a:r>
              <a:rPr lang="en-US" i="1"/>
              <a:t>client-server approach</a:t>
            </a:r>
            <a:r>
              <a:rPr lang="en-US" sz="2400">
                <a:latin typeface="Comic Sans MS" pitchFamily="66" charset="0"/>
              </a:rPr>
              <a:t> </a:t>
            </a:r>
            <a:endParaRPr lang="en-US" sz="2800">
              <a:latin typeface="Comic Sans MS" pitchFamily="66" charset="0"/>
            </a:endParaRPr>
          </a:p>
        </p:txBody>
      </p:sp>
      <p:sp>
        <p:nvSpPr>
          <p:cNvPr id="91145" name="Rectangle 55"/>
          <p:cNvSpPr>
            <a:spLocks noChangeArrowheads="1"/>
          </p:cNvSpPr>
          <p:nvPr/>
        </p:nvSpPr>
        <p:spPr bwMode="auto">
          <a:xfrm>
            <a:off x="1157288" y="4591050"/>
            <a:ext cx="7032625" cy="12350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pic>
        <p:nvPicPr>
          <p:cNvPr id="91146" name="Picture 5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775" y="857250"/>
            <a:ext cx="651827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7" name="Text Box 96"/>
          <p:cNvSpPr txBox="1">
            <a:spLocks noChangeArrowheads="1"/>
          </p:cNvSpPr>
          <p:nvPr/>
        </p:nvSpPr>
        <p:spPr bwMode="auto">
          <a:xfrm>
            <a:off x="3946525" y="4905375"/>
            <a:ext cx="4238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800" i="1"/>
              <a:t> D</a:t>
            </a:r>
            <a:r>
              <a:rPr lang="en-US" sz="2800" i="1" baseline="-25000"/>
              <a:t>c-s</a:t>
            </a:r>
            <a:r>
              <a:rPr lang="en-US" sz="2800" i="1"/>
              <a:t> &gt; max{NF/u</a:t>
            </a:r>
            <a:r>
              <a:rPr lang="en-US" sz="2800" i="1" baseline="-25000"/>
              <a:t>s,</a:t>
            </a:r>
            <a:r>
              <a:rPr lang="en-US" sz="2800" i="1"/>
              <a:t>,F/d</a:t>
            </a:r>
            <a:r>
              <a:rPr lang="en-US" sz="2800" i="1" baseline="-25000"/>
              <a:t>min</a:t>
            </a:r>
            <a:r>
              <a:rPr lang="en-US" sz="2800" i="1"/>
              <a:t>}</a:t>
            </a:r>
            <a:r>
              <a:rPr lang="en-US" sz="2800" i="1">
                <a:solidFill>
                  <a:srgbClr val="CC0000"/>
                </a:solidFill>
              </a:rPr>
              <a:t> </a:t>
            </a:r>
          </a:p>
        </p:txBody>
      </p:sp>
      <p:sp>
        <p:nvSpPr>
          <p:cNvPr id="91148" name="Rectangle 47"/>
          <p:cNvSpPr>
            <a:spLocks noChangeArrowheads="1"/>
          </p:cNvSpPr>
          <p:nvPr/>
        </p:nvSpPr>
        <p:spPr bwMode="auto">
          <a:xfrm>
            <a:off x="363538" y="3081338"/>
            <a:ext cx="4316412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client: </a:t>
            </a:r>
            <a:r>
              <a:rPr lang="en-US" sz="2400">
                <a:latin typeface="Gill Sans MT" pitchFamily="34" charset="0"/>
              </a:rPr>
              <a:t>each client must download file copy</a:t>
            </a:r>
          </a:p>
          <a:p>
            <a:pPr marL="742950" lvl="1" indent="-285750">
              <a:lnSpc>
                <a:spcPct val="85000"/>
              </a:lnSpc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d</a:t>
            </a:r>
            <a:r>
              <a:rPr lang="en-US" baseline="-25000">
                <a:latin typeface="Gill Sans MT" pitchFamily="34" charset="0"/>
              </a:rPr>
              <a:t>min</a:t>
            </a:r>
            <a:r>
              <a:rPr lang="en-US">
                <a:latin typeface="Gill Sans MT" pitchFamily="34" charset="0"/>
              </a:rPr>
              <a:t> = min client download rate</a:t>
            </a:r>
          </a:p>
          <a:p>
            <a:pPr marL="742950" lvl="1" indent="-285750">
              <a:lnSpc>
                <a:spcPct val="85000"/>
              </a:lnSpc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min client download time: F/d</a:t>
            </a:r>
            <a:r>
              <a:rPr lang="en-US" baseline="-25000">
                <a:latin typeface="Gill Sans MT" pitchFamily="34" charset="0"/>
              </a:rPr>
              <a:t>min</a:t>
            </a: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 </a:t>
            </a:r>
            <a:endParaRPr lang="en-US">
              <a:latin typeface="Gill Sans MT" pitchFamily="34" charset="0"/>
            </a:endParaRPr>
          </a:p>
        </p:txBody>
      </p:sp>
      <p:sp>
        <p:nvSpPr>
          <p:cNvPr id="91149" name="Line 120"/>
          <p:cNvSpPr>
            <a:spLocks noChangeShapeType="1"/>
          </p:cNvSpPr>
          <p:nvPr/>
        </p:nvSpPr>
        <p:spPr bwMode="auto">
          <a:xfrm>
            <a:off x="4843463" y="5334000"/>
            <a:ext cx="174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50" name="Freeform 4"/>
          <p:cNvSpPr>
            <a:spLocks/>
          </p:cNvSpPr>
          <p:nvPr/>
        </p:nvSpPr>
        <p:spPr bwMode="auto">
          <a:xfrm>
            <a:off x="5600700" y="2111375"/>
            <a:ext cx="2136775" cy="1209675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1" name="Line 14"/>
          <p:cNvSpPr>
            <a:spLocks noChangeShapeType="1"/>
          </p:cNvSpPr>
          <p:nvPr/>
        </p:nvSpPr>
        <p:spPr bwMode="auto">
          <a:xfrm>
            <a:off x="5338763" y="2085975"/>
            <a:ext cx="4556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52" name="Text Box 15"/>
          <p:cNvSpPr txBox="1">
            <a:spLocks noChangeArrowheads="1"/>
          </p:cNvSpPr>
          <p:nvPr/>
        </p:nvSpPr>
        <p:spPr bwMode="auto">
          <a:xfrm>
            <a:off x="5364163" y="1763713"/>
            <a:ext cx="366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/>
              <a:t>u</a:t>
            </a:r>
            <a:r>
              <a:rPr lang="en-US" sz="1600" i="1" baseline="-25000"/>
              <a:t>s</a:t>
            </a:r>
          </a:p>
        </p:txBody>
      </p:sp>
      <p:sp>
        <p:nvSpPr>
          <p:cNvPr id="91153" name="Line 39"/>
          <p:cNvSpPr>
            <a:spLocks noChangeShapeType="1"/>
          </p:cNvSpPr>
          <p:nvPr/>
        </p:nvSpPr>
        <p:spPr bwMode="auto">
          <a:xfrm>
            <a:off x="5089525" y="2713038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54" name="Line 40"/>
          <p:cNvSpPr>
            <a:spLocks noChangeShapeType="1"/>
          </p:cNvSpPr>
          <p:nvPr/>
        </p:nvSpPr>
        <p:spPr bwMode="auto">
          <a:xfrm flipH="1">
            <a:off x="5119688" y="2814638"/>
            <a:ext cx="566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55" name="Text Box 44"/>
          <p:cNvSpPr txBox="1">
            <a:spLocks noChangeArrowheads="1"/>
          </p:cNvSpPr>
          <p:nvPr/>
        </p:nvSpPr>
        <p:spPr bwMode="auto">
          <a:xfrm>
            <a:off x="6183313" y="2460625"/>
            <a:ext cx="89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91156" name="AutoShape 327"/>
          <p:cNvSpPr>
            <a:spLocks noChangeArrowheads="1"/>
          </p:cNvSpPr>
          <p:nvPr/>
        </p:nvSpPr>
        <p:spPr bwMode="auto">
          <a:xfrm>
            <a:off x="4740275" y="1562100"/>
            <a:ext cx="334963" cy="401638"/>
          </a:xfrm>
          <a:prstGeom prst="can">
            <a:avLst>
              <a:gd name="adj" fmla="val 24242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800">
              <a:cs typeface="Arial" charset="0"/>
            </a:endParaRPr>
          </a:p>
        </p:txBody>
      </p:sp>
      <p:sp>
        <p:nvSpPr>
          <p:cNvPr id="91157" name="Line 22"/>
          <p:cNvSpPr>
            <a:spLocks noChangeShapeType="1"/>
          </p:cNvSpPr>
          <p:nvPr/>
        </p:nvSpPr>
        <p:spPr bwMode="auto">
          <a:xfrm flipV="1">
            <a:off x="7000875" y="1819275"/>
            <a:ext cx="180975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58" name="Line 23"/>
          <p:cNvSpPr>
            <a:spLocks noChangeShapeType="1"/>
          </p:cNvSpPr>
          <p:nvPr/>
        </p:nvSpPr>
        <p:spPr bwMode="auto">
          <a:xfrm flipH="1">
            <a:off x="7078663" y="1825625"/>
            <a:ext cx="187325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59" name="Line 22"/>
          <p:cNvSpPr>
            <a:spLocks noChangeShapeType="1"/>
          </p:cNvSpPr>
          <p:nvPr/>
        </p:nvSpPr>
        <p:spPr bwMode="auto">
          <a:xfrm flipV="1">
            <a:off x="6416675" y="1736725"/>
            <a:ext cx="179388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60" name="Line 23"/>
          <p:cNvSpPr>
            <a:spLocks noChangeShapeType="1"/>
          </p:cNvSpPr>
          <p:nvPr/>
        </p:nvSpPr>
        <p:spPr bwMode="auto">
          <a:xfrm flipH="1">
            <a:off x="6492875" y="1743075"/>
            <a:ext cx="185738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61" name="Line 138"/>
          <p:cNvSpPr>
            <a:spLocks noChangeShapeType="1"/>
          </p:cNvSpPr>
          <p:nvPr/>
        </p:nvSpPr>
        <p:spPr bwMode="auto">
          <a:xfrm>
            <a:off x="7723188" y="2579688"/>
            <a:ext cx="658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62" name="Line 139"/>
          <p:cNvSpPr>
            <a:spLocks noChangeShapeType="1"/>
          </p:cNvSpPr>
          <p:nvPr/>
        </p:nvSpPr>
        <p:spPr bwMode="auto">
          <a:xfrm>
            <a:off x="7726363" y="2682875"/>
            <a:ext cx="66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63" name="Text Box 41"/>
          <p:cNvSpPr txBox="1">
            <a:spLocks noChangeArrowheads="1"/>
          </p:cNvSpPr>
          <p:nvPr/>
        </p:nvSpPr>
        <p:spPr bwMode="auto">
          <a:xfrm>
            <a:off x="7813675" y="2146300"/>
            <a:ext cx="450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/>
              <a:t>d</a:t>
            </a:r>
            <a:r>
              <a:rPr lang="en-US" sz="1600" i="1" baseline="-25000"/>
              <a:t>i</a:t>
            </a:r>
          </a:p>
        </p:txBody>
      </p:sp>
      <p:sp>
        <p:nvSpPr>
          <p:cNvPr id="91164" name="Text Box 41"/>
          <p:cNvSpPr txBox="1">
            <a:spLocks noChangeArrowheads="1"/>
          </p:cNvSpPr>
          <p:nvPr/>
        </p:nvSpPr>
        <p:spPr bwMode="auto">
          <a:xfrm>
            <a:off x="7829550" y="2663825"/>
            <a:ext cx="506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/>
              <a:t>u</a:t>
            </a:r>
            <a:r>
              <a:rPr lang="en-US" sz="1600" i="1" baseline="-25000"/>
              <a:t>i</a:t>
            </a:r>
          </a:p>
        </p:txBody>
      </p:sp>
      <p:sp>
        <p:nvSpPr>
          <p:cNvPr id="91165" name="Text Box 47"/>
          <p:cNvSpPr txBox="1">
            <a:spLocks noChangeArrowheads="1"/>
          </p:cNvSpPr>
          <p:nvPr/>
        </p:nvSpPr>
        <p:spPr bwMode="auto">
          <a:xfrm>
            <a:off x="4498975" y="1616075"/>
            <a:ext cx="79057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i="1"/>
              <a:t>F</a:t>
            </a:r>
            <a:endParaRPr lang="en-US" sz="1400" i="1" baseline="-25000"/>
          </a:p>
        </p:txBody>
      </p:sp>
      <p:grpSp>
        <p:nvGrpSpPr>
          <p:cNvPr id="91166" name="Group 143"/>
          <p:cNvGrpSpPr>
            <a:grpSpLocks/>
          </p:cNvGrpSpPr>
          <p:nvPr/>
        </p:nvGrpSpPr>
        <p:grpSpPr bwMode="auto">
          <a:xfrm>
            <a:off x="5114925" y="1690688"/>
            <a:ext cx="292100" cy="517525"/>
            <a:chOff x="4140" y="429"/>
            <a:chExt cx="1425" cy="2396"/>
          </a:xfrm>
        </p:grpSpPr>
        <p:sp>
          <p:nvSpPr>
            <p:cNvPr id="91179" name="Freeform 1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80" name="Rectangle 145"/>
            <p:cNvSpPr>
              <a:spLocks noChangeArrowheads="1"/>
            </p:cNvSpPr>
            <p:nvPr/>
          </p:nvSpPr>
          <p:spPr bwMode="auto">
            <a:xfrm>
              <a:off x="4210" y="429"/>
              <a:ext cx="1046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81" name="Freeform 1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82" name="Freeform 1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83" name="Rectangle 148"/>
            <p:cNvSpPr>
              <a:spLocks noChangeArrowheads="1"/>
            </p:cNvSpPr>
            <p:nvPr/>
          </p:nvSpPr>
          <p:spPr bwMode="auto">
            <a:xfrm>
              <a:off x="4210" y="694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184" name="Group 1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09" name="AutoShape 150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5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10" name="AutoShape 151"/>
              <p:cNvSpPr>
                <a:spLocks noChangeArrowheads="1"/>
              </p:cNvSpPr>
              <p:nvPr/>
            </p:nvSpPr>
            <p:spPr bwMode="auto">
              <a:xfrm>
                <a:off x="637" y="2585"/>
                <a:ext cx="68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1185" name="Rectangle 152"/>
            <p:cNvSpPr>
              <a:spLocks noChangeArrowheads="1"/>
            </p:cNvSpPr>
            <p:nvPr/>
          </p:nvSpPr>
          <p:spPr bwMode="auto">
            <a:xfrm>
              <a:off x="4225" y="1017"/>
              <a:ext cx="596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186" name="Group 1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07" name="AutoShape 154"/>
              <p:cNvSpPr>
                <a:spLocks noChangeArrowheads="1"/>
              </p:cNvSpPr>
              <p:nvPr/>
            </p:nvSpPr>
            <p:spPr bwMode="auto">
              <a:xfrm>
                <a:off x="610" y="2569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08" name="AutoShape 155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1187" name="Rectangle 156"/>
            <p:cNvSpPr>
              <a:spLocks noChangeArrowheads="1"/>
            </p:cNvSpPr>
            <p:nvPr/>
          </p:nvSpPr>
          <p:spPr bwMode="auto">
            <a:xfrm>
              <a:off x="4217" y="1355"/>
              <a:ext cx="596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88" name="Rectangle 157"/>
            <p:cNvSpPr>
              <a:spLocks noChangeArrowheads="1"/>
            </p:cNvSpPr>
            <p:nvPr/>
          </p:nvSpPr>
          <p:spPr bwMode="auto">
            <a:xfrm>
              <a:off x="4225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189" name="Group 1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205" name="AutoShape 159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4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06" name="AutoShape 160"/>
              <p:cNvSpPr>
                <a:spLocks noChangeArrowheads="1"/>
              </p:cNvSpPr>
              <p:nvPr/>
            </p:nvSpPr>
            <p:spPr bwMode="auto">
              <a:xfrm>
                <a:off x="635" y="2582"/>
                <a:ext cx="68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1190" name="Freeform 1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1191" name="Group 1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203" name="AutoShape 163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04" name="AutoShape 164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1192" name="Rectangle 165"/>
            <p:cNvSpPr>
              <a:spLocks noChangeArrowheads="1"/>
            </p:cNvSpPr>
            <p:nvPr/>
          </p:nvSpPr>
          <p:spPr bwMode="auto">
            <a:xfrm>
              <a:off x="5247" y="429"/>
              <a:ext cx="70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93" name="Freeform 1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94" name="Freeform 1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95" name="Oval 168"/>
            <p:cNvSpPr>
              <a:spLocks noChangeArrowheads="1"/>
            </p:cNvSpPr>
            <p:nvPr/>
          </p:nvSpPr>
          <p:spPr bwMode="auto">
            <a:xfrm>
              <a:off x="5519" y="2612"/>
              <a:ext cx="46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96" name="Freeform 1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97" name="AutoShape 170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98" name="AutoShape 171"/>
            <p:cNvSpPr>
              <a:spLocks noChangeArrowheads="1"/>
            </p:cNvSpPr>
            <p:nvPr/>
          </p:nvSpPr>
          <p:spPr bwMode="auto">
            <a:xfrm>
              <a:off x="4210" y="2707"/>
              <a:ext cx="1069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99" name="Oval 172"/>
            <p:cNvSpPr>
              <a:spLocks noChangeArrowheads="1"/>
            </p:cNvSpPr>
            <p:nvPr/>
          </p:nvSpPr>
          <p:spPr bwMode="auto">
            <a:xfrm>
              <a:off x="4310" y="2384"/>
              <a:ext cx="155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00" name="Oval 173"/>
            <p:cNvSpPr>
              <a:spLocks noChangeArrowheads="1"/>
            </p:cNvSpPr>
            <p:nvPr/>
          </p:nvSpPr>
          <p:spPr bwMode="auto">
            <a:xfrm>
              <a:off x="4489" y="2384"/>
              <a:ext cx="155" cy="1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91201" name="Oval 174"/>
            <p:cNvSpPr>
              <a:spLocks noChangeArrowheads="1"/>
            </p:cNvSpPr>
            <p:nvPr/>
          </p:nvSpPr>
          <p:spPr bwMode="auto">
            <a:xfrm>
              <a:off x="4659" y="2384"/>
              <a:ext cx="163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02" name="Rectangle 175"/>
            <p:cNvSpPr>
              <a:spLocks noChangeArrowheads="1"/>
            </p:cNvSpPr>
            <p:nvPr/>
          </p:nvSpPr>
          <p:spPr bwMode="auto">
            <a:xfrm>
              <a:off x="5062" y="1833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67" name="Group 176"/>
          <p:cNvGrpSpPr>
            <a:grpSpLocks/>
          </p:cNvGrpSpPr>
          <p:nvPr/>
        </p:nvGrpSpPr>
        <p:grpSpPr bwMode="auto">
          <a:xfrm>
            <a:off x="4471988" y="2492375"/>
            <a:ext cx="620712" cy="512763"/>
            <a:chOff x="-44" y="1473"/>
            <a:chExt cx="981" cy="1105"/>
          </a:xfrm>
        </p:grpSpPr>
        <p:pic>
          <p:nvPicPr>
            <p:cNvPr id="91177" name="Picture 17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178" name="Freeform 17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1168" name="Group 179"/>
          <p:cNvGrpSpPr>
            <a:grpSpLocks/>
          </p:cNvGrpSpPr>
          <p:nvPr/>
        </p:nvGrpSpPr>
        <p:grpSpPr bwMode="auto">
          <a:xfrm>
            <a:off x="6300788" y="1284288"/>
            <a:ext cx="620712" cy="512762"/>
            <a:chOff x="-44" y="1473"/>
            <a:chExt cx="981" cy="1105"/>
          </a:xfrm>
        </p:grpSpPr>
        <p:pic>
          <p:nvPicPr>
            <p:cNvPr id="91175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176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1169" name="Group 182"/>
          <p:cNvGrpSpPr>
            <a:grpSpLocks/>
          </p:cNvGrpSpPr>
          <p:nvPr/>
        </p:nvGrpSpPr>
        <p:grpSpPr bwMode="auto">
          <a:xfrm>
            <a:off x="6910388" y="1360488"/>
            <a:ext cx="620712" cy="512762"/>
            <a:chOff x="-44" y="1473"/>
            <a:chExt cx="981" cy="1105"/>
          </a:xfrm>
        </p:grpSpPr>
        <p:pic>
          <p:nvPicPr>
            <p:cNvPr id="91173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174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1170" name="Group 185"/>
          <p:cNvGrpSpPr>
            <a:grpSpLocks/>
          </p:cNvGrpSpPr>
          <p:nvPr/>
        </p:nvGrpSpPr>
        <p:grpSpPr bwMode="auto">
          <a:xfrm flipH="1">
            <a:off x="8369300" y="2362200"/>
            <a:ext cx="620713" cy="512763"/>
            <a:chOff x="-44" y="1473"/>
            <a:chExt cx="981" cy="1105"/>
          </a:xfrm>
        </p:grpSpPr>
        <p:pic>
          <p:nvPicPr>
            <p:cNvPr id="91171" name="Picture 186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172" name="Freeform 18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3" grpId="0" animBg="1"/>
      <p:bldP spid="24581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9216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DA85D55D-8D79-4A2D-A43F-6508406E9662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8450" y="61913"/>
            <a:ext cx="8520113" cy="1143000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File distribution time: P2P</a:t>
            </a:r>
          </a:p>
        </p:txBody>
      </p:sp>
      <p:sp>
        <p:nvSpPr>
          <p:cNvPr id="92165" name="Rectangle 47"/>
          <p:cNvSpPr>
            <a:spLocks noGrp="1" noChangeArrowheads="1"/>
          </p:cNvSpPr>
          <p:nvPr>
            <p:ph type="body" idx="4294967295"/>
          </p:nvPr>
        </p:nvSpPr>
        <p:spPr>
          <a:xfrm>
            <a:off x="322263" y="1252538"/>
            <a:ext cx="4100512" cy="2014537"/>
          </a:xfrm>
        </p:spPr>
        <p:txBody>
          <a:bodyPr/>
          <a:lstStyle/>
          <a:p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server transmission: </a:t>
            </a:r>
            <a:r>
              <a:rPr lang="en-US" sz="2400">
                <a:ea typeface="ＭＳ Ｐゴシック" pitchFamily="34" charset="-128"/>
              </a:rPr>
              <a:t>must</a:t>
            </a:r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r>
              <a:rPr lang="en-US" sz="2400">
                <a:ea typeface="ＭＳ Ｐゴシック" pitchFamily="34" charset="-128"/>
              </a:rPr>
              <a:t>upload at least one</a:t>
            </a:r>
            <a:r>
              <a:rPr lang="en-US" sz="2400" i="1">
                <a:ea typeface="ＭＳ Ｐゴシック" pitchFamily="34" charset="-128"/>
              </a:rPr>
              <a:t> </a:t>
            </a:r>
            <a:r>
              <a:rPr lang="en-US" sz="2400">
                <a:ea typeface="ＭＳ Ｐゴシック" pitchFamily="34" charset="-128"/>
              </a:rPr>
              <a:t>copy</a:t>
            </a:r>
            <a:endParaRPr lang="en-US" sz="2600">
              <a:ea typeface="ＭＳ Ｐゴシック" pitchFamily="34" charset="-128"/>
            </a:endParaRPr>
          </a:p>
          <a:p>
            <a:pPr lvl="1">
              <a:lnSpc>
                <a:spcPct val="100000"/>
              </a:lnSpc>
              <a:buSzPct val="85000"/>
            </a:pPr>
            <a:r>
              <a:rPr lang="en-US" sz="2000">
                <a:ea typeface="ＭＳ Ｐゴシック" pitchFamily="34" charset="-128"/>
              </a:rPr>
              <a:t>time to send one copy: </a:t>
            </a:r>
            <a:r>
              <a:rPr lang="en-US" sz="2000" i="1">
                <a:ea typeface="ＭＳ Ｐゴシック" pitchFamily="34" charset="-128"/>
              </a:rPr>
              <a:t>F/u</a:t>
            </a:r>
            <a:r>
              <a:rPr lang="en-US" sz="2000" i="1" baseline="-25000">
                <a:ea typeface="ＭＳ Ｐゴシック" pitchFamily="34" charset="-128"/>
              </a:rPr>
              <a:t>s </a:t>
            </a:r>
            <a:endParaRPr lang="en-US" sz="2000">
              <a:ea typeface="ＭＳ Ｐゴシック" pitchFamily="34" charset="-128"/>
            </a:endParaRPr>
          </a:p>
        </p:txBody>
      </p:sp>
      <p:sp>
        <p:nvSpPr>
          <p:cNvPr id="92166" name="Text Box 51"/>
          <p:cNvSpPr txBox="1">
            <a:spLocks noChangeArrowheads="1"/>
          </p:cNvSpPr>
          <p:nvPr/>
        </p:nvSpPr>
        <p:spPr bwMode="auto">
          <a:xfrm>
            <a:off x="331788" y="4464050"/>
            <a:ext cx="2409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lnSpc>
                <a:spcPct val="80000"/>
              </a:lnSpc>
            </a:pPr>
            <a:r>
              <a:rPr lang="en-US" i="1"/>
              <a:t>time to  distribute F </a:t>
            </a:r>
          </a:p>
          <a:p>
            <a:pPr marL="342900" indent="-342900" algn="r">
              <a:lnSpc>
                <a:spcPct val="80000"/>
              </a:lnSpc>
            </a:pPr>
            <a:r>
              <a:rPr lang="en-US" i="1"/>
              <a:t>to N clients using </a:t>
            </a:r>
          </a:p>
          <a:p>
            <a:pPr marL="342900" indent="-342900" algn="r">
              <a:lnSpc>
                <a:spcPct val="80000"/>
              </a:lnSpc>
            </a:pPr>
            <a:r>
              <a:rPr lang="en-US" i="1"/>
              <a:t>P2P approach</a:t>
            </a:r>
            <a:r>
              <a:rPr lang="en-US" sz="2400">
                <a:latin typeface="Comic Sans MS" pitchFamily="66" charset="0"/>
              </a:rPr>
              <a:t> </a:t>
            </a:r>
            <a:endParaRPr lang="en-US" sz="2800">
              <a:latin typeface="Comic Sans MS" pitchFamily="66" charset="0"/>
            </a:endParaRPr>
          </a:p>
        </p:txBody>
      </p:sp>
      <p:sp>
        <p:nvSpPr>
          <p:cNvPr id="92167" name="Rectangle 55"/>
          <p:cNvSpPr>
            <a:spLocks noChangeArrowheads="1"/>
          </p:cNvSpPr>
          <p:nvPr/>
        </p:nvSpPr>
        <p:spPr bwMode="auto">
          <a:xfrm>
            <a:off x="217488" y="4371975"/>
            <a:ext cx="8726487" cy="12350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pic>
        <p:nvPicPr>
          <p:cNvPr id="92168" name="Picture 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775" y="857250"/>
            <a:ext cx="49387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9" name="Freeform 4"/>
          <p:cNvSpPr>
            <a:spLocks/>
          </p:cNvSpPr>
          <p:nvPr/>
        </p:nvSpPr>
        <p:spPr bwMode="auto">
          <a:xfrm>
            <a:off x="5600700" y="2111375"/>
            <a:ext cx="2136775" cy="1209675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0" name="Line 14"/>
          <p:cNvSpPr>
            <a:spLocks noChangeShapeType="1"/>
          </p:cNvSpPr>
          <p:nvPr/>
        </p:nvSpPr>
        <p:spPr bwMode="auto">
          <a:xfrm>
            <a:off x="5338763" y="2085975"/>
            <a:ext cx="4556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71" name="Text Box 15"/>
          <p:cNvSpPr txBox="1">
            <a:spLocks noChangeArrowheads="1"/>
          </p:cNvSpPr>
          <p:nvPr/>
        </p:nvSpPr>
        <p:spPr bwMode="auto">
          <a:xfrm>
            <a:off x="5364163" y="1763713"/>
            <a:ext cx="366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/>
              <a:t>u</a:t>
            </a:r>
            <a:r>
              <a:rPr lang="en-US" sz="1600" i="1" baseline="-25000"/>
              <a:t>s</a:t>
            </a:r>
          </a:p>
        </p:txBody>
      </p:sp>
      <p:sp>
        <p:nvSpPr>
          <p:cNvPr id="92172" name="Line 39"/>
          <p:cNvSpPr>
            <a:spLocks noChangeShapeType="1"/>
          </p:cNvSpPr>
          <p:nvPr/>
        </p:nvSpPr>
        <p:spPr bwMode="auto">
          <a:xfrm>
            <a:off x="5089525" y="2713038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73" name="Line 40"/>
          <p:cNvSpPr>
            <a:spLocks noChangeShapeType="1"/>
          </p:cNvSpPr>
          <p:nvPr/>
        </p:nvSpPr>
        <p:spPr bwMode="auto">
          <a:xfrm flipH="1">
            <a:off x="5119688" y="2814638"/>
            <a:ext cx="566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74" name="Text Box 44"/>
          <p:cNvSpPr txBox="1">
            <a:spLocks noChangeArrowheads="1"/>
          </p:cNvSpPr>
          <p:nvPr/>
        </p:nvSpPr>
        <p:spPr bwMode="auto">
          <a:xfrm>
            <a:off x="6183313" y="2460625"/>
            <a:ext cx="89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92175" name="AutoShape 327"/>
          <p:cNvSpPr>
            <a:spLocks noChangeArrowheads="1"/>
          </p:cNvSpPr>
          <p:nvPr/>
        </p:nvSpPr>
        <p:spPr bwMode="auto">
          <a:xfrm>
            <a:off x="4740275" y="1562100"/>
            <a:ext cx="334963" cy="401638"/>
          </a:xfrm>
          <a:prstGeom prst="can">
            <a:avLst>
              <a:gd name="adj" fmla="val 24242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800">
              <a:cs typeface="Arial" charset="0"/>
            </a:endParaRPr>
          </a:p>
        </p:txBody>
      </p:sp>
      <p:sp>
        <p:nvSpPr>
          <p:cNvPr id="92176" name="Line 22"/>
          <p:cNvSpPr>
            <a:spLocks noChangeShapeType="1"/>
          </p:cNvSpPr>
          <p:nvPr/>
        </p:nvSpPr>
        <p:spPr bwMode="auto">
          <a:xfrm flipV="1">
            <a:off x="7000875" y="1819275"/>
            <a:ext cx="180975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7" name="Line 23"/>
          <p:cNvSpPr>
            <a:spLocks noChangeShapeType="1"/>
          </p:cNvSpPr>
          <p:nvPr/>
        </p:nvSpPr>
        <p:spPr bwMode="auto">
          <a:xfrm flipH="1">
            <a:off x="7078663" y="1825625"/>
            <a:ext cx="187325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8" name="Line 22"/>
          <p:cNvSpPr>
            <a:spLocks noChangeShapeType="1"/>
          </p:cNvSpPr>
          <p:nvPr/>
        </p:nvSpPr>
        <p:spPr bwMode="auto">
          <a:xfrm flipV="1">
            <a:off x="6416675" y="1736725"/>
            <a:ext cx="179388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9" name="Line 23"/>
          <p:cNvSpPr>
            <a:spLocks noChangeShapeType="1"/>
          </p:cNvSpPr>
          <p:nvPr/>
        </p:nvSpPr>
        <p:spPr bwMode="auto">
          <a:xfrm flipH="1">
            <a:off x="6492875" y="1743075"/>
            <a:ext cx="185738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0" name="Line 26"/>
          <p:cNvSpPr>
            <a:spLocks noChangeShapeType="1"/>
          </p:cNvSpPr>
          <p:nvPr/>
        </p:nvSpPr>
        <p:spPr bwMode="auto">
          <a:xfrm>
            <a:off x="7723188" y="2579688"/>
            <a:ext cx="658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81" name="Line 27"/>
          <p:cNvSpPr>
            <a:spLocks noChangeShapeType="1"/>
          </p:cNvSpPr>
          <p:nvPr/>
        </p:nvSpPr>
        <p:spPr bwMode="auto">
          <a:xfrm>
            <a:off x="7726363" y="2682875"/>
            <a:ext cx="66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2" name="Text Box 41"/>
          <p:cNvSpPr txBox="1">
            <a:spLocks noChangeArrowheads="1"/>
          </p:cNvSpPr>
          <p:nvPr/>
        </p:nvSpPr>
        <p:spPr bwMode="auto">
          <a:xfrm>
            <a:off x="7813675" y="2146300"/>
            <a:ext cx="450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/>
              <a:t>d</a:t>
            </a:r>
            <a:r>
              <a:rPr lang="en-US" sz="1600" i="1" baseline="-25000"/>
              <a:t>i</a:t>
            </a:r>
          </a:p>
        </p:txBody>
      </p:sp>
      <p:sp>
        <p:nvSpPr>
          <p:cNvPr id="92183" name="Text Box 41"/>
          <p:cNvSpPr txBox="1">
            <a:spLocks noChangeArrowheads="1"/>
          </p:cNvSpPr>
          <p:nvPr/>
        </p:nvSpPr>
        <p:spPr bwMode="auto">
          <a:xfrm>
            <a:off x="7829550" y="2663825"/>
            <a:ext cx="506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/>
              <a:t>u</a:t>
            </a:r>
            <a:r>
              <a:rPr lang="en-US" sz="1600" i="1" baseline="-25000"/>
              <a:t>i</a:t>
            </a:r>
          </a:p>
        </p:txBody>
      </p:sp>
      <p:sp>
        <p:nvSpPr>
          <p:cNvPr id="92184" name="Text Box 47"/>
          <p:cNvSpPr txBox="1">
            <a:spLocks noChangeArrowheads="1"/>
          </p:cNvSpPr>
          <p:nvPr/>
        </p:nvSpPr>
        <p:spPr bwMode="auto">
          <a:xfrm>
            <a:off x="4498975" y="1616075"/>
            <a:ext cx="79057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i="1"/>
              <a:t>F</a:t>
            </a:r>
            <a:endParaRPr lang="en-US" sz="1400" i="1" baseline="-25000"/>
          </a:p>
        </p:txBody>
      </p:sp>
      <p:sp>
        <p:nvSpPr>
          <p:cNvPr id="92185" name="Text Box 31"/>
          <p:cNvSpPr txBox="1">
            <a:spLocks noChangeArrowheads="1"/>
          </p:cNvSpPr>
          <p:nvPr/>
        </p:nvSpPr>
        <p:spPr bwMode="auto">
          <a:xfrm>
            <a:off x="2698750" y="4657725"/>
            <a:ext cx="6134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800" i="1"/>
              <a:t> D</a:t>
            </a:r>
            <a:r>
              <a:rPr lang="en-US" sz="2800" i="1" baseline="-25000"/>
              <a:t>P2P</a:t>
            </a:r>
            <a:r>
              <a:rPr lang="en-US" sz="2800" i="1"/>
              <a:t> &gt; max{F/u</a:t>
            </a:r>
            <a:r>
              <a:rPr lang="en-US" sz="2800" i="1" baseline="-25000"/>
              <a:t>s,</a:t>
            </a:r>
            <a:r>
              <a:rPr lang="en-US" sz="2800" i="1"/>
              <a:t>,F/d</a:t>
            </a:r>
            <a:r>
              <a:rPr lang="en-US" sz="2800" i="1" baseline="-25000"/>
              <a:t>min,</a:t>
            </a:r>
            <a:r>
              <a:rPr lang="en-US" sz="2800" i="1"/>
              <a:t>,NF/(</a:t>
            </a:r>
            <a:r>
              <a:rPr lang="en-US" sz="2400"/>
              <a:t>u</a:t>
            </a:r>
            <a:r>
              <a:rPr lang="en-US" sz="2400" baseline="-25000"/>
              <a:t>s</a:t>
            </a:r>
            <a:r>
              <a:rPr lang="en-US" sz="2400"/>
              <a:t> + </a:t>
            </a:r>
            <a:r>
              <a:rPr lang="en-US" sz="2800">
                <a:latin typeface="Symbol" pitchFamily="18" charset="2"/>
              </a:rPr>
              <a:t>S</a:t>
            </a:r>
            <a:r>
              <a:rPr lang="en-US" sz="2400"/>
              <a:t>u</a:t>
            </a:r>
            <a:r>
              <a:rPr lang="en-US" sz="2400" baseline="-25000"/>
              <a:t>i</a:t>
            </a:r>
            <a:r>
              <a:rPr lang="en-US" sz="2800"/>
              <a:t>)</a:t>
            </a:r>
            <a:r>
              <a:rPr lang="en-US" sz="2800" i="1"/>
              <a:t>}</a:t>
            </a:r>
            <a:r>
              <a:rPr lang="en-US" sz="2800" i="1">
                <a:solidFill>
                  <a:srgbClr val="CC0000"/>
                </a:solidFill>
              </a:rPr>
              <a:t> </a:t>
            </a:r>
          </a:p>
        </p:txBody>
      </p:sp>
      <p:sp>
        <p:nvSpPr>
          <p:cNvPr id="92186" name="Rectangle 47"/>
          <p:cNvSpPr>
            <a:spLocks noChangeArrowheads="1"/>
          </p:cNvSpPr>
          <p:nvPr/>
        </p:nvSpPr>
        <p:spPr bwMode="auto">
          <a:xfrm>
            <a:off x="333375" y="2309813"/>
            <a:ext cx="4316413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client: </a:t>
            </a:r>
            <a:r>
              <a:rPr lang="en-US" sz="2400">
                <a:latin typeface="Gill Sans MT" pitchFamily="34" charset="0"/>
              </a:rPr>
              <a:t>each client must download file copy</a:t>
            </a:r>
          </a:p>
          <a:p>
            <a:pPr marL="742950" lvl="1" indent="-285750">
              <a:lnSpc>
                <a:spcPct val="85000"/>
              </a:lnSpc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min client download time: F/d</a:t>
            </a:r>
            <a:r>
              <a:rPr lang="en-US" baseline="-25000">
                <a:latin typeface="Gill Sans MT" pitchFamily="34" charset="0"/>
              </a:rPr>
              <a:t>min</a:t>
            </a: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 </a:t>
            </a:r>
            <a:endParaRPr lang="en-US">
              <a:latin typeface="Gill Sans MT" pitchFamily="34" charset="0"/>
            </a:endParaRPr>
          </a:p>
        </p:txBody>
      </p:sp>
      <p:sp>
        <p:nvSpPr>
          <p:cNvPr id="92187" name="Line 33"/>
          <p:cNvSpPr>
            <a:spLocks noChangeShapeType="1"/>
          </p:cNvSpPr>
          <p:nvPr/>
        </p:nvSpPr>
        <p:spPr bwMode="auto">
          <a:xfrm>
            <a:off x="3732213" y="5124450"/>
            <a:ext cx="174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8" name="Rectangle 47"/>
          <p:cNvSpPr>
            <a:spLocks noChangeArrowheads="1"/>
          </p:cNvSpPr>
          <p:nvPr/>
        </p:nvSpPr>
        <p:spPr bwMode="auto">
          <a:xfrm>
            <a:off x="307975" y="3343275"/>
            <a:ext cx="6711950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clients: </a:t>
            </a:r>
            <a:r>
              <a:rPr lang="en-US" sz="2400">
                <a:latin typeface="Gill Sans MT" pitchFamily="34" charset="0"/>
              </a:rPr>
              <a:t>as aggregate must download </a:t>
            </a:r>
            <a:r>
              <a:rPr lang="en-US" sz="2400" i="1">
                <a:latin typeface="Gill Sans MT" pitchFamily="34" charset="0"/>
              </a:rPr>
              <a:t>NF</a:t>
            </a:r>
            <a:r>
              <a:rPr lang="en-US" sz="2400">
                <a:latin typeface="Gill Sans MT" pitchFamily="34" charset="0"/>
              </a:rPr>
              <a:t> bits</a:t>
            </a:r>
          </a:p>
          <a:p>
            <a:pPr marL="742950" lvl="1" indent="-285750">
              <a:lnSpc>
                <a:spcPct val="85000"/>
              </a:lnSpc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max upload rate (limting max download rate) is u</a:t>
            </a:r>
            <a:r>
              <a:rPr lang="en-US" baseline="-25000">
                <a:latin typeface="Gill Sans MT" pitchFamily="34" charset="0"/>
              </a:rPr>
              <a:t>s</a:t>
            </a:r>
            <a:r>
              <a:rPr lang="en-US">
                <a:latin typeface="Gill Sans MT" pitchFamily="34" charset="0"/>
              </a:rPr>
              <a:t> +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>
                <a:latin typeface="Gill Sans MT" pitchFamily="34" charset="0"/>
              </a:rPr>
              <a:t>u</a:t>
            </a:r>
            <a:r>
              <a:rPr lang="en-US" baseline="-25000">
                <a:latin typeface="Gill Sans MT" pitchFamily="34" charset="0"/>
              </a:rPr>
              <a:t>i</a:t>
            </a:r>
          </a:p>
        </p:txBody>
      </p:sp>
      <p:sp>
        <p:nvSpPr>
          <p:cNvPr id="245813" name="Line 53"/>
          <p:cNvSpPr>
            <a:spLocks noChangeShapeType="1"/>
          </p:cNvSpPr>
          <p:nvPr/>
        </p:nvSpPr>
        <p:spPr bwMode="auto">
          <a:xfrm flipV="1">
            <a:off x="7650163" y="5137150"/>
            <a:ext cx="573087" cy="949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14" name="Text Box 54"/>
          <p:cNvSpPr txBox="1">
            <a:spLocks noChangeArrowheads="1"/>
          </p:cNvSpPr>
          <p:nvPr/>
        </p:nvSpPr>
        <p:spPr bwMode="auto">
          <a:xfrm>
            <a:off x="1827213" y="6069013"/>
            <a:ext cx="6529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/>
              <a:t>… but so does this, as each peer brings service capacity</a:t>
            </a:r>
          </a:p>
        </p:txBody>
      </p:sp>
      <p:sp>
        <p:nvSpPr>
          <p:cNvPr id="2" name="Line 53"/>
          <p:cNvSpPr>
            <a:spLocks noChangeShapeType="1"/>
          </p:cNvSpPr>
          <p:nvPr/>
        </p:nvSpPr>
        <p:spPr bwMode="auto">
          <a:xfrm flipV="1">
            <a:off x="6365875" y="5092700"/>
            <a:ext cx="430213" cy="692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54"/>
          <p:cNvSpPr txBox="1">
            <a:spLocks noChangeArrowheads="1"/>
          </p:cNvSpPr>
          <p:nvPr/>
        </p:nvSpPr>
        <p:spPr bwMode="auto">
          <a:xfrm>
            <a:off x="3941763" y="5756275"/>
            <a:ext cx="2994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/>
              <a:t>increases linearly in </a:t>
            </a:r>
            <a:r>
              <a:rPr lang="en-US" i="1"/>
              <a:t>N</a:t>
            </a:r>
            <a:r>
              <a:rPr lang="en-US"/>
              <a:t> …</a:t>
            </a:r>
          </a:p>
        </p:txBody>
      </p:sp>
      <p:grpSp>
        <p:nvGrpSpPr>
          <p:cNvPr id="92193" name="Group 41"/>
          <p:cNvGrpSpPr>
            <a:grpSpLocks/>
          </p:cNvGrpSpPr>
          <p:nvPr/>
        </p:nvGrpSpPr>
        <p:grpSpPr bwMode="auto">
          <a:xfrm>
            <a:off x="5114925" y="1690688"/>
            <a:ext cx="292100" cy="517525"/>
            <a:chOff x="4140" y="429"/>
            <a:chExt cx="1425" cy="2396"/>
          </a:xfrm>
        </p:grpSpPr>
        <p:sp>
          <p:nvSpPr>
            <p:cNvPr id="92206" name="Freeform 4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7" name="Rectangle 43"/>
            <p:cNvSpPr>
              <a:spLocks noChangeArrowheads="1"/>
            </p:cNvSpPr>
            <p:nvPr/>
          </p:nvSpPr>
          <p:spPr bwMode="auto">
            <a:xfrm>
              <a:off x="4210" y="429"/>
              <a:ext cx="1046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08" name="Freeform 4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9" name="Freeform 4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0" name="Rectangle 46"/>
            <p:cNvSpPr>
              <a:spLocks noChangeArrowheads="1"/>
            </p:cNvSpPr>
            <p:nvPr/>
          </p:nvSpPr>
          <p:spPr bwMode="auto">
            <a:xfrm>
              <a:off x="4210" y="694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211" name="Group 4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36" name="AutoShape 48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5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37" name="AutoShape 49"/>
              <p:cNvSpPr>
                <a:spLocks noChangeArrowheads="1"/>
              </p:cNvSpPr>
              <p:nvPr/>
            </p:nvSpPr>
            <p:spPr bwMode="auto">
              <a:xfrm>
                <a:off x="637" y="2585"/>
                <a:ext cx="68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212" name="Rectangle 50"/>
            <p:cNvSpPr>
              <a:spLocks noChangeArrowheads="1"/>
            </p:cNvSpPr>
            <p:nvPr/>
          </p:nvSpPr>
          <p:spPr bwMode="auto">
            <a:xfrm>
              <a:off x="4225" y="1017"/>
              <a:ext cx="596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213" name="Group 5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34" name="AutoShape 52"/>
              <p:cNvSpPr>
                <a:spLocks noChangeArrowheads="1"/>
              </p:cNvSpPr>
              <p:nvPr/>
            </p:nvSpPr>
            <p:spPr bwMode="auto">
              <a:xfrm>
                <a:off x="610" y="2569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35" name="AutoShape 53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214" name="Rectangle 54"/>
            <p:cNvSpPr>
              <a:spLocks noChangeArrowheads="1"/>
            </p:cNvSpPr>
            <p:nvPr/>
          </p:nvSpPr>
          <p:spPr bwMode="auto">
            <a:xfrm>
              <a:off x="4217" y="1355"/>
              <a:ext cx="596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5" name="Rectangle 55"/>
            <p:cNvSpPr>
              <a:spLocks noChangeArrowheads="1"/>
            </p:cNvSpPr>
            <p:nvPr/>
          </p:nvSpPr>
          <p:spPr bwMode="auto">
            <a:xfrm>
              <a:off x="4225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216" name="Group 5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32" name="AutoShape 5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4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33" name="AutoShape 58"/>
              <p:cNvSpPr>
                <a:spLocks noChangeArrowheads="1"/>
              </p:cNvSpPr>
              <p:nvPr/>
            </p:nvSpPr>
            <p:spPr bwMode="auto">
              <a:xfrm>
                <a:off x="635" y="2582"/>
                <a:ext cx="68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217" name="Freeform 5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218" name="Group 6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30" name="AutoShape 61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31" name="AutoShape 62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219" name="Rectangle 63"/>
            <p:cNvSpPr>
              <a:spLocks noChangeArrowheads="1"/>
            </p:cNvSpPr>
            <p:nvPr/>
          </p:nvSpPr>
          <p:spPr bwMode="auto">
            <a:xfrm>
              <a:off x="5247" y="429"/>
              <a:ext cx="70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0" name="Freeform 6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21" name="Freeform 6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22" name="Oval 66"/>
            <p:cNvSpPr>
              <a:spLocks noChangeArrowheads="1"/>
            </p:cNvSpPr>
            <p:nvPr/>
          </p:nvSpPr>
          <p:spPr bwMode="auto">
            <a:xfrm>
              <a:off x="5519" y="2612"/>
              <a:ext cx="46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3" name="Freeform 6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24" name="AutoShape 68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5" name="AutoShape 69"/>
            <p:cNvSpPr>
              <a:spLocks noChangeArrowheads="1"/>
            </p:cNvSpPr>
            <p:nvPr/>
          </p:nvSpPr>
          <p:spPr bwMode="auto">
            <a:xfrm>
              <a:off x="4210" y="2707"/>
              <a:ext cx="1069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6" name="Oval 70"/>
            <p:cNvSpPr>
              <a:spLocks noChangeArrowheads="1"/>
            </p:cNvSpPr>
            <p:nvPr/>
          </p:nvSpPr>
          <p:spPr bwMode="auto">
            <a:xfrm>
              <a:off x="4310" y="2384"/>
              <a:ext cx="155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7" name="Oval 71"/>
            <p:cNvSpPr>
              <a:spLocks noChangeArrowheads="1"/>
            </p:cNvSpPr>
            <p:nvPr/>
          </p:nvSpPr>
          <p:spPr bwMode="auto">
            <a:xfrm>
              <a:off x="4489" y="2384"/>
              <a:ext cx="155" cy="1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92228" name="Oval 72"/>
            <p:cNvSpPr>
              <a:spLocks noChangeArrowheads="1"/>
            </p:cNvSpPr>
            <p:nvPr/>
          </p:nvSpPr>
          <p:spPr bwMode="auto">
            <a:xfrm>
              <a:off x="4659" y="2384"/>
              <a:ext cx="163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9" name="Rectangle 73"/>
            <p:cNvSpPr>
              <a:spLocks noChangeArrowheads="1"/>
            </p:cNvSpPr>
            <p:nvPr/>
          </p:nvSpPr>
          <p:spPr bwMode="auto">
            <a:xfrm>
              <a:off x="5062" y="1833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194" name="Group 74"/>
          <p:cNvGrpSpPr>
            <a:grpSpLocks/>
          </p:cNvGrpSpPr>
          <p:nvPr/>
        </p:nvGrpSpPr>
        <p:grpSpPr bwMode="auto">
          <a:xfrm flipH="1">
            <a:off x="8369300" y="2362200"/>
            <a:ext cx="620713" cy="512763"/>
            <a:chOff x="-44" y="1473"/>
            <a:chExt cx="981" cy="1105"/>
          </a:xfrm>
        </p:grpSpPr>
        <p:pic>
          <p:nvPicPr>
            <p:cNvPr id="92204" name="Picture 75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205" name="Freeform 7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2195" name="Group 77"/>
          <p:cNvGrpSpPr>
            <a:grpSpLocks/>
          </p:cNvGrpSpPr>
          <p:nvPr/>
        </p:nvGrpSpPr>
        <p:grpSpPr bwMode="auto">
          <a:xfrm>
            <a:off x="6300788" y="1284288"/>
            <a:ext cx="620712" cy="512762"/>
            <a:chOff x="-44" y="1473"/>
            <a:chExt cx="981" cy="1105"/>
          </a:xfrm>
        </p:grpSpPr>
        <p:pic>
          <p:nvPicPr>
            <p:cNvPr id="92202" name="Picture 78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203" name="Freeform 7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2196" name="Group 80"/>
          <p:cNvGrpSpPr>
            <a:grpSpLocks/>
          </p:cNvGrpSpPr>
          <p:nvPr/>
        </p:nvGrpSpPr>
        <p:grpSpPr bwMode="auto">
          <a:xfrm>
            <a:off x="6910388" y="1360488"/>
            <a:ext cx="620712" cy="512762"/>
            <a:chOff x="-44" y="1473"/>
            <a:chExt cx="981" cy="1105"/>
          </a:xfrm>
        </p:grpSpPr>
        <p:pic>
          <p:nvPicPr>
            <p:cNvPr id="92200" name="Picture 8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201" name="Freeform 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2197" name="Group 83"/>
          <p:cNvGrpSpPr>
            <a:grpSpLocks/>
          </p:cNvGrpSpPr>
          <p:nvPr/>
        </p:nvGrpSpPr>
        <p:grpSpPr bwMode="auto">
          <a:xfrm>
            <a:off x="4471988" y="2492375"/>
            <a:ext cx="620712" cy="512763"/>
            <a:chOff x="-44" y="1473"/>
            <a:chExt cx="981" cy="1105"/>
          </a:xfrm>
        </p:grpSpPr>
        <p:pic>
          <p:nvPicPr>
            <p:cNvPr id="92198" name="Picture 84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199" name="Freeform 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3" grpId="0" animBg="1"/>
      <p:bldP spid="245814" grpId="0"/>
      <p:bldP spid="2" grpId="0" animBg="1"/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9CED2D30-4894-454A-938E-382D55780488}" type="slidenum">
              <a:rPr lang="en-US" smtClean="0"/>
              <a:pPr/>
              <a:t>74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431925" y="1939925"/>
          <a:ext cx="6543675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hart" r:id="rId4" imgW="7734300" imgH="5295900" progId="Excel.Chart.8">
                  <p:embed/>
                </p:oleObj>
              </mc:Choice>
              <mc:Fallback>
                <p:oleObj name="Chart" r:id="rId4" imgW="7734300" imgH="5295900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1939925"/>
                        <a:ext cx="6543675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331788" y="152400"/>
            <a:ext cx="852011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4000">
                <a:solidFill>
                  <a:srgbClr val="000099"/>
                </a:solidFill>
                <a:latin typeface="Gill Sans MT" pitchFamily="34" charset="0"/>
              </a:rPr>
              <a:t>Client-server vs. P2P: example</a:t>
            </a: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433388" y="1292225"/>
            <a:ext cx="7662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400"/>
              <a:t>client upload rate =</a:t>
            </a:r>
            <a:r>
              <a:rPr lang="en-US" sz="2400" i="1"/>
              <a:t> u</a:t>
            </a:r>
            <a:r>
              <a:rPr lang="en-US" sz="2400"/>
              <a:t>,  </a:t>
            </a:r>
            <a:r>
              <a:rPr lang="en-US" sz="2400" i="1"/>
              <a:t>F/u </a:t>
            </a:r>
            <a:r>
              <a:rPr lang="en-US" sz="2400"/>
              <a:t>= 1 hour,  </a:t>
            </a:r>
            <a:r>
              <a:rPr lang="en-US" sz="2400" i="1"/>
              <a:t>u</a:t>
            </a:r>
            <a:r>
              <a:rPr lang="en-US" sz="2400" i="1" baseline="-25000"/>
              <a:t>s</a:t>
            </a:r>
            <a:r>
              <a:rPr lang="en-US" sz="2400" i="1"/>
              <a:t> = 10u,  d</a:t>
            </a:r>
            <a:r>
              <a:rPr lang="en-US" sz="2400" i="1" baseline="-25000"/>
              <a:t>min</a:t>
            </a:r>
            <a:r>
              <a:rPr lang="en-US" sz="2400" i="1"/>
              <a:t> ≥ u</a:t>
            </a:r>
            <a:r>
              <a:rPr lang="en-US" sz="2400" i="1" baseline="-25000"/>
              <a:t>s</a:t>
            </a:r>
          </a:p>
        </p:txBody>
      </p:sp>
      <p:pic>
        <p:nvPicPr>
          <p:cNvPr id="1031" name="Picture 10" descr="underline_base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896938"/>
            <a:ext cx="6573838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9318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8CCFC793-C630-4ABD-BC22-38BD9ACA3421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0"/>
            <a:ext cx="7772400" cy="1143000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P2P file distribution: BitTorrent </a:t>
            </a:r>
          </a:p>
        </p:txBody>
      </p:sp>
      <p:sp>
        <p:nvSpPr>
          <p:cNvPr id="93189" name="Text Box 37"/>
          <p:cNvSpPr txBox="1">
            <a:spLocks noChangeArrowheads="1"/>
          </p:cNvSpPr>
          <p:nvPr/>
        </p:nvSpPr>
        <p:spPr bwMode="auto">
          <a:xfrm>
            <a:off x="474663" y="2338388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tracker:</a:t>
            </a:r>
            <a:r>
              <a:rPr lang="en-US">
                <a:latin typeface="Gill Sans MT" pitchFamily="34" charset="0"/>
              </a:rPr>
              <a:t> tracks peers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Gill Sans MT" pitchFamily="34" charset="0"/>
              </a:rPr>
              <a:t>participating in torrent</a:t>
            </a:r>
          </a:p>
        </p:txBody>
      </p:sp>
      <p:sp>
        <p:nvSpPr>
          <p:cNvPr id="93190" name="Text Box 41"/>
          <p:cNvSpPr txBox="1">
            <a:spLocks noChangeArrowheads="1"/>
          </p:cNvSpPr>
          <p:nvPr/>
        </p:nvSpPr>
        <p:spPr bwMode="auto">
          <a:xfrm>
            <a:off x="5376863" y="2287588"/>
            <a:ext cx="35433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torrent:</a:t>
            </a:r>
            <a:r>
              <a:rPr lang="en-US" sz="2400">
                <a:latin typeface="Gill Sans MT" pitchFamily="34" charset="0"/>
              </a:rPr>
              <a:t> group of peers exchanging  chunks of a file</a:t>
            </a:r>
          </a:p>
        </p:txBody>
      </p:sp>
      <p:sp>
        <p:nvSpPr>
          <p:cNvPr id="24595" name="Line 21"/>
          <p:cNvSpPr>
            <a:spLocks noChangeShapeType="1"/>
          </p:cNvSpPr>
          <p:nvPr/>
        </p:nvSpPr>
        <p:spPr bwMode="auto">
          <a:xfrm>
            <a:off x="2401888" y="3667125"/>
            <a:ext cx="1587" cy="536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Line 25"/>
          <p:cNvSpPr>
            <a:spLocks noChangeShapeType="1"/>
          </p:cNvSpPr>
          <p:nvPr/>
        </p:nvSpPr>
        <p:spPr bwMode="auto">
          <a:xfrm>
            <a:off x="3748088" y="3395663"/>
            <a:ext cx="2551112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Line 26"/>
          <p:cNvSpPr>
            <a:spLocks noChangeShapeType="1"/>
          </p:cNvSpPr>
          <p:nvPr/>
        </p:nvSpPr>
        <p:spPr bwMode="auto">
          <a:xfrm>
            <a:off x="3544888" y="3546475"/>
            <a:ext cx="24765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4" name="Line 27"/>
          <p:cNvSpPr>
            <a:spLocks noChangeShapeType="1"/>
          </p:cNvSpPr>
          <p:nvPr/>
        </p:nvSpPr>
        <p:spPr bwMode="auto">
          <a:xfrm flipH="1" flipV="1">
            <a:off x="5184775" y="3306763"/>
            <a:ext cx="11684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5" name="Line 28"/>
          <p:cNvSpPr>
            <a:spLocks noChangeShapeType="1"/>
          </p:cNvSpPr>
          <p:nvPr/>
        </p:nvSpPr>
        <p:spPr bwMode="auto">
          <a:xfrm flipH="1">
            <a:off x="4368800" y="3843338"/>
            <a:ext cx="2039938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6" name="Line 29"/>
          <p:cNvSpPr>
            <a:spLocks noChangeShapeType="1"/>
          </p:cNvSpPr>
          <p:nvPr/>
        </p:nvSpPr>
        <p:spPr bwMode="auto">
          <a:xfrm flipH="1">
            <a:off x="4456113" y="5808663"/>
            <a:ext cx="739775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7" name="Line 30"/>
          <p:cNvSpPr>
            <a:spLocks noChangeShapeType="1"/>
          </p:cNvSpPr>
          <p:nvPr/>
        </p:nvSpPr>
        <p:spPr bwMode="auto">
          <a:xfrm flipH="1">
            <a:off x="3975100" y="3505200"/>
            <a:ext cx="900113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Line 31"/>
          <p:cNvSpPr>
            <a:spLocks noChangeShapeType="1"/>
          </p:cNvSpPr>
          <p:nvPr/>
        </p:nvSpPr>
        <p:spPr bwMode="auto">
          <a:xfrm flipV="1">
            <a:off x="4140200" y="4891088"/>
            <a:ext cx="21209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9" name="Line 32"/>
          <p:cNvSpPr>
            <a:spLocks noChangeShapeType="1"/>
          </p:cNvSpPr>
          <p:nvPr/>
        </p:nvSpPr>
        <p:spPr bwMode="auto">
          <a:xfrm>
            <a:off x="5140325" y="3449638"/>
            <a:ext cx="1182688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0" name="Line 33"/>
          <p:cNvSpPr>
            <a:spLocks noChangeShapeType="1"/>
          </p:cNvSpPr>
          <p:nvPr/>
        </p:nvSpPr>
        <p:spPr bwMode="auto">
          <a:xfrm>
            <a:off x="5583238" y="5830888"/>
            <a:ext cx="37623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1" name="Line 34"/>
          <p:cNvSpPr>
            <a:spLocks noChangeShapeType="1"/>
          </p:cNvSpPr>
          <p:nvPr/>
        </p:nvSpPr>
        <p:spPr bwMode="auto">
          <a:xfrm>
            <a:off x="4468813" y="6126163"/>
            <a:ext cx="14906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Text Box 35"/>
          <p:cNvSpPr txBox="1">
            <a:spLocks noChangeArrowheads="1"/>
          </p:cNvSpPr>
          <p:nvPr/>
        </p:nvSpPr>
        <p:spPr bwMode="auto">
          <a:xfrm>
            <a:off x="633413" y="4668838"/>
            <a:ext cx="178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Alice arrives  …</a:t>
            </a:r>
          </a:p>
        </p:txBody>
      </p:sp>
      <p:sp>
        <p:nvSpPr>
          <p:cNvPr id="93203" name="Line 38"/>
          <p:cNvSpPr>
            <a:spLocks noChangeShapeType="1"/>
          </p:cNvSpPr>
          <p:nvPr/>
        </p:nvSpPr>
        <p:spPr bwMode="auto">
          <a:xfrm flipH="1">
            <a:off x="6134100" y="5065713"/>
            <a:ext cx="263525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4612" name="Picture 39" descr="Ali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9113" y="4186238"/>
            <a:ext cx="4746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205" name="Line 42"/>
          <p:cNvSpPr>
            <a:spLocks noChangeShapeType="1"/>
          </p:cNvSpPr>
          <p:nvPr/>
        </p:nvSpPr>
        <p:spPr bwMode="auto">
          <a:xfrm>
            <a:off x="1617663" y="3024188"/>
            <a:ext cx="476250" cy="2587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06" name="Rectangle 43"/>
          <p:cNvSpPr>
            <a:spLocks noChangeArrowheads="1"/>
          </p:cNvSpPr>
          <p:nvPr/>
        </p:nvSpPr>
        <p:spPr bwMode="auto">
          <a:xfrm>
            <a:off x="417513" y="1211263"/>
            <a:ext cx="71247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000099"/>
              </a:buClr>
              <a:buFont typeface="Wingdings" pitchFamily="2" charset="2"/>
              <a:buChar char="v"/>
            </a:pPr>
            <a:r>
              <a:rPr lang="en-US" sz="2400"/>
              <a:t>file divided into 256Kb chunks</a:t>
            </a:r>
          </a:p>
          <a:p>
            <a:pPr marL="342900" indent="-342900">
              <a:buClr>
                <a:srgbClr val="000099"/>
              </a:buClr>
              <a:buFont typeface="Wingdings" pitchFamily="2" charset="2"/>
              <a:buChar char="v"/>
            </a:pPr>
            <a:r>
              <a:rPr lang="en-US" sz="2400"/>
              <a:t>peers in torrent send/receive file chunks</a:t>
            </a:r>
            <a:endParaRPr lang="en-US" sz="2800"/>
          </a:p>
        </p:txBody>
      </p:sp>
      <p:pic>
        <p:nvPicPr>
          <p:cNvPr id="93207" name="Picture 50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125" y="817563"/>
            <a:ext cx="66722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29" name="Text Box 35"/>
          <p:cNvSpPr txBox="1">
            <a:spLocks noChangeArrowheads="1"/>
          </p:cNvSpPr>
          <p:nvPr/>
        </p:nvSpPr>
        <p:spPr bwMode="auto">
          <a:xfrm>
            <a:off x="647700" y="4929188"/>
            <a:ext cx="229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… obtains list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of peers from tracker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2781300" y="3473450"/>
            <a:ext cx="3492500" cy="2163763"/>
            <a:chOff x="1752" y="2166"/>
            <a:chExt cx="2200" cy="1363"/>
          </a:xfrm>
        </p:grpSpPr>
        <p:sp>
          <p:nvSpPr>
            <p:cNvPr id="93271" name="Line 22"/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2" name="Line 23"/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3" name="Line 24"/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45" name="Text Box 35"/>
          <p:cNvSpPr txBox="1">
            <a:spLocks noChangeArrowheads="1"/>
          </p:cNvSpPr>
          <p:nvPr/>
        </p:nvSpPr>
        <p:spPr bwMode="auto">
          <a:xfrm>
            <a:off x="608013" y="5470525"/>
            <a:ext cx="333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… and begins exchanging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file chunks with peers in torrent</a:t>
            </a:r>
          </a:p>
        </p:txBody>
      </p:sp>
      <p:grpSp>
        <p:nvGrpSpPr>
          <p:cNvPr id="93211" name="Group 71"/>
          <p:cNvGrpSpPr>
            <a:grpSpLocks/>
          </p:cNvGrpSpPr>
          <p:nvPr/>
        </p:nvGrpSpPr>
        <p:grpSpPr bwMode="auto">
          <a:xfrm>
            <a:off x="2184400" y="2982913"/>
            <a:ext cx="379413" cy="604837"/>
            <a:chOff x="4140" y="429"/>
            <a:chExt cx="1425" cy="2396"/>
          </a:xfrm>
        </p:grpSpPr>
        <p:sp>
          <p:nvSpPr>
            <p:cNvPr id="93239" name="Freeform 7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0" name="Rectangle 73"/>
            <p:cNvSpPr>
              <a:spLocks noChangeArrowheads="1"/>
            </p:cNvSpPr>
            <p:nvPr/>
          </p:nvSpPr>
          <p:spPr bwMode="auto">
            <a:xfrm>
              <a:off x="4206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41" name="Freeform 7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2" name="Freeform 7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3" name="Rectangle 76"/>
            <p:cNvSpPr>
              <a:spLocks noChangeArrowheads="1"/>
            </p:cNvSpPr>
            <p:nvPr/>
          </p:nvSpPr>
          <p:spPr bwMode="auto">
            <a:xfrm>
              <a:off x="4212" y="693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244" name="Group 7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69" name="AutoShape 78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70" name="AutoShape 79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3245" name="Rectangle 80"/>
            <p:cNvSpPr>
              <a:spLocks noChangeArrowheads="1"/>
            </p:cNvSpPr>
            <p:nvPr/>
          </p:nvSpPr>
          <p:spPr bwMode="auto">
            <a:xfrm>
              <a:off x="4223" y="102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246" name="Group 8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67" name="AutoShape 82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68" name="AutoShape 83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3247" name="Rectangle 84"/>
            <p:cNvSpPr>
              <a:spLocks noChangeArrowheads="1"/>
            </p:cNvSpPr>
            <p:nvPr/>
          </p:nvSpPr>
          <p:spPr bwMode="auto">
            <a:xfrm>
              <a:off x="4218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48" name="Rectangle 85"/>
            <p:cNvSpPr>
              <a:spLocks noChangeArrowheads="1"/>
            </p:cNvSpPr>
            <p:nvPr/>
          </p:nvSpPr>
          <p:spPr bwMode="auto">
            <a:xfrm>
              <a:off x="4229" y="1655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249" name="Group 8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65" name="AutoShape 87"/>
              <p:cNvSpPr>
                <a:spLocks noChangeArrowheads="1"/>
              </p:cNvSpPr>
              <p:nvPr/>
            </p:nvSpPr>
            <p:spPr bwMode="auto">
              <a:xfrm>
                <a:off x="616" y="2582"/>
                <a:ext cx="72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66" name="AutoShape 88"/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3250" name="Freeform 8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251" name="Group 9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63" name="AutoShape 91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64" name="AutoShape 92"/>
              <p:cNvSpPr>
                <a:spLocks noChangeArrowheads="1"/>
              </p:cNvSpPr>
              <p:nvPr/>
            </p:nvSpPr>
            <p:spPr bwMode="auto">
              <a:xfrm>
                <a:off x="618" y="2588"/>
                <a:ext cx="706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3252" name="Rectangle 93"/>
            <p:cNvSpPr>
              <a:spLocks noChangeArrowheads="1"/>
            </p:cNvSpPr>
            <p:nvPr/>
          </p:nvSpPr>
          <p:spPr bwMode="auto">
            <a:xfrm>
              <a:off x="5249" y="429"/>
              <a:ext cx="7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53" name="Freeform 9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4" name="Freeform 9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5" name="Oval 96"/>
            <p:cNvSpPr>
              <a:spLocks noChangeArrowheads="1"/>
            </p:cNvSpPr>
            <p:nvPr/>
          </p:nvSpPr>
          <p:spPr bwMode="auto">
            <a:xfrm>
              <a:off x="5517" y="2611"/>
              <a:ext cx="48" cy="94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56" name="Freeform 9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7" name="AutoShape 98"/>
            <p:cNvSpPr>
              <a:spLocks noChangeArrowheads="1"/>
            </p:cNvSpPr>
            <p:nvPr/>
          </p:nvSpPr>
          <p:spPr bwMode="auto">
            <a:xfrm>
              <a:off x="4140" y="2680"/>
              <a:ext cx="1198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58" name="AutoShape 99"/>
            <p:cNvSpPr>
              <a:spLocks noChangeArrowheads="1"/>
            </p:cNvSpPr>
            <p:nvPr/>
          </p:nvSpPr>
          <p:spPr bwMode="auto">
            <a:xfrm>
              <a:off x="4206" y="2712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59" name="Oval 100"/>
            <p:cNvSpPr>
              <a:spLocks noChangeArrowheads="1"/>
            </p:cNvSpPr>
            <p:nvPr/>
          </p:nvSpPr>
          <p:spPr bwMode="auto">
            <a:xfrm>
              <a:off x="4307" y="2385"/>
              <a:ext cx="161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0" name="Oval 101"/>
            <p:cNvSpPr>
              <a:spLocks noChangeArrowheads="1"/>
            </p:cNvSpPr>
            <p:nvPr/>
          </p:nvSpPr>
          <p:spPr bwMode="auto">
            <a:xfrm>
              <a:off x="4486" y="2385"/>
              <a:ext cx="161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93261" name="Oval 102"/>
            <p:cNvSpPr>
              <a:spLocks noChangeArrowheads="1"/>
            </p:cNvSpPr>
            <p:nvPr/>
          </p:nvSpPr>
          <p:spPr bwMode="auto">
            <a:xfrm>
              <a:off x="4665" y="2379"/>
              <a:ext cx="155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2" name="Rectangle 103"/>
            <p:cNvSpPr>
              <a:spLocks noChangeArrowheads="1"/>
            </p:cNvSpPr>
            <p:nvPr/>
          </p:nvSpPr>
          <p:spPr bwMode="auto">
            <a:xfrm>
              <a:off x="5064" y="1838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04"/>
          <p:cNvGrpSpPr>
            <a:grpSpLocks/>
          </p:cNvGrpSpPr>
          <p:nvPr/>
        </p:nvGrpSpPr>
        <p:grpSpPr bwMode="auto">
          <a:xfrm>
            <a:off x="2078038" y="4222750"/>
            <a:ext cx="685800" cy="588963"/>
            <a:chOff x="-44" y="1473"/>
            <a:chExt cx="981" cy="1105"/>
          </a:xfrm>
        </p:grpSpPr>
        <p:pic>
          <p:nvPicPr>
            <p:cNvPr id="93237" name="Picture 105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238" name="Freeform 1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3213" name="Group 107"/>
          <p:cNvGrpSpPr>
            <a:grpSpLocks/>
          </p:cNvGrpSpPr>
          <p:nvPr/>
        </p:nvGrpSpPr>
        <p:grpSpPr bwMode="auto">
          <a:xfrm>
            <a:off x="3448050" y="5235575"/>
            <a:ext cx="728663" cy="620713"/>
            <a:chOff x="-44" y="1473"/>
            <a:chExt cx="981" cy="1105"/>
          </a:xfrm>
        </p:grpSpPr>
        <p:pic>
          <p:nvPicPr>
            <p:cNvPr id="93235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236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3214" name="Group 110"/>
          <p:cNvGrpSpPr>
            <a:grpSpLocks/>
          </p:cNvGrpSpPr>
          <p:nvPr/>
        </p:nvGrpSpPr>
        <p:grpSpPr bwMode="auto">
          <a:xfrm>
            <a:off x="3730625" y="5813425"/>
            <a:ext cx="728663" cy="620713"/>
            <a:chOff x="-44" y="1473"/>
            <a:chExt cx="981" cy="1105"/>
          </a:xfrm>
        </p:grpSpPr>
        <p:pic>
          <p:nvPicPr>
            <p:cNvPr id="93233" name="Picture 111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234" name="Freeform 11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3215" name="Group 113"/>
          <p:cNvGrpSpPr>
            <a:grpSpLocks/>
          </p:cNvGrpSpPr>
          <p:nvPr/>
        </p:nvGrpSpPr>
        <p:grpSpPr bwMode="auto">
          <a:xfrm flipH="1">
            <a:off x="6364288" y="4659313"/>
            <a:ext cx="728662" cy="620712"/>
            <a:chOff x="-44" y="1473"/>
            <a:chExt cx="981" cy="1105"/>
          </a:xfrm>
        </p:grpSpPr>
        <p:pic>
          <p:nvPicPr>
            <p:cNvPr id="93231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232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3216" name="Group 116"/>
          <p:cNvGrpSpPr>
            <a:grpSpLocks/>
          </p:cNvGrpSpPr>
          <p:nvPr/>
        </p:nvGrpSpPr>
        <p:grpSpPr bwMode="auto">
          <a:xfrm flipH="1">
            <a:off x="6016625" y="5997575"/>
            <a:ext cx="728663" cy="620713"/>
            <a:chOff x="-44" y="1473"/>
            <a:chExt cx="981" cy="1105"/>
          </a:xfrm>
        </p:grpSpPr>
        <p:pic>
          <p:nvPicPr>
            <p:cNvPr id="93229" name="Picture 117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230" name="Freeform 11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3217" name="Group 119"/>
          <p:cNvGrpSpPr>
            <a:grpSpLocks/>
          </p:cNvGrpSpPr>
          <p:nvPr/>
        </p:nvGrpSpPr>
        <p:grpSpPr bwMode="auto">
          <a:xfrm flipH="1">
            <a:off x="6418263" y="3471863"/>
            <a:ext cx="728662" cy="620712"/>
            <a:chOff x="-44" y="1473"/>
            <a:chExt cx="981" cy="1105"/>
          </a:xfrm>
        </p:grpSpPr>
        <p:pic>
          <p:nvPicPr>
            <p:cNvPr id="93227" name="Picture 120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228" name="Freeform 1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3218" name="Group 122"/>
          <p:cNvGrpSpPr>
            <a:grpSpLocks/>
          </p:cNvGrpSpPr>
          <p:nvPr/>
        </p:nvGrpSpPr>
        <p:grpSpPr bwMode="auto">
          <a:xfrm flipH="1">
            <a:off x="4621213" y="2938463"/>
            <a:ext cx="641350" cy="620712"/>
            <a:chOff x="-44" y="1473"/>
            <a:chExt cx="981" cy="1105"/>
          </a:xfrm>
        </p:grpSpPr>
        <p:pic>
          <p:nvPicPr>
            <p:cNvPr id="93225" name="Picture 123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226" name="Freeform 12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3219" name="Group 125"/>
          <p:cNvGrpSpPr>
            <a:grpSpLocks/>
          </p:cNvGrpSpPr>
          <p:nvPr/>
        </p:nvGrpSpPr>
        <p:grpSpPr bwMode="auto">
          <a:xfrm>
            <a:off x="3011488" y="2928938"/>
            <a:ext cx="728662" cy="620712"/>
            <a:chOff x="-44" y="1473"/>
            <a:chExt cx="981" cy="1105"/>
          </a:xfrm>
        </p:grpSpPr>
        <p:pic>
          <p:nvPicPr>
            <p:cNvPr id="93223" name="Picture 126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224" name="Freeform 1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3220" name="Group 129"/>
          <p:cNvGrpSpPr>
            <a:grpSpLocks/>
          </p:cNvGrpSpPr>
          <p:nvPr/>
        </p:nvGrpSpPr>
        <p:grpSpPr bwMode="auto">
          <a:xfrm>
            <a:off x="5111750" y="5541963"/>
            <a:ext cx="490538" cy="412750"/>
            <a:chOff x="-44" y="1473"/>
            <a:chExt cx="981" cy="1105"/>
          </a:xfrm>
        </p:grpSpPr>
        <p:pic>
          <p:nvPicPr>
            <p:cNvPr id="93221" name="Picture 130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222" name="Freeform 13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5" grpId="0" animBg="1"/>
      <p:bldP spid="24595" grpId="1" animBg="1"/>
      <p:bldP spid="24609" grpId="0"/>
      <p:bldP spid="24629" grpId="0"/>
      <p:bldP spid="2464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9421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014B682C-7AC8-437B-BC63-2DBDD2FA0F32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2750" y="1471613"/>
            <a:ext cx="4475163" cy="2457450"/>
          </a:xfrm>
        </p:spPr>
        <p:txBody>
          <a:bodyPr/>
          <a:lstStyle/>
          <a:p>
            <a:r>
              <a:rPr lang="en-US" sz="2400">
                <a:ea typeface="ＭＳ Ｐゴシック" pitchFamily="34" charset="-128"/>
              </a:rPr>
              <a:t>peer joining torrent: </a:t>
            </a:r>
          </a:p>
          <a:p>
            <a:pPr lvl="1"/>
            <a:r>
              <a:rPr lang="en-US">
                <a:ea typeface="ＭＳ Ｐゴシック" pitchFamily="34" charset="-128"/>
              </a:rPr>
              <a:t>has no chunks, but will accumulate them over time from other peers</a:t>
            </a:r>
          </a:p>
          <a:p>
            <a:pPr lvl="1"/>
            <a:r>
              <a:rPr lang="en-US">
                <a:ea typeface="ＭＳ Ｐゴシック" pitchFamily="34" charset="-128"/>
              </a:rPr>
              <a:t>registers with tracker to get list of peers, connects to subset of peers (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neighbors</a:t>
            </a:r>
            <a:r>
              <a:rPr lang="ja-JP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)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94213" name="Rectangle 2"/>
          <p:cNvSpPr>
            <a:spLocks noChangeArrowheads="1"/>
          </p:cNvSpPr>
          <p:nvPr/>
        </p:nvSpPr>
        <p:spPr bwMode="auto">
          <a:xfrm>
            <a:off x="411163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4000">
                <a:solidFill>
                  <a:srgbClr val="000099"/>
                </a:solidFill>
                <a:latin typeface="Gill Sans MT" pitchFamily="34" charset="0"/>
              </a:rPr>
              <a:t>P2P file distribution: BitTorrent </a:t>
            </a:r>
          </a:p>
        </p:txBody>
      </p:sp>
      <p:pic>
        <p:nvPicPr>
          <p:cNvPr id="94214" name="Picture 4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125" y="817563"/>
            <a:ext cx="66722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5" name="Rectangle 3"/>
          <p:cNvSpPr>
            <a:spLocks noChangeArrowheads="1"/>
          </p:cNvSpPr>
          <p:nvPr/>
        </p:nvSpPr>
        <p:spPr bwMode="auto">
          <a:xfrm>
            <a:off x="442913" y="4221163"/>
            <a:ext cx="8120062" cy="233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while downloading, peer uploads chunks to other peers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peer may change peers with whom it exchanges chunks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churn:</a:t>
            </a:r>
            <a:r>
              <a:rPr lang="en-US" sz="2400">
                <a:latin typeface="Gill Sans MT" pitchFamily="34" charset="0"/>
              </a:rPr>
              <a:t> peers may come and go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once peer has entire file, it may (selfishly) leave or (altruistically) remain in torrent</a:t>
            </a:r>
          </a:p>
        </p:txBody>
      </p:sp>
      <p:sp>
        <p:nvSpPr>
          <p:cNvPr id="94216" name="Line 25"/>
          <p:cNvSpPr>
            <a:spLocks noChangeShapeType="1"/>
          </p:cNvSpPr>
          <p:nvPr/>
        </p:nvSpPr>
        <p:spPr bwMode="auto">
          <a:xfrm>
            <a:off x="6245225" y="1646238"/>
            <a:ext cx="1736725" cy="879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17" name="Line 26"/>
          <p:cNvSpPr>
            <a:spLocks noChangeShapeType="1"/>
          </p:cNvSpPr>
          <p:nvPr/>
        </p:nvSpPr>
        <p:spPr bwMode="auto">
          <a:xfrm>
            <a:off x="6107113" y="1739900"/>
            <a:ext cx="168275" cy="113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18" name="Line 27"/>
          <p:cNvSpPr>
            <a:spLocks noChangeShapeType="1"/>
          </p:cNvSpPr>
          <p:nvPr/>
        </p:nvSpPr>
        <p:spPr bwMode="auto">
          <a:xfrm flipH="1" flipV="1">
            <a:off x="7223125" y="1590675"/>
            <a:ext cx="795338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19" name="Line 28"/>
          <p:cNvSpPr>
            <a:spLocks noChangeShapeType="1"/>
          </p:cNvSpPr>
          <p:nvPr/>
        </p:nvSpPr>
        <p:spPr bwMode="auto">
          <a:xfrm flipH="1">
            <a:off x="6667500" y="1925638"/>
            <a:ext cx="1389063" cy="1239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20" name="Line 29"/>
          <p:cNvSpPr>
            <a:spLocks noChangeShapeType="1"/>
          </p:cNvSpPr>
          <p:nvPr/>
        </p:nvSpPr>
        <p:spPr bwMode="auto">
          <a:xfrm flipH="1">
            <a:off x="6726238" y="3152775"/>
            <a:ext cx="504825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21" name="Line 30"/>
          <p:cNvSpPr>
            <a:spLocks noChangeShapeType="1"/>
          </p:cNvSpPr>
          <p:nvPr/>
        </p:nvSpPr>
        <p:spPr bwMode="auto">
          <a:xfrm flipH="1">
            <a:off x="6399213" y="1714500"/>
            <a:ext cx="612775" cy="1046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22" name="Line 31"/>
          <p:cNvSpPr>
            <a:spLocks noChangeShapeType="1"/>
          </p:cNvSpPr>
          <p:nvPr/>
        </p:nvSpPr>
        <p:spPr bwMode="auto">
          <a:xfrm flipV="1">
            <a:off x="6511925" y="2579688"/>
            <a:ext cx="1443038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23" name="Line 32"/>
          <p:cNvSpPr>
            <a:spLocks noChangeShapeType="1"/>
          </p:cNvSpPr>
          <p:nvPr/>
        </p:nvSpPr>
        <p:spPr bwMode="auto">
          <a:xfrm>
            <a:off x="7192963" y="1679575"/>
            <a:ext cx="804862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24" name="Line 33"/>
          <p:cNvSpPr>
            <a:spLocks noChangeShapeType="1"/>
          </p:cNvSpPr>
          <p:nvPr/>
        </p:nvSpPr>
        <p:spPr bwMode="auto">
          <a:xfrm>
            <a:off x="7494588" y="3165475"/>
            <a:ext cx="255587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25" name="Line 34"/>
          <p:cNvSpPr>
            <a:spLocks noChangeShapeType="1"/>
          </p:cNvSpPr>
          <p:nvPr/>
        </p:nvSpPr>
        <p:spPr bwMode="auto">
          <a:xfrm>
            <a:off x="6735763" y="3351213"/>
            <a:ext cx="1014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26" name="Line 38"/>
          <p:cNvSpPr>
            <a:spLocks noChangeShapeType="1"/>
          </p:cNvSpPr>
          <p:nvPr/>
        </p:nvSpPr>
        <p:spPr bwMode="auto">
          <a:xfrm flipH="1">
            <a:off x="7869238" y="2689225"/>
            <a:ext cx="179387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4227" name="Picture 39" descr="Ali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1725" y="2139950"/>
            <a:ext cx="3238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4228" name="Group 70"/>
          <p:cNvGrpSpPr>
            <a:grpSpLocks/>
          </p:cNvGrpSpPr>
          <p:nvPr/>
        </p:nvGrpSpPr>
        <p:grpSpPr bwMode="auto">
          <a:xfrm>
            <a:off x="5586413" y="1693863"/>
            <a:ext cx="2378075" cy="1350962"/>
            <a:chOff x="1752" y="2166"/>
            <a:chExt cx="2200" cy="1363"/>
          </a:xfrm>
        </p:grpSpPr>
        <p:sp>
          <p:nvSpPr>
            <p:cNvPr id="94289" name="Line 22"/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90" name="Line 23"/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91" name="Line 24"/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4229" name="Group 74"/>
          <p:cNvGrpSpPr>
            <a:grpSpLocks/>
          </p:cNvGrpSpPr>
          <p:nvPr/>
        </p:nvGrpSpPr>
        <p:grpSpPr bwMode="auto">
          <a:xfrm>
            <a:off x="5245100" y="1374775"/>
            <a:ext cx="292100" cy="517525"/>
            <a:chOff x="4140" y="429"/>
            <a:chExt cx="1425" cy="2396"/>
          </a:xfrm>
        </p:grpSpPr>
        <p:sp>
          <p:nvSpPr>
            <p:cNvPr id="94257" name="Freeform 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3 w 354"/>
                <a:gd name="T3" fmla="*/ 8 h 2742"/>
                <a:gd name="T4" fmla="*/ 3 w 354"/>
                <a:gd name="T5" fmla="*/ 58 h 2742"/>
                <a:gd name="T6" fmla="*/ 0 w 354"/>
                <a:gd name="T7" fmla="*/ 6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58" name="Rectangle 76"/>
            <p:cNvSpPr>
              <a:spLocks noChangeArrowheads="1"/>
            </p:cNvSpPr>
            <p:nvPr/>
          </p:nvSpPr>
          <p:spPr bwMode="auto">
            <a:xfrm>
              <a:off x="4210" y="429"/>
              <a:ext cx="1046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9" name="Freeform 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6 h 2537"/>
                <a:gd name="T4" fmla="*/ 2 w 211"/>
                <a:gd name="T5" fmla="*/ 5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60" name="Freeform 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3 h 226"/>
                <a:gd name="T4" fmla="*/ 3 w 328"/>
                <a:gd name="T5" fmla="*/ 6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61" name="Rectangle 79"/>
            <p:cNvSpPr>
              <a:spLocks noChangeArrowheads="1"/>
            </p:cNvSpPr>
            <p:nvPr/>
          </p:nvSpPr>
          <p:spPr bwMode="auto">
            <a:xfrm>
              <a:off x="4210" y="694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262" name="Group 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4287" name="AutoShape 81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5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88" name="AutoShape 82"/>
              <p:cNvSpPr>
                <a:spLocks noChangeArrowheads="1"/>
              </p:cNvSpPr>
              <p:nvPr/>
            </p:nvSpPr>
            <p:spPr bwMode="auto">
              <a:xfrm>
                <a:off x="637" y="2585"/>
                <a:ext cx="68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263" name="Rectangle 83"/>
            <p:cNvSpPr>
              <a:spLocks noChangeArrowheads="1"/>
            </p:cNvSpPr>
            <p:nvPr/>
          </p:nvSpPr>
          <p:spPr bwMode="auto">
            <a:xfrm>
              <a:off x="4225" y="1017"/>
              <a:ext cx="596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264" name="Group 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4285" name="AutoShape 85"/>
              <p:cNvSpPr>
                <a:spLocks noChangeArrowheads="1"/>
              </p:cNvSpPr>
              <p:nvPr/>
            </p:nvSpPr>
            <p:spPr bwMode="auto">
              <a:xfrm>
                <a:off x="610" y="2569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86" name="AutoShape 86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265" name="Rectangle 87"/>
            <p:cNvSpPr>
              <a:spLocks noChangeArrowheads="1"/>
            </p:cNvSpPr>
            <p:nvPr/>
          </p:nvSpPr>
          <p:spPr bwMode="auto">
            <a:xfrm>
              <a:off x="4217" y="1355"/>
              <a:ext cx="596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6" name="Rectangle 88"/>
            <p:cNvSpPr>
              <a:spLocks noChangeArrowheads="1"/>
            </p:cNvSpPr>
            <p:nvPr/>
          </p:nvSpPr>
          <p:spPr bwMode="auto">
            <a:xfrm>
              <a:off x="4225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267" name="Group 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4283" name="AutoShape 9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4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84" name="AutoShape 91"/>
              <p:cNvSpPr>
                <a:spLocks noChangeArrowheads="1"/>
              </p:cNvSpPr>
              <p:nvPr/>
            </p:nvSpPr>
            <p:spPr bwMode="auto">
              <a:xfrm>
                <a:off x="635" y="2582"/>
                <a:ext cx="68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268" name="Freeform 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 w 328"/>
                <a:gd name="T3" fmla="*/ 2 h 226"/>
                <a:gd name="T4" fmla="*/ 3 w 328"/>
                <a:gd name="T5" fmla="*/ 5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269" name="Group 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4281" name="AutoShape 9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82" name="AutoShape 95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270" name="Rectangle 96"/>
            <p:cNvSpPr>
              <a:spLocks noChangeArrowheads="1"/>
            </p:cNvSpPr>
            <p:nvPr/>
          </p:nvSpPr>
          <p:spPr bwMode="auto">
            <a:xfrm>
              <a:off x="5247" y="429"/>
              <a:ext cx="70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71" name="Freeform 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 w 296"/>
                <a:gd name="T3" fmla="*/ 2 h 256"/>
                <a:gd name="T4" fmla="*/ 3 w 296"/>
                <a:gd name="T5" fmla="*/ 5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72" name="Freeform 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 w 304"/>
                <a:gd name="T3" fmla="*/ 3 h 288"/>
                <a:gd name="T4" fmla="*/ 2 w 304"/>
                <a:gd name="T5" fmla="*/ 6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73" name="Oval 99"/>
            <p:cNvSpPr>
              <a:spLocks noChangeArrowheads="1"/>
            </p:cNvSpPr>
            <p:nvPr/>
          </p:nvSpPr>
          <p:spPr bwMode="auto">
            <a:xfrm>
              <a:off x="5519" y="2612"/>
              <a:ext cx="46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74" name="Freeform 1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6 h 240"/>
                <a:gd name="T4" fmla="*/ 3 w 306"/>
                <a:gd name="T5" fmla="*/ 3 h 240"/>
                <a:gd name="T6" fmla="*/ 3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75" name="AutoShape 101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76" name="AutoShape 102"/>
            <p:cNvSpPr>
              <a:spLocks noChangeArrowheads="1"/>
            </p:cNvSpPr>
            <p:nvPr/>
          </p:nvSpPr>
          <p:spPr bwMode="auto">
            <a:xfrm>
              <a:off x="4210" y="2707"/>
              <a:ext cx="1069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77" name="Oval 103"/>
            <p:cNvSpPr>
              <a:spLocks noChangeArrowheads="1"/>
            </p:cNvSpPr>
            <p:nvPr/>
          </p:nvSpPr>
          <p:spPr bwMode="auto">
            <a:xfrm>
              <a:off x="4310" y="2384"/>
              <a:ext cx="155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78" name="Oval 104"/>
            <p:cNvSpPr>
              <a:spLocks noChangeArrowheads="1"/>
            </p:cNvSpPr>
            <p:nvPr/>
          </p:nvSpPr>
          <p:spPr bwMode="auto">
            <a:xfrm>
              <a:off x="4489" y="2384"/>
              <a:ext cx="155" cy="1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94279" name="Oval 105"/>
            <p:cNvSpPr>
              <a:spLocks noChangeArrowheads="1"/>
            </p:cNvSpPr>
            <p:nvPr/>
          </p:nvSpPr>
          <p:spPr bwMode="auto">
            <a:xfrm>
              <a:off x="4659" y="2384"/>
              <a:ext cx="163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80" name="Rectangle 106"/>
            <p:cNvSpPr>
              <a:spLocks noChangeArrowheads="1"/>
            </p:cNvSpPr>
            <p:nvPr/>
          </p:nvSpPr>
          <p:spPr bwMode="auto">
            <a:xfrm>
              <a:off x="5062" y="1833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4230" name="Group 107"/>
          <p:cNvGrpSpPr>
            <a:grpSpLocks/>
          </p:cNvGrpSpPr>
          <p:nvPr/>
        </p:nvGrpSpPr>
        <p:grpSpPr bwMode="auto">
          <a:xfrm>
            <a:off x="6311900" y="3176588"/>
            <a:ext cx="434975" cy="349250"/>
            <a:chOff x="-44" y="1473"/>
            <a:chExt cx="981" cy="1105"/>
          </a:xfrm>
        </p:grpSpPr>
        <p:pic>
          <p:nvPicPr>
            <p:cNvPr id="94255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256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4231" name="Group 110"/>
          <p:cNvGrpSpPr>
            <a:grpSpLocks/>
          </p:cNvGrpSpPr>
          <p:nvPr/>
        </p:nvGrpSpPr>
        <p:grpSpPr bwMode="auto">
          <a:xfrm flipH="1">
            <a:off x="7716838" y="3252788"/>
            <a:ext cx="434975" cy="349250"/>
            <a:chOff x="-44" y="1473"/>
            <a:chExt cx="981" cy="1105"/>
          </a:xfrm>
        </p:grpSpPr>
        <p:pic>
          <p:nvPicPr>
            <p:cNvPr id="94253" name="Picture 111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254" name="Freeform 11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4232" name="Group 113"/>
          <p:cNvGrpSpPr>
            <a:grpSpLocks/>
          </p:cNvGrpSpPr>
          <p:nvPr/>
        </p:nvGrpSpPr>
        <p:grpSpPr bwMode="auto">
          <a:xfrm flipH="1">
            <a:off x="7988300" y="2457450"/>
            <a:ext cx="434975" cy="349250"/>
            <a:chOff x="-44" y="1473"/>
            <a:chExt cx="981" cy="1105"/>
          </a:xfrm>
        </p:grpSpPr>
        <p:pic>
          <p:nvPicPr>
            <p:cNvPr id="94251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252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4233" name="Group 116"/>
          <p:cNvGrpSpPr>
            <a:grpSpLocks/>
          </p:cNvGrpSpPr>
          <p:nvPr/>
        </p:nvGrpSpPr>
        <p:grpSpPr bwMode="auto">
          <a:xfrm flipH="1">
            <a:off x="8043863" y="1706563"/>
            <a:ext cx="434975" cy="349250"/>
            <a:chOff x="-44" y="1473"/>
            <a:chExt cx="981" cy="1105"/>
          </a:xfrm>
        </p:grpSpPr>
        <p:pic>
          <p:nvPicPr>
            <p:cNvPr id="94249" name="Picture 117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250" name="Freeform 11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4234" name="Group 119"/>
          <p:cNvGrpSpPr>
            <a:grpSpLocks/>
          </p:cNvGrpSpPr>
          <p:nvPr/>
        </p:nvGrpSpPr>
        <p:grpSpPr bwMode="auto">
          <a:xfrm flipH="1">
            <a:off x="6911975" y="1368425"/>
            <a:ext cx="434975" cy="349250"/>
            <a:chOff x="-44" y="1473"/>
            <a:chExt cx="981" cy="1105"/>
          </a:xfrm>
        </p:grpSpPr>
        <p:pic>
          <p:nvPicPr>
            <p:cNvPr id="94247" name="Picture 120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248" name="Freeform 1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4235" name="Group 123"/>
          <p:cNvGrpSpPr>
            <a:grpSpLocks/>
          </p:cNvGrpSpPr>
          <p:nvPr/>
        </p:nvGrpSpPr>
        <p:grpSpPr bwMode="auto">
          <a:xfrm>
            <a:off x="5824538" y="1411288"/>
            <a:ext cx="434975" cy="349250"/>
            <a:chOff x="-44" y="1473"/>
            <a:chExt cx="981" cy="1105"/>
          </a:xfrm>
        </p:grpSpPr>
        <p:pic>
          <p:nvPicPr>
            <p:cNvPr id="94245" name="Picture 124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246" name="Freeform 12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4236" name="Group 126"/>
          <p:cNvGrpSpPr>
            <a:grpSpLocks/>
          </p:cNvGrpSpPr>
          <p:nvPr/>
        </p:nvGrpSpPr>
        <p:grpSpPr bwMode="auto">
          <a:xfrm>
            <a:off x="5159375" y="2162175"/>
            <a:ext cx="434975" cy="349250"/>
            <a:chOff x="-44" y="1473"/>
            <a:chExt cx="981" cy="1105"/>
          </a:xfrm>
        </p:grpSpPr>
        <p:pic>
          <p:nvPicPr>
            <p:cNvPr id="94243" name="Picture 127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244" name="Freeform 12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4237" name="Group 129"/>
          <p:cNvGrpSpPr>
            <a:grpSpLocks/>
          </p:cNvGrpSpPr>
          <p:nvPr/>
        </p:nvGrpSpPr>
        <p:grpSpPr bwMode="auto">
          <a:xfrm>
            <a:off x="6129338" y="2749550"/>
            <a:ext cx="434975" cy="349250"/>
            <a:chOff x="-44" y="1473"/>
            <a:chExt cx="981" cy="1105"/>
          </a:xfrm>
        </p:grpSpPr>
        <p:pic>
          <p:nvPicPr>
            <p:cNvPr id="94241" name="Picture 130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242" name="Freeform 13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4238" name="Group 132"/>
          <p:cNvGrpSpPr>
            <a:grpSpLocks/>
          </p:cNvGrpSpPr>
          <p:nvPr/>
        </p:nvGrpSpPr>
        <p:grpSpPr bwMode="auto">
          <a:xfrm>
            <a:off x="7185025" y="2989263"/>
            <a:ext cx="325438" cy="261937"/>
            <a:chOff x="-44" y="1473"/>
            <a:chExt cx="981" cy="1105"/>
          </a:xfrm>
        </p:grpSpPr>
        <p:pic>
          <p:nvPicPr>
            <p:cNvPr id="94239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240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9523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FA600652-CE80-48A7-9D5B-F28955A1B7DC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160338"/>
            <a:ext cx="8491538" cy="849312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BitTorrent: requesting, sending file chunks</a:t>
            </a:r>
          </a:p>
        </p:txBody>
      </p:sp>
      <p:sp>
        <p:nvSpPr>
          <p:cNvPr id="9523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31775" y="1477963"/>
            <a:ext cx="3989388" cy="3768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requesting chunks:</a:t>
            </a:r>
          </a:p>
          <a:p>
            <a:r>
              <a:rPr lang="en-US" sz="2400">
                <a:ea typeface="ＭＳ Ｐゴシック" pitchFamily="34" charset="-128"/>
              </a:rPr>
              <a:t>at any given time, different peers have different subsets of file chunks</a:t>
            </a:r>
          </a:p>
          <a:p>
            <a:r>
              <a:rPr lang="en-US" sz="2400">
                <a:ea typeface="ＭＳ Ｐゴシック" pitchFamily="34" charset="-128"/>
              </a:rPr>
              <a:t>periodically, Alice asks each peer for list of chunks that they have</a:t>
            </a:r>
          </a:p>
          <a:p>
            <a:r>
              <a:rPr lang="en-US" sz="2400">
                <a:ea typeface="ＭＳ Ｐゴシック" pitchFamily="34" charset="-128"/>
              </a:rPr>
              <a:t>Alice requests missing chunks from peers, rarest first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4370388" y="1425575"/>
            <a:ext cx="4521200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sending chunks: tit-for-tat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Alice sends chunks to those four peers currently sending her chunks </a:t>
            </a:r>
            <a:r>
              <a:rPr lang="en-US" sz="2400" i="1">
                <a:latin typeface="Gill Sans MT" pitchFamily="34" charset="0"/>
              </a:rPr>
              <a:t>at highest rate</a:t>
            </a:r>
            <a:r>
              <a:rPr lang="en-US" sz="2400">
                <a:latin typeface="Gill Sans MT" pitchFamily="34" charset="0"/>
              </a:rPr>
              <a:t> </a:t>
            </a:r>
          </a:p>
          <a:p>
            <a:pPr marL="742950" lvl="1" indent="-285750">
              <a:lnSpc>
                <a:spcPct val="85000"/>
              </a:lnSpc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other peers are choked by Alice (do not receive chunks from her)</a:t>
            </a:r>
          </a:p>
          <a:p>
            <a:pPr marL="742950" lvl="1" indent="-285750">
              <a:lnSpc>
                <a:spcPct val="85000"/>
              </a:lnSpc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re-evaluate top 4 every10 secs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every 30 secs: randomly select another peer, starts sending chunks</a:t>
            </a:r>
          </a:p>
          <a:p>
            <a:pPr marL="742950" lvl="1" indent="-285750">
              <a:lnSpc>
                <a:spcPct val="85000"/>
              </a:lnSpc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ja-JP" altLang="en-US">
                <a:latin typeface="Gill Sans MT" pitchFamily="34" charset="0"/>
              </a:rPr>
              <a:t>“</a:t>
            </a:r>
            <a:r>
              <a:rPr lang="en-US" altLang="ja-JP">
                <a:latin typeface="Gill Sans MT" pitchFamily="34" charset="0"/>
              </a:rPr>
              <a:t>optimistically unchoke</a:t>
            </a:r>
            <a:r>
              <a:rPr lang="ja-JP" altLang="en-US">
                <a:latin typeface="Gill Sans MT" pitchFamily="34" charset="0"/>
              </a:rPr>
              <a:t>”</a:t>
            </a:r>
            <a:r>
              <a:rPr lang="en-US" altLang="ja-JP">
                <a:latin typeface="Gill Sans MT" pitchFamily="34" charset="0"/>
              </a:rPr>
              <a:t> this peer</a:t>
            </a:r>
          </a:p>
          <a:p>
            <a:pPr marL="742950" lvl="1" indent="-285750">
              <a:lnSpc>
                <a:spcPct val="85000"/>
              </a:lnSpc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newly chosen peer may join top 4</a:t>
            </a:r>
          </a:p>
          <a:p>
            <a:pPr marL="342900" indent="-342900">
              <a:buClr>
                <a:srgbClr val="000099"/>
              </a:buClr>
              <a:buSzTx/>
              <a:buFont typeface="Wingdings" pitchFamily="2" charset="2"/>
              <a:buChar char="§"/>
            </a:pPr>
            <a:endParaRPr lang="en-US">
              <a:latin typeface="Gill Sans MT" pitchFamily="34" charset="0"/>
            </a:endParaRPr>
          </a:p>
        </p:txBody>
      </p:sp>
      <p:pic>
        <p:nvPicPr>
          <p:cNvPr id="95239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812800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9625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A8BDD063-D00A-4729-9461-76C80C93A93F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0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BitTorrent: tit-for-tat</a:t>
            </a:r>
          </a:p>
        </p:txBody>
      </p:sp>
      <p:pic>
        <p:nvPicPr>
          <p:cNvPr id="96261" name="Picture 13" descr="Ali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9313" y="4962525"/>
            <a:ext cx="561975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2" name="Line 15"/>
          <p:cNvSpPr>
            <a:spLocks noChangeShapeType="1"/>
          </p:cNvSpPr>
          <p:nvPr/>
        </p:nvSpPr>
        <p:spPr bwMode="auto">
          <a:xfrm flipH="1" flipV="1">
            <a:off x="1473200" y="3968750"/>
            <a:ext cx="1473200" cy="596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96263" name="Line 16"/>
          <p:cNvSpPr>
            <a:spLocks noChangeShapeType="1"/>
          </p:cNvSpPr>
          <p:nvPr/>
        </p:nvSpPr>
        <p:spPr bwMode="auto">
          <a:xfrm flipH="1">
            <a:off x="1954213" y="4794250"/>
            <a:ext cx="965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96264" name="Line 17"/>
          <p:cNvSpPr>
            <a:spLocks noChangeShapeType="1"/>
          </p:cNvSpPr>
          <p:nvPr/>
        </p:nvSpPr>
        <p:spPr bwMode="auto">
          <a:xfrm flipH="1">
            <a:off x="2628900" y="4908550"/>
            <a:ext cx="596900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96265" name="Line 18"/>
          <p:cNvSpPr>
            <a:spLocks noChangeShapeType="1"/>
          </p:cNvSpPr>
          <p:nvPr/>
        </p:nvSpPr>
        <p:spPr bwMode="auto">
          <a:xfrm flipV="1">
            <a:off x="5511800" y="3092450"/>
            <a:ext cx="41910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96266" name="Line 20"/>
          <p:cNvSpPr>
            <a:spLocks noChangeShapeType="1"/>
          </p:cNvSpPr>
          <p:nvPr/>
        </p:nvSpPr>
        <p:spPr bwMode="auto">
          <a:xfrm flipV="1">
            <a:off x="5613400" y="3676650"/>
            <a:ext cx="78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96267" name="Line 21"/>
          <p:cNvSpPr>
            <a:spLocks noChangeShapeType="1"/>
          </p:cNvSpPr>
          <p:nvPr/>
        </p:nvSpPr>
        <p:spPr bwMode="auto">
          <a:xfrm>
            <a:off x="5613400" y="4146550"/>
            <a:ext cx="5969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pic>
        <p:nvPicPr>
          <p:cNvPr id="96268" name="Picture 22" descr="Bo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9988" y="4391025"/>
            <a:ext cx="67627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63" name="Line 23"/>
          <p:cNvSpPr>
            <a:spLocks noChangeShapeType="1"/>
          </p:cNvSpPr>
          <p:nvPr/>
        </p:nvSpPr>
        <p:spPr bwMode="auto">
          <a:xfrm flipV="1">
            <a:off x="3530600" y="3943350"/>
            <a:ext cx="1435100" cy="482600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H="1">
            <a:off x="3543300" y="4032250"/>
            <a:ext cx="1397000" cy="4699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266265" name="Line 25"/>
          <p:cNvSpPr>
            <a:spLocks noChangeShapeType="1"/>
          </p:cNvSpPr>
          <p:nvPr/>
        </p:nvSpPr>
        <p:spPr bwMode="auto">
          <a:xfrm flipV="1">
            <a:off x="3581400" y="4133850"/>
            <a:ext cx="1371600" cy="48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266266" name="Text Box 26"/>
          <p:cNvSpPr txBox="1">
            <a:spLocks noChangeArrowheads="1"/>
          </p:cNvSpPr>
          <p:nvPr/>
        </p:nvSpPr>
        <p:spPr bwMode="auto">
          <a:xfrm>
            <a:off x="841375" y="1320800"/>
            <a:ext cx="402272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Gill Sans MT" pitchFamily="34" charset="0"/>
              </a:rPr>
              <a:t>(1) Alice </a:t>
            </a:r>
            <a:r>
              <a:rPr lang="ja-JP" altLang="en-US">
                <a:latin typeface="Gill Sans MT" pitchFamily="34" charset="0"/>
              </a:rPr>
              <a:t>“</a:t>
            </a:r>
            <a:r>
              <a:rPr lang="en-US" altLang="ja-JP">
                <a:latin typeface="Gill Sans MT" pitchFamily="34" charset="0"/>
              </a:rPr>
              <a:t>optimistically unchokes</a:t>
            </a:r>
            <a:r>
              <a:rPr lang="ja-JP" altLang="en-US">
                <a:latin typeface="Gill Sans MT" pitchFamily="34" charset="0"/>
              </a:rPr>
              <a:t>”</a:t>
            </a:r>
            <a:r>
              <a:rPr lang="en-US" altLang="ja-JP">
                <a:latin typeface="Gill Sans MT" pitchFamily="34" charset="0"/>
              </a:rPr>
              <a:t> Bob</a:t>
            </a:r>
            <a:endParaRPr lang="en-US">
              <a:latin typeface="Gill Sans MT" pitchFamily="34" charset="0"/>
            </a:endParaRPr>
          </a:p>
        </p:txBody>
      </p:sp>
      <p:sp>
        <p:nvSpPr>
          <p:cNvPr id="266267" name="Text Box 27"/>
          <p:cNvSpPr txBox="1">
            <a:spLocks noChangeArrowheads="1"/>
          </p:cNvSpPr>
          <p:nvPr/>
        </p:nvSpPr>
        <p:spPr bwMode="auto">
          <a:xfrm>
            <a:off x="808038" y="1663700"/>
            <a:ext cx="710247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Gill Sans MT" pitchFamily="34" charset="0"/>
              </a:rPr>
              <a:t>(2) Alice becomes one of Bob</a:t>
            </a:r>
            <a:r>
              <a:rPr lang="ja-JP" altLang="en-US">
                <a:latin typeface="Gill Sans MT" pitchFamily="34" charset="0"/>
              </a:rPr>
              <a:t>’</a:t>
            </a:r>
            <a:r>
              <a:rPr lang="en-US" altLang="ja-JP">
                <a:latin typeface="Gill Sans MT" pitchFamily="34" charset="0"/>
              </a:rPr>
              <a:t>s top-four providers; Bob reciprocates</a:t>
            </a:r>
            <a:endParaRPr lang="en-US">
              <a:latin typeface="Gill Sans MT" pitchFamily="34" charset="0"/>
            </a:endParaRPr>
          </a:p>
        </p:txBody>
      </p:sp>
      <p:sp>
        <p:nvSpPr>
          <p:cNvPr id="266268" name="Text Box 28"/>
          <p:cNvSpPr txBox="1">
            <a:spLocks noChangeArrowheads="1"/>
          </p:cNvSpPr>
          <p:nvPr/>
        </p:nvSpPr>
        <p:spPr bwMode="auto">
          <a:xfrm>
            <a:off x="800100" y="2019300"/>
            <a:ext cx="521493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Gill Sans MT" pitchFamily="34" charset="0"/>
              </a:rPr>
              <a:t>(3) Bob becomes one of Alice</a:t>
            </a:r>
            <a:r>
              <a:rPr lang="ja-JP" altLang="en-US">
                <a:latin typeface="Gill Sans MT" pitchFamily="34" charset="0"/>
              </a:rPr>
              <a:t>’</a:t>
            </a:r>
            <a:r>
              <a:rPr lang="en-US" altLang="ja-JP">
                <a:latin typeface="Gill Sans MT" pitchFamily="34" charset="0"/>
              </a:rPr>
              <a:t>s top-four providers</a:t>
            </a:r>
            <a:endParaRPr lang="en-US">
              <a:latin typeface="Gill Sans MT" pitchFamily="34" charset="0"/>
            </a:endParaRPr>
          </a:p>
        </p:txBody>
      </p:sp>
      <p:sp>
        <p:nvSpPr>
          <p:cNvPr id="266269" name="Text Box 29"/>
          <p:cNvSpPr txBox="1">
            <a:spLocks noChangeArrowheads="1"/>
          </p:cNvSpPr>
          <p:nvPr/>
        </p:nvSpPr>
        <p:spPr bwMode="auto">
          <a:xfrm>
            <a:off x="5040313" y="5335588"/>
            <a:ext cx="3590925" cy="7207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>
                <a:latin typeface="Gill Sans MT" pitchFamily="34" charset="0"/>
              </a:rPr>
              <a:t>higher upload rate:</a:t>
            </a:r>
            <a:r>
              <a:rPr lang="en-US">
                <a:latin typeface="Gill Sans MT" pitchFamily="34" charset="0"/>
              </a:rPr>
              <a:t> find better trading partners, get file faster !</a:t>
            </a:r>
          </a:p>
        </p:txBody>
      </p:sp>
      <p:pic>
        <p:nvPicPr>
          <p:cNvPr id="96276" name="Picture 36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338" y="865188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6277" name="Group 52"/>
          <p:cNvGrpSpPr>
            <a:grpSpLocks/>
          </p:cNvGrpSpPr>
          <p:nvPr/>
        </p:nvGrpSpPr>
        <p:grpSpPr bwMode="auto">
          <a:xfrm>
            <a:off x="1214438" y="4799013"/>
            <a:ext cx="762000" cy="752475"/>
            <a:chOff x="-44" y="1473"/>
            <a:chExt cx="981" cy="1105"/>
          </a:xfrm>
        </p:grpSpPr>
        <p:pic>
          <p:nvPicPr>
            <p:cNvPr id="96309" name="Picture 53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310" name="Freeform 5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6278" name="Group 55"/>
          <p:cNvGrpSpPr>
            <a:grpSpLocks/>
          </p:cNvGrpSpPr>
          <p:nvPr/>
        </p:nvGrpSpPr>
        <p:grpSpPr bwMode="auto">
          <a:xfrm>
            <a:off x="1909763" y="5561013"/>
            <a:ext cx="762000" cy="752475"/>
            <a:chOff x="-44" y="1473"/>
            <a:chExt cx="981" cy="1105"/>
          </a:xfrm>
        </p:grpSpPr>
        <p:pic>
          <p:nvPicPr>
            <p:cNvPr id="96307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308" name="Freeform 5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6279" name="Group 58"/>
          <p:cNvGrpSpPr>
            <a:grpSpLocks/>
          </p:cNvGrpSpPr>
          <p:nvPr/>
        </p:nvGrpSpPr>
        <p:grpSpPr bwMode="auto">
          <a:xfrm>
            <a:off x="728663" y="3678238"/>
            <a:ext cx="762000" cy="752475"/>
            <a:chOff x="-44" y="1473"/>
            <a:chExt cx="981" cy="1105"/>
          </a:xfrm>
        </p:grpSpPr>
        <p:pic>
          <p:nvPicPr>
            <p:cNvPr id="96305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306" name="Freeform 6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6280" name="Group 61"/>
          <p:cNvGrpSpPr>
            <a:grpSpLocks/>
          </p:cNvGrpSpPr>
          <p:nvPr/>
        </p:nvGrpSpPr>
        <p:grpSpPr bwMode="auto">
          <a:xfrm>
            <a:off x="2692400" y="4211638"/>
            <a:ext cx="762000" cy="752475"/>
            <a:chOff x="-44" y="1473"/>
            <a:chExt cx="981" cy="1105"/>
          </a:xfrm>
        </p:grpSpPr>
        <p:pic>
          <p:nvPicPr>
            <p:cNvPr id="96303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304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6281" name="Group 64"/>
          <p:cNvGrpSpPr>
            <a:grpSpLocks/>
          </p:cNvGrpSpPr>
          <p:nvPr/>
        </p:nvGrpSpPr>
        <p:grpSpPr bwMode="auto">
          <a:xfrm flipH="1">
            <a:off x="6219825" y="4135438"/>
            <a:ext cx="762000" cy="752475"/>
            <a:chOff x="-44" y="1473"/>
            <a:chExt cx="981" cy="1105"/>
          </a:xfrm>
        </p:grpSpPr>
        <p:pic>
          <p:nvPicPr>
            <p:cNvPr id="96301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302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6282" name="Group 67"/>
          <p:cNvGrpSpPr>
            <a:grpSpLocks/>
          </p:cNvGrpSpPr>
          <p:nvPr/>
        </p:nvGrpSpPr>
        <p:grpSpPr bwMode="auto">
          <a:xfrm flipH="1">
            <a:off x="6370638" y="3297238"/>
            <a:ext cx="762000" cy="752475"/>
            <a:chOff x="-44" y="1473"/>
            <a:chExt cx="981" cy="1105"/>
          </a:xfrm>
        </p:grpSpPr>
        <p:pic>
          <p:nvPicPr>
            <p:cNvPr id="96299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300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6283" name="Group 70"/>
          <p:cNvGrpSpPr>
            <a:grpSpLocks/>
          </p:cNvGrpSpPr>
          <p:nvPr/>
        </p:nvGrpSpPr>
        <p:grpSpPr bwMode="auto">
          <a:xfrm flipH="1">
            <a:off x="5978525" y="2676525"/>
            <a:ext cx="762000" cy="752475"/>
            <a:chOff x="-44" y="1473"/>
            <a:chExt cx="981" cy="1105"/>
          </a:xfrm>
        </p:grpSpPr>
        <p:pic>
          <p:nvPicPr>
            <p:cNvPr id="96297" name="Picture 71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298" name="Freeform 7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6284" name="Group 74"/>
          <p:cNvGrpSpPr>
            <a:grpSpLocks/>
          </p:cNvGrpSpPr>
          <p:nvPr/>
        </p:nvGrpSpPr>
        <p:grpSpPr bwMode="auto">
          <a:xfrm flipH="1">
            <a:off x="5056188" y="3667125"/>
            <a:ext cx="762000" cy="752475"/>
            <a:chOff x="-44" y="1473"/>
            <a:chExt cx="981" cy="1105"/>
          </a:xfrm>
        </p:grpSpPr>
        <p:pic>
          <p:nvPicPr>
            <p:cNvPr id="96295" name="Picture 75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296" name="Freeform 7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36 h 368"/>
                <a:gd name="T4" fmla="*/ 165873 w 356"/>
                <a:gd name="T5" fmla="*/ 236254 h 368"/>
                <a:gd name="T6" fmla="*/ 36556 w 356"/>
                <a:gd name="T7" fmla="*/ 29546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80"/>
          <p:cNvGrpSpPr>
            <a:grpSpLocks/>
          </p:cNvGrpSpPr>
          <p:nvPr/>
        </p:nvGrpSpPr>
        <p:grpSpPr bwMode="auto">
          <a:xfrm>
            <a:off x="4835525" y="2501900"/>
            <a:ext cx="762000" cy="1177925"/>
            <a:chOff x="4746" y="1528"/>
            <a:chExt cx="480" cy="742"/>
          </a:xfrm>
        </p:grpSpPr>
        <p:sp>
          <p:nvSpPr>
            <p:cNvPr id="96291" name="Line 50"/>
            <p:cNvSpPr>
              <a:spLocks noChangeShapeType="1"/>
            </p:cNvSpPr>
            <p:nvPr/>
          </p:nvSpPr>
          <p:spPr bwMode="auto">
            <a:xfrm>
              <a:off x="4964" y="1962"/>
              <a:ext cx="2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292" name="Group 77"/>
            <p:cNvGrpSpPr>
              <a:grpSpLocks/>
            </p:cNvGrpSpPr>
            <p:nvPr/>
          </p:nvGrpSpPr>
          <p:grpSpPr bwMode="auto">
            <a:xfrm flipH="1">
              <a:off x="4746" y="1528"/>
              <a:ext cx="480" cy="474"/>
              <a:chOff x="-44" y="1473"/>
              <a:chExt cx="981" cy="1105"/>
            </a:xfrm>
          </p:grpSpPr>
          <p:pic>
            <p:nvPicPr>
              <p:cNvPr id="96293" name="Picture 7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6294" name="Freeform 7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9825 w 356"/>
                  <a:gd name="T3" fmla="*/ 11336 h 368"/>
                  <a:gd name="T4" fmla="*/ 165873 w 356"/>
                  <a:gd name="T5" fmla="*/ 236254 h 368"/>
                  <a:gd name="T6" fmla="*/ 36556 w 356"/>
                  <a:gd name="T7" fmla="*/ 29546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2" name="Group 87"/>
          <p:cNvGrpSpPr>
            <a:grpSpLocks/>
          </p:cNvGrpSpPr>
          <p:nvPr/>
        </p:nvGrpSpPr>
        <p:grpSpPr bwMode="auto">
          <a:xfrm>
            <a:off x="1925638" y="2990850"/>
            <a:ext cx="1112837" cy="1219200"/>
            <a:chOff x="4779" y="2386"/>
            <a:chExt cx="701" cy="768"/>
          </a:xfrm>
        </p:grpSpPr>
        <p:sp>
          <p:nvSpPr>
            <p:cNvPr id="96287" name="Line 46"/>
            <p:cNvSpPr>
              <a:spLocks noChangeShapeType="1"/>
            </p:cNvSpPr>
            <p:nvPr/>
          </p:nvSpPr>
          <p:spPr bwMode="auto">
            <a:xfrm>
              <a:off x="5239" y="2812"/>
              <a:ext cx="241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288" name="Group 84"/>
            <p:cNvGrpSpPr>
              <a:grpSpLocks/>
            </p:cNvGrpSpPr>
            <p:nvPr/>
          </p:nvGrpSpPr>
          <p:grpSpPr bwMode="auto">
            <a:xfrm>
              <a:off x="4779" y="2386"/>
              <a:ext cx="480" cy="474"/>
              <a:chOff x="-44" y="1473"/>
              <a:chExt cx="981" cy="1105"/>
            </a:xfrm>
          </p:grpSpPr>
          <p:pic>
            <p:nvPicPr>
              <p:cNvPr id="96289" name="Picture 8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6290" name="Freeform 8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9825 w 356"/>
                  <a:gd name="T3" fmla="*/ 11336 h 368"/>
                  <a:gd name="T4" fmla="*/ 165873 w 356"/>
                  <a:gd name="T5" fmla="*/ 236254 h 368"/>
                  <a:gd name="T6" fmla="*/ 36556 w 356"/>
                  <a:gd name="T7" fmla="*/ 29546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66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3" grpId="0" animBg="1"/>
      <p:bldP spid="266263" grpId="1" animBg="1"/>
      <p:bldP spid="266264" grpId="0" animBg="1"/>
      <p:bldP spid="266265" grpId="0" animBg="1"/>
      <p:bldP spid="266266" grpId="0"/>
      <p:bldP spid="266267" grpId="0"/>
      <p:bldP spid="266268" grpId="0"/>
      <p:bldP spid="26626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3"/>
          <p:cNvSpPr>
            <a:spLocks noGrp="1"/>
          </p:cNvSpPr>
          <p:nvPr>
            <p:ph type="title"/>
          </p:nvPr>
        </p:nvSpPr>
        <p:spPr>
          <a:xfrm>
            <a:off x="500063" y="131763"/>
            <a:ext cx="7772400" cy="1143000"/>
          </a:xfrm>
        </p:spPr>
        <p:txBody>
          <a:bodyPr/>
          <a:lstStyle/>
          <a:p>
            <a:r>
              <a:rPr lang="en-US" u="none">
                <a:latin typeface="Gill Sans MT" pitchFamily="34" charset="0"/>
                <a:ea typeface="ＭＳ Ｐゴシック" pitchFamily="34" charset="-128"/>
              </a:rPr>
              <a:t>Distributed Hash Table (DHT)</a:t>
            </a:r>
          </a:p>
        </p:txBody>
      </p:sp>
      <p:sp>
        <p:nvSpPr>
          <p:cNvPr id="97283" name="Content Placeholder 4"/>
          <p:cNvSpPr>
            <a:spLocks noGrp="1"/>
          </p:cNvSpPr>
          <p:nvPr>
            <p:ph idx="1"/>
          </p:nvPr>
        </p:nvSpPr>
        <p:spPr>
          <a:xfrm>
            <a:off x="568325" y="1411288"/>
            <a:ext cx="7772400" cy="4648200"/>
          </a:xfrm>
        </p:spPr>
        <p:txBody>
          <a:bodyPr/>
          <a:lstStyle/>
          <a:p>
            <a:r>
              <a:rPr lang="en-US" sz="3200">
                <a:latin typeface="Gill Sans MT" pitchFamily="34" charset="0"/>
                <a:ea typeface="ＭＳ Ｐゴシック" pitchFamily="34" charset="-128"/>
              </a:rPr>
              <a:t>DHT: a </a:t>
            </a:r>
            <a:r>
              <a:rPr lang="en-US" sz="3200" i="1">
                <a:solidFill>
                  <a:srgbClr val="C00000"/>
                </a:solidFill>
                <a:latin typeface="Gill Sans MT" pitchFamily="34" charset="0"/>
                <a:ea typeface="ＭＳ Ｐゴシック" pitchFamily="34" charset="-128"/>
              </a:rPr>
              <a:t>distributed P2P database</a:t>
            </a:r>
          </a:p>
          <a:p>
            <a:r>
              <a:rPr lang="en-US" sz="3200">
                <a:latin typeface="Gill Sans MT" pitchFamily="34" charset="0"/>
                <a:ea typeface="ＭＳ Ｐゴシック" pitchFamily="34" charset="-128"/>
              </a:rPr>
              <a:t>database has </a:t>
            </a:r>
            <a:r>
              <a:rPr lang="en-US" sz="3200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(key, value) </a:t>
            </a:r>
            <a:r>
              <a:rPr lang="en-US" sz="3200">
                <a:latin typeface="Gill Sans MT" pitchFamily="34" charset="0"/>
                <a:ea typeface="ＭＳ Ｐゴシック" pitchFamily="34" charset="-128"/>
              </a:rPr>
              <a:t>pairs; examples: </a:t>
            </a:r>
          </a:p>
          <a:p>
            <a:pPr lvl="1"/>
            <a:r>
              <a:rPr lang="en-US" sz="2800">
                <a:latin typeface="Gill Sans MT" pitchFamily="34" charset="0"/>
                <a:ea typeface="ＭＳ Ｐゴシック" pitchFamily="34" charset="-128"/>
              </a:rPr>
              <a:t>key: ss number; value: human name</a:t>
            </a:r>
          </a:p>
          <a:p>
            <a:pPr lvl="1"/>
            <a:r>
              <a:rPr lang="en-US" sz="2800">
                <a:latin typeface="Gill Sans MT" pitchFamily="34" charset="0"/>
                <a:ea typeface="ＭＳ Ｐゴシック" pitchFamily="34" charset="-128"/>
              </a:rPr>
              <a:t>key: movie title; value: IP address</a:t>
            </a:r>
          </a:p>
          <a:p>
            <a:r>
              <a:rPr lang="en-US" sz="3200">
                <a:latin typeface="Gill Sans MT" pitchFamily="34" charset="0"/>
                <a:ea typeface="ＭＳ Ｐゴシック" pitchFamily="34" charset="-128"/>
              </a:rPr>
              <a:t>Distribute the (key, value) pairs over the (millions of peers)</a:t>
            </a:r>
          </a:p>
          <a:p>
            <a:r>
              <a:rPr lang="en-US" sz="3200">
                <a:latin typeface="Gill Sans MT" pitchFamily="34" charset="0"/>
                <a:ea typeface="ＭＳ Ｐゴシック" pitchFamily="34" charset="-128"/>
              </a:rPr>
              <a:t>a peer </a:t>
            </a:r>
            <a:r>
              <a:rPr lang="en-US" sz="3200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queries </a:t>
            </a:r>
            <a:r>
              <a:rPr lang="en-US" sz="3200">
                <a:latin typeface="Gill Sans MT" pitchFamily="34" charset="0"/>
                <a:ea typeface="ＭＳ Ｐゴシック" pitchFamily="34" charset="-128"/>
              </a:rPr>
              <a:t>DHT with key</a:t>
            </a:r>
          </a:p>
          <a:p>
            <a:pPr lvl="1"/>
            <a:r>
              <a:rPr lang="en-US" sz="2800">
                <a:latin typeface="Gill Sans MT" pitchFamily="34" charset="0"/>
                <a:ea typeface="ＭＳ Ｐゴシック" pitchFamily="34" charset="-128"/>
              </a:rPr>
              <a:t>DHT returns values that match the key</a:t>
            </a:r>
          </a:p>
          <a:p>
            <a:r>
              <a:rPr lang="en-US" sz="3200">
                <a:latin typeface="Gill Sans MT" pitchFamily="34" charset="0"/>
                <a:ea typeface="ＭＳ Ｐゴシック" pitchFamily="34" charset="-128"/>
              </a:rPr>
              <a:t>peers can also </a:t>
            </a:r>
            <a:r>
              <a:rPr lang="en-US" sz="3200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insert </a:t>
            </a:r>
            <a:r>
              <a:rPr lang="en-US" sz="3200">
                <a:latin typeface="Gill Sans MT" pitchFamily="34" charset="0"/>
                <a:ea typeface="ＭＳ Ｐゴシック" pitchFamily="34" charset="-128"/>
              </a:rPr>
              <a:t>(key, value) pairs</a:t>
            </a:r>
          </a:p>
        </p:txBody>
      </p:sp>
      <p:sp>
        <p:nvSpPr>
          <p:cNvPr id="97284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Application  2-</a:t>
            </a:r>
            <a:fld id="{9173ACBE-96CD-4560-8BEE-C05F2185F6F2}" type="slidenum">
              <a:rPr lang="en-US" sz="1200">
                <a:solidFill>
                  <a:srgbClr val="000000"/>
                </a:solidFill>
                <a:cs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97285" name="Picture 18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" y="993775"/>
            <a:ext cx="6399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27038" y="0"/>
            <a:ext cx="7772400" cy="725488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Server’s load balance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C2EAF749-66BB-4D4A-9700-4105C0D7797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5605" name="Picture 2" descr="http://www.liquidweb.com/img/loadbalancing-exampl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713" y="1557338"/>
            <a:ext cx="32385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4" descr="http://gigaom2.files.wordpress.com/2012/10/screen-shot-2012-10-17-at-6-20-57-am.png?w=7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803275"/>
            <a:ext cx="5334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6" descr="http://farm3.static.flickr.com/2142/2405332848_e33c003f69_o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11288" y="4219575"/>
            <a:ext cx="54483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511175" y="84138"/>
            <a:ext cx="7772400" cy="1143000"/>
          </a:xfrm>
        </p:spPr>
        <p:txBody>
          <a:bodyPr/>
          <a:lstStyle/>
          <a:p>
            <a:r>
              <a:rPr lang="en-US" sz="4400" u="none">
                <a:latin typeface="Gill Sans MT" pitchFamily="34" charset="0"/>
                <a:ea typeface="ＭＳ Ｐゴシック" pitchFamily="34" charset="-128"/>
              </a:rPr>
              <a:t>Q: how to assign keys to peers?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>
          <a:xfrm>
            <a:off x="633413" y="1284288"/>
            <a:ext cx="7772400" cy="4648200"/>
          </a:xfrm>
        </p:spPr>
        <p:txBody>
          <a:bodyPr/>
          <a:lstStyle/>
          <a:p>
            <a:r>
              <a:rPr lang="en-US" sz="3200">
                <a:latin typeface="Gill Sans MT" pitchFamily="34" charset="0"/>
                <a:ea typeface="ＭＳ Ｐゴシック" pitchFamily="34" charset="-128"/>
              </a:rPr>
              <a:t>central issue:</a:t>
            </a:r>
          </a:p>
          <a:p>
            <a:pPr lvl="1"/>
            <a:r>
              <a:rPr lang="en-US" sz="2800">
                <a:latin typeface="Gill Sans MT" pitchFamily="34" charset="0"/>
                <a:ea typeface="ＭＳ Ｐゴシック" pitchFamily="34" charset="-128"/>
              </a:rPr>
              <a:t>assigning (key, value) pairs to peers.</a:t>
            </a:r>
          </a:p>
          <a:p>
            <a:r>
              <a:rPr lang="en-US" sz="3200">
                <a:latin typeface="Gill Sans MT" pitchFamily="34" charset="0"/>
                <a:ea typeface="ＭＳ Ｐゴシック" pitchFamily="34" charset="-128"/>
              </a:rPr>
              <a:t>basic idea: </a:t>
            </a:r>
          </a:p>
          <a:p>
            <a:pPr lvl="1"/>
            <a:r>
              <a:rPr lang="en-US" sz="2800">
                <a:latin typeface="Gill Sans MT" pitchFamily="34" charset="0"/>
                <a:ea typeface="ＭＳ Ｐゴシック" pitchFamily="34" charset="-128"/>
              </a:rPr>
              <a:t>convert each key to an integer</a:t>
            </a:r>
          </a:p>
          <a:p>
            <a:pPr lvl="1"/>
            <a:r>
              <a:rPr lang="en-US" sz="2800">
                <a:latin typeface="Gill Sans MT" pitchFamily="34" charset="0"/>
                <a:ea typeface="ＭＳ Ｐゴシック" pitchFamily="34" charset="-128"/>
              </a:rPr>
              <a:t>Assign integer to each peer</a:t>
            </a:r>
          </a:p>
          <a:p>
            <a:pPr lvl="1"/>
            <a:r>
              <a:rPr lang="en-US" sz="2800">
                <a:latin typeface="Gill Sans MT" pitchFamily="34" charset="0"/>
                <a:ea typeface="ＭＳ Ｐゴシック" pitchFamily="34" charset="-128"/>
              </a:rPr>
              <a:t>put (key,value) pair in the peer that is </a:t>
            </a:r>
            <a:r>
              <a:rPr lang="en-US" sz="2800">
                <a:solidFill>
                  <a:srgbClr val="C00000"/>
                </a:solidFill>
                <a:latin typeface="Gill Sans MT" pitchFamily="34" charset="0"/>
                <a:ea typeface="ＭＳ Ｐゴシック" pitchFamily="34" charset="-128"/>
              </a:rPr>
              <a:t>closest</a:t>
            </a:r>
            <a:r>
              <a:rPr lang="en-US" sz="2800">
                <a:latin typeface="Gill Sans MT" pitchFamily="34" charset="0"/>
                <a:ea typeface="ＭＳ Ｐゴシック" pitchFamily="34" charset="-128"/>
              </a:rPr>
              <a:t> to the key</a:t>
            </a:r>
          </a:p>
          <a:p>
            <a:pPr>
              <a:buFont typeface="Wingdings" pitchFamily="2" charset="2"/>
              <a:buNone/>
            </a:pPr>
            <a:endParaRPr lang="en-US">
              <a:latin typeface="Gill Sans MT" pitchFamily="34" charset="0"/>
              <a:ea typeface="ＭＳ Ｐゴシック" pitchFamily="34" charset="-128"/>
            </a:endParaRPr>
          </a:p>
        </p:txBody>
      </p:sp>
      <p:sp>
        <p:nvSpPr>
          <p:cNvPr id="98308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Application  2-</a:t>
            </a:r>
            <a:fld id="{1BB36CE5-7A5C-45C6-80C7-21EA5FA68C40}" type="slidenum">
              <a:rPr lang="en-US" sz="1200">
                <a:solidFill>
                  <a:srgbClr val="000000"/>
                </a:solidFill>
                <a:cs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98309" name="Picture 1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909638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533400" y="179388"/>
            <a:ext cx="7772400" cy="1143000"/>
          </a:xfrm>
        </p:spPr>
        <p:txBody>
          <a:bodyPr/>
          <a:lstStyle/>
          <a:p>
            <a:r>
              <a:rPr lang="en-US" sz="4400" u="none">
                <a:latin typeface="Gill Sans MT" pitchFamily="34" charset="0"/>
                <a:ea typeface="ＭＳ Ｐゴシック" pitchFamily="34" charset="-128"/>
              </a:rPr>
              <a:t>DHT identifiers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457200" y="1455738"/>
            <a:ext cx="8686800" cy="4525962"/>
          </a:xfrm>
        </p:spPr>
        <p:txBody>
          <a:bodyPr/>
          <a:lstStyle/>
          <a:p>
            <a:r>
              <a:rPr lang="en-US" sz="3200">
                <a:latin typeface="Gill Sans MT" pitchFamily="34" charset="0"/>
                <a:ea typeface="ＭＳ Ｐゴシック" pitchFamily="34" charset="-128"/>
              </a:rPr>
              <a:t>assign integer identifier to each peer in range [0,2</a:t>
            </a:r>
            <a:r>
              <a:rPr lang="en-US" sz="3200" baseline="30000">
                <a:latin typeface="Gill Sans MT" pitchFamily="34" charset="0"/>
                <a:ea typeface="ＭＳ Ｐゴシック" pitchFamily="34" charset="-128"/>
              </a:rPr>
              <a:t>n</a:t>
            </a:r>
            <a:r>
              <a:rPr lang="en-US" sz="3200">
                <a:latin typeface="Gill Sans MT" pitchFamily="34" charset="0"/>
                <a:ea typeface="ＭＳ Ｐゴシック" pitchFamily="34" charset="-128"/>
              </a:rPr>
              <a:t>-1] for some </a:t>
            </a:r>
            <a:r>
              <a:rPr lang="en-US" sz="3200" i="1">
                <a:latin typeface="Gill Sans MT" pitchFamily="34" charset="0"/>
                <a:ea typeface="ＭＳ Ｐゴシック" pitchFamily="34" charset="-128"/>
              </a:rPr>
              <a:t>n</a:t>
            </a:r>
            <a:r>
              <a:rPr lang="en-US" sz="3200">
                <a:latin typeface="Gill Sans MT" pitchFamily="34" charset="0"/>
                <a:ea typeface="ＭＳ Ｐゴシック" pitchFamily="34" charset="-128"/>
              </a:rPr>
              <a:t>.</a:t>
            </a:r>
          </a:p>
          <a:p>
            <a:pPr lvl="1"/>
            <a:r>
              <a:rPr lang="en-US" sz="2800">
                <a:latin typeface="Gill Sans MT" pitchFamily="34" charset="0"/>
                <a:ea typeface="ＭＳ Ｐゴシック" pitchFamily="34" charset="-128"/>
              </a:rPr>
              <a:t>each identifier represented by </a:t>
            </a:r>
            <a:r>
              <a:rPr lang="en-US" sz="2800" i="1">
                <a:latin typeface="Gill Sans MT" pitchFamily="34" charset="0"/>
                <a:ea typeface="ＭＳ Ｐゴシック" pitchFamily="34" charset="-128"/>
              </a:rPr>
              <a:t>n</a:t>
            </a:r>
            <a:r>
              <a:rPr lang="en-US" sz="2800">
                <a:latin typeface="Gill Sans MT" pitchFamily="34" charset="0"/>
                <a:ea typeface="ＭＳ Ｐゴシック" pitchFamily="34" charset="-128"/>
              </a:rPr>
              <a:t> bits.</a:t>
            </a:r>
          </a:p>
          <a:p>
            <a:endParaRPr lang="en-US" sz="3200">
              <a:latin typeface="Gill Sans MT" pitchFamily="34" charset="0"/>
              <a:ea typeface="ＭＳ Ｐゴシック" pitchFamily="34" charset="-128"/>
            </a:endParaRPr>
          </a:p>
          <a:p>
            <a:r>
              <a:rPr lang="en-US" sz="3200">
                <a:latin typeface="Gill Sans MT" pitchFamily="34" charset="0"/>
                <a:ea typeface="ＭＳ Ｐゴシック" pitchFamily="34" charset="-128"/>
              </a:rPr>
              <a:t>require each key to be an integer in same range</a:t>
            </a:r>
          </a:p>
          <a:p>
            <a:r>
              <a:rPr lang="en-US" sz="3200">
                <a:latin typeface="Gill Sans MT" pitchFamily="34" charset="0"/>
                <a:ea typeface="ＭＳ Ｐゴシック" pitchFamily="34" charset="-128"/>
              </a:rPr>
              <a:t>to get integer key, hash original key</a:t>
            </a:r>
          </a:p>
          <a:p>
            <a:pPr lvl="1"/>
            <a:r>
              <a:rPr lang="en-US" sz="2800" i="1">
                <a:latin typeface="Gill Sans MT" pitchFamily="34" charset="0"/>
                <a:ea typeface="ＭＳ Ｐゴシック" pitchFamily="34" charset="-128"/>
              </a:rPr>
              <a:t>e.g., </a:t>
            </a:r>
            <a:r>
              <a:rPr lang="en-US" sz="2800">
                <a:latin typeface="Gill Sans MT" pitchFamily="34" charset="0"/>
                <a:ea typeface="ＭＳ Ｐゴシック" pitchFamily="34" charset="-128"/>
              </a:rPr>
              <a:t>key = </a:t>
            </a:r>
            <a:r>
              <a:rPr lang="en-US" sz="2800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hash</a:t>
            </a:r>
            <a:r>
              <a:rPr lang="en-US" sz="2800">
                <a:latin typeface="Gill Sans MT" pitchFamily="34" charset="0"/>
                <a:ea typeface="ＭＳ Ｐゴシック" pitchFamily="34" charset="-128"/>
              </a:rPr>
              <a:t>(</a:t>
            </a:r>
            <a:r>
              <a:rPr lang="ja-JP" altLang="en-US" sz="2800">
                <a:latin typeface="Gill Sans MT" pitchFamily="34" charset="0"/>
                <a:ea typeface="ＭＳ Ｐゴシック" pitchFamily="34" charset="-128"/>
              </a:rPr>
              <a:t>“</a:t>
            </a:r>
            <a:r>
              <a:rPr lang="en-US" altLang="ja-JP" sz="2800">
                <a:latin typeface="Gill Sans MT" pitchFamily="34" charset="0"/>
                <a:ea typeface="ＭＳ Ｐゴシック" pitchFamily="34" charset="-128"/>
              </a:rPr>
              <a:t>Led Zeppelin IV</a:t>
            </a:r>
            <a:r>
              <a:rPr lang="ja-JP" altLang="en-US" sz="2800">
                <a:latin typeface="Gill Sans MT" pitchFamily="34" charset="0"/>
                <a:ea typeface="ＭＳ Ｐゴシック" pitchFamily="34" charset="-128"/>
              </a:rPr>
              <a:t>”</a:t>
            </a:r>
            <a:r>
              <a:rPr lang="en-US" altLang="ja-JP" sz="2800">
                <a:latin typeface="Gill Sans MT" pitchFamily="34" charset="0"/>
                <a:ea typeface="ＭＳ Ｐゴシック" pitchFamily="34" charset="-128"/>
              </a:rPr>
              <a:t>)</a:t>
            </a:r>
          </a:p>
          <a:p>
            <a:pPr lvl="1"/>
            <a:r>
              <a:rPr lang="en-US" sz="2800">
                <a:latin typeface="Gill Sans MT" pitchFamily="34" charset="0"/>
                <a:ea typeface="ＭＳ Ｐゴシック" pitchFamily="34" charset="-128"/>
              </a:rPr>
              <a:t>this is why its is referred to as a </a:t>
            </a:r>
            <a:r>
              <a:rPr lang="en-US" sz="2800" i="1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distributed </a:t>
            </a:r>
            <a:r>
              <a:rPr lang="ja-JP" altLang="en-US" sz="2800" i="1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“</a:t>
            </a:r>
            <a:r>
              <a:rPr lang="en-US" altLang="ja-JP" sz="2800" i="1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hash</a:t>
            </a:r>
            <a:r>
              <a:rPr lang="ja-JP" altLang="en-US" sz="2800" i="1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”</a:t>
            </a:r>
            <a:r>
              <a:rPr lang="en-US" altLang="ja-JP" sz="2800" i="1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 table</a:t>
            </a:r>
            <a:endParaRPr lang="en-US" sz="2800" i="1">
              <a:solidFill>
                <a:srgbClr val="CC0000"/>
              </a:solidFill>
              <a:latin typeface="Gill Sans MT" pitchFamily="34" charset="0"/>
              <a:ea typeface="ＭＳ Ｐゴシック" pitchFamily="34" charset="-128"/>
            </a:endParaRPr>
          </a:p>
        </p:txBody>
      </p:sp>
      <p:sp>
        <p:nvSpPr>
          <p:cNvPr id="99332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Application  2-</a:t>
            </a:r>
            <a:fld id="{B755B6EE-B9A7-4E33-8609-78ACBDD8A07C}" type="slidenum">
              <a:rPr lang="en-US" sz="1200">
                <a:solidFill>
                  <a:srgbClr val="000000"/>
                </a:solidFill>
                <a:cs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99333" name="Picture 2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538" y="1047750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511175" y="84138"/>
            <a:ext cx="7772400" cy="1143000"/>
          </a:xfrm>
        </p:spPr>
        <p:txBody>
          <a:bodyPr/>
          <a:lstStyle/>
          <a:p>
            <a:r>
              <a:rPr lang="en-US" sz="4400" u="none">
                <a:latin typeface="Gill Sans MT" pitchFamily="34" charset="0"/>
                <a:ea typeface="ＭＳ Ｐゴシック" pitchFamily="34" charset="-128"/>
              </a:rPr>
              <a:t>Assign keys to peers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633413" y="1284288"/>
            <a:ext cx="7772400" cy="4648200"/>
          </a:xfrm>
        </p:spPr>
        <p:txBody>
          <a:bodyPr/>
          <a:lstStyle/>
          <a:p>
            <a:r>
              <a:rPr lang="en-US" sz="3200">
                <a:latin typeface="Gill Sans MT" pitchFamily="34" charset="0"/>
                <a:ea typeface="ＭＳ Ｐゴシック" pitchFamily="34" charset="-128"/>
              </a:rPr>
              <a:t>rule: assign key to the peer that has the </a:t>
            </a:r>
            <a:r>
              <a:rPr lang="en-US" sz="3200" i="1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closest</a:t>
            </a:r>
            <a:r>
              <a:rPr lang="en-US" sz="3200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 </a:t>
            </a:r>
            <a:r>
              <a:rPr lang="en-US" sz="3200">
                <a:latin typeface="Gill Sans MT" pitchFamily="34" charset="0"/>
                <a:ea typeface="ＭＳ Ｐゴシック" pitchFamily="34" charset="-128"/>
              </a:rPr>
              <a:t>ID.</a:t>
            </a:r>
          </a:p>
          <a:p>
            <a:r>
              <a:rPr lang="en-US" sz="3200">
                <a:latin typeface="Gill Sans MT" pitchFamily="34" charset="0"/>
                <a:ea typeface="ＭＳ Ｐゴシック" pitchFamily="34" charset="-128"/>
              </a:rPr>
              <a:t>convention in lecture: closest is the </a:t>
            </a:r>
            <a:r>
              <a:rPr lang="en-US" sz="3200" i="1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immediate successor </a:t>
            </a:r>
            <a:r>
              <a:rPr lang="en-US" sz="3200">
                <a:latin typeface="Gill Sans MT" pitchFamily="34" charset="0"/>
                <a:ea typeface="ＭＳ Ｐゴシック" pitchFamily="34" charset="-128"/>
              </a:rPr>
              <a:t>of the key.</a:t>
            </a:r>
          </a:p>
          <a:p>
            <a:r>
              <a:rPr lang="en-US" sz="3200">
                <a:latin typeface="Gill Sans MT" pitchFamily="34" charset="0"/>
                <a:ea typeface="ＭＳ Ｐゴシック" pitchFamily="34" charset="-128"/>
              </a:rPr>
              <a:t>e.g., </a:t>
            </a:r>
            <a:r>
              <a:rPr lang="en-US" sz="3200" i="1">
                <a:latin typeface="Gill Sans MT" pitchFamily="34" charset="0"/>
                <a:ea typeface="ＭＳ Ｐゴシック" pitchFamily="34" charset="-128"/>
              </a:rPr>
              <a:t>n</a:t>
            </a:r>
            <a:r>
              <a:rPr lang="en-US" sz="3200">
                <a:latin typeface="Gill Sans MT" pitchFamily="34" charset="0"/>
                <a:ea typeface="ＭＳ Ｐゴシック" pitchFamily="34" charset="-128"/>
              </a:rPr>
              <a:t>=4; peers: 1,3,4,5,8,10,12,14; </a:t>
            </a:r>
          </a:p>
          <a:p>
            <a:pPr lvl="1"/>
            <a:r>
              <a:rPr lang="en-US" sz="2800">
                <a:latin typeface="Gill Sans MT" pitchFamily="34" charset="0"/>
                <a:ea typeface="ＭＳ Ｐゴシック" pitchFamily="34" charset="-128"/>
              </a:rPr>
              <a:t>key = 13, then successor peer = 14</a:t>
            </a:r>
          </a:p>
          <a:p>
            <a:pPr lvl="1"/>
            <a:r>
              <a:rPr lang="en-US" sz="2800">
                <a:latin typeface="Gill Sans MT" pitchFamily="34" charset="0"/>
                <a:ea typeface="ＭＳ Ｐゴシック" pitchFamily="34" charset="-128"/>
              </a:rPr>
              <a:t>key = 15, then successor peer = 1</a:t>
            </a:r>
          </a:p>
        </p:txBody>
      </p:sp>
      <p:sp>
        <p:nvSpPr>
          <p:cNvPr id="10035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Application  2-</a:t>
            </a:r>
            <a:fld id="{23093C54-DBFA-4701-ACEE-125AE12FCCDA}" type="slidenum">
              <a:rPr lang="en-US" sz="1200">
                <a:solidFill>
                  <a:srgbClr val="000000"/>
                </a:solidFill>
                <a:cs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00357" name="Picture 3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865188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Group 42"/>
          <p:cNvGrpSpPr>
            <a:grpSpLocks/>
          </p:cNvGrpSpPr>
          <p:nvPr/>
        </p:nvGrpSpPr>
        <p:grpSpPr bwMode="auto">
          <a:xfrm>
            <a:off x="2319338" y="1219200"/>
            <a:ext cx="3751262" cy="3662363"/>
            <a:chOff x="946990" y="1676400"/>
            <a:chExt cx="3752276" cy="3661993"/>
          </a:xfrm>
        </p:grpSpPr>
        <p:sp>
          <p:nvSpPr>
            <p:cNvPr id="101385" name="Oval 3"/>
            <p:cNvSpPr>
              <a:spLocks noChangeArrowheads="1"/>
            </p:cNvSpPr>
            <p:nvPr/>
          </p:nvSpPr>
          <p:spPr bwMode="auto">
            <a:xfrm>
              <a:off x="2794354" y="4791480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1386" name="Oval 4"/>
            <p:cNvSpPr>
              <a:spLocks noChangeArrowheads="1"/>
            </p:cNvSpPr>
            <p:nvPr/>
          </p:nvSpPr>
          <p:spPr bwMode="auto">
            <a:xfrm>
              <a:off x="1435115" y="2890435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1387" name="Oval 5"/>
            <p:cNvSpPr>
              <a:spLocks noChangeArrowheads="1"/>
            </p:cNvSpPr>
            <p:nvPr/>
          </p:nvSpPr>
          <p:spPr bwMode="auto">
            <a:xfrm>
              <a:off x="1459562" y="3978242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1388" name="Oval 6"/>
            <p:cNvSpPr>
              <a:spLocks noChangeArrowheads="1"/>
            </p:cNvSpPr>
            <p:nvPr/>
          </p:nvSpPr>
          <p:spPr bwMode="auto">
            <a:xfrm>
              <a:off x="3989799" y="2585616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1389" name="Oval 7"/>
            <p:cNvSpPr>
              <a:spLocks noChangeArrowheads="1"/>
            </p:cNvSpPr>
            <p:nvPr/>
          </p:nvSpPr>
          <p:spPr bwMode="auto">
            <a:xfrm>
              <a:off x="4283160" y="3457025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1390" name="Oval 8"/>
            <p:cNvSpPr>
              <a:spLocks noChangeArrowheads="1"/>
            </p:cNvSpPr>
            <p:nvPr/>
          </p:nvSpPr>
          <p:spPr bwMode="auto">
            <a:xfrm>
              <a:off x="4004467" y="4192313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1391" name="Oval 9"/>
            <p:cNvSpPr>
              <a:spLocks noChangeArrowheads="1"/>
            </p:cNvSpPr>
            <p:nvPr/>
          </p:nvSpPr>
          <p:spPr bwMode="auto">
            <a:xfrm>
              <a:off x="1991278" y="4548323"/>
              <a:ext cx="96565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1392" name="Oval 10"/>
            <p:cNvSpPr>
              <a:spLocks noChangeArrowheads="1"/>
            </p:cNvSpPr>
            <p:nvPr/>
          </p:nvSpPr>
          <p:spPr bwMode="auto">
            <a:xfrm>
              <a:off x="1376443" y="2050438"/>
              <a:ext cx="2927496" cy="27933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1393" name="Text Box 11"/>
            <p:cNvSpPr txBox="1">
              <a:spLocks noChangeArrowheads="1"/>
            </p:cNvSpPr>
            <p:nvPr/>
          </p:nvSpPr>
          <p:spPr bwMode="auto">
            <a:xfrm>
              <a:off x="2895600" y="1676400"/>
              <a:ext cx="355866" cy="461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101394" name="Rectangle 12"/>
            <p:cNvSpPr>
              <a:spLocks noChangeArrowheads="1"/>
            </p:cNvSpPr>
            <p:nvPr/>
          </p:nvSpPr>
          <p:spPr bwMode="auto">
            <a:xfrm>
              <a:off x="4114800" y="2514600"/>
              <a:ext cx="355866" cy="461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101395" name="Rectangle 13"/>
            <p:cNvSpPr>
              <a:spLocks noChangeArrowheads="1"/>
            </p:cNvSpPr>
            <p:nvPr/>
          </p:nvSpPr>
          <p:spPr bwMode="auto">
            <a:xfrm>
              <a:off x="4343400" y="3352800"/>
              <a:ext cx="355866" cy="461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101396" name="Rectangle 14"/>
            <p:cNvSpPr>
              <a:spLocks noChangeArrowheads="1"/>
            </p:cNvSpPr>
            <p:nvPr/>
          </p:nvSpPr>
          <p:spPr bwMode="auto">
            <a:xfrm>
              <a:off x="4114800" y="4114800"/>
              <a:ext cx="355866" cy="461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101397" name="Rectangle 15"/>
            <p:cNvSpPr>
              <a:spLocks noChangeArrowheads="1"/>
            </p:cNvSpPr>
            <p:nvPr/>
          </p:nvSpPr>
          <p:spPr bwMode="auto">
            <a:xfrm>
              <a:off x="2743200" y="4876800"/>
              <a:ext cx="355866" cy="461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101398" name="Rectangle 16"/>
            <p:cNvSpPr>
              <a:spLocks noChangeArrowheads="1"/>
            </p:cNvSpPr>
            <p:nvPr/>
          </p:nvSpPr>
          <p:spPr bwMode="auto">
            <a:xfrm>
              <a:off x="1676400" y="4648200"/>
              <a:ext cx="527050" cy="461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10</a:t>
              </a:r>
            </a:p>
          </p:txBody>
        </p:sp>
        <p:sp>
          <p:nvSpPr>
            <p:cNvPr id="101399" name="Rectangle 17"/>
            <p:cNvSpPr>
              <a:spLocks noChangeArrowheads="1"/>
            </p:cNvSpPr>
            <p:nvPr/>
          </p:nvSpPr>
          <p:spPr bwMode="auto">
            <a:xfrm>
              <a:off x="1018876" y="3886200"/>
              <a:ext cx="527050" cy="461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12</a:t>
              </a:r>
            </a:p>
          </p:txBody>
        </p:sp>
        <p:sp>
          <p:nvSpPr>
            <p:cNvPr id="101400" name="Rectangle 18"/>
            <p:cNvSpPr>
              <a:spLocks noChangeArrowheads="1"/>
            </p:cNvSpPr>
            <p:nvPr/>
          </p:nvSpPr>
          <p:spPr bwMode="auto">
            <a:xfrm>
              <a:off x="946990" y="2667000"/>
              <a:ext cx="527050" cy="461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15</a:t>
              </a:r>
            </a:p>
          </p:txBody>
        </p:sp>
        <p:sp>
          <p:nvSpPr>
            <p:cNvPr id="101401" name="Oval 28"/>
            <p:cNvSpPr>
              <a:spLocks noChangeArrowheads="1"/>
            </p:cNvSpPr>
            <p:nvPr/>
          </p:nvSpPr>
          <p:spPr bwMode="auto">
            <a:xfrm>
              <a:off x="2912920" y="2010882"/>
              <a:ext cx="96565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4114800" y="15240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 flipV="1">
            <a:off x="4191000" y="1600200"/>
            <a:ext cx="169863" cy="96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81" name="Title 67"/>
          <p:cNvSpPr>
            <a:spLocks noGrp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 sz="4400" u="none">
                <a:latin typeface="Gill Sans MT" pitchFamily="34" charset="0"/>
                <a:ea typeface="ＭＳ Ｐゴシック" pitchFamily="34" charset="-128"/>
              </a:rPr>
              <a:t>Circular DHT (1)</a:t>
            </a:r>
          </a:p>
        </p:txBody>
      </p:sp>
      <p:sp>
        <p:nvSpPr>
          <p:cNvPr id="101382" name="Content Placeholder 68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524000"/>
          </a:xfrm>
        </p:spPr>
        <p:txBody>
          <a:bodyPr/>
          <a:lstStyle/>
          <a:p>
            <a:r>
              <a:rPr lang="en-US">
                <a:latin typeface="Gill Sans MT" pitchFamily="34" charset="0"/>
                <a:ea typeface="ＭＳ Ｐゴシック" pitchFamily="34" charset="-128"/>
              </a:rPr>
              <a:t>each peer </a:t>
            </a:r>
            <a:r>
              <a:rPr lang="en-US" i="1">
                <a:latin typeface="Gill Sans MT" pitchFamily="34" charset="0"/>
                <a:ea typeface="ＭＳ Ｐゴシック" pitchFamily="34" charset="-128"/>
              </a:rPr>
              <a:t>only</a:t>
            </a:r>
            <a:r>
              <a:rPr lang="en-US">
                <a:latin typeface="Gill Sans MT" pitchFamily="34" charset="0"/>
                <a:ea typeface="ＭＳ Ｐゴシック" pitchFamily="34" charset="-128"/>
              </a:rPr>
              <a:t> aware of immediate successor and predecessor.</a:t>
            </a:r>
          </a:p>
          <a:p>
            <a:r>
              <a:rPr lang="ja-JP" altLang="en-US">
                <a:latin typeface="Gill Sans MT" pitchFamily="34" charset="0"/>
                <a:ea typeface="ＭＳ Ｐゴシック" pitchFamily="34" charset="-128"/>
              </a:rPr>
              <a:t>“</a:t>
            </a:r>
            <a:r>
              <a:rPr lang="en-US" altLang="ja-JP">
                <a:latin typeface="Gill Sans MT" pitchFamily="34" charset="0"/>
                <a:ea typeface="ＭＳ Ｐゴシック" pitchFamily="34" charset="-128"/>
              </a:rPr>
              <a:t>overlay network</a:t>
            </a:r>
            <a:r>
              <a:rPr lang="ja-JP" altLang="en-US">
                <a:ea typeface="ＭＳ Ｐゴシック" pitchFamily="34" charset="-128"/>
              </a:rPr>
              <a:t>”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01383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Application  2-</a:t>
            </a:r>
            <a:fld id="{9D4691CB-DEC0-4667-9763-17860A0C6799}" type="slidenum">
              <a:rPr lang="en-US" sz="1200">
                <a:solidFill>
                  <a:srgbClr val="000000"/>
                </a:solidFill>
                <a:cs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01384" name="Picture 23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" y="876300"/>
            <a:ext cx="4113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Oval 3"/>
          <p:cNvSpPr>
            <a:spLocks noChangeArrowheads="1"/>
          </p:cNvSpPr>
          <p:nvPr/>
        </p:nvSpPr>
        <p:spPr bwMode="auto">
          <a:xfrm>
            <a:off x="4691063" y="5799138"/>
            <a:ext cx="125412" cy="134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3333CC"/>
              </a:buClr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403" name="Oval 4"/>
          <p:cNvSpPr>
            <a:spLocks noChangeArrowheads="1"/>
          </p:cNvSpPr>
          <p:nvPr/>
        </p:nvSpPr>
        <p:spPr bwMode="auto">
          <a:xfrm>
            <a:off x="2925763" y="3205163"/>
            <a:ext cx="125412" cy="134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3333CC"/>
              </a:buClr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404" name="Oval 5"/>
          <p:cNvSpPr>
            <a:spLocks noChangeArrowheads="1"/>
          </p:cNvSpPr>
          <p:nvPr/>
        </p:nvSpPr>
        <p:spPr bwMode="auto">
          <a:xfrm>
            <a:off x="2957513" y="4689475"/>
            <a:ext cx="125412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3333CC"/>
              </a:buClr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405" name="Oval 6"/>
          <p:cNvSpPr>
            <a:spLocks noChangeArrowheads="1"/>
          </p:cNvSpPr>
          <p:nvPr/>
        </p:nvSpPr>
        <p:spPr bwMode="auto">
          <a:xfrm>
            <a:off x="6243638" y="2789238"/>
            <a:ext cx="125412" cy="134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3333CC"/>
              </a:buClr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406" name="Oval 7"/>
          <p:cNvSpPr>
            <a:spLocks noChangeArrowheads="1"/>
          </p:cNvSpPr>
          <p:nvPr/>
        </p:nvSpPr>
        <p:spPr bwMode="auto">
          <a:xfrm>
            <a:off x="6624638" y="3978275"/>
            <a:ext cx="125412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3333CC"/>
              </a:buClr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407" name="Oval 8"/>
          <p:cNvSpPr>
            <a:spLocks noChangeArrowheads="1"/>
          </p:cNvSpPr>
          <p:nvPr/>
        </p:nvSpPr>
        <p:spPr bwMode="auto">
          <a:xfrm>
            <a:off x="6262688" y="4981575"/>
            <a:ext cx="125412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3333CC"/>
              </a:buClr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408" name="Oval 9"/>
          <p:cNvSpPr>
            <a:spLocks noChangeArrowheads="1"/>
          </p:cNvSpPr>
          <p:nvPr/>
        </p:nvSpPr>
        <p:spPr bwMode="auto">
          <a:xfrm>
            <a:off x="3648075" y="5467350"/>
            <a:ext cx="125413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3333CC"/>
              </a:buClr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409" name="Oval 10"/>
          <p:cNvSpPr>
            <a:spLocks noChangeArrowheads="1"/>
          </p:cNvSpPr>
          <p:nvPr/>
        </p:nvSpPr>
        <p:spPr bwMode="auto">
          <a:xfrm>
            <a:off x="2849563" y="2058988"/>
            <a:ext cx="3802062" cy="38115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3333CC"/>
              </a:buClr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410" name="Text Box 11"/>
          <p:cNvSpPr txBox="1">
            <a:spLocks noChangeArrowheads="1"/>
          </p:cNvSpPr>
          <p:nvPr/>
        </p:nvSpPr>
        <p:spPr bwMode="auto">
          <a:xfrm>
            <a:off x="4605338" y="1652588"/>
            <a:ext cx="869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0001</a:t>
            </a:r>
          </a:p>
        </p:txBody>
      </p:sp>
      <p:sp>
        <p:nvSpPr>
          <p:cNvPr id="102411" name="Rectangle 12"/>
          <p:cNvSpPr>
            <a:spLocks noChangeArrowheads="1"/>
          </p:cNvSpPr>
          <p:nvPr/>
        </p:nvSpPr>
        <p:spPr bwMode="auto">
          <a:xfrm>
            <a:off x="5562600" y="2514600"/>
            <a:ext cx="846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0011</a:t>
            </a:r>
          </a:p>
        </p:txBody>
      </p:sp>
      <p:sp>
        <p:nvSpPr>
          <p:cNvPr id="102412" name="Rectangle 13"/>
          <p:cNvSpPr>
            <a:spLocks noChangeArrowheads="1"/>
          </p:cNvSpPr>
          <p:nvPr/>
        </p:nvSpPr>
        <p:spPr bwMode="auto">
          <a:xfrm>
            <a:off x="6788150" y="3890963"/>
            <a:ext cx="869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0100</a:t>
            </a:r>
          </a:p>
        </p:txBody>
      </p:sp>
      <p:sp>
        <p:nvSpPr>
          <p:cNvPr id="102413" name="Rectangle 14"/>
          <p:cNvSpPr>
            <a:spLocks noChangeArrowheads="1"/>
          </p:cNvSpPr>
          <p:nvPr/>
        </p:nvSpPr>
        <p:spPr bwMode="auto">
          <a:xfrm>
            <a:off x="6494463" y="4895850"/>
            <a:ext cx="869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0101</a:t>
            </a:r>
          </a:p>
        </p:txBody>
      </p:sp>
      <p:sp>
        <p:nvSpPr>
          <p:cNvPr id="102414" name="Rectangle 15"/>
          <p:cNvSpPr>
            <a:spLocks noChangeArrowheads="1"/>
          </p:cNvSpPr>
          <p:nvPr/>
        </p:nvSpPr>
        <p:spPr bwMode="auto">
          <a:xfrm>
            <a:off x="4867275" y="5849938"/>
            <a:ext cx="869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1000</a:t>
            </a:r>
          </a:p>
        </p:txBody>
      </p:sp>
      <p:sp>
        <p:nvSpPr>
          <p:cNvPr id="102415" name="Rectangle 16"/>
          <p:cNvSpPr>
            <a:spLocks noChangeArrowheads="1"/>
          </p:cNvSpPr>
          <p:nvPr/>
        </p:nvSpPr>
        <p:spPr bwMode="auto">
          <a:xfrm>
            <a:off x="3068638" y="5610225"/>
            <a:ext cx="869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1010</a:t>
            </a:r>
          </a:p>
        </p:txBody>
      </p:sp>
      <p:sp>
        <p:nvSpPr>
          <p:cNvPr id="102416" name="Rectangle 17"/>
          <p:cNvSpPr>
            <a:spLocks noChangeArrowheads="1"/>
          </p:cNvSpPr>
          <p:nvPr/>
        </p:nvSpPr>
        <p:spPr bwMode="auto">
          <a:xfrm>
            <a:off x="2249488" y="4510088"/>
            <a:ext cx="846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1100</a:t>
            </a:r>
          </a:p>
        </p:txBody>
      </p:sp>
      <p:sp>
        <p:nvSpPr>
          <p:cNvPr id="102417" name="Rectangle 18"/>
          <p:cNvSpPr>
            <a:spLocks noChangeArrowheads="1"/>
          </p:cNvSpPr>
          <p:nvPr/>
        </p:nvSpPr>
        <p:spPr bwMode="auto">
          <a:xfrm>
            <a:off x="2219325" y="2960688"/>
            <a:ext cx="800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1111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610350" y="1676400"/>
            <a:ext cx="2349500" cy="993775"/>
            <a:chOff x="4309" y="1273"/>
            <a:chExt cx="731" cy="609"/>
          </a:xfrm>
        </p:grpSpPr>
        <p:sp>
          <p:nvSpPr>
            <p:cNvPr id="102442" name="AutoShape 20"/>
            <p:cNvSpPr>
              <a:spLocks noChangeArrowheads="1"/>
            </p:cNvSpPr>
            <p:nvPr/>
          </p:nvSpPr>
          <p:spPr bwMode="auto">
            <a:xfrm>
              <a:off x="4311" y="1273"/>
              <a:ext cx="709" cy="609"/>
            </a:xfrm>
            <a:prstGeom prst="wedgeRoundRectCallout">
              <a:avLst>
                <a:gd name="adj1" fmla="val -59593"/>
                <a:gd name="adj2" fmla="val 68556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rgbClr val="3333CC"/>
                </a:buClr>
              </a:pPr>
              <a:endParaRPr lang="en-US" sz="16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2443" name="Text Box 21"/>
            <p:cNvSpPr txBox="1">
              <a:spLocks noChangeArrowheads="1"/>
            </p:cNvSpPr>
            <p:nvPr/>
          </p:nvSpPr>
          <p:spPr bwMode="auto">
            <a:xfrm>
              <a:off x="4309" y="1399"/>
              <a:ext cx="731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ts val="2000"/>
                </a:lnSpc>
                <a:buClr>
                  <a:srgbClr val="3333CC"/>
                </a:buClr>
              </a:pPr>
              <a:r>
                <a:rPr lang="en-US">
                  <a:solidFill>
                    <a:srgbClr val="CC0000"/>
                  </a:solidFill>
                  <a:cs typeface="Arial" charset="0"/>
                </a:rPr>
                <a:t>Who</a:t>
              </a:r>
              <a:r>
                <a:rPr lang="ja-JP" altLang="en-US">
                  <a:solidFill>
                    <a:srgbClr val="CC0000"/>
                  </a:solidFill>
                  <a:cs typeface="Arial" charset="0"/>
                </a:rPr>
                <a:t>’</a:t>
              </a:r>
              <a:r>
                <a:rPr lang="en-US" altLang="ja-JP">
                  <a:solidFill>
                    <a:srgbClr val="CC0000"/>
                  </a:solidFill>
                  <a:cs typeface="Arial" charset="0"/>
                </a:rPr>
                <a:t>s responsible</a:t>
              </a:r>
            </a:p>
            <a:p>
              <a:pPr>
                <a:lnSpc>
                  <a:spcPts val="2000"/>
                </a:lnSpc>
                <a:buClr>
                  <a:srgbClr val="3333CC"/>
                </a:buClr>
              </a:pPr>
              <a:r>
                <a:rPr lang="en-US">
                  <a:solidFill>
                    <a:srgbClr val="CC0000"/>
                  </a:solidFill>
                  <a:cs typeface="Arial" charset="0"/>
                </a:rPr>
                <a:t>for key 1110 ?</a:t>
              </a:r>
            </a:p>
          </p:txBody>
        </p:sp>
      </p:grpSp>
      <p:sp>
        <p:nvSpPr>
          <p:cNvPr id="226326" name="Line 22"/>
          <p:cNvSpPr>
            <a:spLocks noChangeShapeType="1"/>
          </p:cNvSpPr>
          <p:nvPr/>
        </p:nvSpPr>
        <p:spPr bwMode="auto">
          <a:xfrm>
            <a:off x="6323013" y="3003550"/>
            <a:ext cx="288925" cy="952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6327" name="Line 23"/>
          <p:cNvSpPr>
            <a:spLocks noChangeShapeType="1"/>
          </p:cNvSpPr>
          <p:nvPr/>
        </p:nvSpPr>
        <p:spPr bwMode="auto">
          <a:xfrm flipH="1">
            <a:off x="6303963" y="4164013"/>
            <a:ext cx="301625" cy="7953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6328" name="Line 24"/>
          <p:cNvSpPr>
            <a:spLocks noChangeShapeType="1"/>
          </p:cNvSpPr>
          <p:nvPr/>
        </p:nvSpPr>
        <p:spPr bwMode="auto">
          <a:xfrm flipH="1">
            <a:off x="4864100" y="5100638"/>
            <a:ext cx="1282700" cy="669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6329" name="Line 25"/>
          <p:cNvSpPr>
            <a:spLocks noChangeShapeType="1"/>
          </p:cNvSpPr>
          <p:nvPr/>
        </p:nvSpPr>
        <p:spPr bwMode="auto">
          <a:xfrm flipH="1" flipV="1">
            <a:off x="3856038" y="5521325"/>
            <a:ext cx="812800" cy="2651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6330" name="Line 26"/>
          <p:cNvSpPr>
            <a:spLocks noChangeShapeType="1"/>
          </p:cNvSpPr>
          <p:nvPr/>
        </p:nvSpPr>
        <p:spPr bwMode="auto">
          <a:xfrm flipH="1" flipV="1">
            <a:off x="3109913" y="4794250"/>
            <a:ext cx="552450" cy="6207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6331" name="Line 27"/>
          <p:cNvSpPr>
            <a:spLocks noChangeShapeType="1"/>
          </p:cNvSpPr>
          <p:nvPr/>
        </p:nvSpPr>
        <p:spPr bwMode="auto">
          <a:xfrm flipH="1" flipV="1">
            <a:off x="2960688" y="3422650"/>
            <a:ext cx="52387" cy="11985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25" name="Oval 28"/>
          <p:cNvSpPr>
            <a:spLocks noChangeArrowheads="1"/>
          </p:cNvSpPr>
          <p:nvPr/>
        </p:nvSpPr>
        <p:spPr bwMode="auto">
          <a:xfrm>
            <a:off x="4845050" y="2005013"/>
            <a:ext cx="125413" cy="134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3333CC"/>
              </a:buClr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968625" y="2252663"/>
            <a:ext cx="3049588" cy="933450"/>
            <a:chOff x="1870" y="1419"/>
            <a:chExt cx="1921" cy="588"/>
          </a:xfrm>
        </p:grpSpPr>
        <p:grpSp>
          <p:nvGrpSpPr>
            <p:cNvPr id="102438" name="Group 30"/>
            <p:cNvGrpSpPr>
              <a:grpSpLocks/>
            </p:cNvGrpSpPr>
            <p:nvPr/>
          </p:nvGrpSpPr>
          <p:grpSpPr bwMode="auto">
            <a:xfrm>
              <a:off x="1870" y="1419"/>
              <a:ext cx="1921" cy="588"/>
              <a:chOff x="1870" y="1419"/>
              <a:chExt cx="1921" cy="588"/>
            </a:xfrm>
          </p:grpSpPr>
          <p:sp>
            <p:nvSpPr>
              <p:cNvPr id="102440" name="Line 31"/>
              <p:cNvSpPr>
                <a:spLocks noChangeShapeType="1"/>
              </p:cNvSpPr>
              <p:nvPr/>
            </p:nvSpPr>
            <p:spPr bwMode="auto">
              <a:xfrm flipV="1">
                <a:off x="1941" y="1813"/>
                <a:ext cx="1850" cy="19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41" name="AutoShape 32"/>
              <p:cNvSpPr>
                <a:spLocks noChangeArrowheads="1"/>
              </p:cNvSpPr>
              <p:nvPr/>
            </p:nvSpPr>
            <p:spPr bwMode="auto">
              <a:xfrm>
                <a:off x="1870" y="1419"/>
                <a:ext cx="691" cy="384"/>
              </a:xfrm>
              <a:prstGeom prst="wedgeRoundRectCallout">
                <a:avLst>
                  <a:gd name="adj1" fmla="val 17440"/>
                  <a:gd name="adj2" fmla="val 87759"/>
                  <a:gd name="adj3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rgbClr val="3333CC"/>
                  </a:buClr>
                </a:pPr>
                <a:endParaRPr lang="en-US" sz="240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102439" name="Text Box 33"/>
            <p:cNvSpPr txBox="1">
              <a:spLocks noChangeArrowheads="1"/>
            </p:cNvSpPr>
            <p:nvPr/>
          </p:nvSpPr>
          <p:spPr bwMode="auto">
            <a:xfrm>
              <a:off x="1908" y="1431"/>
              <a:ext cx="81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CC0000"/>
                  </a:solidFill>
                  <a:cs typeface="Arial" charset="0"/>
                </a:rPr>
                <a:t>I am</a:t>
              </a:r>
            </a:p>
          </p:txBody>
        </p:sp>
      </p:grpSp>
      <p:sp>
        <p:nvSpPr>
          <p:cNvPr id="226338" name="Text Box 34"/>
          <p:cNvSpPr txBox="1">
            <a:spLocks noChangeArrowheads="1"/>
          </p:cNvSpPr>
          <p:nvPr/>
        </p:nvSpPr>
        <p:spPr bwMode="auto">
          <a:xfrm>
            <a:off x="265113" y="1273175"/>
            <a:ext cx="2998787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2375"/>
              </a:lnSpc>
              <a:buClr>
                <a:srgbClr val="3333CC"/>
              </a:buClr>
            </a:pPr>
            <a:r>
              <a:rPr lang="en-US" sz="2400" i="1">
                <a:latin typeface="Gill Sans MT" pitchFamily="34" charset="0"/>
              </a:rPr>
              <a:t>O(N) </a:t>
            </a:r>
            <a:r>
              <a:rPr lang="en-US" sz="2400">
                <a:latin typeface="Gill Sans MT" pitchFamily="34" charset="0"/>
              </a:rPr>
              <a:t>messages</a:t>
            </a:r>
          </a:p>
          <a:p>
            <a:pPr>
              <a:lnSpc>
                <a:spcPts val="2375"/>
              </a:lnSpc>
              <a:buClr>
                <a:srgbClr val="3333CC"/>
              </a:buClr>
            </a:pPr>
            <a:r>
              <a:rPr lang="en-US" sz="2400">
                <a:latin typeface="Gill Sans MT" pitchFamily="34" charset="0"/>
              </a:rPr>
              <a:t>on avgerage to resolve</a:t>
            </a:r>
          </a:p>
          <a:p>
            <a:pPr>
              <a:lnSpc>
                <a:spcPts val="2375"/>
              </a:lnSpc>
              <a:buClr>
                <a:srgbClr val="3333CC"/>
              </a:buClr>
            </a:pPr>
            <a:r>
              <a:rPr lang="en-US" sz="2400">
                <a:latin typeface="Gill Sans MT" pitchFamily="34" charset="0"/>
              </a:rPr>
              <a:t>query, when there</a:t>
            </a:r>
          </a:p>
          <a:p>
            <a:pPr>
              <a:lnSpc>
                <a:spcPts val="2375"/>
              </a:lnSpc>
              <a:buClr>
                <a:srgbClr val="3333CC"/>
              </a:buClr>
            </a:pPr>
            <a:r>
              <a:rPr lang="en-US" sz="2400">
                <a:latin typeface="Gill Sans MT" pitchFamily="34" charset="0"/>
              </a:rPr>
              <a:t>are </a:t>
            </a:r>
            <a:r>
              <a:rPr lang="en-US" sz="2400" i="1">
                <a:latin typeface="Gill Sans MT" pitchFamily="34" charset="0"/>
              </a:rPr>
              <a:t>N</a:t>
            </a:r>
            <a:r>
              <a:rPr lang="en-US" sz="2400">
                <a:latin typeface="Gill Sans MT" pitchFamily="34" charset="0"/>
              </a:rPr>
              <a:t> peers</a:t>
            </a:r>
          </a:p>
        </p:txBody>
      </p:sp>
      <p:sp>
        <p:nvSpPr>
          <p:cNvPr id="226340" name="Text Box 36"/>
          <p:cNvSpPr txBox="1">
            <a:spLocks noChangeArrowheads="1"/>
          </p:cNvSpPr>
          <p:nvPr/>
        </p:nvSpPr>
        <p:spPr bwMode="auto">
          <a:xfrm>
            <a:off x="5943600" y="3429000"/>
            <a:ext cx="520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sz="1200">
                <a:solidFill>
                  <a:srgbClr val="3333CC"/>
                </a:solidFill>
                <a:cs typeface="Arial" charset="0"/>
              </a:rPr>
              <a:t>1110</a:t>
            </a:r>
          </a:p>
        </p:txBody>
      </p:sp>
      <p:sp>
        <p:nvSpPr>
          <p:cNvPr id="226341" name="Text Box 37"/>
          <p:cNvSpPr txBox="1">
            <a:spLocks noChangeArrowheads="1"/>
          </p:cNvSpPr>
          <p:nvPr/>
        </p:nvSpPr>
        <p:spPr bwMode="auto">
          <a:xfrm>
            <a:off x="5943600" y="4343400"/>
            <a:ext cx="520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sz="1200">
                <a:solidFill>
                  <a:srgbClr val="3333CC"/>
                </a:solidFill>
                <a:cs typeface="Arial" charset="0"/>
              </a:rPr>
              <a:t>1110</a:t>
            </a:r>
          </a:p>
        </p:txBody>
      </p:sp>
      <p:sp>
        <p:nvSpPr>
          <p:cNvPr id="226342" name="Text Box 38"/>
          <p:cNvSpPr txBox="1">
            <a:spLocks noChangeArrowheads="1"/>
          </p:cNvSpPr>
          <p:nvPr/>
        </p:nvSpPr>
        <p:spPr bwMode="auto">
          <a:xfrm>
            <a:off x="5181600" y="5105400"/>
            <a:ext cx="520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sz="1200">
                <a:solidFill>
                  <a:srgbClr val="3333CC"/>
                </a:solidFill>
                <a:cs typeface="Arial" charset="0"/>
              </a:rPr>
              <a:t>1110</a:t>
            </a:r>
          </a:p>
        </p:txBody>
      </p:sp>
      <p:sp>
        <p:nvSpPr>
          <p:cNvPr id="226343" name="Text Box 39"/>
          <p:cNvSpPr txBox="1">
            <a:spLocks noChangeArrowheads="1"/>
          </p:cNvSpPr>
          <p:nvPr/>
        </p:nvSpPr>
        <p:spPr bwMode="auto">
          <a:xfrm>
            <a:off x="4114800" y="5410200"/>
            <a:ext cx="520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sz="1200">
                <a:solidFill>
                  <a:srgbClr val="3333CC"/>
                </a:solidFill>
                <a:cs typeface="Arial" charset="0"/>
              </a:rPr>
              <a:t>1110</a:t>
            </a:r>
          </a:p>
        </p:txBody>
      </p:sp>
      <p:sp>
        <p:nvSpPr>
          <p:cNvPr id="226344" name="Text Box 40"/>
          <p:cNvSpPr txBox="1">
            <a:spLocks noChangeArrowheads="1"/>
          </p:cNvSpPr>
          <p:nvPr/>
        </p:nvSpPr>
        <p:spPr bwMode="auto">
          <a:xfrm>
            <a:off x="3352800" y="4953000"/>
            <a:ext cx="520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sz="1200">
                <a:solidFill>
                  <a:srgbClr val="3333CC"/>
                </a:solidFill>
                <a:cs typeface="Arial" charset="0"/>
              </a:rPr>
              <a:t>1110</a:t>
            </a:r>
          </a:p>
        </p:txBody>
      </p:sp>
      <p:sp>
        <p:nvSpPr>
          <p:cNvPr id="226345" name="Text Box 41"/>
          <p:cNvSpPr txBox="1">
            <a:spLocks noChangeArrowheads="1"/>
          </p:cNvSpPr>
          <p:nvPr/>
        </p:nvSpPr>
        <p:spPr bwMode="auto">
          <a:xfrm>
            <a:off x="2971800" y="3962400"/>
            <a:ext cx="520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sz="1200">
                <a:solidFill>
                  <a:srgbClr val="3333CC"/>
                </a:solidFill>
                <a:cs typeface="Arial" charset="0"/>
              </a:rPr>
              <a:t>1110</a:t>
            </a:r>
          </a:p>
        </p:txBody>
      </p:sp>
      <p:sp>
        <p:nvSpPr>
          <p:cNvPr id="102434" name="Text Box 42"/>
          <p:cNvSpPr txBox="1">
            <a:spLocks noChangeArrowheads="1"/>
          </p:cNvSpPr>
          <p:nvPr/>
        </p:nvSpPr>
        <p:spPr bwMode="auto">
          <a:xfrm>
            <a:off x="365125" y="5375275"/>
            <a:ext cx="1795463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>
                <a:solidFill>
                  <a:srgbClr val="CC0000"/>
                </a:solidFill>
                <a:cs typeface="Arial" charset="0"/>
              </a:rPr>
              <a:t>Define </a:t>
            </a:r>
            <a:r>
              <a:rPr lang="en-US" u="sng">
                <a:solidFill>
                  <a:srgbClr val="CC0000"/>
                </a:solidFill>
                <a:cs typeface="Arial" charset="0"/>
              </a:rPr>
              <a:t>closest</a:t>
            </a:r>
            <a:br>
              <a:rPr lang="en-US">
                <a:solidFill>
                  <a:srgbClr val="CC0000"/>
                </a:solidFill>
                <a:cs typeface="Arial" charset="0"/>
              </a:rPr>
            </a:br>
            <a:r>
              <a:rPr lang="en-US">
                <a:solidFill>
                  <a:srgbClr val="CC0000"/>
                </a:solidFill>
                <a:cs typeface="Arial" charset="0"/>
              </a:rPr>
              <a:t>as closest</a:t>
            </a:r>
            <a:br>
              <a:rPr lang="en-US">
                <a:solidFill>
                  <a:srgbClr val="CC0000"/>
                </a:solidFill>
                <a:cs typeface="Arial" charset="0"/>
              </a:rPr>
            </a:br>
            <a:r>
              <a:rPr lang="en-US">
                <a:solidFill>
                  <a:srgbClr val="CC0000"/>
                </a:solidFill>
                <a:cs typeface="Arial" charset="0"/>
              </a:rPr>
              <a:t>successor</a:t>
            </a:r>
          </a:p>
        </p:txBody>
      </p:sp>
      <p:sp>
        <p:nvSpPr>
          <p:cNvPr id="102435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Application  2-</a:t>
            </a:r>
            <a:fld id="{703D50EB-8395-4300-9A84-5F41A21209EE}" type="slidenum">
              <a:rPr lang="en-US" sz="1200">
                <a:solidFill>
                  <a:srgbClr val="000000"/>
                </a:solidFill>
                <a:cs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436" name="Title 67"/>
          <p:cNvSpPr>
            <a:spLocks noGrp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 sz="4400" u="none">
                <a:latin typeface="Gill Sans MT" pitchFamily="34" charset="0"/>
                <a:ea typeface="ＭＳ Ｐゴシック" pitchFamily="34" charset="-128"/>
              </a:rPr>
              <a:t>Circular DHT (1)</a:t>
            </a:r>
          </a:p>
        </p:txBody>
      </p:sp>
      <p:pic>
        <p:nvPicPr>
          <p:cNvPr id="102437" name="Picture 23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" y="876300"/>
            <a:ext cx="4113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26" grpId="0" animBg="1"/>
      <p:bldP spid="226327" grpId="0" animBg="1"/>
      <p:bldP spid="226328" grpId="0" animBg="1"/>
      <p:bldP spid="226329" grpId="0" animBg="1"/>
      <p:bldP spid="226330" grpId="0" animBg="1"/>
      <p:bldP spid="226331" grpId="0" animBg="1"/>
      <p:bldP spid="226338" grpId="0"/>
      <p:bldP spid="226340" grpId="0"/>
      <p:bldP spid="226341" grpId="0"/>
      <p:bldP spid="226342" grpId="0"/>
      <p:bldP spid="226343" grpId="0"/>
      <p:bldP spid="226344" grpId="0"/>
      <p:bldP spid="22634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67"/>
          <p:cNvSpPr>
            <a:spLocks noGrp="1"/>
          </p:cNvSpPr>
          <p:nvPr>
            <p:ph type="title"/>
          </p:nvPr>
        </p:nvSpPr>
        <p:spPr>
          <a:xfrm>
            <a:off x="254000" y="0"/>
            <a:ext cx="8229600" cy="1143000"/>
          </a:xfrm>
        </p:spPr>
        <p:txBody>
          <a:bodyPr/>
          <a:lstStyle/>
          <a:p>
            <a:r>
              <a:rPr lang="en-US" u="none">
                <a:latin typeface="Gill Sans MT" pitchFamily="34" charset="0"/>
                <a:ea typeface="ＭＳ Ｐゴシック" pitchFamily="34" charset="-128"/>
              </a:rPr>
              <a:t>Circular DHT with shortcuts</a:t>
            </a:r>
          </a:p>
        </p:txBody>
      </p:sp>
      <p:sp>
        <p:nvSpPr>
          <p:cNvPr id="103427" name="Content Placeholder 37"/>
          <p:cNvSpPr>
            <a:spLocks noGrp="1"/>
          </p:cNvSpPr>
          <p:nvPr>
            <p:ph idx="1"/>
          </p:nvPr>
        </p:nvSpPr>
        <p:spPr>
          <a:xfrm>
            <a:off x="647700" y="466725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latin typeface="Gill Sans MT" pitchFamily="34" charset="0"/>
                <a:ea typeface="ＭＳ Ｐゴシック" pitchFamily="34" charset="-128"/>
              </a:rPr>
              <a:t>each peer keeps track of IP addresses of predecessor, successor, short cuts.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Gill Sans MT" pitchFamily="34" charset="0"/>
                <a:ea typeface="ＭＳ Ｐゴシック" pitchFamily="34" charset="-128"/>
              </a:rPr>
              <a:t>reduced from 6 to 2 messages.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Gill Sans MT" pitchFamily="34" charset="0"/>
                <a:ea typeface="ＭＳ Ｐゴシック" pitchFamily="34" charset="-128"/>
              </a:rPr>
              <a:t>possible to design shortcuts so </a:t>
            </a:r>
            <a:r>
              <a:rPr lang="en-US" sz="2400" i="1">
                <a:latin typeface="Gill Sans MT" pitchFamily="34" charset="0"/>
                <a:ea typeface="ＭＳ Ｐゴシック" pitchFamily="34" charset="-128"/>
              </a:rPr>
              <a:t>O(log N) </a:t>
            </a:r>
            <a:r>
              <a:rPr lang="en-US" sz="2400">
                <a:latin typeface="Gill Sans MT" pitchFamily="34" charset="0"/>
                <a:ea typeface="ＭＳ Ｐゴシック" pitchFamily="34" charset="-128"/>
              </a:rPr>
              <a:t>neighbors, </a:t>
            </a:r>
            <a:r>
              <a:rPr lang="en-US" sz="2400" i="1">
                <a:latin typeface="Gill Sans MT" pitchFamily="34" charset="0"/>
                <a:ea typeface="ＭＳ Ｐゴシック" pitchFamily="34" charset="-128"/>
              </a:rPr>
              <a:t>O(log N) </a:t>
            </a:r>
            <a:r>
              <a:rPr lang="en-US" sz="2400">
                <a:latin typeface="Gill Sans MT" pitchFamily="34" charset="0"/>
                <a:ea typeface="ＭＳ Ｐゴシック" pitchFamily="34" charset="-128"/>
              </a:rPr>
              <a:t>messages in query</a:t>
            </a:r>
          </a:p>
        </p:txBody>
      </p:sp>
      <p:grpSp>
        <p:nvGrpSpPr>
          <p:cNvPr id="103428" name="Group 66"/>
          <p:cNvGrpSpPr>
            <a:grpSpLocks/>
          </p:cNvGrpSpPr>
          <p:nvPr/>
        </p:nvGrpSpPr>
        <p:grpSpPr bwMode="auto">
          <a:xfrm>
            <a:off x="2243138" y="914400"/>
            <a:ext cx="3751262" cy="3662363"/>
            <a:chOff x="4833190" y="1676400"/>
            <a:chExt cx="3752276" cy="3661993"/>
          </a:xfrm>
        </p:grpSpPr>
        <p:grpSp>
          <p:nvGrpSpPr>
            <p:cNvPr id="103436" name="Group 43"/>
            <p:cNvGrpSpPr>
              <a:grpSpLocks/>
            </p:cNvGrpSpPr>
            <p:nvPr/>
          </p:nvGrpSpPr>
          <p:grpSpPr bwMode="auto">
            <a:xfrm>
              <a:off x="4833190" y="1676400"/>
              <a:ext cx="3752276" cy="3661993"/>
              <a:chOff x="946990" y="1676400"/>
              <a:chExt cx="3752276" cy="3661993"/>
            </a:xfrm>
          </p:grpSpPr>
          <p:sp>
            <p:nvSpPr>
              <p:cNvPr id="103445" name="Oval 3"/>
              <p:cNvSpPr>
                <a:spLocks noChangeArrowheads="1"/>
              </p:cNvSpPr>
              <p:nvPr/>
            </p:nvSpPr>
            <p:spPr bwMode="auto">
              <a:xfrm>
                <a:off x="2794354" y="4791480"/>
                <a:ext cx="96564" cy="988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en-US" sz="24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03446" name="Oval 4"/>
              <p:cNvSpPr>
                <a:spLocks noChangeArrowheads="1"/>
              </p:cNvSpPr>
              <p:nvPr/>
            </p:nvSpPr>
            <p:spPr bwMode="auto">
              <a:xfrm>
                <a:off x="1435115" y="2890435"/>
                <a:ext cx="96564" cy="988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en-US" sz="24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03447" name="Oval 5"/>
              <p:cNvSpPr>
                <a:spLocks noChangeArrowheads="1"/>
              </p:cNvSpPr>
              <p:nvPr/>
            </p:nvSpPr>
            <p:spPr bwMode="auto">
              <a:xfrm>
                <a:off x="1459562" y="3978242"/>
                <a:ext cx="96564" cy="988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en-US" sz="24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03448" name="Oval 6"/>
              <p:cNvSpPr>
                <a:spLocks noChangeArrowheads="1"/>
              </p:cNvSpPr>
              <p:nvPr/>
            </p:nvSpPr>
            <p:spPr bwMode="auto">
              <a:xfrm>
                <a:off x="3989799" y="2585616"/>
                <a:ext cx="96564" cy="988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en-US" sz="24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03449" name="Oval 7"/>
              <p:cNvSpPr>
                <a:spLocks noChangeArrowheads="1"/>
              </p:cNvSpPr>
              <p:nvPr/>
            </p:nvSpPr>
            <p:spPr bwMode="auto">
              <a:xfrm>
                <a:off x="4283160" y="3457025"/>
                <a:ext cx="96564" cy="988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en-US" sz="24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03450" name="Oval 8"/>
              <p:cNvSpPr>
                <a:spLocks noChangeArrowheads="1"/>
              </p:cNvSpPr>
              <p:nvPr/>
            </p:nvSpPr>
            <p:spPr bwMode="auto">
              <a:xfrm>
                <a:off x="4004467" y="4192313"/>
                <a:ext cx="96564" cy="988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en-US" sz="24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03451" name="Oval 9"/>
              <p:cNvSpPr>
                <a:spLocks noChangeArrowheads="1"/>
              </p:cNvSpPr>
              <p:nvPr/>
            </p:nvSpPr>
            <p:spPr bwMode="auto">
              <a:xfrm>
                <a:off x="1991278" y="4548323"/>
                <a:ext cx="96565" cy="988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en-US" sz="24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03452" name="Oval 10"/>
              <p:cNvSpPr>
                <a:spLocks noChangeArrowheads="1"/>
              </p:cNvSpPr>
              <p:nvPr/>
            </p:nvSpPr>
            <p:spPr bwMode="auto">
              <a:xfrm>
                <a:off x="1376443" y="2050438"/>
                <a:ext cx="2927496" cy="27933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en-US" sz="24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03453" name="Text Box 11"/>
              <p:cNvSpPr txBox="1">
                <a:spLocks noChangeArrowheads="1"/>
              </p:cNvSpPr>
              <p:nvPr/>
            </p:nvSpPr>
            <p:spPr bwMode="auto">
              <a:xfrm>
                <a:off x="2895600" y="1676400"/>
                <a:ext cx="355866" cy="4615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3333CC"/>
                  </a:buClr>
                </a:pPr>
                <a:r>
                  <a:rPr lang="en-US" sz="2400">
                    <a:solidFill>
                      <a:srgbClr val="000000"/>
                    </a:solidFill>
                    <a:cs typeface="Arial" charset="0"/>
                  </a:rPr>
                  <a:t>1</a:t>
                </a:r>
              </a:p>
            </p:txBody>
          </p:sp>
          <p:sp>
            <p:nvSpPr>
              <p:cNvPr id="103454" name="Rectangle 12"/>
              <p:cNvSpPr>
                <a:spLocks noChangeArrowheads="1"/>
              </p:cNvSpPr>
              <p:nvPr/>
            </p:nvSpPr>
            <p:spPr bwMode="auto">
              <a:xfrm>
                <a:off x="4022305" y="2286000"/>
                <a:ext cx="355866" cy="4615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3333CC"/>
                  </a:buClr>
                </a:pPr>
                <a:r>
                  <a:rPr lang="en-US" sz="2400">
                    <a:solidFill>
                      <a:srgbClr val="000000"/>
                    </a:solidFill>
                    <a:cs typeface="Arial" charset="0"/>
                  </a:rPr>
                  <a:t>3</a:t>
                </a:r>
              </a:p>
            </p:txBody>
          </p:sp>
          <p:sp>
            <p:nvSpPr>
              <p:cNvPr id="103455" name="Rectangle 13"/>
              <p:cNvSpPr>
                <a:spLocks noChangeArrowheads="1"/>
              </p:cNvSpPr>
              <p:nvPr/>
            </p:nvSpPr>
            <p:spPr bwMode="auto">
              <a:xfrm>
                <a:off x="4343400" y="3352800"/>
                <a:ext cx="355866" cy="4615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3333CC"/>
                  </a:buClr>
                </a:pPr>
                <a:r>
                  <a:rPr lang="en-US" sz="2400">
                    <a:solidFill>
                      <a:srgbClr val="000000"/>
                    </a:solidFill>
                    <a:cs typeface="Arial" charset="0"/>
                  </a:rPr>
                  <a:t>4</a:t>
                </a:r>
              </a:p>
            </p:txBody>
          </p:sp>
          <p:sp>
            <p:nvSpPr>
              <p:cNvPr id="103456" name="Rectangle 14"/>
              <p:cNvSpPr>
                <a:spLocks noChangeArrowheads="1"/>
              </p:cNvSpPr>
              <p:nvPr/>
            </p:nvSpPr>
            <p:spPr bwMode="auto">
              <a:xfrm>
                <a:off x="4114800" y="4114800"/>
                <a:ext cx="355866" cy="4615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3333CC"/>
                  </a:buClr>
                </a:pPr>
                <a:r>
                  <a:rPr lang="en-US" sz="2400">
                    <a:solidFill>
                      <a:srgbClr val="000000"/>
                    </a:solidFill>
                    <a:cs typeface="Arial" charset="0"/>
                  </a:rPr>
                  <a:t>5</a:t>
                </a:r>
              </a:p>
            </p:txBody>
          </p:sp>
          <p:sp>
            <p:nvSpPr>
              <p:cNvPr id="103457" name="Rectangle 15"/>
              <p:cNvSpPr>
                <a:spLocks noChangeArrowheads="1"/>
              </p:cNvSpPr>
              <p:nvPr/>
            </p:nvSpPr>
            <p:spPr bwMode="auto">
              <a:xfrm>
                <a:off x="2743200" y="4876800"/>
                <a:ext cx="355866" cy="4615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3333CC"/>
                  </a:buClr>
                </a:pPr>
                <a:r>
                  <a:rPr lang="en-US" sz="2400">
                    <a:solidFill>
                      <a:srgbClr val="000000"/>
                    </a:solidFill>
                    <a:cs typeface="Arial" charset="0"/>
                  </a:rPr>
                  <a:t>8</a:t>
                </a:r>
              </a:p>
            </p:txBody>
          </p:sp>
          <p:sp>
            <p:nvSpPr>
              <p:cNvPr id="103458" name="Rectangle 16"/>
              <p:cNvSpPr>
                <a:spLocks noChangeArrowheads="1"/>
              </p:cNvSpPr>
              <p:nvPr/>
            </p:nvSpPr>
            <p:spPr bwMode="auto">
              <a:xfrm>
                <a:off x="1676400" y="4648200"/>
                <a:ext cx="527050" cy="4615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3333CC"/>
                  </a:buClr>
                </a:pPr>
                <a:r>
                  <a:rPr lang="en-US" sz="2400">
                    <a:solidFill>
                      <a:srgbClr val="000000"/>
                    </a:solidFill>
                    <a:cs typeface="Arial" charset="0"/>
                  </a:rPr>
                  <a:t>10</a:t>
                </a:r>
              </a:p>
            </p:txBody>
          </p:sp>
          <p:sp>
            <p:nvSpPr>
              <p:cNvPr id="103459" name="Rectangle 17"/>
              <p:cNvSpPr>
                <a:spLocks noChangeArrowheads="1"/>
              </p:cNvSpPr>
              <p:nvPr/>
            </p:nvSpPr>
            <p:spPr bwMode="auto">
              <a:xfrm>
                <a:off x="982933" y="3886200"/>
                <a:ext cx="527050" cy="4615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3333CC"/>
                  </a:buClr>
                </a:pPr>
                <a:r>
                  <a:rPr lang="en-US" sz="2400">
                    <a:solidFill>
                      <a:srgbClr val="000000"/>
                    </a:solidFill>
                    <a:cs typeface="Arial" charset="0"/>
                  </a:rPr>
                  <a:t>12</a:t>
                </a:r>
              </a:p>
            </p:txBody>
          </p:sp>
          <p:sp>
            <p:nvSpPr>
              <p:cNvPr id="103460" name="Rectangle 18"/>
              <p:cNvSpPr>
                <a:spLocks noChangeArrowheads="1"/>
              </p:cNvSpPr>
              <p:nvPr/>
            </p:nvSpPr>
            <p:spPr bwMode="auto">
              <a:xfrm>
                <a:off x="946990" y="2667000"/>
                <a:ext cx="527050" cy="4615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3333CC"/>
                  </a:buClr>
                </a:pPr>
                <a:r>
                  <a:rPr lang="en-US" sz="2400">
                    <a:solidFill>
                      <a:srgbClr val="000000"/>
                    </a:solidFill>
                    <a:cs typeface="Arial" charset="0"/>
                  </a:rPr>
                  <a:t>15</a:t>
                </a:r>
              </a:p>
            </p:txBody>
          </p:sp>
          <p:sp>
            <p:nvSpPr>
              <p:cNvPr id="103461" name="Oval 28"/>
              <p:cNvSpPr>
                <a:spLocks noChangeArrowheads="1"/>
              </p:cNvSpPr>
              <p:nvPr/>
            </p:nvSpPr>
            <p:spPr bwMode="auto">
              <a:xfrm>
                <a:off x="2912920" y="2010882"/>
                <a:ext cx="96565" cy="988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en-US" sz="240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cxnSp>
          <p:nvCxnSpPr>
            <p:cNvPr id="80" name="Straight Arrow Connector 79"/>
            <p:cNvCxnSpPr>
              <a:endCxn id="103451" idx="7"/>
            </p:cNvCxnSpPr>
            <p:nvPr/>
          </p:nvCxnSpPr>
          <p:spPr>
            <a:xfrm rot="10800000" flipV="1">
              <a:off x="5959031" y="3505015"/>
              <a:ext cx="2254859" cy="10571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03450" idx="1"/>
              <a:endCxn id="103447" idx="6"/>
            </p:cNvCxnSpPr>
            <p:nvPr/>
          </p:nvCxnSpPr>
          <p:spPr>
            <a:xfrm rot="16200000" flipV="1">
              <a:off x="6583121" y="2885496"/>
              <a:ext cx="179369" cy="24628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03445" idx="0"/>
            </p:cNvCxnSpPr>
            <p:nvPr/>
          </p:nvCxnSpPr>
          <p:spPr>
            <a:xfrm rot="16200000" flipV="1">
              <a:off x="5159053" y="3222224"/>
              <a:ext cx="1820679" cy="13195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rot="5400000" flipH="1" flipV="1">
              <a:off x="5160759" y="2839755"/>
              <a:ext cx="2452440" cy="8876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103447" idx="7"/>
            </p:cNvCxnSpPr>
            <p:nvPr/>
          </p:nvCxnSpPr>
          <p:spPr>
            <a:xfrm rot="5400000" flipH="1" flipV="1">
              <a:off x="6013267" y="2080708"/>
              <a:ext cx="1325429" cy="24978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103452" idx="6"/>
            </p:cNvCxnSpPr>
            <p:nvPr/>
          </p:nvCxnSpPr>
          <p:spPr>
            <a:xfrm>
              <a:off x="5409608" y="2939922"/>
              <a:ext cx="2780464" cy="5079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3461" idx="5"/>
            </p:cNvCxnSpPr>
            <p:nvPr/>
          </p:nvCxnSpPr>
          <p:spPr>
            <a:xfrm rot="16200000" flipH="1">
              <a:off x="6355609" y="2621467"/>
              <a:ext cx="2095288" cy="10432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5400000">
              <a:off x="6292108" y="3156371"/>
              <a:ext cx="2177830" cy="11988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 rot="5400000">
            <a:off x="3848100" y="2476500"/>
            <a:ext cx="2133600" cy="1143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V="1">
            <a:off x="2438400" y="2590800"/>
            <a:ext cx="1828800" cy="1219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694363" y="1030288"/>
            <a:ext cx="2487612" cy="860425"/>
            <a:chOff x="4311" y="1273"/>
            <a:chExt cx="737" cy="609"/>
          </a:xfrm>
        </p:grpSpPr>
        <p:sp>
          <p:nvSpPr>
            <p:cNvPr id="103434" name="AutoShape 20"/>
            <p:cNvSpPr>
              <a:spLocks noChangeArrowheads="1"/>
            </p:cNvSpPr>
            <p:nvPr/>
          </p:nvSpPr>
          <p:spPr bwMode="auto">
            <a:xfrm>
              <a:off x="4311" y="1273"/>
              <a:ext cx="709" cy="609"/>
            </a:xfrm>
            <a:prstGeom prst="wedgeRoundRectCallout">
              <a:avLst>
                <a:gd name="adj1" fmla="val -59593"/>
                <a:gd name="adj2" fmla="val 68556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rgbClr val="3333CC"/>
                </a:buClr>
              </a:pPr>
              <a:endParaRPr 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35" name="Text Box 21"/>
            <p:cNvSpPr txBox="1">
              <a:spLocks noChangeArrowheads="1"/>
            </p:cNvSpPr>
            <p:nvPr/>
          </p:nvSpPr>
          <p:spPr bwMode="auto">
            <a:xfrm>
              <a:off x="4344" y="1326"/>
              <a:ext cx="704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2000"/>
                </a:lnSpc>
                <a:buClr>
                  <a:srgbClr val="3333CC"/>
                </a:buClr>
              </a:pPr>
              <a:r>
                <a:rPr lang="en-US" sz="1800">
                  <a:solidFill>
                    <a:srgbClr val="CC0000"/>
                  </a:solidFill>
                  <a:cs typeface="Arial" charset="0"/>
                </a:rPr>
                <a:t>Who</a:t>
              </a:r>
              <a:r>
                <a:rPr lang="ja-JP" altLang="en-US" sz="1800">
                  <a:solidFill>
                    <a:srgbClr val="CC0000"/>
                  </a:solidFill>
                  <a:cs typeface="Arial" charset="0"/>
                </a:rPr>
                <a:t>’</a:t>
              </a:r>
              <a:r>
                <a:rPr lang="en-US" altLang="ja-JP" sz="1800">
                  <a:solidFill>
                    <a:srgbClr val="CC0000"/>
                  </a:solidFill>
                  <a:cs typeface="Arial" charset="0"/>
                </a:rPr>
                <a:t>s responsible </a:t>
              </a:r>
            </a:p>
            <a:p>
              <a:pPr>
                <a:lnSpc>
                  <a:spcPts val="2000"/>
                </a:lnSpc>
                <a:buClr>
                  <a:srgbClr val="3333CC"/>
                </a:buClr>
              </a:pPr>
              <a:r>
                <a:rPr lang="en-US" sz="1800">
                  <a:solidFill>
                    <a:srgbClr val="CC0000"/>
                  </a:solidFill>
                  <a:cs typeface="Arial" charset="0"/>
                </a:rPr>
                <a:t>for key 1110? </a:t>
              </a:r>
            </a:p>
          </p:txBody>
        </p:sp>
      </p:grpSp>
      <p:sp>
        <p:nvSpPr>
          <p:cNvPr id="103432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Application  2-</a:t>
            </a:r>
            <a:fld id="{53B97394-939E-499C-8A34-CC8C13A8C4F9}" type="slidenum">
              <a:rPr lang="en-US" sz="1200">
                <a:solidFill>
                  <a:srgbClr val="000000"/>
                </a:solidFill>
                <a:cs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03433" name="Picture 1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738" y="809625"/>
            <a:ext cx="5942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67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019175"/>
          </a:xfrm>
        </p:spPr>
        <p:txBody>
          <a:bodyPr/>
          <a:lstStyle/>
          <a:p>
            <a:r>
              <a:rPr lang="en-US" sz="4400" u="none">
                <a:latin typeface="Gill Sans MT" pitchFamily="34" charset="0"/>
                <a:ea typeface="ＭＳ Ｐゴシック" pitchFamily="34" charset="-128"/>
              </a:rPr>
              <a:t>Peer churn</a:t>
            </a:r>
          </a:p>
        </p:txBody>
      </p:sp>
      <p:sp>
        <p:nvSpPr>
          <p:cNvPr id="69" name="Content Placeholder 68"/>
          <p:cNvSpPr>
            <a:spLocks noGrp="1"/>
          </p:cNvSpPr>
          <p:nvPr>
            <p:ph idx="1"/>
          </p:nvPr>
        </p:nvSpPr>
        <p:spPr>
          <a:xfrm>
            <a:off x="457200" y="4370388"/>
            <a:ext cx="8229600" cy="2133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600" i="1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example: peer 5 abruptly leaves</a:t>
            </a:r>
          </a:p>
          <a:p>
            <a:pPr marL="0" indent="0">
              <a:lnSpc>
                <a:spcPct val="90000"/>
              </a:lnSpc>
            </a:pPr>
            <a:r>
              <a:rPr lang="en-US" sz="2600">
                <a:latin typeface="Gill Sans MT" pitchFamily="34" charset="0"/>
                <a:ea typeface="ＭＳ Ｐゴシック" pitchFamily="34" charset="-128"/>
              </a:rPr>
              <a:t>peer 4 detects peer 5 departure; makes 8 its immediate successor; asks 8 who its immediate successor is; makes 8</a:t>
            </a:r>
            <a:r>
              <a:rPr lang="ja-JP" altLang="en-US" sz="2600">
                <a:latin typeface="Gill Sans MT" pitchFamily="34" charset="0"/>
                <a:ea typeface="ＭＳ Ｐゴシック" pitchFamily="34" charset="-128"/>
              </a:rPr>
              <a:t>’</a:t>
            </a:r>
            <a:r>
              <a:rPr lang="en-US" altLang="ja-JP" sz="2600">
                <a:latin typeface="Gill Sans MT" pitchFamily="34" charset="0"/>
                <a:ea typeface="ＭＳ Ｐゴシック" pitchFamily="34" charset="-128"/>
              </a:rPr>
              <a:t>s immediate successor its second successor.</a:t>
            </a:r>
          </a:p>
          <a:p>
            <a:pPr marL="0" indent="0">
              <a:lnSpc>
                <a:spcPct val="90000"/>
              </a:lnSpc>
            </a:pPr>
            <a:r>
              <a:rPr lang="en-US" sz="2600">
                <a:latin typeface="Gill Sans MT" pitchFamily="34" charset="0"/>
                <a:ea typeface="ＭＳ Ｐゴシック" pitchFamily="34" charset="-128"/>
              </a:rPr>
              <a:t>what if peer 13 wants to join?</a:t>
            </a:r>
          </a:p>
        </p:txBody>
      </p:sp>
      <p:grpSp>
        <p:nvGrpSpPr>
          <p:cNvPr id="104452" name="Group 42"/>
          <p:cNvGrpSpPr>
            <a:grpSpLocks/>
          </p:cNvGrpSpPr>
          <p:nvPr/>
        </p:nvGrpSpPr>
        <p:grpSpPr bwMode="auto">
          <a:xfrm>
            <a:off x="258763" y="814388"/>
            <a:ext cx="3751262" cy="3662362"/>
            <a:chOff x="946990" y="1676400"/>
            <a:chExt cx="3752276" cy="3661993"/>
          </a:xfrm>
        </p:grpSpPr>
        <p:sp>
          <p:nvSpPr>
            <p:cNvPr id="104461" name="Oval 3"/>
            <p:cNvSpPr>
              <a:spLocks noChangeArrowheads="1"/>
            </p:cNvSpPr>
            <p:nvPr/>
          </p:nvSpPr>
          <p:spPr bwMode="auto">
            <a:xfrm>
              <a:off x="2794354" y="4791480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462" name="Oval 4"/>
            <p:cNvSpPr>
              <a:spLocks noChangeArrowheads="1"/>
            </p:cNvSpPr>
            <p:nvPr/>
          </p:nvSpPr>
          <p:spPr bwMode="auto">
            <a:xfrm>
              <a:off x="1435115" y="2890435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463" name="Oval 5"/>
            <p:cNvSpPr>
              <a:spLocks noChangeArrowheads="1"/>
            </p:cNvSpPr>
            <p:nvPr/>
          </p:nvSpPr>
          <p:spPr bwMode="auto">
            <a:xfrm>
              <a:off x="1459562" y="3978242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464" name="Oval 6"/>
            <p:cNvSpPr>
              <a:spLocks noChangeArrowheads="1"/>
            </p:cNvSpPr>
            <p:nvPr/>
          </p:nvSpPr>
          <p:spPr bwMode="auto">
            <a:xfrm>
              <a:off x="3989799" y="2585616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465" name="Oval 7"/>
            <p:cNvSpPr>
              <a:spLocks noChangeArrowheads="1"/>
            </p:cNvSpPr>
            <p:nvPr/>
          </p:nvSpPr>
          <p:spPr bwMode="auto">
            <a:xfrm>
              <a:off x="4283160" y="3457025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466" name="Oval 8"/>
            <p:cNvSpPr>
              <a:spLocks noChangeArrowheads="1"/>
            </p:cNvSpPr>
            <p:nvPr/>
          </p:nvSpPr>
          <p:spPr bwMode="auto">
            <a:xfrm>
              <a:off x="4004467" y="4192313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467" name="Oval 9"/>
            <p:cNvSpPr>
              <a:spLocks noChangeArrowheads="1"/>
            </p:cNvSpPr>
            <p:nvPr/>
          </p:nvSpPr>
          <p:spPr bwMode="auto">
            <a:xfrm>
              <a:off x="1991278" y="4548323"/>
              <a:ext cx="96565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468" name="Oval 10"/>
            <p:cNvSpPr>
              <a:spLocks noChangeArrowheads="1"/>
            </p:cNvSpPr>
            <p:nvPr/>
          </p:nvSpPr>
          <p:spPr bwMode="auto">
            <a:xfrm>
              <a:off x="1376443" y="2050438"/>
              <a:ext cx="2927496" cy="27933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469" name="Text Box 11"/>
            <p:cNvSpPr txBox="1">
              <a:spLocks noChangeArrowheads="1"/>
            </p:cNvSpPr>
            <p:nvPr/>
          </p:nvSpPr>
          <p:spPr bwMode="auto">
            <a:xfrm>
              <a:off x="2895600" y="1676400"/>
              <a:ext cx="355866" cy="461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104470" name="Rectangle 12"/>
            <p:cNvSpPr>
              <a:spLocks noChangeArrowheads="1"/>
            </p:cNvSpPr>
            <p:nvPr/>
          </p:nvSpPr>
          <p:spPr bwMode="auto">
            <a:xfrm>
              <a:off x="4114800" y="2514600"/>
              <a:ext cx="355866" cy="461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104471" name="Rectangle 13"/>
            <p:cNvSpPr>
              <a:spLocks noChangeArrowheads="1"/>
            </p:cNvSpPr>
            <p:nvPr/>
          </p:nvSpPr>
          <p:spPr bwMode="auto">
            <a:xfrm>
              <a:off x="4343400" y="3352800"/>
              <a:ext cx="355866" cy="461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104472" name="Rectangle 14"/>
            <p:cNvSpPr>
              <a:spLocks noChangeArrowheads="1"/>
            </p:cNvSpPr>
            <p:nvPr/>
          </p:nvSpPr>
          <p:spPr bwMode="auto">
            <a:xfrm>
              <a:off x="4114800" y="4114800"/>
              <a:ext cx="355866" cy="461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104473" name="Rectangle 15"/>
            <p:cNvSpPr>
              <a:spLocks noChangeArrowheads="1"/>
            </p:cNvSpPr>
            <p:nvPr/>
          </p:nvSpPr>
          <p:spPr bwMode="auto">
            <a:xfrm>
              <a:off x="2743200" y="4876800"/>
              <a:ext cx="355866" cy="461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104474" name="Rectangle 16"/>
            <p:cNvSpPr>
              <a:spLocks noChangeArrowheads="1"/>
            </p:cNvSpPr>
            <p:nvPr/>
          </p:nvSpPr>
          <p:spPr bwMode="auto">
            <a:xfrm>
              <a:off x="1676400" y="4648200"/>
              <a:ext cx="527050" cy="461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10</a:t>
              </a:r>
            </a:p>
          </p:txBody>
        </p:sp>
        <p:sp>
          <p:nvSpPr>
            <p:cNvPr id="104475" name="Rectangle 17"/>
            <p:cNvSpPr>
              <a:spLocks noChangeArrowheads="1"/>
            </p:cNvSpPr>
            <p:nvPr/>
          </p:nvSpPr>
          <p:spPr bwMode="auto">
            <a:xfrm>
              <a:off x="970952" y="3886200"/>
              <a:ext cx="527050" cy="461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12</a:t>
              </a:r>
            </a:p>
          </p:txBody>
        </p:sp>
        <p:sp>
          <p:nvSpPr>
            <p:cNvPr id="104476" name="Rectangle 18"/>
            <p:cNvSpPr>
              <a:spLocks noChangeArrowheads="1"/>
            </p:cNvSpPr>
            <p:nvPr/>
          </p:nvSpPr>
          <p:spPr bwMode="auto">
            <a:xfrm>
              <a:off x="946990" y="2667000"/>
              <a:ext cx="527050" cy="461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15</a:t>
              </a:r>
            </a:p>
          </p:txBody>
        </p:sp>
        <p:sp>
          <p:nvSpPr>
            <p:cNvPr id="104477" name="Oval 28"/>
            <p:cNvSpPr>
              <a:spLocks noChangeArrowheads="1"/>
            </p:cNvSpPr>
            <p:nvPr/>
          </p:nvSpPr>
          <p:spPr bwMode="auto">
            <a:xfrm>
              <a:off x="2912920" y="2010882"/>
              <a:ext cx="96565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2054225" y="1119188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 flipV="1">
            <a:off x="2130425" y="1195388"/>
            <a:ext cx="169863" cy="96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73425" y="3252788"/>
            <a:ext cx="228600" cy="18415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4472" idx="0"/>
          </p:cNvCxnSpPr>
          <p:nvPr/>
        </p:nvCxnSpPr>
        <p:spPr>
          <a:xfrm flipH="1">
            <a:off x="3197225" y="3252788"/>
            <a:ext cx="406400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57" name="TextBox 28"/>
          <p:cNvSpPr txBox="1">
            <a:spLocks noChangeArrowheads="1"/>
          </p:cNvSpPr>
          <p:nvPr/>
        </p:nvSpPr>
        <p:spPr bwMode="auto">
          <a:xfrm>
            <a:off x="4491038" y="544513"/>
            <a:ext cx="4427537" cy="426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99"/>
              </a:buClr>
              <a:buSzPct val="75000"/>
            </a:pP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handling peer churn:</a:t>
            </a:r>
          </a:p>
          <a:p>
            <a:pPr>
              <a:lnSpc>
                <a:spcPts val="26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peers may come and go (churn)</a:t>
            </a:r>
          </a:p>
          <a:p>
            <a:pPr>
              <a:lnSpc>
                <a:spcPts val="26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each peer knows address of its two successors </a:t>
            </a:r>
          </a:p>
          <a:p>
            <a:pPr>
              <a:lnSpc>
                <a:spcPts val="26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each peer periodically pings its </a:t>
            </a:r>
            <a:br>
              <a:rPr lang="en-US" sz="2400">
                <a:solidFill>
                  <a:srgbClr val="000000"/>
                </a:solidFill>
                <a:latin typeface="Gill Sans MT" pitchFamily="34" charset="0"/>
              </a:rPr>
            </a:b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two successors to check aliveness</a:t>
            </a:r>
          </a:p>
          <a:p>
            <a:pPr>
              <a:lnSpc>
                <a:spcPts val="26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if immediate successor leaves, choose next successor as new immediate successor</a:t>
            </a:r>
          </a:p>
          <a:p>
            <a:pPr>
              <a:buClr>
                <a:srgbClr val="3333CC"/>
              </a:buClr>
            </a:pPr>
            <a:endParaRPr lang="en-US" sz="2400">
              <a:solidFill>
                <a:srgbClr val="000000"/>
              </a:solidFill>
              <a:latin typeface="Gill Sans MT" pitchFamily="34" charset="0"/>
            </a:endParaRPr>
          </a:p>
        </p:txBody>
      </p:sp>
      <p:cxnSp>
        <p:nvCxnSpPr>
          <p:cNvPr id="104458" name="Straight Arrow Connector 30"/>
          <p:cNvCxnSpPr>
            <a:cxnSpLocks noChangeShapeType="1"/>
            <a:stCxn id="104471" idx="1"/>
          </p:cNvCxnSpPr>
          <p:nvPr/>
        </p:nvCxnSpPr>
        <p:spPr bwMode="auto">
          <a:xfrm flipH="1">
            <a:off x="3206750" y="2722563"/>
            <a:ext cx="447675" cy="265112"/>
          </a:xfrm>
          <a:prstGeom prst="straightConnector1">
            <a:avLst/>
          </a:prstGeom>
          <a:noFill/>
          <a:ln w="9525">
            <a:noFill/>
            <a:round/>
            <a:headEnd/>
            <a:tailEnd type="arrow" w="med" len="med"/>
          </a:ln>
        </p:spPr>
      </p:cxnSp>
      <p:sp>
        <p:nvSpPr>
          <p:cNvPr id="104459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Application  2-</a:t>
            </a:r>
            <a:fld id="{4E06C3D2-5401-464E-B6DE-E1415A5D67AF}" type="slidenum">
              <a:rPr lang="en-US" sz="1200">
                <a:solidFill>
                  <a:srgbClr val="000000"/>
                </a:solidFill>
                <a:cs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04460" name="Picture 2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796925"/>
            <a:ext cx="2684463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0547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FBC7EF82-1D00-4C74-91C5-A307561365C0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Chapter 2: outline</a:t>
            </a:r>
          </a:p>
        </p:txBody>
      </p:sp>
      <p:sp>
        <p:nvSpPr>
          <p:cNvPr id="10547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2.1 principles of network applications</a:t>
            </a:r>
          </a:p>
          <a:p>
            <a:pPr marL="912813" lvl="1"/>
            <a:r>
              <a:rPr lang="en-US">
                <a:ea typeface="ＭＳ Ｐゴシック" pitchFamily="34" charset="-128"/>
              </a:rPr>
              <a:t>app architectures</a:t>
            </a:r>
          </a:p>
          <a:p>
            <a:pPr marL="912813" lvl="1"/>
            <a:r>
              <a:rPr lang="en-US">
                <a:ea typeface="ＭＳ Ｐゴシック" pitchFamily="34" charset="-128"/>
              </a:rPr>
              <a:t>app requirements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2.2 Web and HTTP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2.3 FTP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2.4 electronic mail</a:t>
            </a:r>
          </a:p>
          <a:p>
            <a:pPr marL="912813" lvl="1"/>
            <a:r>
              <a:rPr lang="en-US">
                <a:ea typeface="ＭＳ Ｐゴシック" pitchFamily="34" charset="-128"/>
              </a:rPr>
              <a:t>SMTP, POP3, IMAP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2.5 DNS</a:t>
            </a:r>
          </a:p>
          <a:p>
            <a:pPr marL="457200" indent="-457200"/>
            <a:endParaRPr lang="en-US" sz="2400">
              <a:ea typeface="ＭＳ Ｐゴシック" pitchFamily="34" charset="-128"/>
            </a:endParaRPr>
          </a:p>
        </p:txBody>
      </p:sp>
      <p:sp>
        <p:nvSpPr>
          <p:cNvPr id="10547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3600" y="1636713"/>
            <a:ext cx="3876675" cy="4648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2.6 P2P applications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2.7 socket programming with UDP and TCP</a:t>
            </a:r>
          </a:p>
        </p:txBody>
      </p:sp>
      <p:pic>
        <p:nvPicPr>
          <p:cNvPr id="105479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0649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B521E794-05B8-4917-B7CE-DE1A6C3103FC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0"/>
            <a:ext cx="7772400" cy="1143000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Socket programming 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95413"/>
            <a:ext cx="8021638" cy="1533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goal:</a:t>
            </a:r>
            <a:r>
              <a:rPr lang="en-US">
                <a:solidFill>
                  <a:srgbClr val="000000"/>
                </a:solidFill>
                <a:ea typeface="ＭＳ Ｐゴシック" pitchFamily="34" charset="-128"/>
              </a:rPr>
              <a:t> learn how to build client/server applications that communicate using sockets</a:t>
            </a:r>
            <a:endParaRPr lang="en-US" i="1">
              <a:solidFill>
                <a:srgbClr val="CC0000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socket:</a:t>
            </a:r>
            <a:r>
              <a:rPr lang="en-US">
                <a:ea typeface="ＭＳ Ｐゴシック" pitchFamily="34" charset="-128"/>
              </a:rPr>
              <a:t> door between application process and end-end-transport protocol </a:t>
            </a:r>
          </a:p>
        </p:txBody>
      </p:sp>
      <p:grpSp>
        <p:nvGrpSpPr>
          <p:cNvPr id="106502" name="Group 60"/>
          <p:cNvGrpSpPr>
            <a:grpSpLocks/>
          </p:cNvGrpSpPr>
          <p:nvPr/>
        </p:nvGrpSpPr>
        <p:grpSpPr bwMode="auto">
          <a:xfrm>
            <a:off x="296863" y="3335338"/>
            <a:ext cx="8208962" cy="2536825"/>
            <a:chOff x="358775" y="3459163"/>
            <a:chExt cx="8208963" cy="2536825"/>
          </a:xfrm>
        </p:grpSpPr>
        <p:sp>
          <p:nvSpPr>
            <p:cNvPr id="106504" name="Freeform 44"/>
            <p:cNvSpPr>
              <a:spLocks/>
            </p:cNvSpPr>
            <p:nvPr/>
          </p:nvSpPr>
          <p:spPr bwMode="auto">
            <a:xfrm>
              <a:off x="6654800" y="3468688"/>
              <a:ext cx="736600" cy="1998662"/>
            </a:xfrm>
            <a:custGeom>
              <a:avLst/>
              <a:gdLst>
                <a:gd name="T0" fmla="*/ 2147483647 w 464"/>
                <a:gd name="T1" fmla="*/ 2147483647 h 1259"/>
                <a:gd name="T2" fmla="*/ 0 w 464"/>
                <a:gd name="T3" fmla="*/ 0 h 1259"/>
                <a:gd name="T4" fmla="*/ 2147483647 w 464"/>
                <a:gd name="T5" fmla="*/ 2147483647 h 1259"/>
                <a:gd name="T6" fmla="*/ 2147483647 w 464"/>
                <a:gd name="T7" fmla="*/ 2147483647 h 1259"/>
                <a:gd name="T8" fmla="*/ 2147483647 w 464"/>
                <a:gd name="T9" fmla="*/ 2147483647 h 1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4"/>
                <a:gd name="T16" fmla="*/ 0 h 1259"/>
                <a:gd name="T17" fmla="*/ 464 w 464"/>
                <a:gd name="T18" fmla="*/ 1259 h 1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4" h="1259">
                  <a:moveTo>
                    <a:pt x="464" y="1060"/>
                  </a:moveTo>
                  <a:lnTo>
                    <a:pt x="0" y="0"/>
                  </a:lnTo>
                  <a:lnTo>
                    <a:pt x="6" y="1258"/>
                  </a:lnTo>
                  <a:lnTo>
                    <a:pt x="382" y="1259"/>
                  </a:lnTo>
                  <a:lnTo>
                    <a:pt x="464" y="106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05" name="Freeform 7"/>
            <p:cNvSpPr>
              <a:spLocks/>
            </p:cNvSpPr>
            <p:nvPr/>
          </p:nvSpPr>
          <p:spPr bwMode="auto">
            <a:xfrm>
              <a:off x="3340100" y="4765675"/>
              <a:ext cx="1808163" cy="1031875"/>
            </a:xfrm>
            <a:custGeom>
              <a:avLst/>
              <a:gdLst>
                <a:gd name="T0" fmla="*/ 2147483647 w 2135"/>
                <a:gd name="T1" fmla="*/ 2147483647 h 1662"/>
                <a:gd name="T2" fmla="*/ 2147483647 w 2135"/>
                <a:gd name="T3" fmla="*/ 2147483647 h 1662"/>
                <a:gd name="T4" fmla="*/ 2147483647 w 2135"/>
                <a:gd name="T5" fmla="*/ 2147483647 h 1662"/>
                <a:gd name="T6" fmla="*/ 2147483647 w 2135"/>
                <a:gd name="T7" fmla="*/ 2147483647 h 1662"/>
                <a:gd name="T8" fmla="*/ 2147483647 w 2135"/>
                <a:gd name="T9" fmla="*/ 2147483647 h 1662"/>
                <a:gd name="T10" fmla="*/ 2147483647 w 2135"/>
                <a:gd name="T11" fmla="*/ 2147483647 h 1662"/>
                <a:gd name="T12" fmla="*/ 2147483647 w 2135"/>
                <a:gd name="T13" fmla="*/ 2147483647 h 1662"/>
                <a:gd name="T14" fmla="*/ 2147483647 w 2135"/>
                <a:gd name="T15" fmla="*/ 2147483647 h 1662"/>
                <a:gd name="T16" fmla="*/ 2147483647 w 2135"/>
                <a:gd name="T17" fmla="*/ 2147483647 h 1662"/>
                <a:gd name="T18" fmla="*/ 2147483647 w 2135"/>
                <a:gd name="T19" fmla="*/ 2147483647 h 1662"/>
                <a:gd name="T20" fmla="*/ 2147483647 w 2135"/>
                <a:gd name="T21" fmla="*/ 214748364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6" name="Text Box 51"/>
            <p:cNvSpPr txBox="1">
              <a:spLocks noChangeArrowheads="1"/>
            </p:cNvSpPr>
            <p:nvPr/>
          </p:nvSpPr>
          <p:spPr bwMode="auto">
            <a:xfrm>
              <a:off x="3778250" y="4897438"/>
              <a:ext cx="8747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</a:rPr>
                <a:t>Internet</a:t>
              </a:r>
            </a:p>
          </p:txBody>
        </p:sp>
        <p:sp>
          <p:nvSpPr>
            <p:cNvPr id="106507" name="Line 52"/>
            <p:cNvSpPr>
              <a:spLocks noChangeShapeType="1"/>
            </p:cNvSpPr>
            <p:nvPr/>
          </p:nvSpPr>
          <p:spPr bwMode="auto">
            <a:xfrm>
              <a:off x="3098800" y="5308600"/>
              <a:ext cx="2211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8" name="Text Box 53"/>
            <p:cNvSpPr txBox="1">
              <a:spLocks noChangeArrowheads="1"/>
            </p:cNvSpPr>
            <p:nvPr/>
          </p:nvSpPr>
          <p:spPr bwMode="auto">
            <a:xfrm>
              <a:off x="7119938" y="4533900"/>
              <a:ext cx="1063625" cy="825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controlled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by OS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>
                <a:solidFill>
                  <a:srgbClr val="CC0000"/>
                </a:solidFill>
                <a:latin typeface="Times New Roman" pitchFamily="18" charset="0"/>
              </a:endParaRPr>
            </a:p>
          </p:txBody>
        </p:sp>
        <p:sp>
          <p:nvSpPr>
            <p:cNvPr id="106509" name="Text Box 56"/>
            <p:cNvSpPr txBox="1">
              <a:spLocks noChangeArrowheads="1"/>
            </p:cNvSpPr>
            <p:nvPr/>
          </p:nvSpPr>
          <p:spPr bwMode="auto">
            <a:xfrm>
              <a:off x="7097713" y="3633788"/>
              <a:ext cx="147002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controlled by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app developer</a:t>
              </a:r>
            </a:p>
          </p:txBody>
        </p:sp>
        <p:sp>
          <p:nvSpPr>
            <p:cNvPr id="106510" name="Freeform 50"/>
            <p:cNvSpPr>
              <a:spLocks/>
            </p:cNvSpPr>
            <p:nvPr/>
          </p:nvSpPr>
          <p:spPr bwMode="auto">
            <a:xfrm>
              <a:off x="914400" y="3532188"/>
              <a:ext cx="758825" cy="1997075"/>
            </a:xfrm>
            <a:custGeom>
              <a:avLst/>
              <a:gdLst>
                <a:gd name="T0" fmla="*/ 0 w 478"/>
                <a:gd name="T1" fmla="*/ 2147483647 h 1258"/>
                <a:gd name="T2" fmla="*/ 2147483647 w 478"/>
                <a:gd name="T3" fmla="*/ 0 h 1258"/>
                <a:gd name="T4" fmla="*/ 2147483647 w 478"/>
                <a:gd name="T5" fmla="*/ 2147483647 h 1258"/>
                <a:gd name="T6" fmla="*/ 2147483647 w 478"/>
                <a:gd name="T7" fmla="*/ 2147483647 h 1258"/>
                <a:gd name="T8" fmla="*/ 0 w 478"/>
                <a:gd name="T9" fmla="*/ 2147483647 h 1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258"/>
                <a:gd name="T17" fmla="*/ 478 w 478"/>
                <a:gd name="T18" fmla="*/ 1258 h 1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258">
                  <a:moveTo>
                    <a:pt x="0" y="1040"/>
                  </a:moveTo>
                  <a:lnTo>
                    <a:pt x="478" y="0"/>
                  </a:lnTo>
                  <a:lnTo>
                    <a:pt x="472" y="1258"/>
                  </a:lnTo>
                  <a:lnTo>
                    <a:pt x="41" y="1246"/>
                  </a:lnTo>
                  <a:lnTo>
                    <a:pt x="0" y="104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11" name="Rectangle 23"/>
            <p:cNvSpPr>
              <a:spLocks noChangeArrowheads="1"/>
            </p:cNvSpPr>
            <p:nvPr/>
          </p:nvSpPr>
          <p:spPr bwMode="auto">
            <a:xfrm>
              <a:off x="1717675" y="3487738"/>
              <a:ext cx="1296988" cy="1981200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12" name="Rectangle 24"/>
            <p:cNvSpPr>
              <a:spLocks noChangeArrowheads="1"/>
            </p:cNvSpPr>
            <p:nvPr/>
          </p:nvSpPr>
          <p:spPr bwMode="auto">
            <a:xfrm>
              <a:off x="1679575" y="3541713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13" name="Line 25"/>
            <p:cNvSpPr>
              <a:spLocks noChangeShapeType="1"/>
            </p:cNvSpPr>
            <p:nvPr/>
          </p:nvSpPr>
          <p:spPr bwMode="auto">
            <a:xfrm>
              <a:off x="1689100" y="4302125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4" name="Text Box 26"/>
            <p:cNvSpPr txBox="1">
              <a:spLocks noChangeArrowheads="1"/>
            </p:cNvSpPr>
            <p:nvPr/>
          </p:nvSpPr>
          <p:spPr bwMode="auto">
            <a:xfrm>
              <a:off x="1646238" y="4284663"/>
              <a:ext cx="1317625" cy="32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pitchFamily="34" charset="0"/>
                </a:rPr>
                <a:t>transport</a:t>
              </a:r>
            </a:p>
          </p:txBody>
        </p:sp>
        <p:sp>
          <p:nvSpPr>
            <p:cNvPr id="106515" name="Line 27"/>
            <p:cNvSpPr>
              <a:spLocks noChangeShapeType="1"/>
            </p:cNvSpPr>
            <p:nvPr/>
          </p:nvSpPr>
          <p:spPr bwMode="auto">
            <a:xfrm>
              <a:off x="1697038" y="4622800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6" name="Line 28"/>
            <p:cNvSpPr>
              <a:spLocks noChangeShapeType="1"/>
            </p:cNvSpPr>
            <p:nvPr/>
          </p:nvSpPr>
          <p:spPr bwMode="auto">
            <a:xfrm>
              <a:off x="1682750" y="4932363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7" name="Line 29"/>
            <p:cNvSpPr>
              <a:spLocks noChangeShapeType="1"/>
            </p:cNvSpPr>
            <p:nvPr/>
          </p:nvSpPr>
          <p:spPr bwMode="auto">
            <a:xfrm>
              <a:off x="1682750" y="5218113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8" name="Text Box 26"/>
            <p:cNvSpPr txBox="1">
              <a:spLocks noChangeArrowheads="1"/>
            </p:cNvSpPr>
            <p:nvPr/>
          </p:nvSpPr>
          <p:spPr bwMode="auto">
            <a:xfrm>
              <a:off x="1681163" y="3532188"/>
              <a:ext cx="1317625" cy="32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  <a:latin typeface="Tahoma" pitchFamily="34" charset="0"/>
                </a:rPr>
                <a:t>application</a:t>
              </a:r>
            </a:p>
          </p:txBody>
        </p:sp>
        <p:sp>
          <p:nvSpPr>
            <p:cNvPr id="106519" name="Text Box 26"/>
            <p:cNvSpPr txBox="1">
              <a:spLocks noChangeArrowheads="1"/>
            </p:cNvSpPr>
            <p:nvPr/>
          </p:nvSpPr>
          <p:spPr bwMode="auto">
            <a:xfrm>
              <a:off x="1636713" y="5189538"/>
              <a:ext cx="1317625" cy="32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pitchFamily="34" charset="0"/>
                </a:rPr>
                <a:t>physical</a:t>
              </a:r>
            </a:p>
          </p:txBody>
        </p:sp>
        <p:sp>
          <p:nvSpPr>
            <p:cNvPr id="106520" name="Text Box 26"/>
            <p:cNvSpPr txBox="1">
              <a:spLocks noChangeArrowheads="1"/>
            </p:cNvSpPr>
            <p:nvPr/>
          </p:nvSpPr>
          <p:spPr bwMode="auto">
            <a:xfrm>
              <a:off x="1655763" y="4903788"/>
              <a:ext cx="1317625" cy="32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pitchFamily="34" charset="0"/>
                </a:rPr>
                <a:t>link</a:t>
              </a:r>
            </a:p>
          </p:txBody>
        </p:sp>
        <p:sp>
          <p:nvSpPr>
            <p:cNvPr id="106521" name="Text Box 26"/>
            <p:cNvSpPr txBox="1">
              <a:spLocks noChangeArrowheads="1"/>
            </p:cNvSpPr>
            <p:nvPr/>
          </p:nvSpPr>
          <p:spPr bwMode="auto">
            <a:xfrm>
              <a:off x="1646238" y="4608513"/>
              <a:ext cx="1317625" cy="32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pitchFamily="34" charset="0"/>
                </a:rPr>
                <a:t>network</a:t>
              </a:r>
            </a:p>
          </p:txBody>
        </p:sp>
        <p:sp>
          <p:nvSpPr>
            <p:cNvPr id="106522" name="Oval 62"/>
            <p:cNvSpPr>
              <a:spLocks noChangeArrowheads="1"/>
            </p:cNvSpPr>
            <p:nvPr/>
          </p:nvSpPr>
          <p:spPr bwMode="auto">
            <a:xfrm>
              <a:off x="1814513" y="3806825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</a:rPr>
                <a:t>process</a:t>
              </a:r>
            </a:p>
          </p:txBody>
        </p:sp>
        <p:grpSp>
          <p:nvGrpSpPr>
            <p:cNvPr id="106523" name="Group 63"/>
            <p:cNvGrpSpPr>
              <a:grpSpLocks/>
            </p:cNvGrpSpPr>
            <p:nvPr/>
          </p:nvGrpSpPr>
          <p:grpSpPr bwMode="auto">
            <a:xfrm>
              <a:off x="2062163" y="4167188"/>
              <a:ext cx="546100" cy="225425"/>
              <a:chOff x="1287" y="2524"/>
              <a:chExt cx="260" cy="100"/>
            </a:xfrm>
          </p:grpSpPr>
          <p:sp>
            <p:nvSpPr>
              <p:cNvPr id="106553" name="Rectangle 64"/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54" name="Rectangle 65"/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55" name="Rectangle 66"/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56" name="Rectangle 67"/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6524" name="Rectangle 23"/>
            <p:cNvSpPr>
              <a:spLocks noChangeArrowheads="1"/>
            </p:cNvSpPr>
            <p:nvPr/>
          </p:nvSpPr>
          <p:spPr bwMode="auto">
            <a:xfrm>
              <a:off x="5380038" y="3459163"/>
              <a:ext cx="1296987" cy="1981200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25" name="Rectangle 24"/>
            <p:cNvSpPr>
              <a:spLocks noChangeArrowheads="1"/>
            </p:cNvSpPr>
            <p:nvPr/>
          </p:nvSpPr>
          <p:spPr bwMode="auto">
            <a:xfrm>
              <a:off x="5341938" y="3513138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26" name="Line 25"/>
            <p:cNvSpPr>
              <a:spLocks noChangeShapeType="1"/>
            </p:cNvSpPr>
            <p:nvPr/>
          </p:nvSpPr>
          <p:spPr bwMode="auto">
            <a:xfrm>
              <a:off x="5351463" y="4273550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27" name="Text Box 26"/>
            <p:cNvSpPr txBox="1">
              <a:spLocks noChangeArrowheads="1"/>
            </p:cNvSpPr>
            <p:nvPr/>
          </p:nvSpPr>
          <p:spPr bwMode="auto">
            <a:xfrm>
              <a:off x="5308600" y="4256088"/>
              <a:ext cx="1317625" cy="32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pitchFamily="34" charset="0"/>
                </a:rPr>
                <a:t>transport</a:t>
              </a:r>
            </a:p>
          </p:txBody>
        </p:sp>
        <p:sp>
          <p:nvSpPr>
            <p:cNvPr id="106528" name="Line 27"/>
            <p:cNvSpPr>
              <a:spLocks noChangeShapeType="1"/>
            </p:cNvSpPr>
            <p:nvPr/>
          </p:nvSpPr>
          <p:spPr bwMode="auto">
            <a:xfrm>
              <a:off x="5359400" y="4594225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29" name="Line 28"/>
            <p:cNvSpPr>
              <a:spLocks noChangeShapeType="1"/>
            </p:cNvSpPr>
            <p:nvPr/>
          </p:nvSpPr>
          <p:spPr bwMode="auto">
            <a:xfrm>
              <a:off x="5345113" y="4903788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30" name="Line 29"/>
            <p:cNvSpPr>
              <a:spLocks noChangeShapeType="1"/>
            </p:cNvSpPr>
            <p:nvPr/>
          </p:nvSpPr>
          <p:spPr bwMode="auto">
            <a:xfrm>
              <a:off x="5345113" y="5189538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31" name="Text Box 26"/>
            <p:cNvSpPr txBox="1">
              <a:spLocks noChangeArrowheads="1"/>
            </p:cNvSpPr>
            <p:nvPr/>
          </p:nvSpPr>
          <p:spPr bwMode="auto">
            <a:xfrm>
              <a:off x="5343525" y="3503613"/>
              <a:ext cx="1317625" cy="32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  <a:latin typeface="Tahoma" pitchFamily="34" charset="0"/>
                </a:rPr>
                <a:t>application</a:t>
              </a:r>
            </a:p>
          </p:txBody>
        </p:sp>
        <p:sp>
          <p:nvSpPr>
            <p:cNvPr id="106532" name="Text Box 26"/>
            <p:cNvSpPr txBox="1">
              <a:spLocks noChangeArrowheads="1"/>
            </p:cNvSpPr>
            <p:nvPr/>
          </p:nvSpPr>
          <p:spPr bwMode="auto">
            <a:xfrm>
              <a:off x="5299075" y="5160963"/>
              <a:ext cx="1317625" cy="32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pitchFamily="34" charset="0"/>
                </a:rPr>
                <a:t>physical</a:t>
              </a:r>
            </a:p>
          </p:txBody>
        </p:sp>
        <p:sp>
          <p:nvSpPr>
            <p:cNvPr id="106533" name="Text Box 26"/>
            <p:cNvSpPr txBox="1">
              <a:spLocks noChangeArrowheads="1"/>
            </p:cNvSpPr>
            <p:nvPr/>
          </p:nvSpPr>
          <p:spPr bwMode="auto">
            <a:xfrm>
              <a:off x="5318125" y="4875213"/>
              <a:ext cx="1317625" cy="32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pitchFamily="34" charset="0"/>
                </a:rPr>
                <a:t>link</a:t>
              </a:r>
            </a:p>
          </p:txBody>
        </p:sp>
        <p:sp>
          <p:nvSpPr>
            <p:cNvPr id="106534" name="Text Box 26"/>
            <p:cNvSpPr txBox="1">
              <a:spLocks noChangeArrowheads="1"/>
            </p:cNvSpPr>
            <p:nvPr/>
          </p:nvSpPr>
          <p:spPr bwMode="auto">
            <a:xfrm>
              <a:off x="5308600" y="4579938"/>
              <a:ext cx="1317625" cy="32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pitchFamily="34" charset="0"/>
                </a:rPr>
                <a:t>network</a:t>
              </a:r>
            </a:p>
          </p:txBody>
        </p:sp>
        <p:sp>
          <p:nvSpPr>
            <p:cNvPr id="106535" name="Oval 80"/>
            <p:cNvSpPr>
              <a:spLocks noChangeArrowheads="1"/>
            </p:cNvSpPr>
            <p:nvPr/>
          </p:nvSpPr>
          <p:spPr bwMode="auto">
            <a:xfrm>
              <a:off x="5476875" y="3778250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</a:rPr>
                <a:t>process</a:t>
              </a:r>
            </a:p>
          </p:txBody>
        </p:sp>
        <p:grpSp>
          <p:nvGrpSpPr>
            <p:cNvPr id="106536" name="Group 81"/>
            <p:cNvGrpSpPr>
              <a:grpSpLocks/>
            </p:cNvGrpSpPr>
            <p:nvPr/>
          </p:nvGrpSpPr>
          <p:grpSpPr bwMode="auto">
            <a:xfrm>
              <a:off x="5724525" y="4138613"/>
              <a:ext cx="546100" cy="225425"/>
              <a:chOff x="1287" y="2524"/>
              <a:chExt cx="260" cy="100"/>
            </a:xfrm>
          </p:grpSpPr>
          <p:sp>
            <p:nvSpPr>
              <p:cNvPr id="106549" name="Rectangle 82"/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50" name="Rectangle 83"/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51" name="Rectangle 84"/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52" name="Rectangle 85"/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6537" name="Line 87"/>
            <p:cNvSpPr>
              <a:spLocks noChangeShapeType="1"/>
            </p:cNvSpPr>
            <p:nvPr/>
          </p:nvSpPr>
          <p:spPr bwMode="auto">
            <a:xfrm flipH="1">
              <a:off x="6534150" y="3910013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38" name="Line 88"/>
            <p:cNvSpPr>
              <a:spLocks noChangeShapeType="1"/>
            </p:cNvSpPr>
            <p:nvPr/>
          </p:nvSpPr>
          <p:spPr bwMode="auto">
            <a:xfrm>
              <a:off x="6759575" y="4335463"/>
              <a:ext cx="0" cy="10223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39" name="Line 89"/>
            <p:cNvSpPr>
              <a:spLocks noChangeShapeType="1"/>
            </p:cNvSpPr>
            <p:nvPr/>
          </p:nvSpPr>
          <p:spPr bwMode="auto">
            <a:xfrm flipH="1">
              <a:off x="6783388" y="4835525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40" name="Text Box 56"/>
            <p:cNvSpPr txBox="1">
              <a:spLocks noChangeArrowheads="1"/>
            </p:cNvSpPr>
            <p:nvPr/>
          </p:nvSpPr>
          <p:spPr bwMode="auto">
            <a:xfrm>
              <a:off x="3697288" y="3590925"/>
              <a:ext cx="9175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i="1">
                  <a:solidFill>
                    <a:srgbClr val="CC0000"/>
                  </a:solidFill>
                </a:rPr>
                <a:t>socket</a:t>
              </a:r>
            </a:p>
          </p:txBody>
        </p:sp>
        <p:sp>
          <p:nvSpPr>
            <p:cNvPr id="106541" name="Line 91"/>
            <p:cNvSpPr>
              <a:spLocks noChangeShapeType="1"/>
            </p:cNvSpPr>
            <p:nvPr/>
          </p:nvSpPr>
          <p:spPr bwMode="auto">
            <a:xfrm flipV="1">
              <a:off x="2700338" y="3790950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42" name="Line 92"/>
            <p:cNvSpPr>
              <a:spLocks noChangeShapeType="1"/>
            </p:cNvSpPr>
            <p:nvPr/>
          </p:nvSpPr>
          <p:spPr bwMode="auto">
            <a:xfrm flipH="1" flipV="1">
              <a:off x="4635500" y="3779838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6543" name="Group 93"/>
            <p:cNvGrpSpPr>
              <a:grpSpLocks/>
            </p:cNvGrpSpPr>
            <p:nvPr/>
          </p:nvGrpSpPr>
          <p:grpSpPr bwMode="auto">
            <a:xfrm>
              <a:off x="358775" y="4808538"/>
              <a:ext cx="1035050" cy="904875"/>
              <a:chOff x="-44" y="1473"/>
              <a:chExt cx="981" cy="1105"/>
            </a:xfrm>
          </p:grpSpPr>
          <p:pic>
            <p:nvPicPr>
              <p:cNvPr id="106547" name="Picture 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548" name="Freeform 9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6 h 368"/>
                  <a:gd name="T4" fmla="*/ 92393 w 356"/>
                  <a:gd name="T5" fmla="*/ 124961 h 368"/>
                  <a:gd name="T6" fmla="*/ 20362 w 356"/>
                  <a:gd name="T7" fmla="*/ 15627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6544" name="Group 96"/>
            <p:cNvGrpSpPr>
              <a:grpSpLocks/>
            </p:cNvGrpSpPr>
            <p:nvPr/>
          </p:nvGrpSpPr>
          <p:grpSpPr bwMode="auto">
            <a:xfrm flipH="1">
              <a:off x="7075488" y="5091113"/>
              <a:ext cx="1035050" cy="904875"/>
              <a:chOff x="-44" y="1473"/>
              <a:chExt cx="981" cy="1105"/>
            </a:xfrm>
          </p:grpSpPr>
          <p:pic>
            <p:nvPicPr>
              <p:cNvPr id="106545" name="Picture 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546" name="Freeform 9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6 h 368"/>
                  <a:gd name="T4" fmla="*/ 92393 w 356"/>
                  <a:gd name="T5" fmla="*/ 124961 h 368"/>
                  <a:gd name="T6" fmla="*/ 20362 w 356"/>
                  <a:gd name="T7" fmla="*/ 15627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pic>
        <p:nvPicPr>
          <p:cNvPr id="106503" name="Picture 1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263" y="857250"/>
            <a:ext cx="4570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0752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F7C46E71-33DB-443E-9E81-11CA48806CEB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0"/>
            <a:ext cx="7772400" cy="1143000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Socket programming 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95413"/>
            <a:ext cx="8021638" cy="1533525"/>
          </a:xfrm>
        </p:spPr>
        <p:txBody>
          <a:bodyPr/>
          <a:lstStyle/>
          <a:p>
            <a:pPr marL="342900" lvl="1" indent="-342900">
              <a:buSzPct val="65000"/>
              <a:buFont typeface="Wingdings" pitchFamily="2" charset="2"/>
              <a:buNone/>
            </a:pPr>
            <a:r>
              <a:rPr lang="en-US" sz="2800" i="1">
                <a:solidFill>
                  <a:srgbClr val="22228B"/>
                </a:solidFill>
                <a:ea typeface="ＭＳ Ｐゴシック" pitchFamily="34" charset="-128"/>
              </a:rPr>
              <a:t>Two socket types for two transport services:</a:t>
            </a:r>
          </a:p>
          <a:p>
            <a:pPr marL="342900" lvl="1" indent="-342900">
              <a:buSzPct val="65000"/>
            </a:pPr>
            <a:r>
              <a:rPr lang="en-US" sz="2800" i="1">
                <a:solidFill>
                  <a:srgbClr val="CC0000"/>
                </a:solidFill>
                <a:ea typeface="ＭＳ Ｐゴシック" pitchFamily="34" charset="-128"/>
              </a:rPr>
              <a:t>UDP:</a:t>
            </a:r>
            <a:r>
              <a:rPr lang="en-US" sz="280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US" sz="2800">
                <a:ea typeface="ＭＳ Ｐゴシック" pitchFamily="34" charset="-128"/>
              </a:rPr>
              <a:t>unreliable datagram</a:t>
            </a:r>
            <a:endParaRPr lang="en-US" i="1">
              <a:solidFill>
                <a:srgbClr val="CC0000"/>
              </a:solidFill>
              <a:ea typeface="ＭＳ Ｐゴシック" pitchFamily="34" charset="-128"/>
            </a:endParaRPr>
          </a:p>
          <a:p>
            <a:pPr marL="342900" lvl="1" indent="-342900">
              <a:buSzPct val="65000"/>
            </a:pPr>
            <a:r>
              <a:rPr lang="en-US" sz="2800" i="1">
                <a:solidFill>
                  <a:srgbClr val="CC0000"/>
                </a:solidFill>
                <a:ea typeface="ＭＳ Ｐゴシック" pitchFamily="34" charset="-128"/>
              </a:rPr>
              <a:t>TCP:</a:t>
            </a:r>
            <a:r>
              <a:rPr lang="en-US" sz="2800">
                <a:ea typeface="ＭＳ Ｐゴシック" pitchFamily="34" charset="-128"/>
              </a:rPr>
              <a:t> reliable, byte stream-oriented </a:t>
            </a:r>
          </a:p>
          <a:p>
            <a:pPr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</p:txBody>
      </p:sp>
      <p:pic>
        <p:nvPicPr>
          <p:cNvPr id="107526" name="Picture 1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3" y="857250"/>
            <a:ext cx="4570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285750" y="2981325"/>
            <a:ext cx="8021638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sz="2800" i="1" kern="0" dirty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  <a:ea typeface="ＭＳ Ｐゴシック" charset="0"/>
              </a:rPr>
              <a:t>A</a:t>
            </a:r>
            <a:r>
              <a:rPr lang="en-US" sz="2800" i="1" kern="0" dirty="0" err="1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  <a:ea typeface="ＭＳ Ｐゴシック" charset="0"/>
              </a:rPr>
              <a:t>pplication</a:t>
            </a:r>
            <a:r>
              <a:rPr lang="en-US" sz="2800" i="1" kern="0" dirty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  <a:ea typeface="ＭＳ Ｐゴシック" charset="0"/>
              </a:rPr>
              <a:t> Example:</a:t>
            </a:r>
          </a:p>
          <a:p>
            <a:pPr marL="514350" indent="-514350">
              <a:lnSpc>
                <a:spcPct val="85000"/>
              </a:lnSpc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lang="en-US" sz="2800" kern="0" dirty="0">
                <a:latin typeface="Gill Sans MT" pitchFamily="34" charset="0"/>
                <a:cs typeface="ＭＳ Ｐゴシック" charset="0"/>
              </a:rPr>
              <a:t>Client reads a line of characters (data) from its keyboard and sends the data to the server.</a:t>
            </a:r>
          </a:p>
          <a:p>
            <a:pPr marL="514350" indent="-514350">
              <a:lnSpc>
                <a:spcPct val="85000"/>
              </a:lnSpc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lang="en-US" sz="2800" kern="0" dirty="0">
                <a:latin typeface="Gill Sans MT" pitchFamily="34" charset="0"/>
                <a:cs typeface="ＭＳ Ｐゴシック" charset="0"/>
              </a:rPr>
              <a:t>The server receives the data and converts characters to uppercase.</a:t>
            </a:r>
          </a:p>
          <a:p>
            <a:pPr marL="514350" indent="-514350">
              <a:lnSpc>
                <a:spcPct val="85000"/>
              </a:lnSpc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lang="en-US" sz="2800" kern="0" dirty="0">
                <a:latin typeface="Gill Sans MT" pitchFamily="34" charset="0"/>
                <a:cs typeface="ＭＳ Ｐゴシック" charset="0"/>
              </a:rPr>
              <a:t>The server sends the modified data to the client.</a:t>
            </a:r>
          </a:p>
          <a:p>
            <a:pPr marL="514350" indent="-514350">
              <a:lnSpc>
                <a:spcPct val="85000"/>
              </a:lnSpc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lang="en-US" sz="2800" kern="0" dirty="0">
                <a:latin typeface="Gill Sans MT" pitchFamily="34" charset="0"/>
                <a:cs typeface="ＭＳ Ｐゴシック" charset="0"/>
              </a:rPr>
              <a:t>The client receives the modified data and displays the line on its screen.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2662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E6CAE7E9-C965-461A-BA69-6C563BEA6B7E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26628" name="Group 566"/>
          <p:cNvGrpSpPr>
            <a:grpSpLocks/>
          </p:cNvGrpSpPr>
          <p:nvPr/>
        </p:nvGrpSpPr>
        <p:grpSpPr bwMode="auto">
          <a:xfrm>
            <a:off x="5202238" y="1546225"/>
            <a:ext cx="3540125" cy="4545013"/>
            <a:chOff x="3277" y="974"/>
            <a:chExt cx="2230" cy="2863"/>
          </a:xfrm>
        </p:grpSpPr>
        <p:sp>
          <p:nvSpPr>
            <p:cNvPr id="26636" name="Freeform 567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2034 w 1036"/>
                <a:gd name="T1" fmla="*/ 11 h 675"/>
                <a:gd name="T2" fmla="*/ 1224 w 1036"/>
                <a:gd name="T3" fmla="*/ 53 h 675"/>
                <a:gd name="T4" fmla="*/ 648 w 1036"/>
                <a:gd name="T5" fmla="*/ 129 h 675"/>
                <a:gd name="T6" fmla="*/ 480 w 1036"/>
                <a:gd name="T7" fmla="*/ 229 h 675"/>
                <a:gd name="T8" fmla="*/ 67 w 1036"/>
                <a:gd name="T9" fmla="*/ 297 h 675"/>
                <a:gd name="T10" fmla="*/ 54 w 1036"/>
                <a:gd name="T11" fmla="*/ 459 h 675"/>
                <a:gd name="T12" fmla="*/ 415 w 1036"/>
                <a:gd name="T13" fmla="*/ 489 h 675"/>
                <a:gd name="T14" fmla="*/ 1439 w 1036"/>
                <a:gd name="T15" fmla="*/ 489 h 675"/>
                <a:gd name="T16" fmla="*/ 1875 w 1036"/>
                <a:gd name="T17" fmla="*/ 555 h 675"/>
                <a:gd name="T18" fmla="*/ 2359 w 1036"/>
                <a:gd name="T19" fmla="*/ 657 h 675"/>
                <a:gd name="T20" fmla="*/ 2730 w 1036"/>
                <a:gd name="T21" fmla="*/ 661 h 675"/>
                <a:gd name="T22" fmla="*/ 2985 w 1036"/>
                <a:gd name="T23" fmla="*/ 603 h 675"/>
                <a:gd name="T24" fmla="*/ 3115 w 1036"/>
                <a:gd name="T25" fmla="*/ 445 h 675"/>
                <a:gd name="T26" fmla="*/ 3195 w 1036"/>
                <a:gd name="T27" fmla="*/ 291 h 675"/>
                <a:gd name="T28" fmla="*/ 3205 w 1036"/>
                <a:gd name="T29" fmla="*/ 107 h 675"/>
                <a:gd name="T30" fmla="*/ 2929 w 1036"/>
                <a:gd name="T31" fmla="*/ 17 h 675"/>
                <a:gd name="T32" fmla="*/ 2434 w 1036"/>
                <a:gd name="T33" fmla="*/ 3 h 675"/>
                <a:gd name="T34" fmla="*/ 2034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37" name="Group 568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27011" name="Rectangle 56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012" name="AutoShape 57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26638" name="Freeform 571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572"/>
            <p:cNvSpPr>
              <a:spLocks noChangeShapeType="1"/>
            </p:cNvSpPr>
            <p:nvPr/>
          </p:nvSpPr>
          <p:spPr bwMode="auto">
            <a:xfrm rot="-5400000">
              <a:off x="4924" y="3316"/>
              <a:ext cx="284" cy="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573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574"/>
            <p:cNvSpPr>
              <a:spLocks noChangeShapeType="1"/>
            </p:cNvSpPr>
            <p:nvPr/>
          </p:nvSpPr>
          <p:spPr bwMode="auto">
            <a:xfrm rot="16200000" flipH="1">
              <a:off x="5113" y="3192"/>
              <a:ext cx="90" cy="5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Line 576"/>
            <p:cNvSpPr>
              <a:spLocks noChangeShapeType="1"/>
            </p:cNvSpPr>
            <p:nvPr/>
          </p:nvSpPr>
          <p:spPr bwMode="auto">
            <a:xfrm>
              <a:off x="3843" y="3009"/>
              <a:ext cx="99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577"/>
            <p:cNvSpPr>
              <a:spLocks noChangeShapeType="1"/>
            </p:cNvSpPr>
            <p:nvPr/>
          </p:nvSpPr>
          <p:spPr bwMode="auto">
            <a:xfrm flipV="1">
              <a:off x="3680" y="3159"/>
              <a:ext cx="256" cy="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580"/>
            <p:cNvSpPr>
              <a:spLocks noChangeShapeType="1"/>
            </p:cNvSpPr>
            <p:nvPr/>
          </p:nvSpPr>
          <p:spPr bwMode="auto">
            <a:xfrm flipH="1">
              <a:off x="3948" y="3204"/>
              <a:ext cx="90" cy="11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581"/>
            <p:cNvSpPr>
              <a:spLocks noChangeShapeType="1"/>
            </p:cNvSpPr>
            <p:nvPr/>
          </p:nvSpPr>
          <p:spPr bwMode="auto">
            <a:xfrm flipH="1" flipV="1">
              <a:off x="4146" y="3213"/>
              <a:ext cx="51" cy="1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582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584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Line 585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49" name="Group 586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7009" name="Picture 587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010" name="Picture 588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6650" name="Freeform 589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Freeform 590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718743 w 765"/>
                <a:gd name="T1" fmla="*/ 91174 h 459"/>
                <a:gd name="T2" fmla="*/ 487066 w 765"/>
                <a:gd name="T3" fmla="*/ 647405 h 459"/>
                <a:gd name="T4" fmla="*/ 162940 w 765"/>
                <a:gd name="T5" fmla="*/ 921414 h 459"/>
                <a:gd name="T6" fmla="*/ 23283 w 765"/>
                <a:gd name="T7" fmla="*/ 3104947 h 459"/>
                <a:gd name="T8" fmla="*/ 304755 w 765"/>
                <a:gd name="T9" fmla="*/ 4102500 h 459"/>
                <a:gd name="T10" fmla="*/ 585834 w 765"/>
                <a:gd name="T11" fmla="*/ 3932278 h 459"/>
                <a:gd name="T12" fmla="*/ 988821 w 765"/>
                <a:gd name="T13" fmla="*/ 4102500 h 459"/>
                <a:gd name="T14" fmla="*/ 1183277 w 765"/>
                <a:gd name="T15" fmla="*/ 4007272 h 459"/>
                <a:gd name="T16" fmla="*/ 1273687 w 765"/>
                <a:gd name="T17" fmla="*/ 3438200 h 459"/>
                <a:gd name="T18" fmla="*/ 1271450 w 765"/>
                <a:gd name="T19" fmla="*/ 1459388 h 459"/>
                <a:gd name="T20" fmla="*/ 1122116 w 765"/>
                <a:gd name="T21" fmla="*/ 318350 h 459"/>
                <a:gd name="T22" fmla="*/ 718743 w 765"/>
                <a:gd name="T23" fmla="*/ 91174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591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Line 592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Line 593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Line 594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595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596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597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598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599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600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601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602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603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Line 604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6" name="Line 605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7" name="Line 606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8" name="Line 607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9" name="Group 608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6992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993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994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995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996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997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998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999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000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001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002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003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004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005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006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007" name="Oval 624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27008" name="Picture 625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6670" name="Group 626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26983" name="Line 627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84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85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86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6987" name="Group 631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6990" name="Freeform 6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91" name="Freeform 6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988" name="Line 634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89" name="Line 635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71" name="Group 636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697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7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7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6978" name="Group 64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6981" name="Freeform 6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82" name="Freeform 6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979" name="Line 64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80" name="Line 64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72" name="Group 645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696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6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6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6970" name="Group 64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6973" name="Freeform 6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74" name="Freeform 6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971" name="Line 65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72" name="Line 65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73" name="Group 654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695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6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6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6962" name="Group 65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6965" name="Freeform 6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66" name="Freeform 6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963" name="Line 66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64" name="Line 66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74" name="Group 663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695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5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5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6954" name="Group 66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6957" name="Freeform 6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58" name="Freeform 6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955" name="Line 67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56" name="Line 67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75" name="Group 672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694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4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4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6946" name="Group 67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6949" name="Freeform 67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50" name="Freeform 67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947" name="Line 67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48" name="Line 68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76" name="Line 681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77" name="Group 682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693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3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3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6938" name="Group 6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6941" name="Freeform 6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42" name="Freeform 6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939" name="Line 6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40" name="Line 6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78" name="Group 691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692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2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2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6930" name="Group 6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6933" name="Freeform 6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34" name="Freeform 6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931" name="Line 6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2" name="Line 6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79" name="Group 700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691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2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2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6922" name="Group 7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6925" name="Freeform 7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26" name="Freeform 7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923" name="Line 7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24" name="Line 7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80" name="Group 709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691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1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1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6914" name="Group 71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6917" name="Freeform 71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18" name="Freeform 71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915" name="Line 71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16" name="Line 71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81" name="Group 718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690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0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0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6906" name="Group 72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6909" name="Freeform 72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10" name="Freeform 72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907" name="Line 72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08" name="Line 72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82" name="Group 727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689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89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89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6898" name="Group 73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6901" name="Freeform 7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02" name="Freeform 7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899" name="Line 73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00" name="Line 73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83" name="Group 736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6881" name="Group 737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6883" name="Freeform 738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84" name="Freeform 739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85" name="Freeform 740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86" name="Freeform 741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87" name="Freeform 742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88" name="Freeform 743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89" name="Freeform 744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90" name="Freeform 745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91" name="Freeform 746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92" name="Freeform 747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93" name="Freeform 748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94" name="Freeform 749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6882" name="Picture 750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6684" name="Group 751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6867" name="Group 752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6869" name="Freeform 753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70" name="Freeform 754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71" name="Freeform 755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72" name="Freeform 756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73" name="Freeform 757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74" name="Freeform 758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75" name="Freeform 759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76" name="Freeform 760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77" name="Freeform 761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78" name="Freeform 762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79" name="Freeform 763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80" name="Freeform 764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6868" name="Picture 765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6685" name="Line 766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86" name="Group 767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6865" name="Picture 7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866" name="Freeform 7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6687" name="Group 770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6863" name="Picture 7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864" name="Freeform 7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6688" name="Group 773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6861" name="Picture 7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862" name="Freeform 7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6689" name="Group 776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6859" name="Picture 7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860" name="Freeform 7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6690" name="Picture 779" descr="car_icon_smal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6691" name="Group 780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6857" name="Picture 781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858" name="Picture 782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6692" name="Group 783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6825" name="Freeform 7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3 w 354"/>
                  <a:gd name="T3" fmla="*/ 8 h 2742"/>
                  <a:gd name="T4" fmla="*/ 3 w 354"/>
                  <a:gd name="T5" fmla="*/ 58 h 2742"/>
                  <a:gd name="T6" fmla="*/ 0 w 354"/>
                  <a:gd name="T7" fmla="*/ 6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6" name="Rectangle 7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27" name="Freeform 7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6 h 2537"/>
                  <a:gd name="T4" fmla="*/ 2 w 211"/>
                  <a:gd name="T5" fmla="*/ 54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8" name="Freeform 7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 w 328"/>
                  <a:gd name="T3" fmla="*/ 3 h 226"/>
                  <a:gd name="T4" fmla="*/ 3 w 328"/>
                  <a:gd name="T5" fmla="*/ 6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9" name="Rectangle 7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830" name="Group 7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6855" name="AutoShape 7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56" name="AutoShape 7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831" name="Rectangle 7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832" name="Group 7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6853" name="AutoShape 7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54" name="AutoShape 7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833" name="Rectangle 7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34" name="Rectangle 7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835" name="Group 7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6851" name="AutoShape 7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52" name="AutoShape 8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836" name="Freeform 8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 w 328"/>
                  <a:gd name="T3" fmla="*/ 2 h 226"/>
                  <a:gd name="T4" fmla="*/ 3 w 328"/>
                  <a:gd name="T5" fmla="*/ 5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837" name="Group 8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6849" name="AutoShape 8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50" name="AutoShape 8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838" name="Rectangle 8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39" name="Freeform 8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 w 296"/>
                  <a:gd name="T3" fmla="*/ 2 h 256"/>
                  <a:gd name="T4" fmla="*/ 3 w 296"/>
                  <a:gd name="T5" fmla="*/ 5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40" name="Freeform 8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 w 304"/>
                  <a:gd name="T3" fmla="*/ 3 h 288"/>
                  <a:gd name="T4" fmla="*/ 2 w 304"/>
                  <a:gd name="T5" fmla="*/ 6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41" name="Oval 8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42" name="Freeform 8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6 h 240"/>
                  <a:gd name="T4" fmla="*/ 3 w 306"/>
                  <a:gd name="T5" fmla="*/ 3 h 240"/>
                  <a:gd name="T6" fmla="*/ 3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43" name="AutoShape 8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44" name="AutoShape 8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45" name="Oval 8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46" name="Oval 8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6847" name="Oval 8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48" name="Rectangle 8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93" name="Group 816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6793" name="Freeform 81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3 w 354"/>
                  <a:gd name="T3" fmla="*/ 8 h 2742"/>
                  <a:gd name="T4" fmla="*/ 3 w 354"/>
                  <a:gd name="T5" fmla="*/ 58 h 2742"/>
                  <a:gd name="T6" fmla="*/ 0 w 354"/>
                  <a:gd name="T7" fmla="*/ 6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4" name="Rectangle 818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95" name="Freeform 81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6 h 2537"/>
                  <a:gd name="T4" fmla="*/ 2 w 211"/>
                  <a:gd name="T5" fmla="*/ 54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6" name="Freeform 82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 w 328"/>
                  <a:gd name="T3" fmla="*/ 3 h 226"/>
                  <a:gd name="T4" fmla="*/ 3 w 328"/>
                  <a:gd name="T5" fmla="*/ 6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7" name="Rectangle 821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798" name="Group 82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6823" name="AutoShape 823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24" name="AutoShape 824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799" name="Rectangle 825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800" name="Group 82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6821" name="AutoShape 827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22" name="AutoShape 828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801" name="Rectangle 829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02" name="Rectangle 830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803" name="Group 83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6819" name="AutoShape 832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20" name="AutoShape 833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804" name="Freeform 83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 w 328"/>
                  <a:gd name="T3" fmla="*/ 2 h 226"/>
                  <a:gd name="T4" fmla="*/ 3 w 328"/>
                  <a:gd name="T5" fmla="*/ 5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805" name="Group 83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6817" name="AutoShape 836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18" name="AutoShape 837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806" name="Rectangle 838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07" name="Freeform 83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 w 296"/>
                  <a:gd name="T3" fmla="*/ 2 h 256"/>
                  <a:gd name="T4" fmla="*/ 3 w 296"/>
                  <a:gd name="T5" fmla="*/ 5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8" name="Freeform 84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 w 304"/>
                  <a:gd name="T3" fmla="*/ 3 h 288"/>
                  <a:gd name="T4" fmla="*/ 2 w 304"/>
                  <a:gd name="T5" fmla="*/ 6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9" name="Oval 841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10" name="Freeform 84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6 h 240"/>
                  <a:gd name="T4" fmla="*/ 3 w 306"/>
                  <a:gd name="T5" fmla="*/ 3 h 240"/>
                  <a:gd name="T6" fmla="*/ 3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1" name="AutoShape 843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12" name="AutoShape 844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13" name="Oval 845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14" name="Oval 846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6815" name="Oval 847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16" name="Rectangle 848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94" name="Group 849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6770" name="Picture 850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771" name="Picture 851" descr="laptop_keyboar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772" name="Freeform 852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773" name="Picture 853" descr="screen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774" name="Freeform 854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5" name="Freeform 855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6" name="Freeform 856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7" name="Freeform 857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8" name="Freeform 858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9" name="Freeform 859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780" name="Group 860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6787" name="Freeform 86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88" name="Freeform 86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89" name="Freeform 86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90" name="Freeform 86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91" name="Freeform 86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92" name="Freeform 86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781" name="Freeform 867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2" name="Freeform 868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3" name="Freeform 869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4" name="Freeform 870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5" name="Freeform 871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6" name="Freeform 872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95" name="Group 873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6747" name="Picture 874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748" name="Picture 875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749" name="Freeform 87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750" name="Picture 877" descr="screen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751" name="Freeform 87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2" name="Freeform 87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3" name="Freeform 88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4" name="Freeform 88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5" name="Freeform 88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6" name="Freeform 88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757" name="Group 88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6764" name="Freeform 88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5" name="Freeform 88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6" name="Freeform 88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7" name="Freeform 88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8" name="Freeform 88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9" name="Freeform 89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758" name="Freeform 89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9" name="Freeform 89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0" name="Freeform 89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1" name="Freeform 89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2" name="Freeform 89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3" name="Freeform 89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96" name="Group 897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6724" name="Picture 898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725" name="Picture 899" descr="laptop_keyboar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726" name="Freeform 90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727" name="Picture 901" descr="screen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728" name="Freeform 90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9" name="Freeform 90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0" name="Freeform 90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1" name="Freeform 90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2" name="Freeform 90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3" name="Freeform 90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734" name="Group 90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6741" name="Freeform 90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2" name="Freeform 91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3" name="Freeform 91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4" name="Freeform 91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5" name="Freeform 91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6" name="Freeform 91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735" name="Freeform 91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6" name="Freeform 91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7" name="Freeform 91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8" name="Freeform 91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9" name="Freeform 91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0" name="Freeform 92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97" name="Group 921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6722" name="Picture 92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723" name="Freeform 92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6698" name="Group 924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6699" name="Picture 925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700" name="Picture 926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701" name="Freeform 92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702" name="Picture 928" descr="screen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703" name="Freeform 92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4" name="Freeform 93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5" name="Freeform 93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6" name="Freeform 93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7" name="Freeform 93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8" name="Freeform 93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709" name="Group 93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6716" name="Freeform 93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17" name="Freeform 93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18" name="Freeform 93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19" name="Freeform 93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20" name="Freeform 94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21" name="Freeform 94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710" name="Freeform 94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1" name="Freeform 94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2" name="Freeform 94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3" name="Freeform 94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4" name="Freeform 94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5" name="Freeform 94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>
          <a:xfrm>
            <a:off x="309563" y="228600"/>
            <a:ext cx="7772400" cy="81915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P2P architecture</a:t>
            </a:r>
          </a:p>
        </p:txBody>
      </p:sp>
      <p:sp>
        <p:nvSpPr>
          <p:cNvPr id="2663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300163"/>
            <a:ext cx="4049713" cy="5241925"/>
          </a:xfrm>
        </p:spPr>
        <p:txBody>
          <a:bodyPr/>
          <a:lstStyle/>
          <a:p>
            <a:r>
              <a:rPr lang="en-US" sz="2400" i="1">
                <a:ea typeface="ＭＳ Ｐゴシック" pitchFamily="34" charset="-128"/>
              </a:rPr>
              <a:t>no</a:t>
            </a:r>
            <a:r>
              <a:rPr lang="en-US" sz="2400">
                <a:ea typeface="ＭＳ Ｐゴシック" pitchFamily="34" charset="-128"/>
              </a:rPr>
              <a:t> always-on server</a:t>
            </a:r>
          </a:p>
          <a:p>
            <a:r>
              <a:rPr lang="en-US" sz="2400">
                <a:ea typeface="ＭＳ Ｐゴシック" pitchFamily="34" charset="-128"/>
              </a:rPr>
              <a:t>arbitrary end systems directly communicate</a:t>
            </a:r>
          </a:p>
          <a:p>
            <a:r>
              <a:rPr lang="en-US" sz="2400">
                <a:ea typeface="ＭＳ Ｐゴシック" pitchFamily="34" charset="-128"/>
              </a:rPr>
              <a:t>peers request service from other peers, provide service in return to other peers</a:t>
            </a:r>
          </a:p>
          <a:p>
            <a:pPr lvl="1"/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self scalability</a:t>
            </a: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 – new peers bring new service capacity, as well as new service demands</a:t>
            </a:r>
          </a:p>
          <a:p>
            <a:r>
              <a:rPr lang="en-US" sz="2400">
                <a:ea typeface="ＭＳ Ｐゴシック" pitchFamily="34" charset="-128"/>
              </a:rPr>
              <a:t>peers are intermittently connected and change IP addresses</a:t>
            </a:r>
          </a:p>
          <a:p>
            <a:pPr lvl="1"/>
            <a:r>
              <a:rPr lang="en-US">
                <a:ea typeface="ＭＳ Ｐゴシック" pitchFamily="34" charset="-128"/>
              </a:rPr>
              <a:t>complex management</a:t>
            </a:r>
          </a:p>
          <a:p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</p:txBody>
      </p:sp>
      <p:pic>
        <p:nvPicPr>
          <p:cNvPr id="26631" name="Picture 351" descr="underline_base"/>
          <p:cNvPicPr>
            <a:picLocks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61950" y="852488"/>
            <a:ext cx="401161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2" name="Line 1034"/>
          <p:cNvSpPr>
            <a:spLocks noChangeShapeType="1"/>
          </p:cNvSpPr>
          <p:nvPr/>
        </p:nvSpPr>
        <p:spPr bwMode="auto">
          <a:xfrm flipH="1">
            <a:off x="6221413" y="1852613"/>
            <a:ext cx="503237" cy="1389062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Line 1035"/>
          <p:cNvSpPr>
            <a:spLocks noChangeShapeType="1"/>
          </p:cNvSpPr>
          <p:nvPr/>
        </p:nvSpPr>
        <p:spPr bwMode="auto">
          <a:xfrm>
            <a:off x="5565775" y="2438400"/>
            <a:ext cx="238125" cy="25685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Line 1036"/>
          <p:cNvSpPr>
            <a:spLocks noChangeShapeType="1"/>
          </p:cNvSpPr>
          <p:nvPr/>
        </p:nvSpPr>
        <p:spPr bwMode="auto">
          <a:xfrm>
            <a:off x="6275388" y="3581400"/>
            <a:ext cx="1198562" cy="19970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Text Box 1037"/>
          <p:cNvSpPr txBox="1">
            <a:spLocks noChangeArrowheads="1"/>
          </p:cNvSpPr>
          <p:nvPr/>
        </p:nvSpPr>
        <p:spPr bwMode="auto">
          <a:xfrm>
            <a:off x="7239000" y="1373188"/>
            <a:ext cx="1284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peer-peer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0854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DA2B224E-5B15-42DC-A1FB-DA47A3B5ED12}" type="slidenum">
              <a:rPr lang="en-US" smtClean="0"/>
              <a:pPr/>
              <a:t>90</a:t>
            </a:fld>
            <a:endParaRPr lang="en-US"/>
          </a:p>
        </p:txBody>
      </p:sp>
      <p:pic>
        <p:nvPicPr>
          <p:cNvPr id="108548" name="Picture 1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575" y="790575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5" y="0"/>
            <a:ext cx="7772400" cy="1143000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Socket programming </a:t>
            </a:r>
            <a:r>
              <a:rPr lang="en-US" sz="4000" i="1">
                <a:solidFill>
                  <a:srgbClr val="CC0000"/>
                </a:solidFill>
                <a:ea typeface="ＭＳ Ｐゴシック" pitchFamily="34" charset="-128"/>
              </a:rPr>
              <a:t>with UDP</a:t>
            </a: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354138"/>
            <a:ext cx="7265987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UDP: no </a:t>
            </a:r>
            <a:r>
              <a:rPr lang="ja-JP" altLang="en-US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>
                <a:solidFill>
                  <a:srgbClr val="CC0000"/>
                </a:solidFill>
                <a:ea typeface="ＭＳ Ｐゴシック" pitchFamily="34" charset="-128"/>
              </a:rPr>
              <a:t>connection</a:t>
            </a:r>
            <a:r>
              <a:rPr lang="ja-JP" altLang="en-US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r>
              <a:rPr lang="en-US" altLang="ja-JP">
                <a:solidFill>
                  <a:srgbClr val="CC0000"/>
                </a:solidFill>
                <a:ea typeface="ＭＳ Ｐゴシック" pitchFamily="34" charset="-128"/>
              </a:rPr>
              <a:t> between client &amp; server</a:t>
            </a:r>
          </a:p>
          <a:p>
            <a:r>
              <a:rPr lang="en-US" sz="2400">
                <a:ea typeface="ＭＳ Ｐゴシック" pitchFamily="34" charset="-128"/>
              </a:rPr>
              <a:t>no handshaking before sending data</a:t>
            </a:r>
          </a:p>
          <a:p>
            <a:r>
              <a:rPr lang="en-US" sz="2400">
                <a:ea typeface="ＭＳ Ｐゴシック" pitchFamily="34" charset="-128"/>
              </a:rPr>
              <a:t>sender explicitly attaches IP destination address and port # to each packet</a:t>
            </a:r>
          </a:p>
          <a:p>
            <a:r>
              <a:rPr lang="en-US" sz="2400">
                <a:ea typeface="ＭＳ Ｐゴシック" pitchFamily="34" charset="-128"/>
              </a:rPr>
              <a:t>rcvr extracts sender IP address and port# from received packet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UDP: transmitted data may be lost or received out-of-order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Application viewpoint: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</a:pPr>
            <a:r>
              <a:rPr lang="en-US" sz="2400">
                <a:ea typeface="ＭＳ Ｐゴシック" pitchFamily="34" charset="-128"/>
              </a:rPr>
              <a:t>UDP provides </a:t>
            </a:r>
            <a:r>
              <a:rPr lang="en-US" sz="2400" i="1">
                <a:ea typeface="ＭＳ Ｐゴシック" pitchFamily="34" charset="-128"/>
              </a:rPr>
              <a:t>unreliable</a:t>
            </a:r>
            <a:r>
              <a:rPr lang="en-US" sz="2400">
                <a:ea typeface="ＭＳ Ｐゴシック" pitchFamily="34" charset="-128"/>
              </a:rPr>
              <a:t> transfer  of groups of bytes (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datagrams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r>
              <a:rPr lang="en-US" altLang="ja-JP" sz="2400">
                <a:ea typeface="ＭＳ Ｐゴシック" pitchFamily="34" charset="-128"/>
              </a:rPr>
              <a:t>)  between client and server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4995863" y="3198813"/>
            <a:ext cx="1841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3333CC"/>
              </a:buClr>
            </a:pPr>
            <a:endParaRPr lang="en-US" sz="240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0"/>
            <a:ext cx="7772400" cy="1143000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Client/server socket interaction: UDP</a:t>
            </a:r>
            <a:endParaRPr lang="en-US">
              <a:ea typeface="ＭＳ Ｐゴシック" pitchFamily="34" charset="-128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10213" y="4081463"/>
            <a:ext cx="2211387" cy="2111375"/>
            <a:chOff x="3485" y="2550"/>
            <a:chExt cx="1393" cy="1330"/>
          </a:xfrm>
        </p:grpSpPr>
        <p:grpSp>
          <p:nvGrpSpPr>
            <p:cNvPr id="109595" name="Group 5"/>
            <p:cNvGrpSpPr>
              <a:grpSpLocks/>
            </p:cNvGrpSpPr>
            <p:nvPr/>
          </p:nvGrpSpPr>
          <p:grpSpPr bwMode="auto">
            <a:xfrm>
              <a:off x="3485" y="2964"/>
              <a:ext cx="1393" cy="916"/>
              <a:chOff x="3485" y="2964"/>
              <a:chExt cx="1393" cy="916"/>
            </a:xfrm>
          </p:grpSpPr>
          <p:sp>
            <p:nvSpPr>
              <p:cNvPr id="109597" name="Text Box 6"/>
              <p:cNvSpPr txBox="1">
                <a:spLocks noChangeArrowheads="1"/>
              </p:cNvSpPr>
              <p:nvPr/>
            </p:nvSpPr>
            <p:spPr bwMode="auto">
              <a:xfrm>
                <a:off x="3509" y="3473"/>
                <a:ext cx="900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close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solidFill>
                      <a:srgbClr val="CC0000"/>
                    </a:solidFill>
                  </a:rPr>
                  <a:t>clientSocke</a:t>
                </a:r>
                <a:r>
                  <a:rPr lang="en-US" sz="1800">
                    <a:solidFill>
                      <a:srgbClr val="FF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9598" name="Line 7"/>
              <p:cNvSpPr>
                <a:spLocks noChangeShapeType="1"/>
              </p:cNvSpPr>
              <p:nvPr/>
            </p:nvSpPr>
            <p:spPr bwMode="auto">
              <a:xfrm>
                <a:off x="3936" y="3318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599" name="Text Box 8"/>
              <p:cNvSpPr txBox="1">
                <a:spLocks noChangeArrowheads="1"/>
              </p:cNvSpPr>
              <p:nvPr/>
            </p:nvSpPr>
            <p:spPr bwMode="auto">
              <a:xfrm>
                <a:off x="3485" y="2964"/>
                <a:ext cx="1393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read datagram from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solidFill>
                      <a:srgbClr val="CC0000"/>
                    </a:solidFill>
                  </a:rPr>
                  <a:t>clientSocket</a:t>
                </a:r>
                <a:endParaRPr lang="en-US" sz="1800">
                  <a:solidFill>
                    <a:srgbClr val="CC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09596" name="Line 9"/>
            <p:cNvSpPr>
              <a:spLocks noChangeShapeType="1"/>
            </p:cNvSpPr>
            <p:nvPr/>
          </p:nvSpPr>
          <p:spPr bwMode="auto">
            <a:xfrm>
              <a:off x="3864" y="2550"/>
              <a:ext cx="0" cy="52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000375" y="1333500"/>
            <a:ext cx="6203950" cy="2690813"/>
            <a:chOff x="1890" y="840"/>
            <a:chExt cx="3908" cy="1695"/>
          </a:xfrm>
        </p:grpSpPr>
        <p:grpSp>
          <p:nvGrpSpPr>
            <p:cNvPr id="109588" name="Group 11"/>
            <p:cNvGrpSpPr>
              <a:grpSpLocks/>
            </p:cNvGrpSpPr>
            <p:nvPr/>
          </p:nvGrpSpPr>
          <p:grpSpPr bwMode="auto">
            <a:xfrm>
              <a:off x="3397" y="1240"/>
              <a:ext cx="2290" cy="612"/>
              <a:chOff x="3241" y="1750"/>
              <a:chExt cx="2290" cy="612"/>
            </a:xfrm>
          </p:grpSpPr>
          <p:sp>
            <p:nvSpPr>
              <p:cNvPr id="109593" name="Text Box 12"/>
              <p:cNvSpPr txBox="1">
                <a:spLocks noChangeArrowheads="1"/>
              </p:cNvSpPr>
              <p:nvPr/>
            </p:nvSpPr>
            <p:spPr bwMode="auto">
              <a:xfrm>
                <a:off x="3241" y="1750"/>
                <a:ext cx="1021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create socket: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9594" name="Text Box 13"/>
              <p:cNvSpPr txBox="1">
                <a:spLocks noChangeArrowheads="1"/>
              </p:cNvSpPr>
              <p:nvPr/>
            </p:nvSpPr>
            <p:spPr bwMode="auto">
              <a:xfrm>
                <a:off x="3241" y="1944"/>
                <a:ext cx="2290" cy="4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800">
                    <a:solidFill>
                      <a:srgbClr val="CC0000"/>
                    </a:solidFill>
                  </a:rPr>
                  <a:t>clientSocket =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sz="1800">
                    <a:solidFill>
                      <a:srgbClr val="CC0000"/>
                    </a:solidFill>
                  </a:rPr>
                  <a:t>socket(AF_INET,SOCK_DGRAM)</a:t>
                </a:r>
                <a:endParaRPr lang="en-US" sz="1800">
                  <a:solidFill>
                    <a:srgbClr val="CC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09589" name="Text Box 14"/>
            <p:cNvSpPr txBox="1">
              <a:spLocks noChangeArrowheads="1"/>
            </p:cNvSpPr>
            <p:nvPr/>
          </p:nvSpPr>
          <p:spPr bwMode="auto">
            <a:xfrm>
              <a:off x="3570" y="84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9590" name="Text Box 15"/>
            <p:cNvSpPr txBox="1">
              <a:spLocks noChangeArrowheads="1"/>
            </p:cNvSpPr>
            <p:nvPr/>
          </p:nvSpPr>
          <p:spPr bwMode="auto">
            <a:xfrm>
              <a:off x="3389" y="1953"/>
              <a:ext cx="2409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Create datagram with server IP and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port=x; send datagram via</a:t>
              </a:r>
              <a:br>
                <a:rPr lang="en-US" sz="1800">
                  <a:solidFill>
                    <a:srgbClr val="CC0000"/>
                  </a:solidFill>
                </a:rPr>
              </a:br>
              <a:r>
                <a:rPr lang="en-US" sz="1800">
                  <a:solidFill>
                    <a:srgbClr val="CC0000"/>
                  </a:solidFill>
                </a:rPr>
                <a:t>clientSocket</a:t>
              </a:r>
              <a:endParaRPr lang="en-US" sz="1800">
                <a:solidFill>
                  <a:srgbClr val="CC0000"/>
                </a:solidFill>
                <a:latin typeface="Times New Roman" pitchFamily="18" charset="0"/>
              </a:endParaRPr>
            </a:p>
          </p:txBody>
        </p:sp>
        <p:sp>
          <p:nvSpPr>
            <p:cNvPr id="109591" name="Line 16"/>
            <p:cNvSpPr>
              <a:spLocks noChangeShapeType="1"/>
            </p:cNvSpPr>
            <p:nvPr/>
          </p:nvSpPr>
          <p:spPr bwMode="auto">
            <a:xfrm>
              <a:off x="3828" y="1830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592" name="Line 17"/>
            <p:cNvSpPr>
              <a:spLocks noChangeShapeType="1"/>
            </p:cNvSpPr>
            <p:nvPr/>
          </p:nvSpPr>
          <p:spPr bwMode="auto">
            <a:xfrm flipH="1">
              <a:off x="1890" y="2208"/>
              <a:ext cx="1518" cy="25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9573" name="Text Box 18"/>
          <p:cNvSpPr txBox="1">
            <a:spLocks noChangeArrowheads="1"/>
          </p:cNvSpPr>
          <p:nvPr/>
        </p:nvSpPr>
        <p:spPr bwMode="auto">
          <a:xfrm>
            <a:off x="820738" y="2187575"/>
            <a:ext cx="24622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00"/>
                </a:solidFill>
              </a:rPr>
              <a:t>create socket, port= x:</a:t>
            </a:r>
            <a:endParaRPr 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9574" name="Text Box 19"/>
          <p:cNvSpPr txBox="1">
            <a:spLocks noChangeArrowheads="1"/>
          </p:cNvSpPr>
          <p:nvPr/>
        </p:nvSpPr>
        <p:spPr bwMode="auto">
          <a:xfrm>
            <a:off x="833438" y="2482850"/>
            <a:ext cx="363537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>
                <a:solidFill>
                  <a:srgbClr val="CC0000"/>
                </a:solidFill>
              </a:rPr>
              <a:t>serverSocket =</a:t>
            </a:r>
          </a:p>
          <a:p>
            <a:pPr>
              <a:lnSpc>
                <a:spcPts val="2000"/>
              </a:lnSpc>
            </a:pPr>
            <a:r>
              <a:rPr lang="en-US" sz="1800">
                <a:solidFill>
                  <a:srgbClr val="CC0000"/>
                </a:solidFill>
              </a:rPr>
              <a:t>socket(AF_INET,SOCK_DGRAM)</a:t>
            </a:r>
            <a:endParaRPr lang="en-US" sz="1800">
              <a:solidFill>
                <a:srgbClr val="CC0000"/>
              </a:solidFill>
              <a:latin typeface="Times New Roman" pitchFamily="18" charset="0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316038" y="3146425"/>
            <a:ext cx="2211387" cy="1122363"/>
            <a:chOff x="885" y="1982"/>
            <a:chExt cx="1393" cy="707"/>
          </a:xfrm>
        </p:grpSpPr>
        <p:sp>
          <p:nvSpPr>
            <p:cNvPr id="109586" name="Line 21"/>
            <p:cNvSpPr>
              <a:spLocks noChangeShapeType="1"/>
            </p:cNvSpPr>
            <p:nvPr/>
          </p:nvSpPr>
          <p:spPr bwMode="auto">
            <a:xfrm>
              <a:off x="1276" y="1982"/>
              <a:ext cx="0" cy="36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587" name="Text Box 22"/>
            <p:cNvSpPr txBox="1">
              <a:spLocks noChangeArrowheads="1"/>
            </p:cNvSpPr>
            <p:nvPr/>
          </p:nvSpPr>
          <p:spPr bwMode="auto">
            <a:xfrm>
              <a:off x="885" y="2282"/>
              <a:ext cx="139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read datagram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serverSocke</a:t>
              </a:r>
              <a:r>
                <a:rPr lang="en-US" sz="1800">
                  <a:solidFill>
                    <a:srgbClr val="FF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338263" y="4295775"/>
            <a:ext cx="3973512" cy="1660525"/>
            <a:chOff x="899" y="2720"/>
            <a:chExt cx="2503" cy="1046"/>
          </a:xfrm>
        </p:grpSpPr>
        <p:sp>
          <p:nvSpPr>
            <p:cNvPr id="109583" name="Text Box 24"/>
            <p:cNvSpPr txBox="1">
              <a:spLocks noChangeArrowheads="1"/>
            </p:cNvSpPr>
            <p:nvPr/>
          </p:nvSpPr>
          <p:spPr bwMode="auto">
            <a:xfrm>
              <a:off x="899" y="2835"/>
              <a:ext cx="1062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write reply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serverSocket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specifying </a:t>
              </a:r>
              <a:br>
                <a:rPr lang="en-US" sz="1800">
                  <a:solidFill>
                    <a:srgbClr val="000000"/>
                  </a:solidFill>
                </a:rPr>
              </a:br>
              <a:r>
                <a:rPr lang="en-US" sz="1800">
                  <a:solidFill>
                    <a:srgbClr val="000000"/>
                  </a:solidFill>
                </a:rPr>
                <a:t>client address,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port number</a:t>
              </a:r>
              <a:endParaRPr 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9584" name="Line 25"/>
            <p:cNvSpPr>
              <a:spLocks noChangeShapeType="1"/>
            </p:cNvSpPr>
            <p:nvPr/>
          </p:nvSpPr>
          <p:spPr bwMode="auto">
            <a:xfrm>
              <a:off x="1302" y="2720"/>
              <a:ext cx="0" cy="19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585" name="Line 26"/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9577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Application  2-</a:t>
            </a:r>
            <a:fld id="{1526CACE-10D3-425F-BFF5-8E716F819DCB}" type="slidenum">
              <a:rPr lang="en-US" sz="1200">
                <a:solidFill>
                  <a:srgbClr val="000000"/>
                </a:solidFill>
                <a:cs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09578" name="Picture 32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782638"/>
            <a:ext cx="7313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9" name="Text Box 22"/>
          <p:cNvSpPr txBox="1">
            <a:spLocks noChangeArrowheads="1"/>
          </p:cNvSpPr>
          <p:nvPr/>
        </p:nvSpPr>
        <p:spPr bwMode="auto">
          <a:xfrm>
            <a:off x="647700" y="1304925"/>
            <a:ext cx="36861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server</a:t>
            </a: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 (running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on</a:t>
            </a: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 serverIP</a:t>
            </a: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)</a:t>
            </a:r>
          </a:p>
        </p:txBody>
      </p:sp>
      <p:sp>
        <p:nvSpPr>
          <p:cNvPr id="109580" name="Text Box 23"/>
          <p:cNvSpPr txBox="1">
            <a:spLocks noChangeArrowheads="1"/>
          </p:cNvSpPr>
          <p:nvPr/>
        </p:nvSpPr>
        <p:spPr bwMode="auto">
          <a:xfrm>
            <a:off x="5411788" y="1301750"/>
            <a:ext cx="962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client</a:t>
            </a:r>
          </a:p>
        </p:txBody>
      </p:sp>
      <p:sp>
        <p:nvSpPr>
          <p:cNvPr id="109581" name="Line 35"/>
          <p:cNvSpPr>
            <a:spLocks noChangeShapeType="1"/>
          </p:cNvSpPr>
          <p:nvPr/>
        </p:nvSpPr>
        <p:spPr bwMode="auto">
          <a:xfrm>
            <a:off x="804863" y="1755775"/>
            <a:ext cx="3341687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82" name="Line 36"/>
          <p:cNvSpPr>
            <a:spLocks noChangeShapeType="1"/>
          </p:cNvSpPr>
          <p:nvPr/>
        </p:nvSpPr>
        <p:spPr bwMode="auto">
          <a:xfrm>
            <a:off x="5545138" y="1766888"/>
            <a:ext cx="6762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1059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2F4C64FD-4B51-48CE-89DD-E992B74D4909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110596" name="Rectangle 2"/>
          <p:cNvSpPr>
            <a:spLocks noChangeArrowheads="1"/>
          </p:cNvSpPr>
          <p:nvPr/>
        </p:nvSpPr>
        <p:spPr bwMode="auto">
          <a:xfrm>
            <a:off x="422275" y="88900"/>
            <a:ext cx="7772400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600">
                <a:solidFill>
                  <a:srgbClr val="000099"/>
                </a:solidFill>
                <a:latin typeface="Gill Sans MT" pitchFamily="34" charset="0"/>
              </a:rPr>
              <a:t>Example app: UDP client</a:t>
            </a:r>
            <a:endParaRPr 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110597" name="TextBox 1"/>
          <p:cNvSpPr txBox="1">
            <a:spLocks noChangeArrowheads="1"/>
          </p:cNvSpPr>
          <p:nvPr/>
        </p:nvSpPr>
        <p:spPr bwMode="auto">
          <a:xfrm>
            <a:off x="2705100" y="1651000"/>
            <a:ext cx="6167438" cy="464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</a:pPr>
            <a:r>
              <a:rPr lang="en-US"/>
              <a:t>from socket import *</a:t>
            </a:r>
          </a:p>
          <a:p>
            <a:pPr>
              <a:lnSpc>
                <a:spcPts val="2800"/>
              </a:lnSpc>
            </a:pPr>
            <a:r>
              <a:rPr lang="en-US"/>
              <a:t>serverName = </a:t>
            </a:r>
            <a:r>
              <a:rPr lang="en-US" altLang="en-US"/>
              <a:t>‘</a:t>
            </a:r>
            <a:r>
              <a:rPr lang="en-US"/>
              <a:t>hostname</a:t>
            </a:r>
            <a:r>
              <a:rPr lang="en-US" altLang="en-US"/>
              <a:t>’</a:t>
            </a:r>
            <a:endParaRPr lang="en-US"/>
          </a:p>
          <a:p>
            <a:pPr>
              <a:lnSpc>
                <a:spcPts val="2800"/>
              </a:lnSpc>
            </a:pPr>
            <a:r>
              <a:rPr lang="en-US"/>
              <a:t>serverPort = 12000</a:t>
            </a:r>
          </a:p>
          <a:p>
            <a:pPr>
              <a:lnSpc>
                <a:spcPts val="2800"/>
              </a:lnSpc>
            </a:pPr>
            <a:r>
              <a:rPr lang="en-US"/>
              <a:t>clientSocket = socket(socket.AF_INET, </a:t>
            </a:r>
          </a:p>
          <a:p>
            <a:pPr>
              <a:lnSpc>
                <a:spcPts val="2800"/>
              </a:lnSpc>
            </a:pPr>
            <a:r>
              <a:rPr lang="en-US"/>
              <a:t>                                   socket.SOCK_DGRAM)</a:t>
            </a:r>
          </a:p>
          <a:p>
            <a:pPr>
              <a:lnSpc>
                <a:spcPts val="2800"/>
              </a:lnSpc>
            </a:pPr>
            <a:r>
              <a:rPr lang="en-US"/>
              <a:t>message = raw_input(</a:t>
            </a:r>
            <a:r>
              <a:rPr lang="en-US" altLang="en-US"/>
              <a:t>’</a:t>
            </a:r>
            <a:r>
              <a:rPr lang="en-US"/>
              <a:t>Input lowercase sentence:</a:t>
            </a:r>
            <a:r>
              <a:rPr lang="en-US" altLang="en-US"/>
              <a:t>’</a:t>
            </a:r>
            <a:r>
              <a:rPr lang="en-US"/>
              <a:t>)</a:t>
            </a:r>
          </a:p>
          <a:p>
            <a:pPr>
              <a:lnSpc>
                <a:spcPts val="2800"/>
              </a:lnSpc>
            </a:pPr>
            <a:r>
              <a:rPr lang="en-US"/>
              <a:t>clientSocket.sendto</a:t>
            </a:r>
            <a:r>
              <a:rPr lang="en-US" sz="1800"/>
              <a:t>(message,(serverName, serverPort))</a:t>
            </a:r>
          </a:p>
          <a:p>
            <a:pPr>
              <a:lnSpc>
                <a:spcPts val="2800"/>
              </a:lnSpc>
            </a:pPr>
            <a:r>
              <a:rPr lang="en-US"/>
              <a:t>modifiedMessage, serverAddress = </a:t>
            </a:r>
          </a:p>
          <a:p>
            <a:pPr>
              <a:lnSpc>
                <a:spcPts val="2800"/>
              </a:lnSpc>
            </a:pPr>
            <a:r>
              <a:rPr lang="en-US"/>
              <a:t>                                   clientSocket.recvfrom(2048)</a:t>
            </a:r>
          </a:p>
          <a:p>
            <a:pPr>
              <a:lnSpc>
                <a:spcPts val="2800"/>
              </a:lnSpc>
            </a:pPr>
            <a:r>
              <a:rPr lang="en-US"/>
              <a:t>print modifiedMessage</a:t>
            </a:r>
          </a:p>
          <a:p>
            <a:pPr>
              <a:lnSpc>
                <a:spcPts val="2800"/>
              </a:lnSpc>
            </a:pPr>
            <a:r>
              <a:rPr lang="en-US"/>
              <a:t>clientSocket.close()</a:t>
            </a:r>
          </a:p>
        </p:txBody>
      </p:sp>
      <p:sp>
        <p:nvSpPr>
          <p:cNvPr id="110598" name="TextBox 2"/>
          <p:cNvSpPr txBox="1">
            <a:spLocks noChangeArrowheads="1"/>
          </p:cNvSpPr>
          <p:nvPr/>
        </p:nvSpPr>
        <p:spPr bwMode="auto">
          <a:xfrm>
            <a:off x="2717800" y="1168400"/>
            <a:ext cx="27416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CC0000"/>
                </a:solidFill>
              </a:rPr>
              <a:t>Python UDPClient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28600" y="1606550"/>
            <a:ext cx="2451100" cy="546100"/>
            <a:chOff x="228727" y="1605758"/>
            <a:chExt cx="2450973" cy="547500"/>
          </a:xfrm>
        </p:grpSpPr>
        <p:sp>
          <p:nvSpPr>
            <p:cNvPr id="110617" name="TextBox 3"/>
            <p:cNvSpPr txBox="1">
              <a:spLocks noChangeArrowheads="1"/>
            </p:cNvSpPr>
            <p:nvPr/>
          </p:nvSpPr>
          <p:spPr bwMode="auto">
            <a:xfrm>
              <a:off x="228727" y="1605758"/>
              <a:ext cx="2057612" cy="547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include Python</a:t>
              </a:r>
              <a:r>
                <a:rPr lang="en-US" altLang="en-US" sz="1400">
                  <a:solidFill>
                    <a:srgbClr val="000099"/>
                  </a:solidFill>
                </a:rPr>
                <a:t>’</a:t>
              </a:r>
              <a:r>
                <a:rPr lang="en-US" sz="1400">
                  <a:solidFill>
                    <a:srgbClr val="000099"/>
                  </a:solidFill>
                </a:rPr>
                <a:t>s socket </a:t>
              </a:r>
            </a:p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library</a:t>
              </a:r>
            </a:p>
          </p:txBody>
        </p:sp>
        <p:cxnSp>
          <p:nvCxnSpPr>
            <p:cNvPr id="110618" name="Straight Connector 10"/>
            <p:cNvCxnSpPr>
              <a:cxnSpLocks noChangeShapeType="1"/>
            </p:cNvCxnSpPr>
            <p:nvPr/>
          </p:nvCxnSpPr>
          <p:spPr bwMode="auto">
            <a:xfrm flipV="1">
              <a:off x="952522" y="1930400"/>
              <a:ext cx="1727178" cy="813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90500" y="2917825"/>
            <a:ext cx="2587625" cy="523875"/>
            <a:chOff x="189714" y="2918150"/>
            <a:chExt cx="2587958" cy="523220"/>
          </a:xfrm>
        </p:grpSpPr>
        <p:sp>
          <p:nvSpPr>
            <p:cNvPr id="110615" name="TextBox 31"/>
            <p:cNvSpPr txBox="1">
              <a:spLocks noChangeArrowheads="1"/>
            </p:cNvSpPr>
            <p:nvPr/>
          </p:nvSpPr>
          <p:spPr bwMode="auto">
            <a:xfrm>
              <a:off x="189714" y="2918150"/>
              <a:ext cx="227181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99"/>
                  </a:solidFill>
                </a:rPr>
                <a:t>create UDP socket for server</a:t>
              </a:r>
            </a:p>
          </p:txBody>
        </p:sp>
        <p:cxnSp>
          <p:nvCxnSpPr>
            <p:cNvPr id="110616" name="Straight Connector 32"/>
            <p:cNvCxnSpPr>
              <a:cxnSpLocks noChangeShapeType="1"/>
            </p:cNvCxnSpPr>
            <p:nvPr/>
          </p:nvCxnSpPr>
          <p:spPr bwMode="auto">
            <a:xfrm>
              <a:off x="2050143" y="316592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215900" y="3530600"/>
            <a:ext cx="2505075" cy="547688"/>
            <a:chOff x="215900" y="3530600"/>
            <a:chExt cx="2505529" cy="547500"/>
          </a:xfrm>
        </p:grpSpPr>
        <p:sp>
          <p:nvSpPr>
            <p:cNvPr id="110613" name="TextBox 34"/>
            <p:cNvSpPr txBox="1">
              <a:spLocks noChangeArrowheads="1"/>
            </p:cNvSpPr>
            <p:nvPr/>
          </p:nvSpPr>
          <p:spPr bwMode="auto">
            <a:xfrm>
              <a:off x="215900" y="3530600"/>
              <a:ext cx="1621833" cy="547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get user keyboard</a:t>
              </a:r>
            </a:p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input </a:t>
              </a:r>
            </a:p>
          </p:txBody>
        </p:sp>
        <p:cxnSp>
          <p:nvCxnSpPr>
            <p:cNvPr id="110614" name="Straight Connector 35"/>
            <p:cNvCxnSpPr>
              <a:cxnSpLocks noChangeShapeType="1"/>
            </p:cNvCxnSpPr>
            <p:nvPr/>
          </p:nvCxnSpPr>
          <p:spPr bwMode="auto">
            <a:xfrm flipV="1">
              <a:off x="762000" y="3968752"/>
              <a:ext cx="1959429" cy="4534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166688" y="4064000"/>
            <a:ext cx="2568575" cy="523875"/>
            <a:chOff x="166472" y="4064002"/>
            <a:chExt cx="2568858" cy="522566"/>
          </a:xfrm>
        </p:grpSpPr>
        <p:sp>
          <p:nvSpPr>
            <p:cNvPr id="110611" name="TextBox 36"/>
            <p:cNvSpPr txBox="1">
              <a:spLocks noChangeArrowheads="1"/>
            </p:cNvSpPr>
            <p:nvPr/>
          </p:nvSpPr>
          <p:spPr bwMode="auto">
            <a:xfrm>
              <a:off x="166472" y="4064002"/>
              <a:ext cx="2349500" cy="522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99"/>
                  </a:solidFill>
                </a:rPr>
                <a:t>Attach server name, port to message; send into socket</a:t>
              </a:r>
            </a:p>
          </p:txBody>
        </p:sp>
        <p:cxnSp>
          <p:nvCxnSpPr>
            <p:cNvPr id="110612" name="Straight Connector 39"/>
            <p:cNvCxnSpPr>
              <a:cxnSpLocks noChangeShapeType="1"/>
            </p:cNvCxnSpPr>
            <p:nvPr/>
          </p:nvCxnSpPr>
          <p:spPr bwMode="auto">
            <a:xfrm>
              <a:off x="2069589" y="4443249"/>
              <a:ext cx="665741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214313" y="5472113"/>
            <a:ext cx="2511425" cy="523875"/>
            <a:chOff x="214386" y="5472277"/>
            <a:chExt cx="2511708" cy="523220"/>
          </a:xfrm>
        </p:grpSpPr>
        <p:sp>
          <p:nvSpPr>
            <p:cNvPr id="110609" name="TextBox 61"/>
            <p:cNvSpPr txBox="1">
              <a:spLocks noChangeArrowheads="1"/>
            </p:cNvSpPr>
            <p:nvPr/>
          </p:nvSpPr>
          <p:spPr bwMode="auto">
            <a:xfrm>
              <a:off x="214386" y="5472277"/>
              <a:ext cx="23495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99"/>
                  </a:solidFill>
                </a:rPr>
                <a:t>print out received string and close socket</a:t>
              </a:r>
            </a:p>
          </p:txBody>
        </p:sp>
        <p:cxnSp>
          <p:nvCxnSpPr>
            <p:cNvPr id="110610" name="Straight Connector 62"/>
            <p:cNvCxnSpPr>
              <a:cxnSpLocks noChangeShapeType="1"/>
            </p:cNvCxnSpPr>
            <p:nvPr/>
          </p:nvCxnSpPr>
          <p:spPr bwMode="auto">
            <a:xfrm>
              <a:off x="2230329" y="5657589"/>
              <a:ext cx="495765" cy="24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-157163" y="4530725"/>
            <a:ext cx="2900363" cy="677863"/>
            <a:chOff x="-157119" y="4530536"/>
            <a:chExt cx="2900123" cy="678317"/>
          </a:xfrm>
        </p:grpSpPr>
        <p:sp>
          <p:nvSpPr>
            <p:cNvPr id="110606" name="TextBox 56"/>
            <p:cNvSpPr txBox="1">
              <a:spLocks noChangeArrowheads="1"/>
            </p:cNvSpPr>
            <p:nvPr/>
          </p:nvSpPr>
          <p:spPr bwMode="auto">
            <a:xfrm>
              <a:off x="192835" y="4642544"/>
              <a:ext cx="2349500" cy="566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99"/>
                  </a:solidFill>
                </a:rPr>
                <a:t>read reply characters from</a:t>
              </a:r>
            </a:p>
            <a:p>
              <a:r>
                <a:rPr lang="en-US" sz="1400">
                  <a:solidFill>
                    <a:srgbClr val="000099"/>
                  </a:solidFill>
                </a:rPr>
                <a:t>socket into string</a:t>
              </a:r>
            </a:p>
          </p:txBody>
        </p:sp>
        <p:cxnSp>
          <p:nvCxnSpPr>
            <p:cNvPr id="110607" name="Straight Connector 59"/>
            <p:cNvCxnSpPr>
              <a:cxnSpLocks noChangeShapeType="1"/>
            </p:cNvCxnSpPr>
            <p:nvPr/>
          </p:nvCxnSpPr>
          <p:spPr bwMode="auto">
            <a:xfrm flipV="1">
              <a:off x="2415586" y="4830837"/>
              <a:ext cx="327418" cy="41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10608" name="TextBox 53"/>
            <p:cNvSpPr txBox="1">
              <a:spLocks noChangeArrowheads="1"/>
            </p:cNvSpPr>
            <p:nvPr/>
          </p:nvSpPr>
          <p:spPr bwMode="auto">
            <a:xfrm>
              <a:off x="-157119" y="4530536"/>
              <a:ext cx="18466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pic>
        <p:nvPicPr>
          <p:cNvPr id="110605" name="Picture 1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3" y="808038"/>
            <a:ext cx="4570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1161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C98C915F-771C-4313-AC04-2BC02EB0F98D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111620" name="Rectangle 2"/>
          <p:cNvSpPr>
            <a:spLocks noChangeArrowheads="1"/>
          </p:cNvSpPr>
          <p:nvPr/>
        </p:nvSpPr>
        <p:spPr bwMode="auto">
          <a:xfrm>
            <a:off x="422275" y="88900"/>
            <a:ext cx="7772400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600">
                <a:solidFill>
                  <a:srgbClr val="000099"/>
                </a:solidFill>
                <a:latin typeface="Gill Sans MT" pitchFamily="34" charset="0"/>
              </a:rPr>
              <a:t>Example app: UDP server</a:t>
            </a:r>
            <a:endParaRPr 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111621" name="TextBox 1"/>
          <p:cNvSpPr txBox="1">
            <a:spLocks noChangeArrowheads="1"/>
          </p:cNvSpPr>
          <p:nvPr/>
        </p:nvSpPr>
        <p:spPr bwMode="auto">
          <a:xfrm>
            <a:off x="2717800" y="1651000"/>
            <a:ext cx="61436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</a:pPr>
            <a:r>
              <a:rPr lang="en-US"/>
              <a:t>from socket import *</a:t>
            </a:r>
          </a:p>
          <a:p>
            <a:pPr>
              <a:lnSpc>
                <a:spcPts val="2800"/>
              </a:lnSpc>
            </a:pPr>
            <a:r>
              <a:rPr lang="en-US"/>
              <a:t>serverPort = 12000</a:t>
            </a:r>
          </a:p>
          <a:p>
            <a:pPr>
              <a:lnSpc>
                <a:spcPts val="2800"/>
              </a:lnSpc>
            </a:pPr>
            <a:r>
              <a:rPr lang="en-US"/>
              <a:t>serverSocket = socket(AF_INET, SOCK_DGRAM)</a:t>
            </a:r>
          </a:p>
          <a:p>
            <a:pPr>
              <a:lnSpc>
                <a:spcPts val="2800"/>
              </a:lnSpc>
            </a:pPr>
            <a:r>
              <a:rPr lang="en-US"/>
              <a:t>serverSocket.bind((</a:t>
            </a:r>
            <a:r>
              <a:rPr lang="fr-FR"/>
              <a:t>''</a:t>
            </a:r>
            <a:r>
              <a:rPr lang="en-US"/>
              <a:t>, serverPort))</a:t>
            </a:r>
          </a:p>
          <a:p>
            <a:pPr>
              <a:lnSpc>
                <a:spcPts val="2800"/>
              </a:lnSpc>
            </a:pPr>
            <a:r>
              <a:rPr lang="en-US"/>
              <a:t>print </a:t>
            </a:r>
            <a:r>
              <a:rPr lang="ja-JP" altLang="en-US"/>
              <a:t>“</a:t>
            </a:r>
            <a:r>
              <a:rPr lang="en-US" altLang="ja-JP" i="1"/>
              <a:t>The server is ready to receive</a:t>
            </a:r>
            <a:r>
              <a:rPr lang="en-US" altLang="en-US"/>
              <a:t>”</a:t>
            </a:r>
            <a:endParaRPr lang="en-US" altLang="ja-JP"/>
          </a:p>
          <a:p>
            <a:pPr>
              <a:lnSpc>
                <a:spcPts val="2800"/>
              </a:lnSpc>
            </a:pPr>
            <a:r>
              <a:rPr lang="en-US"/>
              <a:t>while 1:</a:t>
            </a:r>
          </a:p>
          <a:p>
            <a:pPr>
              <a:lnSpc>
                <a:spcPts val="2400"/>
              </a:lnSpc>
            </a:pPr>
            <a:r>
              <a:rPr lang="en-US" sz="1800"/>
              <a:t>    message, clientAddress = serverSocket.recvfrom(2048)</a:t>
            </a:r>
          </a:p>
          <a:p>
            <a:pPr>
              <a:lnSpc>
                <a:spcPts val="2400"/>
              </a:lnSpc>
            </a:pPr>
            <a:r>
              <a:rPr lang="en-US" sz="1800"/>
              <a:t>    modifiedMessage = message.upper()</a:t>
            </a:r>
          </a:p>
          <a:p>
            <a:pPr>
              <a:lnSpc>
                <a:spcPts val="2400"/>
              </a:lnSpc>
            </a:pPr>
            <a:r>
              <a:rPr lang="en-US" sz="1800"/>
              <a:t>    serverSocket.sendto(modifiedMessage, clientAddress)</a:t>
            </a:r>
          </a:p>
        </p:txBody>
      </p:sp>
      <p:sp>
        <p:nvSpPr>
          <p:cNvPr id="111622" name="TextBox 2"/>
          <p:cNvSpPr txBox="1">
            <a:spLocks noChangeArrowheads="1"/>
          </p:cNvSpPr>
          <p:nvPr/>
        </p:nvSpPr>
        <p:spPr bwMode="auto">
          <a:xfrm>
            <a:off x="2717800" y="1168400"/>
            <a:ext cx="286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CC0000"/>
                </a:solidFill>
              </a:rPr>
              <a:t>Python UDPServer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65100" y="2554288"/>
            <a:ext cx="2587625" cy="307975"/>
            <a:chOff x="164314" y="2554972"/>
            <a:chExt cx="2587958" cy="307777"/>
          </a:xfrm>
        </p:grpSpPr>
        <p:sp>
          <p:nvSpPr>
            <p:cNvPr id="111637" name="TextBox 31"/>
            <p:cNvSpPr txBox="1">
              <a:spLocks noChangeArrowheads="1"/>
            </p:cNvSpPr>
            <p:nvPr/>
          </p:nvSpPr>
          <p:spPr bwMode="auto">
            <a:xfrm>
              <a:off x="164314" y="2554972"/>
              <a:ext cx="25590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99"/>
                  </a:solidFill>
                </a:rPr>
                <a:t>create UDP socket</a:t>
              </a:r>
            </a:p>
          </p:txBody>
        </p:sp>
        <p:cxnSp>
          <p:nvCxnSpPr>
            <p:cNvPr id="111638" name="Straight Connector 32"/>
            <p:cNvCxnSpPr>
              <a:cxnSpLocks noChangeShapeType="1"/>
            </p:cNvCxnSpPr>
            <p:nvPr/>
          </p:nvCxnSpPr>
          <p:spPr bwMode="auto">
            <a:xfrm>
              <a:off x="1822045" y="2748411"/>
              <a:ext cx="930227" cy="113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69863" y="2884488"/>
            <a:ext cx="2540000" cy="523875"/>
            <a:chOff x="169076" y="2884812"/>
            <a:chExt cx="2541127" cy="523220"/>
          </a:xfrm>
        </p:grpSpPr>
        <p:sp>
          <p:nvSpPr>
            <p:cNvPr id="111635" name="TextBox 26"/>
            <p:cNvSpPr txBox="1">
              <a:spLocks noChangeArrowheads="1"/>
            </p:cNvSpPr>
            <p:nvPr/>
          </p:nvSpPr>
          <p:spPr bwMode="auto">
            <a:xfrm>
              <a:off x="169076" y="2884812"/>
              <a:ext cx="227181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99"/>
                  </a:solidFill>
                </a:rPr>
                <a:t>bind socket to local port number 12000</a:t>
              </a:r>
            </a:p>
          </p:txBody>
        </p:sp>
        <p:cxnSp>
          <p:nvCxnSpPr>
            <p:cNvPr id="111636" name="Straight Connector 30"/>
            <p:cNvCxnSpPr>
              <a:cxnSpLocks noChangeShapeType="1"/>
            </p:cNvCxnSpPr>
            <p:nvPr/>
          </p:nvCxnSpPr>
          <p:spPr bwMode="auto">
            <a:xfrm>
              <a:off x="1982674" y="3169104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82563" y="3789363"/>
            <a:ext cx="2527300" cy="298450"/>
            <a:chOff x="182564" y="3788573"/>
            <a:chExt cx="2528092" cy="299227"/>
          </a:xfrm>
        </p:grpSpPr>
        <p:sp>
          <p:nvSpPr>
            <p:cNvPr id="111633" name="TextBox 34"/>
            <p:cNvSpPr txBox="1">
              <a:spLocks noChangeArrowheads="1"/>
            </p:cNvSpPr>
            <p:nvPr/>
          </p:nvSpPr>
          <p:spPr bwMode="auto">
            <a:xfrm>
              <a:off x="182564" y="3788573"/>
              <a:ext cx="1194763" cy="299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loop forever</a:t>
              </a:r>
            </a:p>
          </p:txBody>
        </p:sp>
        <p:cxnSp>
          <p:nvCxnSpPr>
            <p:cNvPr id="111634" name="Straight Connector 35"/>
            <p:cNvCxnSpPr>
              <a:cxnSpLocks noChangeShapeType="1"/>
            </p:cNvCxnSpPr>
            <p:nvPr/>
          </p:nvCxnSpPr>
          <p:spPr bwMode="auto">
            <a:xfrm flipV="1">
              <a:off x="1266031" y="3964781"/>
              <a:ext cx="1444625" cy="396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76213" y="4151313"/>
            <a:ext cx="2743200" cy="708025"/>
            <a:chOff x="176621" y="4151971"/>
            <a:chExt cx="2743174" cy="707869"/>
          </a:xfrm>
        </p:grpSpPr>
        <p:sp>
          <p:nvSpPr>
            <p:cNvPr id="111631" name="TextBox 36"/>
            <p:cNvSpPr txBox="1">
              <a:spLocks noChangeArrowheads="1"/>
            </p:cNvSpPr>
            <p:nvPr/>
          </p:nvSpPr>
          <p:spPr bwMode="auto">
            <a:xfrm>
              <a:off x="176621" y="4151971"/>
              <a:ext cx="2349500" cy="7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Read from UDP socket into message, getting client</a:t>
              </a:r>
              <a:r>
                <a:rPr lang="en-US" altLang="en-US" sz="1400">
                  <a:solidFill>
                    <a:srgbClr val="000099"/>
                  </a:solidFill>
                </a:rPr>
                <a:t>’</a:t>
              </a:r>
              <a:r>
                <a:rPr lang="en-US" sz="1400">
                  <a:solidFill>
                    <a:srgbClr val="000099"/>
                  </a:solidFill>
                </a:rPr>
                <a:t>s address (client IP and port)</a:t>
              </a:r>
            </a:p>
          </p:txBody>
        </p:sp>
        <p:cxnSp>
          <p:nvCxnSpPr>
            <p:cNvPr id="111632" name="Straight Connector 39"/>
            <p:cNvCxnSpPr>
              <a:cxnSpLocks noChangeShapeType="1"/>
            </p:cNvCxnSpPr>
            <p:nvPr/>
          </p:nvCxnSpPr>
          <p:spPr bwMode="auto">
            <a:xfrm flipV="1">
              <a:off x="1981317" y="4399595"/>
              <a:ext cx="938478" cy="126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12738" y="4948238"/>
            <a:ext cx="2695575" cy="523875"/>
            <a:chOff x="212916" y="4997129"/>
            <a:chExt cx="2696483" cy="523220"/>
          </a:xfrm>
        </p:grpSpPr>
        <p:sp>
          <p:nvSpPr>
            <p:cNvPr id="111629" name="TextBox 61"/>
            <p:cNvSpPr txBox="1">
              <a:spLocks noChangeArrowheads="1"/>
            </p:cNvSpPr>
            <p:nvPr/>
          </p:nvSpPr>
          <p:spPr bwMode="auto">
            <a:xfrm>
              <a:off x="212916" y="4997129"/>
              <a:ext cx="23495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99"/>
                  </a:solidFill>
                </a:rPr>
                <a:t>send upper case string back to this client</a:t>
              </a:r>
            </a:p>
          </p:txBody>
        </p:sp>
        <p:cxnSp>
          <p:nvCxnSpPr>
            <p:cNvPr id="111630" name="Straight Connector 62"/>
            <p:cNvCxnSpPr>
              <a:cxnSpLocks noChangeShapeType="1"/>
            </p:cNvCxnSpPr>
            <p:nvPr/>
          </p:nvCxnSpPr>
          <p:spPr bwMode="auto">
            <a:xfrm>
              <a:off x="2147293" y="5106673"/>
              <a:ext cx="762106" cy="120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pic>
        <p:nvPicPr>
          <p:cNvPr id="111628" name="Picture 1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663" y="782638"/>
            <a:ext cx="4570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1264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E96A5E9A-8245-41EE-97A4-410787D5C357}" type="slidenum">
              <a:rPr lang="en-US" smtClean="0"/>
              <a:pPr/>
              <a:t>94</a:t>
            </a:fld>
            <a:endParaRPr lang="en-US"/>
          </a:p>
        </p:txBody>
      </p:sp>
      <p:pic>
        <p:nvPicPr>
          <p:cNvPr id="112644" name="Picture 1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8" y="868363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196850"/>
            <a:ext cx="7772400" cy="903288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Socket programming </a:t>
            </a:r>
            <a:r>
              <a:rPr lang="en-US" sz="4000" i="1">
                <a:solidFill>
                  <a:srgbClr val="CC0000"/>
                </a:solidFill>
                <a:ea typeface="ＭＳ Ｐゴシック" pitchFamily="34" charset="-128"/>
              </a:rPr>
              <a:t>with TCP</a:t>
            </a: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352550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client must contact server</a:t>
            </a:r>
          </a:p>
          <a:p>
            <a:r>
              <a:rPr lang="en-US" sz="2200">
                <a:ea typeface="ＭＳ Ｐゴシック" pitchFamily="34" charset="-128"/>
              </a:rPr>
              <a:t>server process must first be running</a:t>
            </a:r>
          </a:p>
          <a:p>
            <a:r>
              <a:rPr lang="en-US" sz="2200">
                <a:ea typeface="ＭＳ Ｐゴシック" pitchFamily="34" charset="-128"/>
              </a:rPr>
              <a:t>server must have created socket (door) that welcomes client</a:t>
            </a:r>
            <a:r>
              <a:rPr lang="ja-JP" altLang="en-US" sz="2200">
                <a:ea typeface="ＭＳ Ｐゴシック" pitchFamily="34" charset="-128"/>
              </a:rPr>
              <a:t>’</a:t>
            </a:r>
            <a:r>
              <a:rPr lang="en-US" altLang="ja-JP" sz="2200">
                <a:ea typeface="ＭＳ Ｐゴシック" pitchFamily="34" charset="-128"/>
              </a:rPr>
              <a:t>s contact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client contacts server by:</a:t>
            </a:r>
          </a:p>
          <a:p>
            <a:r>
              <a:rPr lang="en-US" sz="2200">
                <a:ea typeface="ＭＳ Ｐゴシック" pitchFamily="34" charset="-128"/>
              </a:rPr>
              <a:t>Creating TCP socket, specifying IP address, port number of server process</a:t>
            </a:r>
          </a:p>
          <a:p>
            <a:r>
              <a:rPr lang="en-US" sz="2200" i="1">
                <a:solidFill>
                  <a:srgbClr val="CC0000"/>
                </a:solidFill>
                <a:ea typeface="ＭＳ Ｐゴシック" pitchFamily="34" charset="-128"/>
              </a:rPr>
              <a:t>when client creates socket:</a:t>
            </a:r>
            <a:r>
              <a:rPr lang="en-US" sz="2200">
                <a:ea typeface="ＭＳ Ｐゴシック" pitchFamily="34" charset="-128"/>
              </a:rPr>
              <a:t> client TCP establishes connection to server TCP</a:t>
            </a:r>
          </a:p>
          <a:p>
            <a:endParaRPr lang="en-US" sz="2000">
              <a:ea typeface="ＭＳ Ｐゴシック" pitchFamily="34" charset="-128"/>
            </a:endParaRPr>
          </a:p>
        </p:txBody>
      </p:sp>
      <p:sp>
        <p:nvSpPr>
          <p:cNvPr id="11264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90650"/>
            <a:ext cx="3962400" cy="3000375"/>
          </a:xfrm>
        </p:spPr>
        <p:txBody>
          <a:bodyPr/>
          <a:lstStyle/>
          <a:p>
            <a:r>
              <a:rPr lang="en-US" sz="2200">
                <a:ea typeface="ＭＳ Ｐゴシック" pitchFamily="34" charset="-128"/>
              </a:rPr>
              <a:t>when contacted by client, </a:t>
            </a:r>
            <a:r>
              <a:rPr lang="en-US" sz="2200" i="1">
                <a:solidFill>
                  <a:srgbClr val="CC0000"/>
                </a:solidFill>
                <a:ea typeface="ＭＳ Ｐゴシック" pitchFamily="34" charset="-128"/>
              </a:rPr>
              <a:t>server TCP creates new socket</a:t>
            </a:r>
            <a:r>
              <a:rPr lang="en-US" sz="2200">
                <a:ea typeface="ＭＳ Ｐゴシック" pitchFamily="34" charset="-128"/>
              </a:rPr>
              <a:t> for server process to communicate with that particular client</a:t>
            </a:r>
          </a:p>
          <a:p>
            <a:pPr lvl="1"/>
            <a:r>
              <a:rPr lang="en-US" sz="2200">
                <a:ea typeface="ＭＳ Ｐゴシック" pitchFamily="34" charset="-128"/>
              </a:rPr>
              <a:t>allows server to talk with multiple clients</a:t>
            </a:r>
          </a:p>
          <a:p>
            <a:pPr lvl="1"/>
            <a:r>
              <a:rPr lang="en-US" sz="2200">
                <a:ea typeface="ＭＳ Ｐゴシック" pitchFamily="34" charset="-128"/>
              </a:rPr>
              <a:t>source port numbers used to distinguish clients (more in Chap 3)</a:t>
            </a:r>
            <a:endParaRPr lang="en-US" sz="2200" i="1">
              <a:ea typeface="ＭＳ Ｐゴシック" pitchFamily="34" charset="-128"/>
            </a:endParaRPr>
          </a:p>
        </p:txBody>
      </p:sp>
      <p:sp>
        <p:nvSpPr>
          <p:cNvPr id="112648" name="Text Box 6"/>
          <p:cNvSpPr txBox="1">
            <a:spLocks noChangeArrowheads="1"/>
          </p:cNvSpPr>
          <p:nvPr/>
        </p:nvSpPr>
        <p:spPr bwMode="auto">
          <a:xfrm>
            <a:off x="4733925" y="4964113"/>
            <a:ext cx="4043363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Gill Sans MT" pitchFamily="34" charset="0"/>
              </a:rPr>
              <a:t>TCP provides reliable, in-order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Gill Sans MT" pitchFamily="34" charset="0"/>
              </a:rPr>
              <a:t>byte-stream transfer (</a:t>
            </a:r>
            <a:r>
              <a:rPr lang="ja-JP" altLang="en-US" sz="2400">
                <a:solidFill>
                  <a:srgbClr val="000099"/>
                </a:solidFill>
                <a:latin typeface="Gill Sans MT" pitchFamily="34" charset="0"/>
              </a:rPr>
              <a:t>“</a:t>
            </a:r>
            <a:r>
              <a:rPr lang="en-US" altLang="ja-JP" sz="2400">
                <a:solidFill>
                  <a:srgbClr val="000099"/>
                </a:solidFill>
                <a:latin typeface="Gill Sans MT" pitchFamily="34" charset="0"/>
              </a:rPr>
              <a:t>pipe</a:t>
            </a:r>
            <a:r>
              <a:rPr lang="ja-JP" altLang="en-US" sz="2400">
                <a:solidFill>
                  <a:srgbClr val="000099"/>
                </a:solidFill>
                <a:latin typeface="Gill Sans MT" pitchFamily="34" charset="0"/>
              </a:rPr>
              <a:t>”</a:t>
            </a:r>
            <a:r>
              <a:rPr lang="en-US" altLang="ja-JP" sz="2400">
                <a:solidFill>
                  <a:srgbClr val="000099"/>
                </a:solidFill>
                <a:latin typeface="Gill Sans MT" pitchFamily="34" charset="0"/>
              </a:rPr>
              <a:t>)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Gill Sans MT" pitchFamily="34" charset="0"/>
              </a:rPr>
              <a:t>between client and server</a:t>
            </a:r>
          </a:p>
        </p:txBody>
      </p:sp>
      <p:grpSp>
        <p:nvGrpSpPr>
          <p:cNvPr id="112649" name="Group 8"/>
          <p:cNvGrpSpPr>
            <a:grpSpLocks/>
          </p:cNvGrpSpPr>
          <p:nvPr/>
        </p:nvGrpSpPr>
        <p:grpSpPr bwMode="auto">
          <a:xfrm>
            <a:off x="4605338" y="4521200"/>
            <a:ext cx="2862262" cy="460375"/>
            <a:chOff x="-9" y="3823"/>
            <a:chExt cx="1803" cy="290"/>
          </a:xfrm>
        </p:grpSpPr>
        <p:sp>
          <p:nvSpPr>
            <p:cNvPr id="112650" name="Rectangle 9"/>
            <p:cNvSpPr>
              <a:spLocks noChangeArrowheads="1"/>
            </p:cNvSpPr>
            <p:nvPr/>
          </p:nvSpPr>
          <p:spPr bwMode="auto">
            <a:xfrm>
              <a:off x="96" y="3825"/>
              <a:ext cx="11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12651" name="Text Box 10"/>
            <p:cNvSpPr txBox="1">
              <a:spLocks noChangeArrowheads="1"/>
            </p:cNvSpPr>
            <p:nvPr/>
          </p:nvSpPr>
          <p:spPr bwMode="auto">
            <a:xfrm>
              <a:off x="-9" y="3823"/>
              <a:ext cx="18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rgbClr val="CC0000"/>
                  </a:solidFill>
                  <a:latin typeface="Gill Sans MT" pitchFamily="34" charset="0"/>
                </a:rPr>
                <a:t>application viewpoint:</a:t>
              </a:r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1366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BCE03595-13C3-4B83-9701-AF5E197239BC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88900"/>
            <a:ext cx="7772400" cy="947738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Client/server socket interaction: TCP</a:t>
            </a:r>
            <a:endParaRPr lang="en-US">
              <a:ea typeface="ＭＳ Ｐゴシック" pitchFamily="34" charset="-128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57313" y="3016250"/>
            <a:ext cx="1931987" cy="930275"/>
            <a:chOff x="827" y="2027"/>
            <a:chExt cx="1217" cy="586"/>
          </a:xfrm>
        </p:grpSpPr>
        <p:sp>
          <p:nvSpPr>
            <p:cNvPr id="113705" name="Text Box 4"/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wait for incoming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connection request</a:t>
              </a: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3706" name="Text Box 5"/>
            <p:cNvSpPr txBox="1">
              <a:spLocks noChangeArrowheads="1"/>
            </p:cNvSpPr>
            <p:nvPr/>
          </p:nvSpPr>
          <p:spPr bwMode="auto">
            <a:xfrm>
              <a:off x="828" y="2283"/>
              <a:ext cx="12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CC0000"/>
                  </a:solidFill>
                </a:rPr>
                <a:t>connectionSocket =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CC0000"/>
                  </a:solidFill>
                </a:rPr>
                <a:t>serverSocket.accept()</a:t>
              </a:r>
              <a:endParaRPr lang="en-US" sz="2400">
                <a:solidFill>
                  <a:srgbClr val="CC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338263" y="1776413"/>
            <a:ext cx="2357437" cy="1317625"/>
            <a:chOff x="821" y="1246"/>
            <a:chExt cx="1485" cy="830"/>
          </a:xfrm>
        </p:grpSpPr>
        <p:grpSp>
          <p:nvGrpSpPr>
            <p:cNvPr id="113701" name="Group 7"/>
            <p:cNvGrpSpPr>
              <a:grpSpLocks/>
            </p:cNvGrpSpPr>
            <p:nvPr/>
          </p:nvGrpSpPr>
          <p:grpSpPr bwMode="auto">
            <a:xfrm>
              <a:off x="821" y="1246"/>
              <a:ext cx="1485" cy="586"/>
              <a:chOff x="329" y="1270"/>
              <a:chExt cx="1485" cy="586"/>
            </a:xfrm>
          </p:grpSpPr>
          <p:sp>
            <p:nvSpPr>
              <p:cNvPr id="113703" name="Text Box 8"/>
              <p:cNvSpPr txBox="1">
                <a:spLocks noChangeArrowheads="1"/>
              </p:cNvSpPr>
              <p:nvPr/>
            </p:nvSpPr>
            <p:spPr bwMode="auto">
              <a:xfrm>
                <a:off x="329" y="1270"/>
                <a:ext cx="1213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000000"/>
                    </a:solidFill>
                  </a:rPr>
                  <a:t>create socket,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000000"/>
                    </a:solidFill>
                  </a:rPr>
                  <a:t>port=</a:t>
                </a:r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</a:rPr>
                  <a:t>x</a:t>
                </a:r>
                <a:r>
                  <a:rPr lang="en-US" sz="1400">
                    <a:solidFill>
                      <a:srgbClr val="000000"/>
                    </a:solidFill>
                  </a:rPr>
                  <a:t>, for incoming request:</a:t>
                </a: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3704" name="Text Box 9"/>
              <p:cNvSpPr txBox="1">
                <a:spLocks noChangeArrowheads="1"/>
              </p:cNvSpPr>
              <p:nvPr/>
            </p:nvSpPr>
            <p:spPr bwMode="auto">
              <a:xfrm>
                <a:off x="333" y="1662"/>
                <a:ext cx="148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en-US" sz="1400">
                    <a:solidFill>
                      <a:srgbClr val="CC0000"/>
                    </a:solidFill>
                  </a:rPr>
                  <a:t>serverSocket = socket()</a:t>
                </a:r>
                <a:endParaRPr lang="en-US" sz="2400">
                  <a:solidFill>
                    <a:srgbClr val="CC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13702" name="Line 10"/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5135563" y="3024188"/>
            <a:ext cx="2357437" cy="728662"/>
            <a:chOff x="3333" y="1204"/>
            <a:chExt cx="1485" cy="459"/>
          </a:xfrm>
        </p:grpSpPr>
        <p:sp>
          <p:nvSpPr>
            <p:cNvPr id="113699" name="Text Box 12"/>
            <p:cNvSpPr txBox="1">
              <a:spLocks noChangeArrowheads="1"/>
            </p:cNvSpPr>
            <p:nvPr/>
          </p:nvSpPr>
          <p:spPr bwMode="auto">
            <a:xfrm>
              <a:off x="3335" y="1204"/>
              <a:ext cx="145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create socket,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connect to </a:t>
              </a: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</a:rPr>
                <a:t>hostid</a:t>
              </a:r>
              <a:r>
                <a:rPr lang="en-US" sz="1400">
                  <a:solidFill>
                    <a:srgbClr val="000000"/>
                  </a:solidFill>
                </a:rPr>
                <a:t>, port=</a:t>
              </a: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</a:rPr>
                <a:t>x</a:t>
              </a: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3700" name="Text Box 13"/>
            <p:cNvSpPr txBox="1">
              <a:spLocks noChangeArrowheads="1"/>
            </p:cNvSpPr>
            <p:nvPr/>
          </p:nvSpPr>
          <p:spPr bwMode="auto">
            <a:xfrm>
              <a:off x="3333" y="1469"/>
              <a:ext cx="148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CC0000"/>
                  </a:solidFill>
                </a:rPr>
                <a:t>clientSocket = socket()</a:t>
              </a:r>
              <a:endParaRPr lang="en-US" sz="2400">
                <a:solidFill>
                  <a:srgbClr val="CC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13672" name="Text Box 22"/>
          <p:cNvSpPr txBox="1">
            <a:spLocks noChangeArrowheads="1"/>
          </p:cNvSpPr>
          <p:nvPr/>
        </p:nvSpPr>
        <p:spPr bwMode="auto">
          <a:xfrm>
            <a:off x="725488" y="1139825"/>
            <a:ext cx="353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server</a:t>
            </a: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 (running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on</a:t>
            </a: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hostid</a:t>
            </a: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)</a:t>
            </a:r>
          </a:p>
        </p:txBody>
      </p:sp>
      <p:sp>
        <p:nvSpPr>
          <p:cNvPr id="113673" name="Text Box 23"/>
          <p:cNvSpPr txBox="1">
            <a:spLocks noChangeArrowheads="1"/>
          </p:cNvSpPr>
          <p:nvPr/>
        </p:nvSpPr>
        <p:spPr bwMode="auto">
          <a:xfrm>
            <a:off x="5411788" y="1135063"/>
            <a:ext cx="962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client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2978150" y="3808413"/>
            <a:ext cx="4041775" cy="1371600"/>
            <a:chOff x="1848" y="2526"/>
            <a:chExt cx="2546" cy="864"/>
          </a:xfrm>
        </p:grpSpPr>
        <p:sp>
          <p:nvSpPr>
            <p:cNvPr id="113694" name="Line 25"/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13695" name="Group 26"/>
            <p:cNvGrpSpPr>
              <a:grpSpLocks/>
            </p:cNvGrpSpPr>
            <p:nvPr/>
          </p:nvGrpSpPr>
          <p:grpSpPr bwMode="auto">
            <a:xfrm>
              <a:off x="1848" y="2526"/>
              <a:ext cx="2546" cy="516"/>
              <a:chOff x="1848" y="2526"/>
              <a:chExt cx="2546" cy="516"/>
            </a:xfrm>
          </p:grpSpPr>
          <p:sp>
            <p:nvSpPr>
              <p:cNvPr id="113696" name="Text Box 27"/>
              <p:cNvSpPr txBox="1">
                <a:spLocks noChangeArrowheads="1"/>
              </p:cNvSpPr>
              <p:nvPr/>
            </p:nvSpPr>
            <p:spPr bwMode="auto">
              <a:xfrm>
                <a:off x="3335" y="2675"/>
                <a:ext cx="105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000000"/>
                    </a:solidFill>
                  </a:rPr>
                  <a:t>send request using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CC0000"/>
                    </a:solidFill>
                  </a:rPr>
                  <a:t>clientSocket</a:t>
                </a:r>
                <a:endParaRPr lang="en-US" sz="2400">
                  <a:solidFill>
                    <a:srgbClr val="CC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3697" name="Line 28"/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698" name="Line 29"/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1347788" y="3903663"/>
            <a:ext cx="4097337" cy="1487487"/>
            <a:chOff x="821" y="2586"/>
            <a:chExt cx="2581" cy="937"/>
          </a:xfrm>
        </p:grpSpPr>
        <p:sp>
          <p:nvSpPr>
            <p:cNvPr id="113689" name="Text Box 31"/>
            <p:cNvSpPr txBox="1">
              <a:spLocks noChangeArrowheads="1"/>
            </p:cNvSpPr>
            <p:nvPr/>
          </p:nvSpPr>
          <p:spPr bwMode="auto">
            <a:xfrm>
              <a:off x="821" y="2789"/>
              <a:ext cx="99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read request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CC0000"/>
                  </a:solidFill>
                </a:rPr>
                <a:t>connectionSocke</a:t>
              </a:r>
              <a:r>
                <a:rPr lang="en-US" sz="1400">
                  <a:solidFill>
                    <a:srgbClr val="FF0000"/>
                  </a:solidFill>
                </a:rPr>
                <a:t>t</a:t>
              </a: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3690" name="Text Box 32"/>
            <p:cNvSpPr txBox="1">
              <a:spLocks noChangeArrowheads="1"/>
            </p:cNvSpPr>
            <p:nvPr/>
          </p:nvSpPr>
          <p:spPr bwMode="auto">
            <a:xfrm>
              <a:off x="851" y="3197"/>
              <a:ext cx="99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write reply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CC0000"/>
                  </a:solidFill>
                </a:rPr>
                <a:t>connectionSocket</a:t>
              </a:r>
              <a:endParaRPr lang="en-US" sz="2400">
                <a:solidFill>
                  <a:srgbClr val="CC0000"/>
                </a:solidFill>
                <a:latin typeface="Times New Roman" pitchFamily="18" charset="0"/>
              </a:endParaRPr>
            </a:p>
          </p:txBody>
        </p:sp>
        <p:sp>
          <p:nvSpPr>
            <p:cNvPr id="113691" name="Line 33"/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3692" name="Line 34"/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3693" name="Line 35"/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113676" name="Picture 4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288" y="758825"/>
            <a:ext cx="7313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7" name="Line 49"/>
          <p:cNvSpPr>
            <a:spLocks noChangeShapeType="1"/>
          </p:cNvSpPr>
          <p:nvPr/>
        </p:nvSpPr>
        <p:spPr bwMode="auto">
          <a:xfrm>
            <a:off x="804863" y="1589088"/>
            <a:ext cx="3341687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2967038" y="3103563"/>
            <a:ext cx="2200275" cy="587375"/>
            <a:chOff x="3043" y="1189"/>
            <a:chExt cx="1386" cy="370"/>
          </a:xfrm>
        </p:grpSpPr>
        <p:sp>
          <p:nvSpPr>
            <p:cNvPr id="113687" name="Line 37"/>
            <p:cNvSpPr>
              <a:spLocks noChangeShapeType="1"/>
            </p:cNvSpPr>
            <p:nvPr/>
          </p:nvSpPr>
          <p:spPr bwMode="auto">
            <a:xfrm>
              <a:off x="3043" y="1372"/>
              <a:ext cx="138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3688" name="Text Box 38"/>
            <p:cNvSpPr txBox="1">
              <a:spLocks noChangeArrowheads="1"/>
            </p:cNvSpPr>
            <p:nvPr/>
          </p:nvSpPr>
          <p:spPr bwMode="auto">
            <a:xfrm>
              <a:off x="3106" y="1189"/>
              <a:ext cx="1204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TCP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connection setup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sp>
        <p:nvSpPr>
          <p:cNvPr id="113679" name="Line 50"/>
          <p:cNvSpPr>
            <a:spLocks noChangeShapeType="1"/>
          </p:cNvSpPr>
          <p:nvPr/>
        </p:nvSpPr>
        <p:spPr bwMode="auto">
          <a:xfrm>
            <a:off x="5545138" y="1600200"/>
            <a:ext cx="6762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1354138" y="5103813"/>
            <a:ext cx="5384800" cy="1098550"/>
            <a:chOff x="867" y="3250"/>
            <a:chExt cx="3392" cy="692"/>
          </a:xfrm>
        </p:grpSpPr>
        <p:sp>
          <p:nvSpPr>
            <p:cNvPr id="113681" name="Text Box 15"/>
            <p:cNvSpPr txBox="1">
              <a:spLocks noChangeArrowheads="1"/>
            </p:cNvSpPr>
            <p:nvPr/>
          </p:nvSpPr>
          <p:spPr bwMode="auto">
            <a:xfrm>
              <a:off x="867" y="3514"/>
              <a:ext cx="99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close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CC0000"/>
                  </a:solidFill>
                </a:rPr>
                <a:t>connectionSocket</a:t>
              </a:r>
              <a:endParaRPr lang="en-US" sz="2400">
                <a:solidFill>
                  <a:srgbClr val="CC0000"/>
                </a:solidFill>
                <a:latin typeface="Times New Roman" pitchFamily="18" charset="0"/>
              </a:endParaRPr>
            </a:p>
          </p:txBody>
        </p:sp>
        <p:sp>
          <p:nvSpPr>
            <p:cNvPr id="113682" name="Line 16"/>
            <p:cNvSpPr>
              <a:spLocks noChangeShapeType="1"/>
            </p:cNvSpPr>
            <p:nvPr/>
          </p:nvSpPr>
          <p:spPr bwMode="auto">
            <a:xfrm>
              <a:off x="1318" y="3437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13683" name="Group 18"/>
            <p:cNvGrpSpPr>
              <a:grpSpLocks/>
            </p:cNvGrpSpPr>
            <p:nvPr/>
          </p:nvGrpSpPr>
          <p:grpSpPr bwMode="auto">
            <a:xfrm>
              <a:off x="3393" y="3250"/>
              <a:ext cx="866" cy="692"/>
              <a:chOff x="3365" y="3377"/>
              <a:chExt cx="866" cy="692"/>
            </a:xfrm>
          </p:grpSpPr>
          <p:sp>
            <p:nvSpPr>
              <p:cNvPr id="113684" name="Text Box 19"/>
              <p:cNvSpPr txBox="1">
                <a:spLocks noChangeArrowheads="1"/>
              </p:cNvSpPr>
              <p:nvPr/>
            </p:nvSpPr>
            <p:spPr bwMode="auto">
              <a:xfrm>
                <a:off x="3365" y="3377"/>
                <a:ext cx="866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000000"/>
                    </a:solidFill>
                  </a:rPr>
                  <a:t>read reply from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CC0000"/>
                    </a:solidFill>
                  </a:rPr>
                  <a:t>clientSocket</a:t>
                </a:r>
                <a:endParaRPr lang="en-US" sz="2400">
                  <a:solidFill>
                    <a:srgbClr val="CC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3685" name="Text Box 20"/>
              <p:cNvSpPr txBox="1">
                <a:spLocks noChangeArrowheads="1"/>
              </p:cNvSpPr>
              <p:nvPr/>
            </p:nvSpPr>
            <p:spPr bwMode="auto">
              <a:xfrm>
                <a:off x="3389" y="3743"/>
                <a:ext cx="71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000000"/>
                    </a:solidFill>
                  </a:rPr>
                  <a:t>close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CC0000"/>
                    </a:solidFill>
                  </a:rPr>
                  <a:t>clientSocket</a:t>
                </a:r>
                <a:endParaRPr lang="en-US" sz="2400">
                  <a:solidFill>
                    <a:srgbClr val="CC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3686" name="Line 21"/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1469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1485AF73-8AB5-4E67-ABBB-AF52BD7E7105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114692" name="Rectangle 2"/>
          <p:cNvSpPr>
            <a:spLocks noChangeArrowheads="1"/>
          </p:cNvSpPr>
          <p:nvPr/>
        </p:nvSpPr>
        <p:spPr bwMode="auto">
          <a:xfrm>
            <a:off x="422275" y="88900"/>
            <a:ext cx="7772400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600">
                <a:solidFill>
                  <a:srgbClr val="000099"/>
                </a:solidFill>
                <a:latin typeface="Gill Sans MT" pitchFamily="34" charset="0"/>
              </a:rPr>
              <a:t>Example  app: TCP client</a:t>
            </a:r>
            <a:endParaRPr 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114693" name="TextBox 1"/>
          <p:cNvSpPr txBox="1">
            <a:spLocks noChangeArrowheads="1"/>
          </p:cNvSpPr>
          <p:nvPr/>
        </p:nvSpPr>
        <p:spPr bwMode="auto">
          <a:xfrm>
            <a:off x="2705100" y="1651000"/>
            <a:ext cx="589438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</a:pPr>
            <a:r>
              <a:rPr lang="en-US"/>
              <a:t>from socket import *</a:t>
            </a:r>
          </a:p>
          <a:p>
            <a:pPr>
              <a:lnSpc>
                <a:spcPts val="2800"/>
              </a:lnSpc>
            </a:pPr>
            <a:r>
              <a:rPr lang="en-US"/>
              <a:t>serverName = </a:t>
            </a:r>
            <a:r>
              <a:rPr lang="en-US" altLang="en-US"/>
              <a:t>’</a:t>
            </a:r>
            <a:r>
              <a:rPr lang="en-US" altLang="ja-JP"/>
              <a:t>servername</a:t>
            </a:r>
            <a:r>
              <a:rPr lang="en-US" altLang="en-US"/>
              <a:t>’</a:t>
            </a:r>
            <a:endParaRPr lang="en-US" altLang="ja-JP"/>
          </a:p>
          <a:p>
            <a:pPr>
              <a:lnSpc>
                <a:spcPts val="2800"/>
              </a:lnSpc>
            </a:pPr>
            <a:r>
              <a:rPr lang="en-US"/>
              <a:t>serverPort = 12000</a:t>
            </a:r>
          </a:p>
          <a:p>
            <a:pPr>
              <a:lnSpc>
                <a:spcPts val="2800"/>
              </a:lnSpc>
            </a:pPr>
            <a:r>
              <a:rPr lang="en-US"/>
              <a:t>clientSocket = socket(AF_INET, SOCK_STREAM)</a:t>
            </a:r>
          </a:p>
          <a:p>
            <a:pPr>
              <a:lnSpc>
                <a:spcPts val="2800"/>
              </a:lnSpc>
            </a:pPr>
            <a:r>
              <a:rPr lang="en-US"/>
              <a:t>clientSocket.connect((serverName,serverPort))</a:t>
            </a:r>
          </a:p>
          <a:p>
            <a:pPr>
              <a:lnSpc>
                <a:spcPts val="2800"/>
              </a:lnSpc>
            </a:pPr>
            <a:r>
              <a:rPr lang="en-US"/>
              <a:t>sentence = raw_input(</a:t>
            </a:r>
            <a:r>
              <a:rPr lang="en-US" altLang="en-US"/>
              <a:t>‘</a:t>
            </a:r>
            <a:r>
              <a:rPr lang="en-US"/>
              <a:t>Input lowercase sentence:</a:t>
            </a:r>
            <a:r>
              <a:rPr lang="en-US" altLang="en-US"/>
              <a:t>’</a:t>
            </a:r>
            <a:r>
              <a:rPr lang="en-US"/>
              <a:t>)</a:t>
            </a:r>
          </a:p>
          <a:p>
            <a:pPr>
              <a:lnSpc>
                <a:spcPts val="2800"/>
              </a:lnSpc>
            </a:pPr>
            <a:r>
              <a:rPr lang="en-US"/>
              <a:t>clientSocket.send(sentence)</a:t>
            </a:r>
          </a:p>
          <a:p>
            <a:pPr>
              <a:lnSpc>
                <a:spcPts val="2800"/>
              </a:lnSpc>
            </a:pPr>
            <a:r>
              <a:rPr lang="en-US"/>
              <a:t>modifiedSentence = clientSocket.recv(1024)</a:t>
            </a:r>
          </a:p>
          <a:p>
            <a:pPr>
              <a:lnSpc>
                <a:spcPts val="2800"/>
              </a:lnSpc>
            </a:pPr>
            <a:r>
              <a:rPr lang="en-US"/>
              <a:t>print </a:t>
            </a:r>
            <a:r>
              <a:rPr lang="en-US" altLang="en-US"/>
              <a:t>‘</a:t>
            </a:r>
            <a:r>
              <a:rPr lang="en-US"/>
              <a:t>From Server:</a:t>
            </a:r>
            <a:r>
              <a:rPr lang="en-US" altLang="en-US"/>
              <a:t>’</a:t>
            </a:r>
            <a:r>
              <a:rPr lang="en-US"/>
              <a:t>, modifiedSentence</a:t>
            </a:r>
          </a:p>
          <a:p>
            <a:pPr>
              <a:lnSpc>
                <a:spcPts val="2800"/>
              </a:lnSpc>
            </a:pPr>
            <a:r>
              <a:rPr lang="en-US"/>
              <a:t>clientSocket.close()</a:t>
            </a:r>
          </a:p>
        </p:txBody>
      </p:sp>
      <p:sp>
        <p:nvSpPr>
          <p:cNvPr id="114694" name="TextBox 2"/>
          <p:cNvSpPr txBox="1">
            <a:spLocks noChangeArrowheads="1"/>
          </p:cNvSpPr>
          <p:nvPr/>
        </p:nvSpPr>
        <p:spPr bwMode="auto">
          <a:xfrm>
            <a:off x="2717800" y="1168400"/>
            <a:ext cx="2706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CC0000"/>
                </a:solidFill>
              </a:rPr>
              <a:t>Python TCPClient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0" y="2670175"/>
            <a:ext cx="2778125" cy="523875"/>
            <a:chOff x="-811" y="2671324"/>
            <a:chExt cx="2778483" cy="523220"/>
          </a:xfrm>
        </p:grpSpPr>
        <p:sp>
          <p:nvSpPr>
            <p:cNvPr id="114701" name="TextBox 31"/>
            <p:cNvSpPr txBox="1">
              <a:spLocks noChangeArrowheads="1"/>
            </p:cNvSpPr>
            <p:nvPr/>
          </p:nvSpPr>
          <p:spPr bwMode="auto">
            <a:xfrm>
              <a:off x="-811" y="2671324"/>
              <a:ext cx="227181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99"/>
                  </a:solidFill>
                </a:rPr>
                <a:t>create TCP socket for server, remote port 12000</a:t>
              </a:r>
            </a:p>
          </p:txBody>
        </p:sp>
        <p:cxnSp>
          <p:nvCxnSpPr>
            <p:cNvPr id="114702" name="Straight Connector 32"/>
            <p:cNvCxnSpPr>
              <a:cxnSpLocks noChangeShapeType="1"/>
            </p:cNvCxnSpPr>
            <p:nvPr/>
          </p:nvCxnSpPr>
          <p:spPr bwMode="auto">
            <a:xfrm>
              <a:off x="2050143" y="316592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286500" y="2895600"/>
            <a:ext cx="2247900" cy="508000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pPr marL="342900" indent="-342900"/>
            <a:endParaRPr lang="en-US" sz="2400">
              <a:latin typeface="Comic Sans MS" pitchFamily="66" charset="0"/>
            </a:endParaRPr>
          </a:p>
        </p:txBody>
      </p:sp>
      <p:pic>
        <p:nvPicPr>
          <p:cNvPr id="114697" name="Picture 1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63" y="795338"/>
            <a:ext cx="4570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0" y="4157663"/>
            <a:ext cx="2794000" cy="523875"/>
            <a:chOff x="-17288" y="2918148"/>
            <a:chExt cx="2794960" cy="522566"/>
          </a:xfrm>
        </p:grpSpPr>
        <p:sp>
          <p:nvSpPr>
            <p:cNvPr id="114699" name="TextBox 31"/>
            <p:cNvSpPr txBox="1">
              <a:spLocks noChangeArrowheads="1"/>
            </p:cNvSpPr>
            <p:nvPr/>
          </p:nvSpPr>
          <p:spPr bwMode="auto">
            <a:xfrm>
              <a:off x="-17288" y="2918148"/>
              <a:ext cx="2271818" cy="522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99"/>
                  </a:solidFill>
                </a:rPr>
                <a:t>No need to attach server name, port </a:t>
              </a:r>
            </a:p>
          </p:txBody>
        </p:sp>
        <p:cxnSp>
          <p:nvCxnSpPr>
            <p:cNvPr id="114700" name="Straight Connector 32"/>
            <p:cNvCxnSpPr>
              <a:cxnSpLocks noChangeShapeType="1"/>
            </p:cNvCxnSpPr>
            <p:nvPr/>
          </p:nvCxnSpPr>
          <p:spPr bwMode="auto">
            <a:xfrm>
              <a:off x="2050143" y="316592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1571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94FB4E85-CECB-430B-8014-4DE5BC21015A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115716" name="Rectangle 2"/>
          <p:cNvSpPr>
            <a:spLocks noChangeArrowheads="1"/>
          </p:cNvSpPr>
          <p:nvPr/>
        </p:nvSpPr>
        <p:spPr bwMode="auto">
          <a:xfrm>
            <a:off x="422275" y="88900"/>
            <a:ext cx="7772400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600">
                <a:solidFill>
                  <a:srgbClr val="000099"/>
                </a:solidFill>
                <a:latin typeface="Gill Sans MT" pitchFamily="34" charset="0"/>
              </a:rPr>
              <a:t>Example app: TCP server</a:t>
            </a:r>
            <a:endParaRPr 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115717" name="TextBox 1"/>
          <p:cNvSpPr txBox="1">
            <a:spLocks noChangeArrowheads="1"/>
          </p:cNvSpPr>
          <p:nvPr/>
        </p:nvSpPr>
        <p:spPr bwMode="auto">
          <a:xfrm>
            <a:off x="2717800" y="1651000"/>
            <a:ext cx="5997575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from socket import *</a:t>
            </a:r>
          </a:p>
          <a:p>
            <a:r>
              <a:rPr lang="en-US"/>
              <a:t>serverPort = 12000</a:t>
            </a:r>
          </a:p>
          <a:p>
            <a:r>
              <a:rPr lang="en-US"/>
              <a:t>serverSocket = socket(AF_INET,SOCK_STREAM)</a:t>
            </a:r>
          </a:p>
          <a:p>
            <a:r>
              <a:rPr lang="en-US"/>
              <a:t>serverSocket.bind((</a:t>
            </a:r>
            <a:r>
              <a:rPr lang="en-US" altLang="en-US"/>
              <a:t>‘’</a:t>
            </a:r>
            <a:r>
              <a:rPr lang="en-US"/>
              <a:t>,serverPort))</a:t>
            </a:r>
          </a:p>
          <a:p>
            <a:r>
              <a:rPr lang="en-US"/>
              <a:t>serverSocket.listen(1)</a:t>
            </a:r>
          </a:p>
          <a:p>
            <a:r>
              <a:rPr lang="en-US"/>
              <a:t>print </a:t>
            </a:r>
            <a:r>
              <a:rPr lang="en-US" altLang="en-US"/>
              <a:t>‘</a:t>
            </a:r>
            <a:r>
              <a:rPr lang="en-US"/>
              <a:t>The server is ready to receive</a:t>
            </a:r>
            <a:r>
              <a:rPr lang="en-US" altLang="en-US"/>
              <a:t>’</a:t>
            </a:r>
            <a:endParaRPr lang="en-US"/>
          </a:p>
          <a:p>
            <a:r>
              <a:rPr lang="en-US"/>
              <a:t>while 1:</a:t>
            </a:r>
          </a:p>
          <a:p>
            <a:r>
              <a:rPr lang="en-US"/>
              <a:t>     connectionSocket, addr = serverSocket.accept()</a:t>
            </a:r>
          </a:p>
          <a:p>
            <a:r>
              <a:rPr lang="en-US"/>
              <a:t>     </a:t>
            </a:r>
          </a:p>
          <a:p>
            <a:r>
              <a:rPr lang="en-US"/>
              <a:t>     sentence = connectionSocket.recv(1024)</a:t>
            </a:r>
          </a:p>
          <a:p>
            <a:r>
              <a:rPr lang="en-US"/>
              <a:t>     capitalizedSentence = sentence.upper()</a:t>
            </a:r>
          </a:p>
          <a:p>
            <a:r>
              <a:rPr lang="en-US"/>
              <a:t>     connectionSocket.send(capitalizedSentence)</a:t>
            </a:r>
          </a:p>
          <a:p>
            <a:r>
              <a:rPr lang="en-US"/>
              <a:t>     connectionSocket.close()</a:t>
            </a:r>
            <a:endParaRPr lang="en-US" sz="1800"/>
          </a:p>
        </p:txBody>
      </p:sp>
      <p:sp>
        <p:nvSpPr>
          <p:cNvPr id="115718" name="TextBox 2"/>
          <p:cNvSpPr txBox="1">
            <a:spLocks noChangeArrowheads="1"/>
          </p:cNvSpPr>
          <p:nvPr/>
        </p:nvSpPr>
        <p:spPr bwMode="auto">
          <a:xfrm>
            <a:off x="2717800" y="1168400"/>
            <a:ext cx="2827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CC0000"/>
                </a:solidFill>
              </a:rPr>
              <a:t>Python TCPServer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400" y="2173288"/>
            <a:ext cx="2559050" cy="566737"/>
            <a:chOff x="151614" y="2173972"/>
            <a:chExt cx="2559082" cy="566309"/>
          </a:xfrm>
        </p:grpSpPr>
        <p:sp>
          <p:nvSpPr>
            <p:cNvPr id="115736" name="TextBox 31"/>
            <p:cNvSpPr txBox="1">
              <a:spLocks noChangeArrowheads="1"/>
            </p:cNvSpPr>
            <p:nvPr/>
          </p:nvSpPr>
          <p:spPr bwMode="auto">
            <a:xfrm>
              <a:off x="151614" y="2173972"/>
              <a:ext cx="2559082" cy="566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99"/>
                  </a:solidFill>
                </a:rPr>
                <a:t>create TCP welcoming</a:t>
              </a:r>
            </a:p>
            <a:p>
              <a:r>
                <a:rPr lang="en-US" sz="1400">
                  <a:solidFill>
                    <a:srgbClr val="000099"/>
                  </a:solidFill>
                </a:rPr>
                <a:t>socket</a:t>
              </a:r>
            </a:p>
          </p:txBody>
        </p:sp>
        <p:cxnSp>
          <p:nvCxnSpPr>
            <p:cNvPr id="115737" name="Straight Connector 32"/>
            <p:cNvCxnSpPr>
              <a:cxnSpLocks noChangeShapeType="1"/>
            </p:cNvCxnSpPr>
            <p:nvPr/>
          </p:nvCxnSpPr>
          <p:spPr bwMode="auto">
            <a:xfrm>
              <a:off x="1695045" y="2596011"/>
              <a:ext cx="930227" cy="113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31763" y="3036888"/>
            <a:ext cx="2540000" cy="523875"/>
            <a:chOff x="169076" y="2884812"/>
            <a:chExt cx="2541127" cy="523220"/>
          </a:xfrm>
        </p:grpSpPr>
        <p:sp>
          <p:nvSpPr>
            <p:cNvPr id="115734" name="TextBox 26"/>
            <p:cNvSpPr txBox="1">
              <a:spLocks noChangeArrowheads="1"/>
            </p:cNvSpPr>
            <p:nvPr/>
          </p:nvSpPr>
          <p:spPr bwMode="auto">
            <a:xfrm>
              <a:off x="169076" y="2884812"/>
              <a:ext cx="227181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99"/>
                  </a:solidFill>
                </a:rPr>
                <a:t>server begins listening for  incoming TCP requests</a:t>
              </a:r>
            </a:p>
          </p:txBody>
        </p:sp>
        <p:cxnSp>
          <p:nvCxnSpPr>
            <p:cNvPr id="115735" name="Straight Connector 30"/>
            <p:cNvCxnSpPr>
              <a:cxnSpLocks noChangeShapeType="1"/>
            </p:cNvCxnSpPr>
            <p:nvPr/>
          </p:nvCxnSpPr>
          <p:spPr bwMode="auto">
            <a:xfrm>
              <a:off x="1982674" y="3169104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28638" y="3816350"/>
            <a:ext cx="2155825" cy="298450"/>
            <a:chOff x="553383" y="3714241"/>
            <a:chExt cx="2157273" cy="299227"/>
          </a:xfrm>
        </p:grpSpPr>
        <p:sp>
          <p:nvSpPr>
            <p:cNvPr id="115732" name="TextBox 34"/>
            <p:cNvSpPr txBox="1">
              <a:spLocks noChangeArrowheads="1"/>
            </p:cNvSpPr>
            <p:nvPr/>
          </p:nvSpPr>
          <p:spPr bwMode="auto">
            <a:xfrm>
              <a:off x="553383" y="3714241"/>
              <a:ext cx="1194763" cy="299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loop forever</a:t>
              </a:r>
            </a:p>
          </p:txBody>
        </p:sp>
        <p:cxnSp>
          <p:nvCxnSpPr>
            <p:cNvPr id="115733" name="Straight Connector 35"/>
            <p:cNvCxnSpPr>
              <a:cxnSpLocks noChangeShapeType="1"/>
            </p:cNvCxnSpPr>
            <p:nvPr/>
          </p:nvCxnSpPr>
          <p:spPr bwMode="auto">
            <a:xfrm flipV="1">
              <a:off x="1266031" y="3964781"/>
              <a:ext cx="1444625" cy="396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98438" y="4176713"/>
            <a:ext cx="2813050" cy="752475"/>
            <a:chOff x="380319" y="3965998"/>
            <a:chExt cx="2392469" cy="752685"/>
          </a:xfrm>
        </p:grpSpPr>
        <p:sp>
          <p:nvSpPr>
            <p:cNvPr id="115730" name="TextBox 36"/>
            <p:cNvSpPr txBox="1">
              <a:spLocks noChangeArrowheads="1"/>
            </p:cNvSpPr>
            <p:nvPr/>
          </p:nvSpPr>
          <p:spPr bwMode="auto">
            <a:xfrm>
              <a:off x="380319" y="3965998"/>
              <a:ext cx="2184910" cy="752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server waits on accept()</a:t>
              </a:r>
            </a:p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for incoming requests, new socket created on return</a:t>
              </a:r>
            </a:p>
          </p:txBody>
        </p:sp>
        <p:cxnSp>
          <p:nvCxnSpPr>
            <p:cNvPr id="115731" name="Straight Connector 39"/>
            <p:cNvCxnSpPr>
              <a:cxnSpLocks noChangeShapeType="1"/>
            </p:cNvCxnSpPr>
            <p:nvPr/>
          </p:nvCxnSpPr>
          <p:spPr bwMode="auto">
            <a:xfrm flipV="1">
              <a:off x="2231565" y="4229808"/>
              <a:ext cx="541223" cy="586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58763" y="5149850"/>
            <a:ext cx="2860675" cy="523875"/>
            <a:chOff x="316741" y="4661874"/>
            <a:chExt cx="2859521" cy="524153"/>
          </a:xfrm>
        </p:grpSpPr>
        <p:sp>
          <p:nvSpPr>
            <p:cNvPr id="115728" name="TextBox 61"/>
            <p:cNvSpPr txBox="1">
              <a:spLocks noChangeArrowheads="1"/>
            </p:cNvSpPr>
            <p:nvPr/>
          </p:nvSpPr>
          <p:spPr bwMode="auto">
            <a:xfrm>
              <a:off x="316741" y="4661874"/>
              <a:ext cx="2349500" cy="524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99"/>
                  </a:solidFill>
                </a:rPr>
                <a:t>read bytes from socket (but not address as in UDP)</a:t>
              </a:r>
            </a:p>
          </p:txBody>
        </p:sp>
        <p:cxnSp>
          <p:nvCxnSpPr>
            <p:cNvPr id="115729" name="Straight Connector 62"/>
            <p:cNvCxnSpPr>
              <a:cxnSpLocks noChangeShapeType="1"/>
            </p:cNvCxnSpPr>
            <p:nvPr/>
          </p:nvCxnSpPr>
          <p:spPr bwMode="auto">
            <a:xfrm>
              <a:off x="1875609" y="4682209"/>
              <a:ext cx="1300653" cy="49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27000" y="5759450"/>
            <a:ext cx="2878138" cy="738188"/>
            <a:chOff x="162014" y="4686636"/>
            <a:chExt cx="2878315" cy="738664"/>
          </a:xfrm>
        </p:grpSpPr>
        <p:sp>
          <p:nvSpPr>
            <p:cNvPr id="115726" name="TextBox 29"/>
            <p:cNvSpPr txBox="1">
              <a:spLocks noChangeArrowheads="1"/>
            </p:cNvSpPr>
            <p:nvPr/>
          </p:nvSpPr>
          <p:spPr bwMode="auto">
            <a:xfrm>
              <a:off x="162014" y="4686636"/>
              <a:ext cx="2349500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99"/>
                  </a:solidFill>
                </a:rPr>
                <a:t>close connection to this client (but </a:t>
              </a:r>
              <a:r>
                <a:rPr lang="en-US" sz="1400" i="1">
                  <a:solidFill>
                    <a:srgbClr val="000099"/>
                  </a:solidFill>
                </a:rPr>
                <a:t>not</a:t>
              </a:r>
              <a:r>
                <a:rPr lang="en-US" sz="1400">
                  <a:solidFill>
                    <a:srgbClr val="000099"/>
                  </a:solidFill>
                </a:rPr>
                <a:t> welcoming socket)</a:t>
              </a:r>
            </a:p>
          </p:txBody>
        </p:sp>
        <p:cxnSp>
          <p:nvCxnSpPr>
            <p:cNvPr id="115727" name="Straight Connector 33"/>
            <p:cNvCxnSpPr>
              <a:cxnSpLocks noChangeShapeType="1"/>
            </p:cNvCxnSpPr>
            <p:nvPr/>
          </p:nvCxnSpPr>
          <p:spPr bwMode="auto">
            <a:xfrm>
              <a:off x="2184198" y="4843734"/>
              <a:ext cx="856131" cy="226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pic>
        <p:nvPicPr>
          <p:cNvPr id="115725" name="Picture 1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" y="769938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1673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14D4D7B2-0729-4E3D-8456-A93ADF4526C7}" type="slidenum">
              <a:rPr lang="en-US" smtClean="0"/>
              <a:pPr/>
              <a:t>98</a:t>
            </a:fld>
            <a:endParaRPr lang="en-US"/>
          </a:p>
        </p:txBody>
      </p:sp>
      <p:pic>
        <p:nvPicPr>
          <p:cNvPr id="116740" name="Picture 11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088" y="833438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195263"/>
            <a:ext cx="5746750" cy="81915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Chapter 2: summary</a:t>
            </a: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854200"/>
            <a:ext cx="4313238" cy="3676650"/>
          </a:xfrm>
        </p:spPr>
        <p:txBody>
          <a:bodyPr/>
          <a:lstStyle/>
          <a:p>
            <a:r>
              <a:rPr lang="en-US" sz="2400">
                <a:ea typeface="ＭＳ Ｐゴシック" pitchFamily="34" charset="-128"/>
              </a:rPr>
              <a:t>application architectures</a:t>
            </a:r>
          </a:p>
          <a:p>
            <a:pPr lvl="1"/>
            <a:r>
              <a:rPr lang="en-US">
                <a:ea typeface="ＭＳ Ｐゴシック" pitchFamily="34" charset="-128"/>
              </a:rPr>
              <a:t>client-server</a:t>
            </a:r>
          </a:p>
          <a:p>
            <a:pPr lvl="1"/>
            <a:r>
              <a:rPr lang="en-US">
                <a:ea typeface="ＭＳ Ｐゴシック" pitchFamily="34" charset="-128"/>
              </a:rPr>
              <a:t>P2P</a:t>
            </a:r>
          </a:p>
          <a:p>
            <a:r>
              <a:rPr lang="en-US" sz="2400">
                <a:ea typeface="ＭＳ Ｐゴシック" pitchFamily="34" charset="-128"/>
              </a:rPr>
              <a:t>application service requirements:</a:t>
            </a:r>
          </a:p>
          <a:p>
            <a:pPr lvl="1"/>
            <a:r>
              <a:rPr lang="en-US">
                <a:ea typeface="ＭＳ Ｐゴシック" pitchFamily="34" charset="-128"/>
              </a:rPr>
              <a:t>reliability, bandwidth, delay</a:t>
            </a:r>
          </a:p>
          <a:p>
            <a:r>
              <a:rPr lang="en-US" sz="2400">
                <a:ea typeface="ＭＳ Ｐゴシック" pitchFamily="34" charset="-128"/>
              </a:rPr>
              <a:t>Internet transport service model</a:t>
            </a:r>
          </a:p>
          <a:p>
            <a:pPr lvl="1"/>
            <a:r>
              <a:rPr lang="en-US">
                <a:ea typeface="ＭＳ Ｐゴシック" pitchFamily="34" charset="-128"/>
              </a:rPr>
              <a:t>connection-oriented, reliable: TCP</a:t>
            </a:r>
          </a:p>
          <a:p>
            <a:pPr lvl="1"/>
            <a:r>
              <a:rPr lang="en-US">
                <a:ea typeface="ＭＳ Ｐゴシック" pitchFamily="34" charset="-128"/>
              </a:rPr>
              <a:t>unreliable, datagrams: UDP</a:t>
            </a:r>
          </a:p>
        </p:txBody>
      </p:sp>
      <p:sp>
        <p:nvSpPr>
          <p:cNvPr id="11674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1813" y="1201738"/>
            <a:ext cx="7581900" cy="6762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our study of network apps now complete!</a:t>
            </a:r>
          </a:p>
        </p:txBody>
      </p:sp>
      <p:sp>
        <p:nvSpPr>
          <p:cNvPr id="116744" name="Rectangle 5"/>
          <p:cNvSpPr>
            <a:spLocks noChangeArrowheads="1"/>
          </p:cNvSpPr>
          <p:nvPr/>
        </p:nvSpPr>
        <p:spPr bwMode="auto">
          <a:xfrm>
            <a:off x="4967288" y="1809750"/>
            <a:ext cx="39624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specific protocols: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HTTP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FTP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SMTP, POP, IMAP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DNS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P2P: BitTorrent, DHT 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socket programming: TCP, UDP sockets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1776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78825B18-2ECE-4180-BA9D-F584EC9F640C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92313"/>
            <a:ext cx="3810000" cy="3657600"/>
          </a:xfrm>
        </p:spPr>
        <p:txBody>
          <a:bodyPr/>
          <a:lstStyle/>
          <a:p>
            <a:r>
              <a:rPr lang="en-US" sz="2400">
                <a:ea typeface="ＭＳ Ｐゴシック" pitchFamily="34" charset="-128"/>
              </a:rPr>
              <a:t>typical request/reply message exchange:</a:t>
            </a:r>
          </a:p>
          <a:p>
            <a:pPr lvl="1"/>
            <a:r>
              <a:rPr lang="en-US">
                <a:ea typeface="ＭＳ Ｐゴシック" pitchFamily="34" charset="-128"/>
              </a:rPr>
              <a:t>client requests info or service</a:t>
            </a:r>
          </a:p>
          <a:p>
            <a:pPr lvl="1"/>
            <a:r>
              <a:rPr lang="en-US">
                <a:ea typeface="ＭＳ Ｐゴシック" pitchFamily="34" charset="-128"/>
              </a:rPr>
              <a:t>server responds with data, status code</a:t>
            </a:r>
          </a:p>
          <a:p>
            <a:r>
              <a:rPr lang="en-US" sz="2400">
                <a:ea typeface="ＭＳ Ｐゴシック" pitchFamily="34" charset="-128"/>
              </a:rPr>
              <a:t>message formats:</a:t>
            </a:r>
          </a:p>
          <a:p>
            <a:pPr lvl="1"/>
            <a:r>
              <a:rPr lang="en-US">
                <a:ea typeface="ＭＳ Ｐゴシック" pitchFamily="34" charset="-128"/>
              </a:rPr>
              <a:t>headers: fields giving info about data</a:t>
            </a:r>
          </a:p>
          <a:p>
            <a:pPr lvl="1"/>
            <a:r>
              <a:rPr lang="en-US">
                <a:ea typeface="ＭＳ Ｐゴシック" pitchFamily="34" charset="-128"/>
              </a:rPr>
              <a:t>data: info being communicated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4603750" y="1976438"/>
            <a:ext cx="4081463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3333CC"/>
              </a:buClr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important themes:</a:t>
            </a:r>
            <a:r>
              <a:rPr lang="en-US" sz="2400" i="1">
                <a:solidFill>
                  <a:srgbClr val="FF3300"/>
                </a:solidFill>
                <a:latin typeface="Gill Sans MT" pitchFamily="34" charset="0"/>
              </a:rPr>
              <a:t> 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control vs. data msgs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in-band, out-of-band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centralized vs. decentralized 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stateless vs. stateful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reliable vs. unreliable msg transfer 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ja-JP" altLang="en-US" sz="2400">
                <a:solidFill>
                  <a:srgbClr val="000000"/>
                </a:solidFill>
                <a:latin typeface="Gill Sans MT" pitchFamily="34" charset="0"/>
              </a:rPr>
              <a:t>“</a:t>
            </a:r>
            <a:r>
              <a:rPr lang="en-US" altLang="ja-JP" sz="2400">
                <a:solidFill>
                  <a:srgbClr val="000000"/>
                </a:solidFill>
                <a:latin typeface="Gill Sans MT" pitchFamily="34" charset="0"/>
              </a:rPr>
              <a:t>complexity at network edge</a:t>
            </a:r>
            <a:r>
              <a:rPr lang="ja-JP" altLang="en-US" sz="2400">
                <a:solidFill>
                  <a:srgbClr val="000000"/>
                </a:solidFill>
                <a:latin typeface="Gill Sans MT" pitchFamily="34" charset="0"/>
              </a:rPr>
              <a:t>”</a:t>
            </a:r>
            <a:endParaRPr lang="en-US" sz="2400">
              <a:solidFill>
                <a:srgbClr val="000000"/>
              </a:solidFill>
              <a:latin typeface="Gill Sans MT" pitchFamily="34" charset="0"/>
            </a:endParaRPr>
          </a:p>
        </p:txBody>
      </p:sp>
      <p:pic>
        <p:nvPicPr>
          <p:cNvPr id="117766" name="Picture 11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088" y="833438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7" name="Rectangle 2"/>
          <p:cNvSpPr>
            <a:spLocks noChangeArrowheads="1"/>
          </p:cNvSpPr>
          <p:nvPr/>
        </p:nvSpPr>
        <p:spPr bwMode="auto">
          <a:xfrm>
            <a:off x="506413" y="195263"/>
            <a:ext cx="57467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4400">
                <a:solidFill>
                  <a:srgbClr val="000099"/>
                </a:solidFill>
                <a:latin typeface="Gill Sans MT" pitchFamily="34" charset="0"/>
              </a:rPr>
              <a:t>Chapter 2: summary</a:t>
            </a:r>
          </a:p>
        </p:txBody>
      </p:sp>
      <p:sp>
        <p:nvSpPr>
          <p:cNvPr id="117768" name="Rectangle 4"/>
          <p:cNvSpPr>
            <a:spLocks noChangeArrowheads="1"/>
          </p:cNvSpPr>
          <p:nvPr/>
        </p:nvSpPr>
        <p:spPr bwMode="auto">
          <a:xfrm>
            <a:off x="531813" y="1201738"/>
            <a:ext cx="75819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most importantly: learned about protocols!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00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10065</TotalTime>
  <Words>7647</Words>
  <Application>Microsoft Office PowerPoint</Application>
  <PresentationFormat>On-screen Show (4:3)</PresentationFormat>
  <Paragraphs>1768</Paragraphs>
  <Slides>99</Slides>
  <Notes>71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13" baseType="lpstr">
      <vt:lpstr>ZapfDingbats</vt:lpstr>
      <vt:lpstr>Arial</vt:lpstr>
      <vt:lpstr>Comic Sans MS</vt:lpstr>
      <vt:lpstr>Courier New</vt:lpstr>
      <vt:lpstr>Gill Sans MT</vt:lpstr>
      <vt:lpstr>Symbol</vt:lpstr>
      <vt:lpstr>Tahoma</vt:lpstr>
      <vt:lpstr>Times New Roman</vt:lpstr>
      <vt:lpstr>Wingdings</vt:lpstr>
      <vt:lpstr>Default Design</vt:lpstr>
      <vt:lpstr>1_Default Design</vt:lpstr>
      <vt:lpstr>2_Default Design</vt:lpstr>
      <vt:lpstr>12_Default Design</vt:lpstr>
      <vt:lpstr>Chart</vt:lpstr>
      <vt:lpstr>PowerPoint Presentation</vt:lpstr>
      <vt:lpstr>PowerPoint Presentation</vt:lpstr>
      <vt:lpstr>Chapter 2: outline</vt:lpstr>
      <vt:lpstr>Some network apps</vt:lpstr>
      <vt:lpstr>Creating a network app</vt:lpstr>
      <vt:lpstr>Application architectures</vt:lpstr>
      <vt:lpstr>Client-server architecture</vt:lpstr>
      <vt:lpstr>Server’s load balance</vt:lpstr>
      <vt:lpstr>P2P architecture</vt:lpstr>
      <vt:lpstr>File Sharing</vt:lpstr>
      <vt:lpstr>P2P Structure</vt:lpstr>
      <vt:lpstr>Processes communicating</vt:lpstr>
      <vt:lpstr>Sockets</vt:lpstr>
      <vt:lpstr>Addressing processes</vt:lpstr>
      <vt:lpstr>App-layer protocol defines</vt:lpstr>
      <vt:lpstr>What transport service does an app need?</vt:lpstr>
      <vt:lpstr>Transport service requirements: common apps</vt:lpstr>
      <vt:lpstr>Internet transport protocols services</vt:lpstr>
      <vt:lpstr>Internet apps:  application, transport protocols</vt:lpstr>
      <vt:lpstr>Chapter 2: outline</vt:lpstr>
      <vt:lpstr>Web and HTTP</vt:lpstr>
      <vt:lpstr>HTTP overview</vt:lpstr>
      <vt:lpstr>HTTP overview (continued)</vt:lpstr>
      <vt:lpstr>HTTP connections</vt:lpstr>
      <vt:lpstr>Non-persistent HTTP</vt:lpstr>
      <vt:lpstr>Non-persistent HTTP (cont.)</vt:lpstr>
      <vt:lpstr>Non-persistent HTTP: response time</vt:lpstr>
      <vt:lpstr>Persistent HTTP</vt:lpstr>
      <vt:lpstr>HTTP request message</vt:lpstr>
      <vt:lpstr>HTTP request message: general format</vt:lpstr>
      <vt:lpstr>Uploading form input</vt:lpstr>
      <vt:lpstr>Method types</vt:lpstr>
      <vt:lpstr>HTTP response message</vt:lpstr>
      <vt:lpstr>HTTP response status codes</vt:lpstr>
      <vt:lpstr>Trying out HTTP (client side) for yourself</vt:lpstr>
      <vt:lpstr>User-server state: cookies</vt:lpstr>
      <vt:lpstr>Cookies: keeping “state” (cont.)</vt:lpstr>
      <vt:lpstr>Cookies (continued)</vt:lpstr>
      <vt:lpstr>Web caches (proxy server)</vt:lpstr>
      <vt:lpstr>More about Web caching</vt:lpstr>
      <vt:lpstr>Caching example: </vt:lpstr>
      <vt:lpstr>Caching example: fatter access link </vt:lpstr>
      <vt:lpstr>Caching example: install local cache </vt:lpstr>
      <vt:lpstr>Caching example: install local cache </vt:lpstr>
      <vt:lpstr>Conditional GET </vt:lpstr>
      <vt:lpstr>Chapter 2: outline</vt:lpstr>
      <vt:lpstr>Electronic mail</vt:lpstr>
      <vt:lpstr>Electronic mail: mail servers</vt:lpstr>
      <vt:lpstr>Electronic Mail: SMTP [RFC 2821]</vt:lpstr>
      <vt:lpstr>Scenario: Alice sends message to Bob</vt:lpstr>
      <vt:lpstr>Sample SMTP interaction</vt:lpstr>
      <vt:lpstr>Mail access protocols</vt:lpstr>
      <vt:lpstr>POP3 protocol</vt:lpstr>
      <vt:lpstr>ports</vt:lpstr>
      <vt:lpstr>Chapter 2: outline</vt:lpstr>
      <vt:lpstr>DNS: services, structure </vt:lpstr>
      <vt:lpstr>DNS: a distributed, hierarchical database</vt:lpstr>
      <vt:lpstr>DNS: root name servers</vt:lpstr>
      <vt:lpstr>TLD, authoritative servers</vt:lpstr>
      <vt:lpstr>Local DNS name server</vt:lpstr>
      <vt:lpstr>DNS name  resolution example</vt:lpstr>
      <vt:lpstr>PowerPoint Presentation</vt:lpstr>
      <vt:lpstr>DNS: caching, updating records</vt:lpstr>
      <vt:lpstr>DNS records</vt:lpstr>
      <vt:lpstr>DNS protocol, messages</vt:lpstr>
      <vt:lpstr>PowerPoint Presentation</vt:lpstr>
      <vt:lpstr>Inserting records into DNS</vt:lpstr>
      <vt:lpstr>Attacking DNS</vt:lpstr>
      <vt:lpstr>Chapter 2: outline</vt:lpstr>
      <vt:lpstr>Pure P2P architecture</vt:lpstr>
      <vt:lpstr>File distribution: client-server vs P2P</vt:lpstr>
      <vt:lpstr>File distribution time: client-server</vt:lpstr>
      <vt:lpstr>File distribution time: P2P</vt:lpstr>
      <vt:lpstr>PowerPoint Presentation</vt:lpstr>
      <vt:lpstr>P2P file distribution: BitTorrent </vt:lpstr>
      <vt:lpstr>PowerPoint Presentation</vt:lpstr>
      <vt:lpstr>BitTorrent: requesting, sending file chunks</vt:lpstr>
      <vt:lpstr>BitTorrent: tit-for-tat</vt:lpstr>
      <vt:lpstr>Distributed Hash Table (DHT)</vt:lpstr>
      <vt:lpstr>Q: how to assign keys to peers?</vt:lpstr>
      <vt:lpstr>DHT identifiers</vt:lpstr>
      <vt:lpstr>Assign keys to peers</vt:lpstr>
      <vt:lpstr>Circular DHT (1)</vt:lpstr>
      <vt:lpstr>Circular DHT (1)</vt:lpstr>
      <vt:lpstr>Circular DHT with shortcuts</vt:lpstr>
      <vt:lpstr>Peer churn</vt:lpstr>
      <vt:lpstr>Chapter 2: outline</vt:lpstr>
      <vt:lpstr>Socket programming </vt:lpstr>
      <vt:lpstr>Socket programming </vt:lpstr>
      <vt:lpstr>Socket programming with UDP</vt:lpstr>
      <vt:lpstr>Client/server socket interaction: UDP</vt:lpstr>
      <vt:lpstr>PowerPoint Presentation</vt:lpstr>
      <vt:lpstr>PowerPoint Presentation</vt:lpstr>
      <vt:lpstr>Socket programming with TCP</vt:lpstr>
      <vt:lpstr>Client/server socket interaction: TCP</vt:lpstr>
      <vt:lpstr>PowerPoint Presentation</vt:lpstr>
      <vt:lpstr>PowerPoint Presentation</vt:lpstr>
      <vt:lpstr>Chapter 2: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2</dc:title>
  <dc:creator>Jim Kurose and Keith Ross</dc:creator>
  <cp:lastModifiedBy>Chen,Shigang</cp:lastModifiedBy>
  <cp:revision>350</cp:revision>
  <cp:lastPrinted>2011-09-19T12:20:55Z</cp:lastPrinted>
  <dcterms:created xsi:type="dcterms:W3CDTF">1999-10-08T19:08:27Z</dcterms:created>
  <dcterms:modified xsi:type="dcterms:W3CDTF">2022-01-27T14:10:18Z</dcterms:modified>
</cp:coreProperties>
</file>