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9" r:id="rId3"/>
    <p:sldId id="257" r:id="rId4"/>
    <p:sldId id="258" r:id="rId5"/>
    <p:sldId id="280" r:id="rId6"/>
    <p:sldId id="259" r:id="rId7"/>
    <p:sldId id="260" r:id="rId8"/>
    <p:sldId id="270" r:id="rId9"/>
    <p:sldId id="273" r:id="rId10"/>
    <p:sldId id="274" r:id="rId11"/>
    <p:sldId id="267" r:id="rId12"/>
    <p:sldId id="261" r:id="rId13"/>
    <p:sldId id="262" r:id="rId14"/>
    <p:sldId id="275" r:id="rId15"/>
    <p:sldId id="276" r:id="rId16"/>
    <p:sldId id="277" r:id="rId17"/>
    <p:sldId id="268" r:id="rId18"/>
    <p:sldId id="263" r:id="rId19"/>
    <p:sldId id="264" r:id="rId20"/>
    <p:sldId id="265" r:id="rId21"/>
    <p:sldId id="266" r:id="rId2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Playfair Display" panose="00000500000000000000" pitchFamily="2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298f4642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9298f4642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9298f4642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9298f4642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298f4642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298f4642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9298f4642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9298f4642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298f464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298f464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298f464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298f464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254dd0ca1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254dd0ca1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298f464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298f464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254dd0c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254dd0c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298f464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9298f464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vsd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20pd10</a:t>
            </a:r>
            <a:br>
              <a:rPr lang="en"/>
            </a:br>
            <a:r>
              <a:rPr lang="en"/>
              <a:t>Shakthi Mahendira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3DA4-6CD8-7F1D-2728-D732EB5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Agent-Based Decision Making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F854-3FB9-6EFC-8BEB-C19DDE1F6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How It Works: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Define Two Functions: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handle_structured_query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Generates SQL &amp; retrieves structured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handle_unstructured_query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Uses RAG for unstructured data retrieval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LangChain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Agent: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LLM-based reasoning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to decide which function to call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Prompt Engineering: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Agent is trained with instructions on when to use each function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Execution: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Agent parses user query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Chooses the appropriate function → Returns response</a:t>
            </a:r>
          </a:p>
        </p:txBody>
      </p:sp>
    </p:spTree>
    <p:extLst>
      <p:ext uri="{BB962C8B-B14F-4D97-AF65-F5344CB8AC3E}">
        <p14:creationId xmlns:p14="http://schemas.microsoft.com/office/powerpoint/2010/main" val="404696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E7E8-4217-841C-8AD3-B0D9275B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4F34-F81B-6835-23A1-E20DB7648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62F9B-A30F-F852-B4A4-614A80C1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82045"/>
            <a:ext cx="8520600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 Features:</a:t>
            </a:r>
            <a:b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both structured and unstructured data.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-IN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-Agents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which data to utilize.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Employs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structured data and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with </a:t>
            </a:r>
            <a:r>
              <a:rPr lang="en-IN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user interface.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embeddings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endParaRPr lang="en-IN"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600" y="1152481"/>
            <a:ext cx="2619375" cy="2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2 –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L0 Bot</a:t>
            </a:r>
            <a:endParaRPr sz="20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chatbot to efficiently resolve user tickets.</a:t>
            </a: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support system, there are three teams: L1 (Support Team), L2 (Data Team), and L3 (Technical Team). The challenge is that the L1 team receives a high volume of queries, but due to a small </a:t>
            </a:r>
            <a:r>
              <a:rPr lang="en" sz="110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size, handling them efficiently becomes difficult.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address this, we plan to develop an L0 bot that will: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Collect user data and issue details before creating a ticket.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the L1 team to pick up and resolve tickets when available.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 repetitive and minor issues by providing automated AI-driven solutions.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issue is resolved, no need for L1 intervention; otherwise, the L1 team takes over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151" y="2571753"/>
            <a:ext cx="3278398" cy="21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226D-3AEB-A606-999C-170442C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AI-Powered Rule-Based Support Bot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9B7D-79C7-5827-D700-D307C5C2B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429514"/>
            <a:ext cx="78341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Collects user details (Name, Email, Customer Type, Product) upon login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Asks for the issue faced by the user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Predicts incident type using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pre-trained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Random Forest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Three possible incident categories mapped to specific issues</a:t>
            </a:r>
          </a:p>
        </p:txBody>
      </p:sp>
    </p:spTree>
    <p:extLst>
      <p:ext uri="{BB962C8B-B14F-4D97-AF65-F5344CB8AC3E}">
        <p14:creationId xmlns:p14="http://schemas.microsoft.com/office/powerpoint/2010/main" val="424225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3BC76-0171-C4AD-9859-87C469FD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Key Flow: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Issue Classification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AI predicts incident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Dynamic Questioning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LLM asks for additional details based on issue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AI Resolution (RAG-based)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Retrieves relevant solution steps from a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Vector Database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User Choice: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If satisfied, ticket is marked as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Resolved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If not, proceed to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Live Agent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24113-63B9-4A59-B5AD-341D1F5CD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1700" y="381235"/>
            <a:ext cx="635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Intelligent Issue Resolution</a:t>
            </a:r>
          </a:p>
        </p:txBody>
      </p:sp>
    </p:spTree>
    <p:extLst>
      <p:ext uri="{BB962C8B-B14F-4D97-AF65-F5344CB8AC3E}">
        <p14:creationId xmlns:p14="http://schemas.microsoft.com/office/powerpoint/2010/main" val="160100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8B3-7543-E1EB-CD23-8BD3E1E0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Seamless Live Agent Integration with Zendesk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3DAF44-6EDD-EEDB-FA83-C9E257F52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429514"/>
            <a:ext cx="757771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If AI resolution is unsatisfactory, the bot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creates a ticket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Ticket includes all collected details and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Queue 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is assigned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User waits in a queue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Zendesk Live Agent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Once an agent is available, the user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chats live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to resolve the issue</a:t>
            </a:r>
          </a:p>
        </p:txBody>
      </p:sp>
    </p:spTree>
    <p:extLst>
      <p:ext uri="{BB962C8B-B14F-4D97-AF65-F5344CB8AC3E}">
        <p14:creationId xmlns:p14="http://schemas.microsoft.com/office/powerpoint/2010/main" val="366512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5BB-3D0F-DAA5-C082-95B26D04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0877D-DE99-A1EE-E7F4-327DD8590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1F7E682-DA52-7D86-D80F-63DFA5C3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3" y="391350"/>
            <a:ext cx="6713474" cy="4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5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L0 bot designed to reduce the workload of the L1 bot.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Rule-based chatbot built using Flask.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Utilizes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embeddings and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vector storage.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Implements Retrieval-Augmented Generation (RAG) with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Escalates complex cases to human agents when necessary.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0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243212" y="1007188"/>
            <a:ext cx="2900790" cy="2134200"/>
            <a:chOff x="4302025" y="1450174"/>
            <a:chExt cx="2900790" cy="2134200"/>
          </a:xfrm>
        </p:grpSpPr>
        <p:sp>
          <p:nvSpPr>
            <p:cNvPr id="113" name="Google Shape;113;p21"/>
            <p:cNvSpPr/>
            <p:nvPr/>
          </p:nvSpPr>
          <p:spPr>
            <a:xfrm>
              <a:off x="4849315" y="3079486"/>
              <a:ext cx="2353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21"/>
            <p:cNvGrpSpPr/>
            <p:nvPr/>
          </p:nvGrpSpPr>
          <p:grpSpPr>
            <a:xfrm>
              <a:off x="4302025" y="1450174"/>
              <a:ext cx="2358089" cy="2134200"/>
              <a:chOff x="4302025" y="1450174"/>
              <a:chExt cx="2358089" cy="2134200"/>
            </a:xfrm>
          </p:grpSpPr>
          <p:grpSp>
            <p:nvGrpSpPr>
              <p:cNvPr id="115" name="Google Shape;115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6" name="Google Shape;116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7" name="Google Shape;117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21"/>
              <p:cNvSpPr txBox="1"/>
              <p:nvPr/>
            </p:nvSpPr>
            <p:spPr>
              <a:xfrm>
                <a:off x="4302025" y="3212974"/>
                <a:ext cx="1260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Feb 2025 </a:t>
                </a:r>
                <a:r>
                  <a:rPr lang="en" sz="1100" b="1"/>
                  <a:t>&amp; Beyond</a:t>
                </a:r>
                <a:endParaRPr sz="1100" b="1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1"/>
              <p:cNvSpPr txBox="1"/>
              <p:nvPr/>
            </p:nvSpPr>
            <p:spPr>
              <a:xfrm>
                <a:off x="4701714" y="1450174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Contributions and Future</a:t>
                </a:r>
                <a:endParaRPr sz="800" b="1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• Currently working on a ticket creation chatbot.</a:t>
                </a:r>
                <a:endParaRPr sz="800" b="1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800" b="1"/>
                  <a:t>• Planning to enable multilingual support in the future.</a:t>
                </a:r>
                <a:endParaRPr sz="800" b="1"/>
              </a:p>
            </p:txBody>
          </p:sp>
        </p:grpSp>
      </p:grpSp>
      <p:grpSp>
        <p:nvGrpSpPr>
          <p:cNvPr id="120" name="Google Shape;120;p21"/>
          <p:cNvGrpSpPr/>
          <p:nvPr/>
        </p:nvGrpSpPr>
        <p:grpSpPr>
          <a:xfrm>
            <a:off x="1689288" y="980100"/>
            <a:ext cx="2740338" cy="2161289"/>
            <a:chOff x="495975" y="1425374"/>
            <a:chExt cx="2740338" cy="2161289"/>
          </a:xfrm>
        </p:grpSpPr>
        <p:sp>
          <p:nvSpPr>
            <p:cNvPr id="121" name="Google Shape;121;p21"/>
            <p:cNvSpPr/>
            <p:nvPr/>
          </p:nvSpPr>
          <p:spPr>
            <a:xfrm>
              <a:off x="932613" y="3079474"/>
              <a:ext cx="2303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95975" y="1425374"/>
              <a:ext cx="2038800" cy="2161289"/>
              <a:chOff x="495975" y="1425374"/>
              <a:chExt cx="2038800" cy="2161289"/>
            </a:xfrm>
          </p:grpSpPr>
          <p:sp>
            <p:nvSpPr>
              <p:cNvPr id="123" name="Google Shape;123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Dec 2024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4" name="Google Shape;124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5" name="Google Shape;125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6" name="Google Shape;126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127;p21"/>
              <p:cNvSpPr txBox="1"/>
              <p:nvPr/>
            </p:nvSpPr>
            <p:spPr>
              <a:xfrm>
                <a:off x="495975" y="1425374"/>
                <a:ext cx="20388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Onboarding &amp; Learning Phase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sz="800" b="1"/>
                  <a:t>Began exploring LLMs, vector databases, and related technologies, and started working on their implementation.</a:t>
                </a:r>
                <a:endParaRPr sz="800" b="1"/>
              </a:p>
            </p:txBody>
          </p:sp>
        </p:grpSp>
      </p:grpSp>
      <p:grpSp>
        <p:nvGrpSpPr>
          <p:cNvPr id="128" name="Google Shape;128;p21"/>
          <p:cNvGrpSpPr/>
          <p:nvPr/>
        </p:nvGrpSpPr>
        <p:grpSpPr>
          <a:xfrm>
            <a:off x="3057372" y="2257113"/>
            <a:ext cx="3733753" cy="1640113"/>
            <a:chOff x="1517309" y="2702599"/>
            <a:chExt cx="3733753" cy="1640113"/>
          </a:xfrm>
        </p:grpSpPr>
        <p:sp>
          <p:nvSpPr>
            <p:cNvPr id="129" name="Google Shape;129;p21"/>
            <p:cNvSpPr/>
            <p:nvPr/>
          </p:nvSpPr>
          <p:spPr>
            <a:xfrm>
              <a:off x="2890963" y="3079486"/>
              <a:ext cx="23601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21"/>
            <p:cNvGrpSpPr/>
            <p:nvPr/>
          </p:nvGrpSpPr>
          <p:grpSpPr>
            <a:xfrm>
              <a:off x="1517309" y="2702599"/>
              <a:ext cx="3009300" cy="1640113"/>
              <a:chOff x="1517309" y="2702599"/>
              <a:chExt cx="3009300" cy="1640113"/>
            </a:xfrm>
          </p:grpSpPr>
          <p:sp>
            <p:nvSpPr>
              <p:cNvPr id="131" name="Google Shape;131;p21"/>
              <p:cNvSpPr txBox="1"/>
              <p:nvPr/>
            </p:nvSpPr>
            <p:spPr>
              <a:xfrm>
                <a:off x="2525601" y="2702599"/>
                <a:ext cx="896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2" name="Google Shape;132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3" name="Google Shape;133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4" name="Google Shape;134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" name="Google Shape;135;p21"/>
              <p:cNvSpPr txBox="1"/>
              <p:nvPr/>
            </p:nvSpPr>
            <p:spPr>
              <a:xfrm>
                <a:off x="1517309" y="3398911"/>
                <a:ext cx="300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Project Contributions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• Worked on the Sales Copilot, developed a Streamlit-based system, and successfully submitted it. As it is currently in the MVP stage, it will be utilized in the future.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sz="800" b="1"/>
                  <a:t>• Began working on the second project.</a:t>
                </a:r>
                <a:endParaRPr sz="800" b="1"/>
              </a:p>
            </p:txBody>
          </p:sp>
        </p:grpSp>
      </p:grpSp>
      <p:sp>
        <p:nvSpPr>
          <p:cNvPr id="136" name="Google Shape;136;p21"/>
          <p:cNvSpPr/>
          <p:nvPr/>
        </p:nvSpPr>
        <p:spPr>
          <a:xfrm>
            <a:off x="6749800" y="2354625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392050" y="2939625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071600" y="2354613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6B00-2E4E-ACC2-9D2A-2E7B999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solidFill>
                  <a:schemeClr val="accent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Special Thanks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B5224-DB00-B40E-67C5-CB056B279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R. Nadarajan, Director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Shina Sheen, Head of the Department,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M. Senthil Kumar, Course Coordinator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Mrs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M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Kashthuri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Bai, Tutor,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S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. Sudha, Academic Guide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Mr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Ratnayash Pandey, 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External Guide,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9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 Project Manager at TVS Digital  Pvt. Ltd. </a:t>
            </a:r>
            <a:endParaRPr lang="en-US" sz="9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16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 Used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1350975"/>
            <a:ext cx="1671750" cy="16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524250"/>
            <a:ext cx="2834313" cy="10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004" y="2825401"/>
            <a:ext cx="2686807" cy="15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 t="38266" b="36950"/>
          <a:stretch/>
        </p:blipFill>
        <p:spPr>
          <a:xfrm>
            <a:off x="2331275" y="1400825"/>
            <a:ext cx="23107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3175" y="2070225"/>
            <a:ext cx="1719549" cy="17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4275" y="1303175"/>
            <a:ext cx="1896501" cy="17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9">
            <a:alphaModFix/>
          </a:blip>
          <a:srcRect l="12520" t="39820" r="-12520" b="-39820"/>
          <a:stretch/>
        </p:blipFill>
        <p:spPr>
          <a:xfrm>
            <a:off x="4572000" y="1828800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9750" y="2968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30250" y="1221150"/>
            <a:ext cx="3167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Contents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About - TVS Digital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Internship Overview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Work Done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Timeline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Tools and Technology Used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" y="1309850"/>
            <a:ext cx="4111425" cy="2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- TVS Digital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39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 in May 2021, TVS Digital is a Singapore-headquartered company delivering innovative solutions for the Automotive and Financial Services industries using cutting-edge technologies. The company operates across ASEAN and South Asia, with a growing global presence and a team of over 200 professionals.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Offerings: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Autotech &amp; Fintech platforms that have evolved and scaled over the past three years.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 and support for industry-leading platforms like Salesforce.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Certifications &amp; Compliance: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ISO27001 &amp; APEC Data Privacy Certification for security and credibility.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VAPT Certified by reputed assessors in Singapore.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703700" y="1017725"/>
            <a:ext cx="439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Values: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Trust, Passion, and Respect for customers &amp; employees.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Innovation @ Speed with a focus on continuous learning.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Empowerment, open communication, and customer-centric solutions.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TVS Digital is rapidly scaling its services business in India while expanding into new geographies, driving profitable growth with a high-performance team.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www.tvsd.ai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Headquarters: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Singapore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Specialties: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Automotive, Fintech, Software, Data Science, UX/UI, SaaS/PaaS, and Program Management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575" y="201924"/>
            <a:ext cx="2524425" cy="9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29EF-F7EB-3BB9-1483-0ACC66F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9D044-C155-D926-B40D-0961F4755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Hardware Specifications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Processor - intel i7 10th Gen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Ram- 16GB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Specifications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OS Windows 11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7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 Overview</a:t>
            </a:r>
            <a:endParaRPr sz="33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TVS Digital as a Data Science Intern in December 2024.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Worked on two key projects: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Chatbot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Built a Sales Copilot using RAG with the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Gemini Flash LLM.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 + AI Chatbot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Developed a ticket resolution L0 chatbot that combines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logic with RAG using the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LLM.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1 – Sales Copilot</a:t>
            </a:r>
            <a:endParaRPr sz="2000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Sales Copilot to assist sales personnel. In showrooms, there are often new hires, making it challenging to train them on vehicle details and other essential information. An AI-powered assistant can be installed to help sales personnel quickly access and provide accurate information to customers, enhancing their efficiency and customer experience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4E3F-52B4-EF7F-E027-25DC4F18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Handling Structured Data Queries</a:t>
            </a:r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FB22-E0FE-9112-8B40-E5D982F96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User Input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Query requiring structured data (e.g., “Show sales in Q1 2024”)</a:t>
            </a:r>
          </a:p>
          <a:p>
            <a:pPr marL="114300" indent="0">
              <a:buNone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Database Schema Awareness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LLM is prompted with the database schema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SQL Query Generation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Gemini LLM generates an optimized SQL query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Execution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SQL is executed on the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Response Generation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Retrieved data is formatted and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02435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5CBC-1230-5111-E697-18435D6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Handling Unstructured Data Queries (RAG)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E72328-A39A-D64C-ABC6-32422F4C5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1362581"/>
            <a:ext cx="852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 Input: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Query requiring unstructured data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e.g.“Summarize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the latest financial report.”)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Chunking: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Splits large documents into smaller meaningful segments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Embedding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Converts text chunks into vector representations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Vector Search: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Searches the most relevant chunks 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vector database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LLM Response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Uses retrieved content to generate an accurate response</a:t>
            </a:r>
          </a:p>
        </p:txBody>
      </p:sp>
    </p:spTree>
    <p:extLst>
      <p:ext uri="{BB962C8B-B14F-4D97-AF65-F5344CB8AC3E}">
        <p14:creationId xmlns:p14="http://schemas.microsoft.com/office/powerpoint/2010/main" val="2599495681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On-screen Show (16:9)</PresentationFormat>
  <Paragraphs>125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Fira Sans Extra Condensed</vt:lpstr>
      <vt:lpstr>Lato</vt:lpstr>
      <vt:lpstr>Proxima Nova Semibold</vt:lpstr>
      <vt:lpstr>Playfair Display</vt:lpstr>
      <vt:lpstr>Roboto</vt:lpstr>
      <vt:lpstr>Wingdings</vt:lpstr>
      <vt:lpstr>Proxima Nova</vt:lpstr>
      <vt:lpstr>Coral</vt:lpstr>
      <vt:lpstr>Project Review</vt:lpstr>
      <vt:lpstr>Special Thanks</vt:lpstr>
      <vt:lpstr>Contents  About - TVS Digital Internship Overview Work Done Timeline Tools and Technology Used</vt:lpstr>
      <vt:lpstr>About - TVS Digital</vt:lpstr>
      <vt:lpstr>PowerPoint Presentation</vt:lpstr>
      <vt:lpstr>Internship Overview</vt:lpstr>
      <vt:lpstr>Project 1 – Sales Copilot</vt:lpstr>
      <vt:lpstr>Handling Structured Data Queries </vt:lpstr>
      <vt:lpstr>Handling Unstructured Data Queries (RAG)</vt:lpstr>
      <vt:lpstr>Agent-Based Decision Making</vt:lpstr>
      <vt:lpstr>Flow</vt:lpstr>
      <vt:lpstr>PowerPoint Presentation</vt:lpstr>
      <vt:lpstr>Project 2 – L0 Bot</vt:lpstr>
      <vt:lpstr>AI-Powered Rule-Based Support Bot</vt:lpstr>
      <vt:lpstr>Intelligent Issue Resolution</vt:lpstr>
      <vt:lpstr>Seamless Live Agent Integration with Zendesk</vt:lpstr>
      <vt:lpstr>PowerPoint Presentation</vt:lpstr>
      <vt:lpstr>PowerPoint Presentation</vt:lpstr>
      <vt:lpstr>Timeline</vt:lpstr>
      <vt:lpstr>Tools and Technology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Shakthi Mahendira (TVS Digital)</cp:lastModifiedBy>
  <cp:revision>1</cp:revision>
  <dcterms:modified xsi:type="dcterms:W3CDTF">2025-03-25T11:30:02Z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941a1e-f325-4a06-ae0c-5d5a067b801b_Enabled">
    <vt:lpwstr>true</vt:lpwstr>
  </property>
  <property fmtid="{D5CDD505-2E9C-101B-9397-08002B2CF9AE}" pid="3" name="MSIP_Label_0b941a1e-f325-4a06-ae0c-5d5a067b801b_SetDate">
    <vt:lpwstr>2025-03-25T06:21:21Z</vt:lpwstr>
  </property>
  <property fmtid="{D5CDD505-2E9C-101B-9397-08002B2CF9AE}" pid="4" name="MSIP_Label_0b941a1e-f325-4a06-ae0c-5d5a067b801b_Method">
    <vt:lpwstr>Privileged</vt:lpwstr>
  </property>
  <property fmtid="{D5CDD505-2E9C-101B-9397-08002B2CF9AE}" pid="5" name="MSIP_Label_0b941a1e-f325-4a06-ae0c-5d5a067b801b_Name">
    <vt:lpwstr>Internal</vt:lpwstr>
  </property>
  <property fmtid="{D5CDD505-2E9C-101B-9397-08002B2CF9AE}" pid="6" name="MSIP_Label_0b941a1e-f325-4a06-ae0c-5d5a067b801b_SiteId">
    <vt:lpwstr>d30feff3-78f9-476a-81e4-c71b80743988</vt:lpwstr>
  </property>
  <property fmtid="{D5CDD505-2E9C-101B-9397-08002B2CF9AE}" pid="7" name="MSIP_Label_0b941a1e-f325-4a06-ae0c-5d5a067b801b_ActionId">
    <vt:lpwstr>4037875a-1a41-4f08-906d-1101986b19ba</vt:lpwstr>
  </property>
  <property fmtid="{D5CDD505-2E9C-101B-9397-08002B2CF9AE}" pid="8" name="MSIP_Label_0b941a1e-f325-4a06-ae0c-5d5a067b801b_ContentBits">
    <vt:lpwstr>0</vt:lpwstr>
  </property>
  <property fmtid="{D5CDD505-2E9C-101B-9397-08002B2CF9AE}" pid="9" name="MSIP_Label_0b941a1e-f325-4a06-ae0c-5d5a067b801b_Tag">
    <vt:lpwstr>10, 0, 1, 1</vt:lpwstr>
  </property>
</Properties>
</file>