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League Spartan"/>
      <p:regular r:id="rId30"/>
      <p:bold r:id="rId31"/>
    </p:embeddedFont>
    <p:embeddedFont>
      <p:font typeface="Lato"/>
      <p:bold r:id="rId32"/>
      <p:boldItalic r:id="rId33"/>
    </p:embeddedFont>
    <p:embeddedFont>
      <p:font typeface="Oswald"/>
      <p:regular r:id="rId34"/>
      <p:bold r:id="rId35"/>
    </p:embeddedFont>
    <p:embeddedFont>
      <p:font typeface="Fira Sans Extra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agueSpartan-bold.fntdata"/><Relationship Id="rId30" Type="http://schemas.openxmlformats.org/officeDocument/2006/relationships/font" Target="fonts/LeagueSpartan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dafc1698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9dafc1698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769d80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0769d80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dafc16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dafc16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dafc169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dafc169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dafc16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dafc16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9dafc169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9dafc169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769d80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769d80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0769d80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0769d80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aeb5e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aeb5e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7aeb5e5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7aeb5e5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9dafc169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9dafc169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7aeb5e5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7aeb5e5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7aeb5e5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7aeb5e5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dafc169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dafc169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a1333f810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3a1333f810_0_1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9fba27ac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9fba27ac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9dafc1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9dafc1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dafc1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dafc1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dafc16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dafc16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dafc16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dafc16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dafc1698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dafc1698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dafc16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dafc16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dafc16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dafc16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40125" y="3594125"/>
            <a:ext cx="241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75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Shakthi Mahendira  K</a:t>
            </a:r>
            <a:endParaRPr b="1" sz="1275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275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75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20PD10</a:t>
            </a:r>
            <a:endParaRPr b="1" sz="1275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5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756775"/>
            <a:ext cx="6730450" cy="36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  <p:sp>
        <p:nvSpPr>
          <p:cNvPr id="58" name="Google Shape;58;p13"/>
          <p:cNvSpPr txBox="1"/>
          <p:nvPr/>
        </p:nvSpPr>
        <p:spPr>
          <a:xfrm>
            <a:off x="6796125" y="2197575"/>
            <a:ext cx="210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Project Review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ThingPlatform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5"/>
          </a:p>
          <a:p>
            <a:pPr indent="-320524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65"/>
              <a:t>ThingPlatform offers a seamless transformation of data into dynamic visualizations, providing businesses with a quick and efficient way to interpret and interact with their information.</a:t>
            </a:r>
            <a:endParaRPr sz="1565"/>
          </a:p>
          <a:p>
            <a:pPr indent="-32052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65"/>
              <a:t>Its user-centric approach sets it apart from established giants like PowerBI, focusing on intuitive design and straightforward processes to cater to a broad range of users, not just data scientists.</a:t>
            </a:r>
            <a:endParaRPr sz="1565"/>
          </a:p>
          <a:p>
            <a:pPr indent="-32052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65"/>
              <a:t>ThingPlatform empowers businesses, regardless of their size or tech expertise, to harness the full potential of their data, ultimately enabling better-informed decisions and insights.</a:t>
            </a:r>
            <a:endParaRPr sz="1565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00" y="617600"/>
            <a:ext cx="7171127" cy="37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My Contribution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Code Efficiency Improvements: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Reduced the number of SQL commands executed in the database by utilizing dictionaries.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Developed new functions to decrease the code length.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Transitioned state files from text format to the database.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Enhancements to Data Segmentation and Reporting: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Introduced two new feature: "Reports".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will be segmented into shifts to calculate the OEE value for each shift.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"Reports" is a new table where the duration of each status will be stored in JSON format.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Refinement of Reporting and OEE Calculation Methods: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Previously, reports were generated using multiple joins from tables in the database. Now, we have a dedicated "reports" table.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OEE is now calculated machine-wise, month-wise, and shift-wise.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Generating OEE Reports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Generating Downtime Reports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Operator Screen Enhancements: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>
                <a:solidFill>
                  <a:schemeClr val="dk1"/>
                </a:solidFill>
              </a:rPr>
              <a:t>Developed a responsive UI for the Bator Operator Screen.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>
                <a:solidFill>
                  <a:schemeClr val="dk1"/>
                </a:solidFill>
              </a:rPr>
              <a:t>Designed the header section for the screen.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>
                <a:solidFill>
                  <a:schemeClr val="dk1"/>
                </a:solidFill>
              </a:rPr>
              <a:t>Added a "Downtime" button to the screen.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Api for users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Admin-Centric API: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Admin-focused actions: add, delete, update user profiles, and reset passwords.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Centralized control for efficient user management, ensuring security and compliance.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Centralized User Management API: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Streamlines user processes for administrators.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Endpoints for retrieving all users, suspending/activating accounts, and role modifications.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User-Driven Access API: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User actions: update personal info, change passwords, and manage profiles.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Empowers users with self-service functionality, enhancing convenience and satisfaction.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40">
                <a:solidFill>
                  <a:schemeClr val="dk1"/>
                </a:solidFill>
              </a:rPr>
              <a:t>User Form</a:t>
            </a:r>
            <a:endParaRPr b="1"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40">
                <a:solidFill>
                  <a:schemeClr val="dk1"/>
                </a:solidFill>
              </a:rPr>
              <a:t>User-Focused Design: Designed user and user profile forms with a user-centric approach, ensuring an intuitive and user-friendly experience.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40">
                <a:solidFill>
                  <a:schemeClr val="dk1"/>
                </a:solidFill>
              </a:rPr>
              <a:t>Comprehensive Data Handling: Developed forms that encompass a wide range of functionalities, including user registration, profile updates, password changes, and more.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40">
                <a:solidFill>
                  <a:schemeClr val="dk1"/>
                </a:solidFill>
              </a:rPr>
              <a:t>Seamless Integration: Integrated these forms seamlessly with the frontend and backend systems to facilitate efficient data capture, submission, and management.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40">
                <a:solidFill>
                  <a:schemeClr val="dk1"/>
                </a:solidFill>
              </a:rPr>
              <a:t> </a:t>
            </a:r>
            <a:endParaRPr sz="1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 for teams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Team API Creation: Designed an API for teams, simplifying team setup and management.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Access Control: Implemented role-based access controls within the API, ensuring secure data access for team members.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User-Friendly Interface: Crafted an intuitive interface for seamless team collaboration and resource sharing.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Building a Schema for Data Sources</a:t>
            </a:r>
            <a:endParaRPr>
              <a:solidFill>
                <a:schemeClr val="dk1"/>
              </a:solidFill>
            </a:endParaRPr>
          </a:p>
          <a:p>
            <a:pPr indent="-3130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0"/>
              <a:buChar char="●"/>
            </a:pPr>
            <a:r>
              <a:rPr lang="en" sz="1330">
                <a:solidFill>
                  <a:schemeClr val="dk1"/>
                </a:solidFill>
              </a:rPr>
              <a:t>Migrations for Schema: Utilized migrations to define and create the structured "datasource" schema, enabling version control and adaptability.</a:t>
            </a:r>
            <a:endParaRPr sz="1330">
              <a:solidFill>
                <a:schemeClr val="dk1"/>
              </a:solidFill>
            </a:endParaRPr>
          </a:p>
          <a:p>
            <a:pPr indent="-3130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Char char="●"/>
            </a:pPr>
            <a:r>
              <a:rPr lang="en" sz="1330">
                <a:solidFill>
                  <a:schemeClr val="dk1"/>
                </a:solidFill>
              </a:rPr>
              <a:t>Repository Pattern: Implemented a repository pattern to encapsulate data access logic, offering methods for adding and updating datasources while abstracting database interactions.</a:t>
            </a:r>
            <a:endParaRPr sz="1330">
              <a:solidFill>
                <a:schemeClr val="dk1"/>
              </a:solidFill>
            </a:endParaRPr>
          </a:p>
          <a:p>
            <a:pPr indent="-3130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Char char="●"/>
            </a:pPr>
            <a:r>
              <a:rPr lang="en" sz="1330">
                <a:solidFill>
                  <a:schemeClr val="dk1"/>
                </a:solidFill>
              </a:rPr>
              <a:t>API Controllers: Developed API controllers to handle HTTP requests, creating endpoints for datasources' addition and updates, with validation and error handling for data accuracy.</a:t>
            </a:r>
            <a:endParaRPr sz="13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Thanks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99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Dr. R. Nadarajan, </a:t>
            </a:r>
            <a:r>
              <a:rPr b="1" lang="en" sz="1250">
                <a:solidFill>
                  <a:schemeClr val="dk1"/>
                </a:solidFill>
              </a:rPr>
              <a:t>Director</a:t>
            </a:r>
            <a:r>
              <a:rPr b="1" lang="en" sz="1450">
                <a:solidFill>
                  <a:schemeClr val="dk1"/>
                </a:solidFill>
              </a:rPr>
              <a:t>,</a:t>
            </a:r>
            <a:endParaRPr b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Department of Applied Mathematics and Computational Sciences, PSG College of Technology.</a:t>
            </a:r>
            <a:endParaRPr i="1" sz="1250"/>
          </a:p>
          <a:p>
            <a:pPr indent="-2999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Dr. Shina Sheen, </a:t>
            </a:r>
            <a:r>
              <a:rPr b="1" lang="en" sz="1250">
                <a:solidFill>
                  <a:schemeClr val="dk1"/>
                </a:solidFill>
              </a:rPr>
              <a:t>Head of the Department</a:t>
            </a:r>
            <a:r>
              <a:rPr b="1" lang="en" sz="1450">
                <a:solidFill>
                  <a:schemeClr val="dk1"/>
                </a:solidFill>
              </a:rPr>
              <a:t>, </a:t>
            </a:r>
            <a:endParaRPr b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Department of Applied Mathematics and Computational Sciences, PSG College of Technology.</a:t>
            </a:r>
            <a:endParaRPr i="1" sz="1250"/>
          </a:p>
          <a:p>
            <a:pPr indent="-2999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Dr. M. Senthil Kumar, </a:t>
            </a:r>
            <a:r>
              <a:rPr b="1" lang="en" sz="1250">
                <a:solidFill>
                  <a:schemeClr val="dk1"/>
                </a:solidFill>
              </a:rPr>
              <a:t>Course Coordinator,</a:t>
            </a:r>
            <a:r>
              <a:rPr b="1" lang="en" sz="1450">
                <a:solidFill>
                  <a:schemeClr val="dk1"/>
                </a:solidFill>
              </a:rPr>
              <a:t> </a:t>
            </a:r>
            <a:endParaRPr b="1"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Department of Applied Mathematics and Computational Sciences, PSG College of Technology.</a:t>
            </a:r>
            <a:endParaRPr i="1" sz="1250"/>
          </a:p>
          <a:p>
            <a:pPr indent="-2999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Dr. M. Thilaga, </a:t>
            </a:r>
            <a:r>
              <a:rPr b="1" lang="en" sz="1250">
                <a:solidFill>
                  <a:schemeClr val="dk1"/>
                </a:solidFill>
              </a:rPr>
              <a:t>Tutor</a:t>
            </a:r>
            <a:r>
              <a:rPr b="1" lang="en" sz="1450">
                <a:solidFill>
                  <a:schemeClr val="dk1"/>
                </a:solidFill>
              </a:rPr>
              <a:t>,</a:t>
            </a:r>
            <a:endParaRPr b="1" sz="14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Department of Applied Mathematics and Computational Sciences, PSG College of Technology.</a:t>
            </a:r>
            <a:endParaRPr i="1" sz="1250"/>
          </a:p>
          <a:p>
            <a:pPr indent="-2999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Dr. M. Megala </a:t>
            </a:r>
            <a:r>
              <a:rPr b="1" lang="en" sz="1450">
                <a:solidFill>
                  <a:schemeClr val="dk1"/>
                </a:solidFill>
              </a:rPr>
              <a:t>, </a:t>
            </a:r>
            <a:r>
              <a:rPr b="1" lang="en" sz="1250">
                <a:solidFill>
                  <a:schemeClr val="dk1"/>
                </a:solidFill>
              </a:rPr>
              <a:t>Academic Guide, </a:t>
            </a:r>
            <a:endParaRPr b="1" sz="12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Department of Applied Mathematics and Computational Sciences, PSG College of Technology.</a:t>
            </a:r>
            <a:endParaRPr i="1" sz="1250"/>
          </a:p>
          <a:p>
            <a:pPr indent="-2999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0">
                <a:solidFill>
                  <a:schemeClr val="dk1"/>
                </a:solidFill>
              </a:rPr>
              <a:t>Mr Hemanand</a:t>
            </a:r>
            <a:r>
              <a:rPr b="1" lang="en" sz="1450">
                <a:solidFill>
                  <a:schemeClr val="dk1"/>
                </a:solidFill>
              </a:rPr>
              <a:t>, </a:t>
            </a:r>
            <a:r>
              <a:rPr b="1" lang="en" sz="1250">
                <a:solidFill>
                  <a:schemeClr val="dk1"/>
                </a:solidFill>
              </a:rPr>
              <a:t>External Guide, </a:t>
            </a:r>
            <a:endParaRPr b="1" sz="12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i="1" lang="en" sz="1250"/>
              <a:t>Founder CEO at MachDatum Pvt. Ltd. 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Building a Schema for Data Model</a:t>
            </a:r>
            <a:endParaRPr b="1" sz="140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Define Data Model Structure:Identify the core attributes and relationships that constitute a data model and create a structured schema to represent this in a database.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Migrations for Data Model:Use database migrations to define and version the data model schema, allowing for easy updates and rollbacks.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Repository for Data Model:Implement a data model repository to encapsulate data access logic, providing methods for CRUD operations and abstracting database interactions.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Controller for Data Model:Develop an API controller to handle HTTP requests related to the data model, creating endpoints for retrieving, creating, updating, and deleting data model entities.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Import and Transform Data Model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Importing Data Model:Create mechanisms to import data model tables directly from a data source, offering users a straightforward way to use existing tables as data models.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Data Transformation:Develop a data transformation feature that allows users to customize existing tables through SQL queries to form new data models, providing flexibility in data modeling.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Migrations for Import/Transform:Extend the migration system to include scripts for importing data models and applying SQL transformations, ensuring version control and traceability.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Validation and Testing:Implement validation checks and testing procedures for imported and transformed data models, ensuring data integrity and compatibility with the application.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Tools and Technologies</a:t>
            </a:r>
            <a:endParaRPr/>
          </a:p>
          <a:p>
            <a:pPr indent="0" lvl="0" marL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00" y="1129975"/>
            <a:ext cx="1519425" cy="13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163" y="3153925"/>
            <a:ext cx="1600950" cy="13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650" y="3080125"/>
            <a:ext cx="1682500" cy="1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5522" y="1264275"/>
            <a:ext cx="2293551" cy="8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  <p:pic>
        <p:nvPicPr>
          <p:cNvPr id="206" name="Google Shape;20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1700" y="2109175"/>
            <a:ext cx="1316825" cy="1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-20309" r="-20309" t="0"/>
            </a:stretch>
          </a:blipFill>
          <a:ln>
            <a:noFill/>
          </a:ln>
        </p:spPr>
      </p:sp>
      <p:sp>
        <p:nvSpPr>
          <p:cNvPr id="212" name="Google Shape;212;p35"/>
          <p:cNvSpPr txBox="1"/>
          <p:nvPr/>
        </p:nvSpPr>
        <p:spPr>
          <a:xfrm>
            <a:off x="1311675" y="2646627"/>
            <a:ext cx="247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QUESTIONS?</a:t>
            </a:r>
            <a:endParaRPr sz="700">
              <a:solidFill>
                <a:schemeClr val="accent3"/>
              </a:solidFill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 flipH="1" rot="10800000">
            <a:off x="1903273" y="3137353"/>
            <a:ext cx="1887300" cy="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35"/>
          <p:cNvGrpSpPr/>
          <p:nvPr/>
        </p:nvGrpSpPr>
        <p:grpSpPr>
          <a:xfrm>
            <a:off x="4246046" y="1035500"/>
            <a:ext cx="145236" cy="2662248"/>
            <a:chOff x="0" y="-47623"/>
            <a:chExt cx="76500" cy="1402290"/>
          </a:xfrm>
        </p:grpSpPr>
        <p:sp>
          <p:nvSpPr>
            <p:cNvPr id="215" name="Google Shape;215;p35"/>
            <p:cNvSpPr/>
            <p:nvPr/>
          </p:nvSpPr>
          <p:spPr>
            <a:xfrm>
              <a:off x="0" y="0"/>
              <a:ext cx="76440" cy="1354667"/>
            </a:xfrm>
            <a:custGeom>
              <a:rect b="b" l="l" r="r" t="t"/>
              <a:pathLst>
                <a:path extrusionOk="0" h="1354667" w="76440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16" name="Google Shape;216;p35"/>
            <p:cNvSpPr txBox="1"/>
            <p:nvPr/>
          </p:nvSpPr>
          <p:spPr>
            <a:xfrm>
              <a:off x="0" y="-47623"/>
              <a:ext cx="76500" cy="86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35"/>
          <p:cNvSpPr txBox="1"/>
          <p:nvPr/>
        </p:nvSpPr>
        <p:spPr>
          <a:xfrm>
            <a:off x="2162475" y="2292655"/>
            <a:ext cx="162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ANY</a:t>
            </a:r>
            <a:endParaRPr sz="7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213" y="1057275"/>
            <a:ext cx="2618613" cy="261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3725"/>
            <a:ext cx="8520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Agenda</a:t>
            </a:r>
            <a:endParaRPr sz="28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02825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 to Organization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 Environment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Details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 Contribution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Tools and Technology Used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 &amp; 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Organization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 MachDatum,is a startup in Coimbatore, specializes in crafting and implementing Industry 4.0 solutions for manufacturing and process sectors. Their expertise lies in enhancing and maintaining equipment and process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● They harness a blend of advanced technologies including the Industrial Internet of Things (IIoT), Data Engineering, Machine Learning, and Artificial Intelligence to drive transformative outcomes.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● Prestigious MNCs like ZF Wind Power and Shanthi Gears are among MachDatum’s esteemed clients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Environment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Hardware Specifications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00">
                <a:solidFill>
                  <a:schemeClr val="dk1"/>
                </a:solidFill>
              </a:rPr>
              <a:t>Processor - intel i7 10th Gen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Ram- </a:t>
            </a:r>
            <a:r>
              <a:rPr lang="en" sz="1900">
                <a:solidFill>
                  <a:schemeClr val="dk1"/>
                </a:solidFill>
              </a:rPr>
              <a:t>8GB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Software Specifications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OS Windows 11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Bator Operator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6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Char char="●"/>
            </a:pPr>
            <a:r>
              <a:rPr lang="en" sz="1565">
                <a:solidFill>
                  <a:schemeClr val="dk1"/>
                </a:solidFill>
              </a:rPr>
              <a:t>The Bator operator is employed for real-time digital surveillance of the shop floor.</a:t>
            </a:r>
            <a:endParaRPr sz="1565">
              <a:solidFill>
                <a:schemeClr val="dk1"/>
              </a:solidFill>
            </a:endParaRPr>
          </a:p>
          <a:p>
            <a:pPr indent="-3279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Char char="●"/>
            </a:pPr>
            <a:r>
              <a:rPr lang="en" sz="1565">
                <a:solidFill>
                  <a:schemeClr val="dk1"/>
                </a:solidFill>
              </a:rPr>
              <a:t>Machine-generated raw data is seamlessly relayed to the Bator operator's display.</a:t>
            </a:r>
            <a:endParaRPr sz="1565">
              <a:solidFill>
                <a:schemeClr val="dk1"/>
              </a:solidFill>
            </a:endParaRPr>
          </a:p>
          <a:p>
            <a:pPr indent="-3279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Char char="●"/>
            </a:pPr>
            <a:r>
              <a:rPr lang="en" sz="1565">
                <a:solidFill>
                  <a:schemeClr val="dk1"/>
                </a:solidFill>
              </a:rPr>
              <a:t>This interface presents both contextual information and the machine's operational cycle, offering an in-depth insight into its current performance.</a:t>
            </a:r>
            <a:endParaRPr sz="1565">
              <a:solidFill>
                <a:schemeClr val="dk1"/>
              </a:solidFill>
            </a:endParaRPr>
          </a:p>
          <a:p>
            <a:pPr indent="-3279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Char char="●"/>
            </a:pPr>
            <a:r>
              <a:rPr lang="en" sz="1565">
                <a:solidFill>
                  <a:schemeClr val="dk1"/>
                </a:solidFill>
              </a:rPr>
              <a:t>By integrating CNC machines, operations become more efficient, minimizing the necessity for manual intervention.</a:t>
            </a:r>
            <a:endParaRPr sz="1565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Screen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25" y="1469825"/>
            <a:ext cx="6079326" cy="27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475" y="243950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Bator Engine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Bator Engine is employed to oversee the operational dynamics of CNC Machines.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Within the Bator Engine, we analyze the machine's active and inactive periods to ascertain the OEE value.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OEE, or Overall Equipment Effectiveness, stands as the benchmark in gauging manufacturing efficiency.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The formula for OEE is given by: OEE = Availability × Performance × Quality.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Various metrics are used to compute the OEE, ensuring a comprehensive understanding of production effectiveness.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CNC Machine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975" y="157325"/>
            <a:ext cx="1682496" cy="3122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8F8F8">
                <a:alpha val="50000"/>
              </a:srgbClr>
            </a:outerShdw>
          </a:effectLst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850" y="1077250"/>
            <a:ext cx="6048375" cy="37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