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Proxima Nova"/>
      <p:regular r:id="rId21"/>
      <p:bold r:id="rId22"/>
      <p:italic r:id="rId23"/>
      <p:boldItalic r:id="rId24"/>
    </p:embeddedFont>
    <p:embeddedFont>
      <p:font typeface="Playfair Displ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Proxima Nova Semibold"/>
      <p:regular r:id="rId33"/>
      <p:bold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.fntdata"/><Relationship Id="rId25" Type="http://schemas.openxmlformats.org/officeDocument/2006/relationships/font" Target="fonts/PlayfairDisplay-regular.fntdata"/><Relationship Id="rId28" Type="http://schemas.openxmlformats.org/officeDocument/2006/relationships/font" Target="fonts/PlayfairDisplay-boldItalic.fntdata"/><Relationship Id="rId27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schemas.openxmlformats.org/officeDocument/2006/relationships/font" Target="fonts/ProximaNovaSemibold-regular.fnt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35" Type="http://schemas.openxmlformats.org/officeDocument/2006/relationships/font" Target="fonts/ProximaNovaSemibold-bold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Semibo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9298f4642_0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9298f4642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9298f4642_0_8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9298f4642_0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9298f4642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9298f4642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9298f4642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9298f4642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9298f464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9298f464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9298f464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9298f464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254dd0ca1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254dd0ca1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9298f464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9298f464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254dd0ca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254dd0ca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9298f464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9298f464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0" Type="http://schemas.openxmlformats.org/officeDocument/2006/relationships/image" Target="../media/image9.png"/><Relationship Id="rId9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tvsd.ai/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Review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20pd10</a:t>
            </a:r>
            <a:br>
              <a:rPr lang="en"/>
            </a:br>
            <a:r>
              <a:rPr lang="en"/>
              <a:t>Shakthi Mahendira 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Technology Used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00" y="1350975"/>
            <a:ext cx="1671750" cy="16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7" y="3524250"/>
            <a:ext cx="2834313" cy="10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1004" y="2825401"/>
            <a:ext cx="2686807" cy="1511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 rotWithShape="1">
          <a:blip r:embed="rId6">
            <a:alphaModFix/>
          </a:blip>
          <a:srcRect b="36950" l="0" r="0" t="38266"/>
          <a:stretch/>
        </p:blipFill>
        <p:spPr>
          <a:xfrm>
            <a:off x="2331275" y="1400825"/>
            <a:ext cx="231073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03175" y="2070225"/>
            <a:ext cx="1719549" cy="1719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34275" y="1303175"/>
            <a:ext cx="1896501" cy="171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 rotWithShape="1">
          <a:blip r:embed="rId9">
            <a:alphaModFix/>
          </a:blip>
          <a:srcRect b="-39820" l="12520" r="-12520" t="39820"/>
          <a:stretch/>
        </p:blipFill>
        <p:spPr>
          <a:xfrm>
            <a:off x="4572000" y="1828800"/>
            <a:ext cx="269557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49750" y="2968675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30250" y="1221150"/>
            <a:ext cx="3167400" cy="27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Contents</a:t>
            </a:r>
            <a:endParaRPr sz="2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" sz="1600">
                <a:solidFill>
                  <a:schemeClr val="lt1"/>
                </a:solidFill>
              </a:rPr>
              <a:t>About - TVS Digital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" sz="1600">
                <a:solidFill>
                  <a:schemeClr val="lt1"/>
                </a:solidFill>
              </a:rPr>
              <a:t>Internship Overview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" sz="1600">
                <a:solidFill>
                  <a:schemeClr val="lt1"/>
                </a:solidFill>
              </a:rPr>
              <a:t>Work Done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" sz="1600">
                <a:solidFill>
                  <a:schemeClr val="lt1"/>
                </a:solidFill>
              </a:rPr>
              <a:t>Timeline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" sz="1600">
                <a:solidFill>
                  <a:schemeClr val="lt1"/>
                </a:solidFill>
              </a:rPr>
              <a:t>Tools and Technology Used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50" y="1309850"/>
            <a:ext cx="4111425" cy="25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- TVS Digital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017725"/>
            <a:ext cx="439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Founded in May 2021, TVS Digital is a Singapore-headquartered company delivering innovative solutions for the Automotive and Financial Services industries using cutting-edge technologies. The company operates across ASEAN and South Asia, with a growing global presence and a team of over 200 professionals.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Offerings: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Autotech &amp; Fintech platforms that have evolved and scaled over the past three years.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Implementation and support for industry-leading platforms like Salesforce.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Certifications &amp; Compliance: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ISO27001 &amp; APEC Data Privacy Certification for security and credibility.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VAPT Certified by reputed assessors in Singapore.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703700" y="1017725"/>
            <a:ext cx="439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 Values: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Trust, Passion, and Respect for customers &amp; employees.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Innovation @ Speed with a focus on continuous learning.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Empowerment, open communication, and customer-centric solutions.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TVS Digital is rapidly scaling its services business in India while expanding into new geographies, driving profitable growth with a high-performance team.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Website: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www.tvsd.ai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Headquarters: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Singapore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Founded: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2021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Specialties: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Automotive, Fintech, Software, Data Science, UX/UI, SaaS/PaaS, and Program Management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9575" y="201924"/>
            <a:ext cx="2524425" cy="90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Internship Overview</a:t>
            </a:r>
            <a:endParaRPr sz="3300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Joined TVS Digital as a Data Science Intern in December 2024.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Worked on two key projects: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 Chatbot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Built a Sales Copilot using RAG with the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Gemini Flash LLM.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Rule-Based + AI Chatbot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Developed a ticket resolution L0 chatbot that combines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Rule-based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logic with RAG using the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Gemini Flash LLM.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1 – Sales Copilot</a:t>
            </a:r>
            <a:endParaRPr sz="3300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b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 Sales Copilot to assist sales personnel. In showrooms, there are often new hires, making it challenging to train them on vehicle details and other essential information. An AI-powered assistant can be installed to help sales personnel quickly access and provide accurate information to customers, enhancing their efficiency and customer experience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Features: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 Handles both structured and unstructured data.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 Uses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Langchain-Agents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determine which data to utilize.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 Employs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PostgreSQL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structured data and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Pinecone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vector storage.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 Built with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Streamlit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the user interface.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 Utilizes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Cohere embeddings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Pinecone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vector storage.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 Implements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Retrieval-Augmented Generation (RAG)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Gemini Flash LLM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 Escalates complex cases to human agents when necessary.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9600" y="1152481"/>
            <a:ext cx="2619375" cy="254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2 –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L0 Bot</a:t>
            </a:r>
            <a:endParaRPr sz="3300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 chatbot to efficiently resolve user tickets.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support 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stem, there are three teams: L1 (Support Team), L2 (Data Team), and L3 (Technical Team). The challenge is that the L1 team receives a high volume of queries, but due to a small team size, handling them efficiently becomes difficult.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address this, we plan to develop an L0 bot that will: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 Collect user data and issue details before creating a ticket.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 Allow the L1 team to pick up and resolve tickets when available.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 Handle repetitive and minor issues by providing automated AI-driven solutions.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 If the issue is resolved, no need for L1 intervention; otherwise, the L1 team takes over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151" y="2571753"/>
            <a:ext cx="3278398" cy="218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Features: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 L0 bot designed to reduce the workload of the L1 bot.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 Rule-based chatbot built using Flask.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 Collects user details and issues they are facing.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 Automatically creates tickets in Zendesk.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 Attempts to provide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AI-generated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solutions—if the user is satisfied, the ticket is closed; otherwise, it is escalated to a live agent.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 Utilizes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Cohere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embeddings and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Pinecone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vector storage.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 Implements Retrieval-Augmented Generation (RAG) with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Gemini Flash LLM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✔ Escalates complex cases to human agents when necessary.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07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grpSp>
        <p:nvGrpSpPr>
          <p:cNvPr id="112" name="Google Shape;112;p21"/>
          <p:cNvGrpSpPr/>
          <p:nvPr/>
        </p:nvGrpSpPr>
        <p:grpSpPr>
          <a:xfrm>
            <a:off x="6243212" y="1007188"/>
            <a:ext cx="2900790" cy="2134200"/>
            <a:chOff x="4302025" y="1450174"/>
            <a:chExt cx="2900790" cy="2134200"/>
          </a:xfrm>
        </p:grpSpPr>
        <p:sp>
          <p:nvSpPr>
            <p:cNvPr id="113" name="Google Shape;113;p21"/>
            <p:cNvSpPr/>
            <p:nvPr/>
          </p:nvSpPr>
          <p:spPr>
            <a:xfrm>
              <a:off x="4849315" y="3079486"/>
              <a:ext cx="23535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" name="Google Shape;114;p21"/>
            <p:cNvGrpSpPr/>
            <p:nvPr/>
          </p:nvGrpSpPr>
          <p:grpSpPr>
            <a:xfrm>
              <a:off x="4302025" y="1450174"/>
              <a:ext cx="2358089" cy="2134200"/>
              <a:chOff x="4302025" y="1450174"/>
              <a:chExt cx="2358089" cy="2134200"/>
            </a:xfrm>
          </p:grpSpPr>
          <p:grpSp>
            <p:nvGrpSpPr>
              <p:cNvPr id="115" name="Google Shape;115;p21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16" name="Google Shape;116;p21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17" name="Google Shape;117;p21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8" name="Google Shape;118;p21"/>
              <p:cNvSpPr txBox="1"/>
              <p:nvPr/>
            </p:nvSpPr>
            <p:spPr>
              <a:xfrm>
                <a:off x="4302025" y="3212974"/>
                <a:ext cx="12606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Feb 2025 </a:t>
                </a:r>
                <a:r>
                  <a:rPr b="1" lang="en" sz="1100"/>
                  <a:t>&amp; Beyond</a:t>
                </a:r>
                <a:endParaRPr b="1" sz="1100"/>
              </a:p>
              <a:p>
                <a:pPr indent="0" lvl="0" marL="0" rtl="0" algn="ctr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9" name="Google Shape;119;p21"/>
              <p:cNvSpPr txBox="1"/>
              <p:nvPr/>
            </p:nvSpPr>
            <p:spPr>
              <a:xfrm>
                <a:off x="4701714" y="1450174"/>
                <a:ext cx="19584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Contributions and Future</a:t>
                </a:r>
                <a:endParaRPr b="1" sz="800"/>
              </a:p>
              <a:p>
                <a:pPr indent="0" lvl="0" marL="0" rtl="0" algn="l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• Currently working on a ticket creation chatbot.</a:t>
                </a:r>
                <a:endParaRPr b="1" sz="800"/>
              </a:p>
              <a:p>
                <a:pPr indent="0" lvl="0" marL="0" rtl="0" algn="l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b="1" lang="en" sz="800"/>
                  <a:t>• Planning to enable multilingual support in the future.</a:t>
                </a:r>
                <a:endParaRPr b="1" sz="800"/>
              </a:p>
            </p:txBody>
          </p:sp>
        </p:grpSp>
      </p:grpSp>
      <p:grpSp>
        <p:nvGrpSpPr>
          <p:cNvPr id="120" name="Google Shape;120;p21"/>
          <p:cNvGrpSpPr/>
          <p:nvPr/>
        </p:nvGrpSpPr>
        <p:grpSpPr>
          <a:xfrm>
            <a:off x="1689288" y="980100"/>
            <a:ext cx="2740338" cy="2161289"/>
            <a:chOff x="495975" y="1425374"/>
            <a:chExt cx="2740338" cy="2161289"/>
          </a:xfrm>
        </p:grpSpPr>
        <p:sp>
          <p:nvSpPr>
            <p:cNvPr id="121" name="Google Shape;121;p21"/>
            <p:cNvSpPr/>
            <p:nvPr/>
          </p:nvSpPr>
          <p:spPr>
            <a:xfrm>
              <a:off x="932613" y="3079474"/>
              <a:ext cx="23037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" name="Google Shape;122;p21"/>
            <p:cNvGrpSpPr/>
            <p:nvPr/>
          </p:nvGrpSpPr>
          <p:grpSpPr>
            <a:xfrm>
              <a:off x="495975" y="1425374"/>
              <a:ext cx="2038800" cy="2161289"/>
              <a:chOff x="495975" y="1425374"/>
              <a:chExt cx="2038800" cy="2161289"/>
            </a:xfrm>
          </p:grpSpPr>
          <p:sp>
            <p:nvSpPr>
              <p:cNvPr id="123" name="Google Shape;123;p21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Dec 2024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24" name="Google Shape;124;p21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25" name="Google Shape;125;p21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26" name="Google Shape;126;p21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7" name="Google Shape;127;p21"/>
              <p:cNvSpPr txBox="1"/>
              <p:nvPr/>
            </p:nvSpPr>
            <p:spPr>
              <a:xfrm>
                <a:off x="495975" y="1425374"/>
                <a:ext cx="20388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Onboarding &amp; Learning Phase</a:t>
                </a:r>
                <a:endParaRPr b="1" sz="800"/>
              </a:p>
              <a:p>
                <a:pPr indent="0" lvl="0" marL="0" rtl="0" algn="l">
                  <a:lnSpc>
                    <a:spcPct val="115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b="1" lang="en" sz="800"/>
                  <a:t>Began exploring LLMs, vector databases, and related technologies, and started working on their implementation.</a:t>
                </a:r>
                <a:endParaRPr b="1" sz="800"/>
              </a:p>
            </p:txBody>
          </p:sp>
        </p:grpSp>
      </p:grpSp>
      <p:grpSp>
        <p:nvGrpSpPr>
          <p:cNvPr id="128" name="Google Shape;128;p21"/>
          <p:cNvGrpSpPr/>
          <p:nvPr/>
        </p:nvGrpSpPr>
        <p:grpSpPr>
          <a:xfrm>
            <a:off x="3057372" y="2257113"/>
            <a:ext cx="3733753" cy="1640113"/>
            <a:chOff x="1517309" y="2702599"/>
            <a:chExt cx="3733753" cy="1640113"/>
          </a:xfrm>
        </p:grpSpPr>
        <p:sp>
          <p:nvSpPr>
            <p:cNvPr id="129" name="Google Shape;129;p21"/>
            <p:cNvSpPr/>
            <p:nvPr/>
          </p:nvSpPr>
          <p:spPr>
            <a:xfrm>
              <a:off x="2890963" y="3079486"/>
              <a:ext cx="2360100" cy="133500"/>
            </a:xfrm>
            <a:prstGeom prst="rect">
              <a:avLst/>
            </a:prstGeom>
            <a:solidFill>
              <a:srgbClr val="085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0" name="Google Shape;130;p21"/>
            <p:cNvGrpSpPr/>
            <p:nvPr/>
          </p:nvGrpSpPr>
          <p:grpSpPr>
            <a:xfrm>
              <a:off x="1517309" y="2702599"/>
              <a:ext cx="3009300" cy="1640113"/>
              <a:chOff x="1517309" y="2702599"/>
              <a:chExt cx="3009300" cy="1640113"/>
            </a:xfrm>
          </p:grpSpPr>
          <p:sp>
            <p:nvSpPr>
              <p:cNvPr id="131" name="Google Shape;131;p21"/>
              <p:cNvSpPr txBox="1"/>
              <p:nvPr/>
            </p:nvSpPr>
            <p:spPr>
              <a:xfrm>
                <a:off x="2525601" y="2702599"/>
                <a:ext cx="896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" sz="1200">
                    <a:latin typeface="Roboto"/>
                    <a:ea typeface="Roboto"/>
                    <a:cs typeface="Roboto"/>
                    <a:sym typeface="Roboto"/>
                  </a:rPr>
                  <a:t>Jan 2025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32" name="Google Shape;132;p21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33" name="Google Shape;133;p21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34" name="Google Shape;134;p21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5" name="Google Shape;135;p21"/>
              <p:cNvSpPr txBox="1"/>
              <p:nvPr/>
            </p:nvSpPr>
            <p:spPr>
              <a:xfrm>
                <a:off x="1517309" y="3398911"/>
                <a:ext cx="30093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Project Contributions</a:t>
                </a:r>
                <a:endParaRPr b="1" sz="800"/>
              </a:p>
              <a:p>
                <a:pPr indent="0" lvl="0" marL="0" rtl="0" algn="l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• Worked on the Sales Copilot, developed a Streamlit-based system, and</a:t>
                </a:r>
                <a:r>
                  <a:rPr b="1" lang="en" sz="800"/>
                  <a:t> </a:t>
                </a:r>
                <a:r>
                  <a:rPr b="1" lang="en" sz="800"/>
                  <a:t>successfully submitted it. As it is currently in the MVP stage, it will be utilized in the future.</a:t>
                </a:r>
                <a:endParaRPr b="1" sz="800"/>
              </a:p>
              <a:p>
                <a:pPr indent="0" lvl="0" marL="0" rtl="0" algn="l">
                  <a:lnSpc>
                    <a:spcPct val="115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b="1" lang="en" sz="800"/>
                  <a:t>• Began working on the second project.</a:t>
                </a:r>
                <a:endParaRPr b="1" sz="800"/>
              </a:p>
            </p:txBody>
          </p:sp>
        </p:grpSp>
      </p:grpSp>
      <p:sp>
        <p:nvSpPr>
          <p:cNvPr id="136" name="Google Shape;136;p21"/>
          <p:cNvSpPr/>
          <p:nvPr/>
        </p:nvSpPr>
        <p:spPr>
          <a:xfrm>
            <a:off x="6749800" y="2354625"/>
            <a:ext cx="101400" cy="110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4392050" y="2939625"/>
            <a:ext cx="101400" cy="110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2071600" y="2354613"/>
            <a:ext cx="101400" cy="110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