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79" r:id="rId3"/>
    <p:sldId id="257" r:id="rId4"/>
    <p:sldId id="258" r:id="rId5"/>
    <p:sldId id="280" r:id="rId6"/>
    <p:sldId id="259" r:id="rId7"/>
    <p:sldId id="260" r:id="rId8"/>
    <p:sldId id="270" r:id="rId9"/>
    <p:sldId id="273" r:id="rId10"/>
    <p:sldId id="274" r:id="rId11"/>
    <p:sldId id="267" r:id="rId12"/>
    <p:sldId id="281" r:id="rId13"/>
    <p:sldId id="261" r:id="rId14"/>
    <p:sldId id="262" r:id="rId15"/>
    <p:sldId id="275" r:id="rId16"/>
    <p:sldId id="276" r:id="rId17"/>
    <p:sldId id="277" r:id="rId18"/>
    <p:sldId id="268" r:id="rId19"/>
    <p:sldId id="263" r:id="rId20"/>
    <p:sldId id="282" r:id="rId21"/>
    <p:sldId id="264" r:id="rId22"/>
    <p:sldId id="265" r:id="rId23"/>
    <p:sldId id="266" r:id="rId24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26"/>
      <p:bold r:id="rId27"/>
    </p:embeddedFon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Playfair Display" panose="00000500000000000000" pitchFamily="2" charset="0"/>
      <p:regular r:id="rId32"/>
      <p:bold r:id="rId33"/>
      <p:italic r:id="rId34"/>
      <p:boldItalic r:id="rId35"/>
    </p:embeddedFont>
    <p:embeddedFont>
      <p:font typeface="Proxima Nova" panose="020B0604020202020204" charset="0"/>
      <p:regular r:id="rId36"/>
      <p:bold r:id="rId37"/>
      <p:italic r:id="rId38"/>
      <p:boldItalic r:id="rId39"/>
    </p:embeddedFont>
    <p:embeddedFont>
      <p:font typeface="Proxima Nova Semibold" panose="020B0604020202020204" charset="0"/>
      <p:regular r:id="rId40"/>
      <p:bold r:id="rId41"/>
      <p:boldItalic r:id="rId42"/>
    </p:embeddedFont>
    <p:embeddedFont>
      <p:font typeface="Roboto" panose="02000000000000000000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9298f4642_0_8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9298f4642_0_8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9298f4642_0_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9298f4642_0_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9298f4642_0_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9298f4642_0_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9298f4642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9298f4642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9298f464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9298f464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9298f464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9298f464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254dd0ca1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254dd0ca1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9298f464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9298f464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254dd0c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254dd0c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9298f464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9298f464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vsd.ai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Review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20pd10</a:t>
            </a:r>
            <a:br>
              <a:rPr lang="en"/>
            </a:br>
            <a:r>
              <a:rPr lang="en"/>
              <a:t>Shakthi Mahendira 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3DA4-6CD8-7F1D-2728-D732EB51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Agent-Based Decision Making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9F854-3FB9-6EFC-8BEB-C19DDE1F6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How It Works: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Define Two Functions: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handle_structured_query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()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→ Generates SQL &amp; retrieves structured data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handle_unstructured_query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()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→ Uses RAG for unstructured data retrieval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LangChain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Agent: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Uses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LLM-based reasoning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to decide which function to call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Prompt Engineering: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Agent is trained with instructions on when to use each function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Execution: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Agent parses user query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→ Chooses the appropriate function → Returns response</a:t>
            </a:r>
          </a:p>
        </p:txBody>
      </p:sp>
    </p:spTree>
    <p:extLst>
      <p:ext uri="{BB962C8B-B14F-4D97-AF65-F5344CB8AC3E}">
        <p14:creationId xmlns:p14="http://schemas.microsoft.com/office/powerpoint/2010/main" val="4046969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E7E8-4217-841C-8AD3-B0D9275B0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/>
                </a:solidFill>
              </a:rPr>
              <a:t>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64F34-F81B-6835-23A1-E20DB7648C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4862F9B-A30F-F852-B4A4-614A80C14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682045"/>
            <a:ext cx="8520600" cy="217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92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40EA-71A5-C7F0-B473-82787283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CF655-2EE0-C87C-444C-E810B74455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9C1A7-0CCF-D6F3-F569-9FCFCC807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87" y="1152475"/>
            <a:ext cx="7392225" cy="346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06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 Features:</a:t>
            </a:r>
            <a:br>
              <a:rPr lang="en-I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Handles both structured and unstructured data.</a:t>
            </a:r>
            <a:br>
              <a:rPr lang="en-I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 </a:t>
            </a:r>
            <a:r>
              <a:rPr lang="en-I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</a:t>
            </a:r>
            <a:r>
              <a:rPr lang="en-IN" sz="11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Langchain</a:t>
            </a:r>
            <a:r>
              <a:rPr lang="en-I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-Agents</a:t>
            </a:r>
            <a:r>
              <a:rPr lang="en-I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determine which data to utilize.</a:t>
            </a:r>
            <a:br>
              <a:rPr lang="en-I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 </a:t>
            </a:r>
            <a:r>
              <a:rPr lang="en-I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Employs </a:t>
            </a:r>
            <a:r>
              <a:rPr lang="en-I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PostgreSQL</a:t>
            </a:r>
            <a:r>
              <a:rPr lang="en-I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structured data and </a:t>
            </a:r>
            <a:r>
              <a:rPr lang="en-I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Pinecone</a:t>
            </a:r>
            <a:r>
              <a:rPr lang="en-I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vector storage.</a:t>
            </a:r>
            <a:br>
              <a:rPr lang="en-I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 </a:t>
            </a:r>
            <a:r>
              <a:rPr lang="en-I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Built with </a:t>
            </a:r>
            <a:r>
              <a:rPr lang="en-IN" sz="11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Streamlit</a:t>
            </a:r>
            <a:r>
              <a:rPr lang="en-I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the user interface.</a:t>
            </a:r>
            <a:br>
              <a:rPr lang="en-I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 </a:t>
            </a:r>
            <a:r>
              <a:rPr lang="en-I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Utilizes </a:t>
            </a:r>
            <a:r>
              <a:rPr lang="en-I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Cohere embeddings</a:t>
            </a:r>
            <a:r>
              <a:rPr lang="en-I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I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Pinecone</a:t>
            </a:r>
            <a:r>
              <a:rPr lang="en-I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vector storage.</a:t>
            </a:r>
            <a:br>
              <a:rPr lang="en-I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 </a:t>
            </a:r>
            <a:r>
              <a:rPr lang="en-I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Implements </a:t>
            </a:r>
            <a:r>
              <a:rPr lang="en-I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Retrieval-Augmented Generation (RAG)</a:t>
            </a:r>
            <a:r>
              <a:rPr lang="en-I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lang="en-I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Gemini Flash LLM</a:t>
            </a:r>
            <a:endParaRPr lang="en-IN" dirty="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9600" y="1152481"/>
            <a:ext cx="2619375" cy="25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2 – </a:t>
            </a: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L0 Bot</a:t>
            </a:r>
            <a:endParaRPr sz="2000" dirty="0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b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 chatbot to efficiently resolve user tickets.</a:t>
            </a:r>
          </a:p>
          <a:p>
            <a:pPr marL="0" lvl="0" indent="0" algn="l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support system, there are three teams: L1 (Support Team), L2 (Data Team),</a:t>
            </a:r>
          </a:p>
          <a:p>
            <a:pPr marL="0" lvl="0" indent="0" algn="l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L3 (Technical Team). The challenge is that the L1 team receives a high volume</a:t>
            </a:r>
          </a:p>
          <a:p>
            <a:pPr marL="0" lvl="0" indent="0" algn="l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queries, but due to a small </a:t>
            </a:r>
            <a:r>
              <a:rPr lang="en" sz="1100" dirty="0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size, handling them efficiently becomes difficult.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733" y="1767199"/>
            <a:ext cx="3278398" cy="218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3226D-3AEB-A606-999C-170442CA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AI-Powered Rule-Based Support Bot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8E9B7D-79C7-5827-D700-D307C5C2BD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1429514"/>
            <a:ext cx="783419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Collects user details (Name, Email, Customer Type, Product) upon login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Asks for the issue faced by the user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Predicts incident type using a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pre-trained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Random Forest model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Three possible incident categories mapped to specific issues</a:t>
            </a:r>
          </a:p>
        </p:txBody>
      </p:sp>
    </p:spTree>
    <p:extLst>
      <p:ext uri="{BB962C8B-B14F-4D97-AF65-F5344CB8AC3E}">
        <p14:creationId xmlns:p14="http://schemas.microsoft.com/office/powerpoint/2010/main" val="4242250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3BC76-0171-C4AD-9859-87C469FDB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Key Flow: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Issue Classification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– AI predicts incident type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Dynamic Questioning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– LLM asks for additional details based on issue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AI Resolution (RAG-based)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– Retrieves relevant solution steps from a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Vector Database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User Choice: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If satisfied, ticket is marked as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Resolved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If not, proceed to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Live Agent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724113-63B9-4A59-B5AD-341D1F5CD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1700" y="381235"/>
            <a:ext cx="6355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Intelligent Issue Resolution</a:t>
            </a:r>
          </a:p>
        </p:txBody>
      </p:sp>
    </p:spTree>
    <p:extLst>
      <p:ext uri="{BB962C8B-B14F-4D97-AF65-F5344CB8AC3E}">
        <p14:creationId xmlns:p14="http://schemas.microsoft.com/office/powerpoint/2010/main" val="1601000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C8B3-7543-E1EB-CD23-8BD3E1E0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Seamless Live Agent Integration with Zendesk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3DAF44-6EDD-EEDB-FA83-C9E257F525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1429514"/>
            <a:ext cx="757771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If AI resolution is unsatisfactory, the bot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creates a ticket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Ticket includes all collected details and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Queue 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 is assigned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User waits in a queue for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Zendesk Live Agent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Once an agent is available, the user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chats live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 to resolve the issue</a:t>
            </a:r>
          </a:p>
        </p:txBody>
      </p:sp>
    </p:spTree>
    <p:extLst>
      <p:ext uri="{BB962C8B-B14F-4D97-AF65-F5344CB8AC3E}">
        <p14:creationId xmlns:p14="http://schemas.microsoft.com/office/powerpoint/2010/main" val="3665121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125BB-3D0F-DAA5-C082-95B26D04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0877D-DE99-A1EE-E7F4-327DD8590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41F7E682-DA52-7D86-D80F-63DFA5C36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841" y="1152475"/>
            <a:ext cx="5151670" cy="350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53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Features: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L0 bot designed to reduce the workload of the L1 bot.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Rule-based chatbot built using Flask.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Utilizes 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Cohere 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embeddings and 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Pinecone 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vector storage.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Implements Retrieval-Augmented Generation (RAG) with 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Gemini Flash LLM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Escalates complex cases to human agents when necessary.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6B00-2E4E-ACC2-9D2A-2E7B9994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b="1" dirty="0">
                <a:solidFill>
                  <a:schemeClr val="accent2">
                    <a:lumMod val="5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Special Thanks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B5224-DB00-B40E-67C5-CB056B2792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Dr. R. Nadarajan, Director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,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        Department of Applied Mathematics and Computational Sciences, PSG College of Technology.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Dr. Shina Sheen, Head of the Department,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        Department of Applied Mathematics and Computational Sciences, PSG College of Technology.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Dr. M. Senthil Kumar, Course Coordinator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,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       Department of Applied Mathematics and Computational Sciences, PSG College of Technology.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Mrs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M </a:t>
            </a:r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Kashthuri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Bai, Tutor,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000" i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         Department of Applied Mathematics and Computational Sciences, PSG College of Technology.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Ms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S </a:t>
            </a:r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S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. Sudha, Academic Guide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,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000" i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          Department of Applied Mathematics and Computational Sciences, PSG College of Technology.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Mr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Ratnayash Pandey, </a:t>
            </a:r>
            <a:r>
              <a:rPr lang="en-US" sz="11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External Guide,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900" i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          Project Manager at TVS Digital  Pvt. Ltd. </a:t>
            </a:r>
            <a:endParaRPr lang="en-US" sz="9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2164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E93F-AA0B-2E54-7ADD-BB540F3D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F7C33-530D-0587-B48D-3BF626C251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1F2B1A-9203-80B3-0432-4A18D29F2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152475"/>
            <a:ext cx="6604000" cy="335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06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07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grpSp>
        <p:nvGrpSpPr>
          <p:cNvPr id="112" name="Google Shape;112;p21"/>
          <p:cNvGrpSpPr/>
          <p:nvPr/>
        </p:nvGrpSpPr>
        <p:grpSpPr>
          <a:xfrm>
            <a:off x="6243212" y="1007188"/>
            <a:ext cx="2900790" cy="2134200"/>
            <a:chOff x="4302025" y="1450174"/>
            <a:chExt cx="2900790" cy="2134200"/>
          </a:xfrm>
        </p:grpSpPr>
        <p:sp>
          <p:nvSpPr>
            <p:cNvPr id="113" name="Google Shape;113;p21"/>
            <p:cNvSpPr/>
            <p:nvPr/>
          </p:nvSpPr>
          <p:spPr>
            <a:xfrm>
              <a:off x="4849315" y="3079486"/>
              <a:ext cx="23535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" name="Google Shape;114;p21"/>
            <p:cNvGrpSpPr/>
            <p:nvPr/>
          </p:nvGrpSpPr>
          <p:grpSpPr>
            <a:xfrm>
              <a:off x="4302025" y="1450174"/>
              <a:ext cx="2358089" cy="2134200"/>
              <a:chOff x="4302025" y="1450174"/>
              <a:chExt cx="2358089" cy="2134200"/>
            </a:xfrm>
          </p:grpSpPr>
          <p:grpSp>
            <p:nvGrpSpPr>
              <p:cNvPr id="115" name="Google Shape;115;p21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16" name="Google Shape;116;p21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17" name="Google Shape;117;p21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8" name="Google Shape;118;p21"/>
              <p:cNvSpPr txBox="1"/>
              <p:nvPr/>
            </p:nvSpPr>
            <p:spPr>
              <a:xfrm>
                <a:off x="4302025" y="3212974"/>
                <a:ext cx="12606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Roboto"/>
                    <a:ea typeface="Roboto"/>
                    <a:cs typeface="Roboto"/>
                    <a:sym typeface="Roboto"/>
                  </a:rPr>
                  <a:t>Feb 2025 </a:t>
                </a:r>
                <a:r>
                  <a:rPr lang="en" sz="1100" b="1"/>
                  <a:t>&amp; Beyond</a:t>
                </a:r>
                <a:endParaRPr sz="1100" b="1"/>
              </a:p>
              <a:p>
                <a:pPr marL="0" lvl="0" indent="0" algn="ctr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sz="12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9" name="Google Shape;119;p21"/>
              <p:cNvSpPr txBox="1"/>
              <p:nvPr/>
            </p:nvSpPr>
            <p:spPr>
              <a:xfrm>
                <a:off x="4701714" y="1450174"/>
                <a:ext cx="19584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/>
                  <a:t>Contributions and Future</a:t>
                </a:r>
                <a:endParaRPr sz="800" b="1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en" sz="800" b="1"/>
                  <a:t>• Currently working on a ticket creation chatbot.</a:t>
                </a:r>
                <a:endParaRPr sz="800" b="1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lang="en" sz="800" b="1"/>
                  <a:t>• Planning to enable multilingual support in the future.</a:t>
                </a:r>
                <a:endParaRPr sz="800" b="1"/>
              </a:p>
            </p:txBody>
          </p:sp>
        </p:grpSp>
      </p:grpSp>
      <p:grpSp>
        <p:nvGrpSpPr>
          <p:cNvPr id="120" name="Google Shape;120;p21"/>
          <p:cNvGrpSpPr/>
          <p:nvPr/>
        </p:nvGrpSpPr>
        <p:grpSpPr>
          <a:xfrm>
            <a:off x="1689288" y="980100"/>
            <a:ext cx="2740338" cy="2161289"/>
            <a:chOff x="495975" y="1425374"/>
            <a:chExt cx="2740338" cy="2161289"/>
          </a:xfrm>
        </p:grpSpPr>
        <p:sp>
          <p:nvSpPr>
            <p:cNvPr id="121" name="Google Shape;121;p21"/>
            <p:cNvSpPr/>
            <p:nvPr/>
          </p:nvSpPr>
          <p:spPr>
            <a:xfrm>
              <a:off x="932613" y="3079474"/>
              <a:ext cx="23037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" name="Google Shape;122;p21"/>
            <p:cNvGrpSpPr/>
            <p:nvPr/>
          </p:nvGrpSpPr>
          <p:grpSpPr>
            <a:xfrm>
              <a:off x="495975" y="1425374"/>
              <a:ext cx="2038800" cy="2161289"/>
              <a:chOff x="495975" y="1425374"/>
              <a:chExt cx="2038800" cy="2161289"/>
            </a:xfrm>
          </p:grpSpPr>
          <p:sp>
            <p:nvSpPr>
              <p:cNvPr id="123" name="Google Shape;123;p21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latin typeface="Roboto"/>
                    <a:ea typeface="Roboto"/>
                    <a:cs typeface="Roboto"/>
                    <a:sym typeface="Roboto"/>
                  </a:rPr>
                  <a:t>Dec 2024</a:t>
                </a:r>
                <a:endParaRPr sz="12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24" name="Google Shape;124;p21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25" name="Google Shape;125;p21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26" name="Google Shape;126;p21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7" name="Google Shape;127;p21"/>
              <p:cNvSpPr txBox="1"/>
              <p:nvPr/>
            </p:nvSpPr>
            <p:spPr>
              <a:xfrm>
                <a:off x="495975" y="1425374"/>
                <a:ext cx="20388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" sz="800" b="1"/>
                  <a:t>Onboarding &amp; Learning Phase</a:t>
                </a:r>
                <a:endParaRPr sz="800" b="1"/>
              </a:p>
              <a:p>
                <a:pPr marL="0" lvl="0" indent="0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" sz="800" b="1"/>
                  <a:t>Began exploring LLMs, vector databases, and related technologies, and started working on their implementation.</a:t>
                </a:r>
                <a:endParaRPr sz="800" b="1"/>
              </a:p>
            </p:txBody>
          </p:sp>
        </p:grpSp>
      </p:grpSp>
      <p:grpSp>
        <p:nvGrpSpPr>
          <p:cNvPr id="128" name="Google Shape;128;p21"/>
          <p:cNvGrpSpPr/>
          <p:nvPr/>
        </p:nvGrpSpPr>
        <p:grpSpPr>
          <a:xfrm>
            <a:off x="3057372" y="2257113"/>
            <a:ext cx="3733753" cy="1640113"/>
            <a:chOff x="1517309" y="2702599"/>
            <a:chExt cx="3733753" cy="1640113"/>
          </a:xfrm>
        </p:grpSpPr>
        <p:sp>
          <p:nvSpPr>
            <p:cNvPr id="129" name="Google Shape;129;p21"/>
            <p:cNvSpPr/>
            <p:nvPr/>
          </p:nvSpPr>
          <p:spPr>
            <a:xfrm>
              <a:off x="2890963" y="3079486"/>
              <a:ext cx="2360100" cy="133500"/>
            </a:xfrm>
            <a:prstGeom prst="rect">
              <a:avLst/>
            </a:prstGeom>
            <a:solidFill>
              <a:srgbClr val="085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" name="Google Shape;130;p21"/>
            <p:cNvGrpSpPr/>
            <p:nvPr/>
          </p:nvGrpSpPr>
          <p:grpSpPr>
            <a:xfrm>
              <a:off x="1517309" y="2702599"/>
              <a:ext cx="3009300" cy="1640113"/>
              <a:chOff x="1517309" y="2702599"/>
              <a:chExt cx="3009300" cy="1640113"/>
            </a:xfrm>
          </p:grpSpPr>
          <p:sp>
            <p:nvSpPr>
              <p:cNvPr id="131" name="Google Shape;131;p21"/>
              <p:cNvSpPr txBox="1"/>
              <p:nvPr/>
            </p:nvSpPr>
            <p:spPr>
              <a:xfrm>
                <a:off x="2525601" y="2702599"/>
                <a:ext cx="896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latin typeface="Roboto"/>
                    <a:ea typeface="Roboto"/>
                    <a:cs typeface="Roboto"/>
                    <a:sym typeface="Roboto"/>
                  </a:rPr>
                  <a:t>Jan 2025</a:t>
                </a:r>
                <a:endParaRPr sz="12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32" name="Google Shape;132;p21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33" name="Google Shape;133;p21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34" name="Google Shape;134;p21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5" name="Google Shape;135;p21"/>
              <p:cNvSpPr txBox="1"/>
              <p:nvPr/>
            </p:nvSpPr>
            <p:spPr>
              <a:xfrm>
                <a:off x="1517309" y="3398911"/>
                <a:ext cx="30093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" sz="800" b="1"/>
                  <a:t>Project Contributions</a:t>
                </a:r>
                <a:endParaRPr sz="800" b="1"/>
              </a:p>
              <a:p>
                <a:pPr marL="0" lvl="0" indent="0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" sz="800" b="1"/>
                  <a:t>• Worked on the Sales Copilot, developed a Streamlit-based system, and successfully submitted it. As it is currently in the MVP stage, it will be utilized in the future.</a:t>
                </a:r>
                <a:endParaRPr sz="800" b="1"/>
              </a:p>
              <a:p>
                <a:pPr marL="0" lvl="0" indent="0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" sz="800" b="1"/>
                  <a:t>• Began working on the second project.</a:t>
                </a:r>
                <a:endParaRPr sz="800" b="1"/>
              </a:p>
            </p:txBody>
          </p:sp>
        </p:grpSp>
      </p:grpSp>
      <p:sp>
        <p:nvSpPr>
          <p:cNvPr id="136" name="Google Shape;136;p21"/>
          <p:cNvSpPr/>
          <p:nvPr/>
        </p:nvSpPr>
        <p:spPr>
          <a:xfrm>
            <a:off x="6749800" y="2354625"/>
            <a:ext cx="101400" cy="1101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4392050" y="2939625"/>
            <a:ext cx="101400" cy="1101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2071600" y="2354613"/>
            <a:ext cx="101400" cy="1101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Technology Used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00" y="1350975"/>
            <a:ext cx="1671750" cy="16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7" y="3524250"/>
            <a:ext cx="2834313" cy="10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1004" y="2825401"/>
            <a:ext cx="2686807" cy="1511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 rotWithShape="1">
          <a:blip r:embed="rId6">
            <a:alphaModFix/>
          </a:blip>
          <a:srcRect t="38266" b="36950"/>
          <a:stretch/>
        </p:blipFill>
        <p:spPr>
          <a:xfrm>
            <a:off x="2331275" y="1400825"/>
            <a:ext cx="231073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03175" y="2070225"/>
            <a:ext cx="1719549" cy="171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34275" y="1303175"/>
            <a:ext cx="1896501" cy="171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 rotWithShape="1">
          <a:blip r:embed="rId9">
            <a:alphaModFix/>
          </a:blip>
          <a:srcRect l="12520" t="39820" r="-12520" b="-39820"/>
          <a:stretch/>
        </p:blipFill>
        <p:spPr>
          <a:xfrm>
            <a:off x="4572000" y="1828800"/>
            <a:ext cx="269557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49750" y="296867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5130250" y="1221150"/>
            <a:ext cx="3167400" cy="27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Contents</a:t>
            </a: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" sz="1600">
                <a:solidFill>
                  <a:schemeClr val="lt1"/>
                </a:solidFill>
              </a:rPr>
              <a:t>About - TVS Digital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" sz="1600">
                <a:solidFill>
                  <a:schemeClr val="lt1"/>
                </a:solidFill>
              </a:rPr>
              <a:t>Internship Overview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" sz="1600">
                <a:solidFill>
                  <a:schemeClr val="lt1"/>
                </a:solidFill>
              </a:rPr>
              <a:t>Work Done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" sz="1600">
                <a:solidFill>
                  <a:schemeClr val="lt1"/>
                </a:solidFill>
              </a:rPr>
              <a:t>Timeline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" sz="1600">
                <a:solidFill>
                  <a:schemeClr val="lt1"/>
                </a:solidFill>
              </a:rPr>
              <a:t>Tools and Technology Used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50" y="1309850"/>
            <a:ext cx="4111425" cy="25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- TVS Digital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392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Founded in May 2021, TVS Digital is a Singapore-headquartered company delivering innovative solutions for the Automotive and Financial Services industries using cutting-edge technologies. The company operates across ASEAN and South Asia, with a growing global presence and a team of over 200 professionals.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Offerings: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Autotech &amp; Fintech platforms that have evolved and scaled over the past three years.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Implementation and support for industry-leading platforms like Salesforce.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Certifications &amp; Compliance: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ISO27001 &amp; APEC Data Privacy Certification for security and credibility.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VAPT Certified by reputed assessors in Singapore.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b="1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4703700" y="1017725"/>
            <a:ext cx="4392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 Values: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Trust, Passion, and Respect for customers &amp; employees.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Innovation @ Speed with a focus on continuous learning.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Empowerment, open communication, and customer-centric solutions.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TVS Digital is rapidly scaling its services business in India while expanding into new geographies, driving profitable growth with a high-performance team.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Website: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www.tvsd.ai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Headquarters: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Singapore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Founded: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2021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Specialties: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Automotive, Fintech, Software, Data Science, UX/UI, SaaS/PaaS, and Program Management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b="1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9575" y="201924"/>
            <a:ext cx="2524425" cy="90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29EF-F7EB-3BB9-1483-0ACC66FA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9D044-C155-D926-B40D-0961F4755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Hardware Specifications</a:t>
            </a:r>
          </a:p>
          <a:p>
            <a:pPr marL="8572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Processor - intel i7 10th Gen</a:t>
            </a:r>
          </a:p>
          <a:p>
            <a:pPr marL="8572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Ram- 16GB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Software Specifications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OS Windows 11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370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Internship Overview</a:t>
            </a:r>
            <a:endParaRPr sz="330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Joined TVS Digital as a Data Science Intern in December 2024.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Worked on two key projects: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 Chatbot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Built a Sales Copilot using RAG with the</a:t>
            </a: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Gemini Flash LLM.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Rule-Based + AI Chatbot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Developed a ticket resolution L0 chatbot that combines </a:t>
            </a: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Rule-based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logic with RAG using the </a:t>
            </a: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Gemini Flash LLM.</a:t>
            </a: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1 – Sales Copilot</a:t>
            </a:r>
            <a:endParaRPr sz="2000" dirty="0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b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 Sales Copilot to assist sales personnel. In showrooms, there are often new hires, making it challenging to train them on vehicle details and other essential information. An AI-powered assistant can be installed to help sales personnel quickly access and provide accurate information to customers, enhancing their efficiency and customer experience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4E3F-52B4-EF7F-E027-25DC4F18A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Handling Structured Data Queries</a:t>
            </a:r>
            <a:br>
              <a:rPr lang="en-US" b="1" dirty="0">
                <a:solidFill>
                  <a:schemeClr val="accent1"/>
                </a:solidFill>
                <a:latin typeface="+mn-lt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EFB22-E0FE-9112-8B40-E5D982F968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User Input</a:t>
            </a: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: Query requiring structured data (e.g., “Show sales in Q1 2024”)</a:t>
            </a:r>
          </a:p>
          <a:p>
            <a:pPr marL="114300" indent="0">
              <a:buNone/>
            </a:pPr>
            <a:endParaRPr lang="en-IN" sz="16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Database Schema Awareness</a:t>
            </a: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: LLM is prompted with the database schema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SQL Query Generation</a:t>
            </a: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: Gemini LLM generates an optimized SQL query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 Execution</a:t>
            </a: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: SQL is executed on the database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Response Generation</a:t>
            </a: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: Retrieved data is formatted and presented to the user</a:t>
            </a:r>
          </a:p>
        </p:txBody>
      </p:sp>
    </p:spTree>
    <p:extLst>
      <p:ext uri="{BB962C8B-B14F-4D97-AF65-F5344CB8AC3E}">
        <p14:creationId xmlns:p14="http://schemas.microsoft.com/office/powerpoint/2010/main" val="102435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55CBC-1230-5111-E697-18435D62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Handling Unstructured Data Queries (RAG)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CE72328-A39A-D64C-ABC6-32422F4C5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1" y="1362581"/>
            <a:ext cx="85206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User Input: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Query requiring unstructured data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e.g.“Summarize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the latest financial report.”)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Chunking: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Splits large documents into smaller meaningful segments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Embedding Generation: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Converts text chunks into vector representations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Vector Search: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Searches the most relevant chunks in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vector database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LLM Response Generation: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Uses retrieved content to generate an accurate response</a:t>
            </a:r>
          </a:p>
        </p:txBody>
      </p:sp>
    </p:spTree>
    <p:extLst>
      <p:ext uri="{BB962C8B-B14F-4D97-AF65-F5344CB8AC3E}">
        <p14:creationId xmlns:p14="http://schemas.microsoft.com/office/powerpoint/2010/main" val="2599495681"/>
      </p:ext>
    </p:extLst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1165</Words>
  <Application>Microsoft Office PowerPoint</Application>
  <PresentationFormat>On-screen Show (16:9)</PresentationFormat>
  <Paragraphs>124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Roboto</vt:lpstr>
      <vt:lpstr>Proxima Nova</vt:lpstr>
      <vt:lpstr>Lato</vt:lpstr>
      <vt:lpstr>Playfair Display</vt:lpstr>
      <vt:lpstr>Fira Sans Extra Condensed</vt:lpstr>
      <vt:lpstr>Proxima Nova Semibold</vt:lpstr>
      <vt:lpstr>Wingdings</vt:lpstr>
      <vt:lpstr>Coral</vt:lpstr>
      <vt:lpstr>Project Review</vt:lpstr>
      <vt:lpstr>Special Thanks</vt:lpstr>
      <vt:lpstr>Contents  About - TVS Digital Internship Overview Work Done Timeline Tools and Technology Used</vt:lpstr>
      <vt:lpstr>About - TVS Digital</vt:lpstr>
      <vt:lpstr>PowerPoint Presentation</vt:lpstr>
      <vt:lpstr>Internship Overview</vt:lpstr>
      <vt:lpstr>Project 1 – Sales Copilot</vt:lpstr>
      <vt:lpstr>Handling Structured Data Queries </vt:lpstr>
      <vt:lpstr>Handling Unstructured Data Queries (RAG)</vt:lpstr>
      <vt:lpstr>Agent-Based Decision Making</vt:lpstr>
      <vt:lpstr>Flow</vt:lpstr>
      <vt:lpstr>Example</vt:lpstr>
      <vt:lpstr>PowerPoint Presentation</vt:lpstr>
      <vt:lpstr>Project 2 – L0 Bot</vt:lpstr>
      <vt:lpstr>AI-Powered Rule-Based Support Bot</vt:lpstr>
      <vt:lpstr>Intelligent Issue Resolution</vt:lpstr>
      <vt:lpstr>Seamless Live Agent Integration with Zendesk</vt:lpstr>
      <vt:lpstr>Flow</vt:lpstr>
      <vt:lpstr>PowerPoint Presentation</vt:lpstr>
      <vt:lpstr>PowerPoint Presentation</vt:lpstr>
      <vt:lpstr>Timeline</vt:lpstr>
      <vt:lpstr>Tools and Technology Used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Shakthi Mahendira (TVS Digital)</cp:lastModifiedBy>
  <cp:revision>2</cp:revision>
  <dcterms:modified xsi:type="dcterms:W3CDTF">2025-03-26T11:27:31Z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b941a1e-f325-4a06-ae0c-5d5a067b801b_Enabled">
    <vt:lpwstr>true</vt:lpwstr>
  </property>
  <property fmtid="{D5CDD505-2E9C-101B-9397-08002B2CF9AE}" pid="3" name="MSIP_Label_0b941a1e-f325-4a06-ae0c-5d5a067b801b_SetDate">
    <vt:lpwstr>2025-03-25T06:21:21Z</vt:lpwstr>
  </property>
  <property fmtid="{D5CDD505-2E9C-101B-9397-08002B2CF9AE}" pid="4" name="MSIP_Label_0b941a1e-f325-4a06-ae0c-5d5a067b801b_Method">
    <vt:lpwstr>Privileged</vt:lpwstr>
  </property>
  <property fmtid="{D5CDD505-2E9C-101B-9397-08002B2CF9AE}" pid="5" name="MSIP_Label_0b941a1e-f325-4a06-ae0c-5d5a067b801b_Name">
    <vt:lpwstr>Internal</vt:lpwstr>
  </property>
  <property fmtid="{D5CDD505-2E9C-101B-9397-08002B2CF9AE}" pid="6" name="MSIP_Label_0b941a1e-f325-4a06-ae0c-5d5a067b801b_SiteId">
    <vt:lpwstr>d30feff3-78f9-476a-81e4-c71b80743988</vt:lpwstr>
  </property>
  <property fmtid="{D5CDD505-2E9C-101B-9397-08002B2CF9AE}" pid="7" name="MSIP_Label_0b941a1e-f325-4a06-ae0c-5d5a067b801b_ActionId">
    <vt:lpwstr>4037875a-1a41-4f08-906d-1101986b19ba</vt:lpwstr>
  </property>
  <property fmtid="{D5CDD505-2E9C-101B-9397-08002B2CF9AE}" pid="8" name="MSIP_Label_0b941a1e-f325-4a06-ae0c-5d5a067b801b_ContentBits">
    <vt:lpwstr>0</vt:lpwstr>
  </property>
  <property fmtid="{D5CDD505-2E9C-101B-9397-08002B2CF9AE}" pid="9" name="MSIP_Label_0b941a1e-f325-4a06-ae0c-5d5a067b801b_Tag">
    <vt:lpwstr>10, 0, 1, 1</vt:lpwstr>
  </property>
</Properties>
</file>