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1"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66231F1-EA22-4D77-8EE3-B7FAA0544A8C}"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17B43-3743-43C0-B9E4-8AB215AE072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76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231F1-EA22-4D77-8EE3-B7FAA0544A8C}"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17B43-3743-43C0-B9E4-8AB215AE0723}" type="slidenum">
              <a:rPr lang="en-IN" smtClean="0"/>
              <a:t>‹#›</a:t>
            </a:fld>
            <a:endParaRPr lang="en-IN"/>
          </a:p>
        </p:txBody>
      </p:sp>
    </p:spTree>
    <p:extLst>
      <p:ext uri="{BB962C8B-B14F-4D97-AF65-F5344CB8AC3E}">
        <p14:creationId xmlns:p14="http://schemas.microsoft.com/office/powerpoint/2010/main" val="398255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231F1-EA22-4D77-8EE3-B7FAA0544A8C}"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17B43-3743-43C0-B9E4-8AB215AE0723}"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68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231F1-EA22-4D77-8EE3-B7FAA0544A8C}"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17B43-3743-43C0-B9E4-8AB215AE0723}" type="slidenum">
              <a:rPr lang="en-IN" smtClean="0"/>
              <a:t>‹#›</a:t>
            </a:fld>
            <a:endParaRPr lang="en-IN"/>
          </a:p>
        </p:txBody>
      </p:sp>
    </p:spTree>
    <p:extLst>
      <p:ext uri="{BB962C8B-B14F-4D97-AF65-F5344CB8AC3E}">
        <p14:creationId xmlns:p14="http://schemas.microsoft.com/office/powerpoint/2010/main" val="1414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6231F1-EA22-4D77-8EE3-B7FAA0544A8C}"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717B43-3743-43C0-B9E4-8AB215AE072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75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6231F1-EA22-4D77-8EE3-B7FAA0544A8C}" type="datetimeFigureOut">
              <a:rPr lang="en-IN" smtClean="0"/>
              <a:t>21-03-2025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717B43-3743-43C0-B9E4-8AB215AE0723}" type="slidenum">
              <a:rPr lang="en-IN" smtClean="0"/>
              <a:t>‹#›</a:t>
            </a:fld>
            <a:endParaRPr lang="en-IN"/>
          </a:p>
        </p:txBody>
      </p:sp>
    </p:spTree>
    <p:extLst>
      <p:ext uri="{BB962C8B-B14F-4D97-AF65-F5344CB8AC3E}">
        <p14:creationId xmlns:p14="http://schemas.microsoft.com/office/powerpoint/2010/main" val="134047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6231F1-EA22-4D77-8EE3-B7FAA0544A8C}" type="datetimeFigureOut">
              <a:rPr lang="en-IN" smtClean="0"/>
              <a:t>21-03-2025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717B43-3743-43C0-B9E4-8AB215AE0723}" type="slidenum">
              <a:rPr lang="en-IN" smtClean="0"/>
              <a:t>‹#›</a:t>
            </a:fld>
            <a:endParaRPr lang="en-IN"/>
          </a:p>
        </p:txBody>
      </p:sp>
    </p:spTree>
    <p:extLst>
      <p:ext uri="{BB962C8B-B14F-4D97-AF65-F5344CB8AC3E}">
        <p14:creationId xmlns:p14="http://schemas.microsoft.com/office/powerpoint/2010/main" val="1117009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6231F1-EA22-4D77-8EE3-B7FAA0544A8C}" type="datetimeFigureOut">
              <a:rPr lang="en-IN" smtClean="0"/>
              <a:t>21-03-2025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717B43-3743-43C0-B9E4-8AB215AE0723}" type="slidenum">
              <a:rPr lang="en-IN" smtClean="0"/>
              <a:t>‹#›</a:t>
            </a:fld>
            <a:endParaRPr lang="en-IN"/>
          </a:p>
        </p:txBody>
      </p:sp>
    </p:spTree>
    <p:extLst>
      <p:ext uri="{BB962C8B-B14F-4D97-AF65-F5344CB8AC3E}">
        <p14:creationId xmlns:p14="http://schemas.microsoft.com/office/powerpoint/2010/main" val="3711301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231F1-EA22-4D77-8EE3-B7FAA0544A8C}" type="datetimeFigureOut">
              <a:rPr lang="en-IN" smtClean="0"/>
              <a:t>21-03-2025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717B43-3743-43C0-B9E4-8AB215AE0723}" type="slidenum">
              <a:rPr lang="en-IN" smtClean="0"/>
              <a:t>‹#›</a:t>
            </a:fld>
            <a:endParaRPr lang="en-IN"/>
          </a:p>
        </p:txBody>
      </p:sp>
    </p:spTree>
    <p:extLst>
      <p:ext uri="{BB962C8B-B14F-4D97-AF65-F5344CB8AC3E}">
        <p14:creationId xmlns:p14="http://schemas.microsoft.com/office/powerpoint/2010/main" val="251807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6231F1-EA22-4D77-8EE3-B7FAA0544A8C}" type="datetimeFigureOut">
              <a:rPr lang="en-IN" smtClean="0"/>
              <a:t>21-03-2025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717B43-3743-43C0-B9E4-8AB215AE0723}" type="slidenum">
              <a:rPr lang="en-IN" smtClean="0"/>
              <a:t>‹#›</a:t>
            </a:fld>
            <a:endParaRPr lang="en-IN"/>
          </a:p>
        </p:txBody>
      </p:sp>
    </p:spTree>
    <p:extLst>
      <p:ext uri="{BB962C8B-B14F-4D97-AF65-F5344CB8AC3E}">
        <p14:creationId xmlns:p14="http://schemas.microsoft.com/office/powerpoint/2010/main" val="148520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6231F1-EA22-4D77-8EE3-B7FAA0544A8C}" type="datetimeFigureOut">
              <a:rPr lang="en-IN" smtClean="0"/>
              <a:t>21-03-2025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717B43-3743-43C0-B9E4-8AB215AE0723}"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69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66231F1-EA22-4D77-8EE3-B7FAA0544A8C}" type="datetimeFigureOut">
              <a:rPr lang="en-IN" smtClean="0"/>
              <a:t>21-03-2025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F717B43-3743-43C0-B9E4-8AB215AE0723}"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970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17AE6-6E58-BCA1-7B14-DC4CFDA2D215}"/>
              </a:ext>
            </a:extLst>
          </p:cNvPr>
          <p:cNvSpPr>
            <a:spLocks noGrp="1"/>
          </p:cNvSpPr>
          <p:nvPr>
            <p:ph type="title"/>
          </p:nvPr>
        </p:nvSpPr>
        <p:spPr>
          <a:xfrm>
            <a:off x="704166" y="487337"/>
            <a:ext cx="9720072" cy="1499616"/>
          </a:xfrm>
        </p:spPr>
        <p:txBody>
          <a:bodyPr/>
          <a:lstStyle/>
          <a:p>
            <a:r>
              <a:rPr lang="en-IN" dirty="0"/>
              <a:t>Quarterly Financial Overview</a:t>
            </a:r>
          </a:p>
        </p:txBody>
      </p:sp>
      <p:graphicFrame>
        <p:nvGraphicFramePr>
          <p:cNvPr id="4" name="Content Placeholder 3">
            <a:extLst>
              <a:ext uri="{FF2B5EF4-FFF2-40B4-BE49-F238E27FC236}">
                <a16:creationId xmlns:a16="http://schemas.microsoft.com/office/drawing/2014/main" id="{CE5ED89D-2842-284B-9AE7-B43957E7A5DD}"/>
              </a:ext>
            </a:extLst>
          </p:cNvPr>
          <p:cNvGraphicFramePr>
            <a:graphicFrameLocks noGrp="1"/>
          </p:cNvGraphicFramePr>
          <p:nvPr>
            <p:ph idx="1"/>
            <p:extLst>
              <p:ext uri="{D42A27DB-BD31-4B8C-83A1-F6EECF244321}">
                <p14:modId xmlns:p14="http://schemas.microsoft.com/office/powerpoint/2010/main" val="3865981988"/>
              </p:ext>
            </p:extLst>
          </p:nvPr>
        </p:nvGraphicFramePr>
        <p:xfrm>
          <a:off x="697523" y="1766119"/>
          <a:ext cx="11099241" cy="4604544"/>
        </p:xfrm>
        <a:graphic>
          <a:graphicData uri="http://schemas.openxmlformats.org/drawingml/2006/table">
            <a:tbl>
              <a:tblPr>
                <a:tableStyleId>{5C22544A-7EE6-4342-B048-85BDC9FD1C3A}</a:tableStyleId>
              </a:tblPr>
              <a:tblGrid>
                <a:gridCol w="2257024">
                  <a:extLst>
                    <a:ext uri="{9D8B030D-6E8A-4147-A177-3AD203B41FA5}">
                      <a16:colId xmlns:a16="http://schemas.microsoft.com/office/drawing/2014/main" val="3372698974"/>
                    </a:ext>
                  </a:extLst>
                </a:gridCol>
                <a:gridCol w="969192">
                  <a:extLst>
                    <a:ext uri="{9D8B030D-6E8A-4147-A177-3AD203B41FA5}">
                      <a16:colId xmlns:a16="http://schemas.microsoft.com/office/drawing/2014/main" val="3525103980"/>
                    </a:ext>
                  </a:extLst>
                </a:gridCol>
                <a:gridCol w="969192">
                  <a:extLst>
                    <a:ext uri="{9D8B030D-6E8A-4147-A177-3AD203B41FA5}">
                      <a16:colId xmlns:a16="http://schemas.microsoft.com/office/drawing/2014/main" val="3618598025"/>
                    </a:ext>
                  </a:extLst>
                </a:gridCol>
                <a:gridCol w="969192">
                  <a:extLst>
                    <a:ext uri="{9D8B030D-6E8A-4147-A177-3AD203B41FA5}">
                      <a16:colId xmlns:a16="http://schemas.microsoft.com/office/drawing/2014/main" val="3413530388"/>
                    </a:ext>
                  </a:extLst>
                </a:gridCol>
                <a:gridCol w="969192">
                  <a:extLst>
                    <a:ext uri="{9D8B030D-6E8A-4147-A177-3AD203B41FA5}">
                      <a16:colId xmlns:a16="http://schemas.microsoft.com/office/drawing/2014/main" val="3228096061"/>
                    </a:ext>
                  </a:extLst>
                </a:gridCol>
                <a:gridCol w="969192">
                  <a:extLst>
                    <a:ext uri="{9D8B030D-6E8A-4147-A177-3AD203B41FA5}">
                      <a16:colId xmlns:a16="http://schemas.microsoft.com/office/drawing/2014/main" val="1505162015"/>
                    </a:ext>
                  </a:extLst>
                </a:gridCol>
                <a:gridCol w="969192">
                  <a:extLst>
                    <a:ext uri="{9D8B030D-6E8A-4147-A177-3AD203B41FA5}">
                      <a16:colId xmlns:a16="http://schemas.microsoft.com/office/drawing/2014/main" val="1507722488"/>
                    </a:ext>
                  </a:extLst>
                </a:gridCol>
                <a:gridCol w="969192">
                  <a:extLst>
                    <a:ext uri="{9D8B030D-6E8A-4147-A177-3AD203B41FA5}">
                      <a16:colId xmlns:a16="http://schemas.microsoft.com/office/drawing/2014/main" val="2964557233"/>
                    </a:ext>
                  </a:extLst>
                </a:gridCol>
                <a:gridCol w="969192">
                  <a:extLst>
                    <a:ext uri="{9D8B030D-6E8A-4147-A177-3AD203B41FA5}">
                      <a16:colId xmlns:a16="http://schemas.microsoft.com/office/drawing/2014/main" val="3650571931"/>
                    </a:ext>
                  </a:extLst>
                </a:gridCol>
                <a:gridCol w="1088681">
                  <a:extLst>
                    <a:ext uri="{9D8B030D-6E8A-4147-A177-3AD203B41FA5}">
                      <a16:colId xmlns:a16="http://schemas.microsoft.com/office/drawing/2014/main" val="1001867219"/>
                    </a:ext>
                  </a:extLst>
                </a:gridCol>
              </a:tblGrid>
              <a:tr h="255808">
                <a:tc>
                  <a:txBody>
                    <a:bodyPr/>
                    <a:lstStyle/>
                    <a:p>
                      <a:pPr algn="l" fontAlgn="b"/>
                      <a:r>
                        <a:rPr lang="en-IN" sz="1200" u="none" strike="noStrike">
                          <a:effectLst/>
                        </a:rPr>
                        <a:t>BigTechCompany</a:t>
                      </a:r>
                      <a:endParaRPr lang="en-IN" sz="1200" b="1" i="0" u="none"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none" strike="noStrike">
                          <a:effectLst/>
                        </a:rPr>
                        <a:t>Q1</a:t>
                      </a:r>
                      <a:endParaRPr lang="en-IN" sz="1200" b="1" i="0" u="none"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none" strike="noStrike">
                          <a:effectLst/>
                        </a:rPr>
                        <a:t>Q2</a:t>
                      </a:r>
                      <a:endParaRPr lang="en-IN" sz="1200" b="1" i="0" u="none"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none" strike="noStrike">
                          <a:effectLst/>
                        </a:rPr>
                        <a:t>Q3</a:t>
                      </a:r>
                      <a:endParaRPr lang="en-IN" sz="1200" b="1" i="0" u="none"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none" strike="noStrike">
                          <a:effectLst/>
                        </a:rPr>
                        <a:t>Q4</a:t>
                      </a:r>
                      <a:endParaRPr lang="en-IN" sz="1200" b="1" i="0" u="none"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none" strike="noStrike">
                          <a:effectLst/>
                        </a:rPr>
                        <a:t>Q1</a:t>
                      </a:r>
                      <a:endParaRPr lang="en-IN" sz="1200" b="1" i="0" u="none"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none" strike="noStrike">
                          <a:effectLst/>
                        </a:rPr>
                        <a:t>Q2</a:t>
                      </a:r>
                      <a:endParaRPr lang="en-IN" sz="1200" b="1" i="0" u="none"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none" strike="noStrike">
                          <a:effectLst/>
                        </a:rPr>
                        <a:t>Q3</a:t>
                      </a:r>
                      <a:endParaRPr lang="en-IN" sz="1200" b="1" i="0" u="none"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none" strike="noStrike">
                          <a:effectLst/>
                        </a:rPr>
                        <a:t>Q4</a:t>
                      </a:r>
                      <a:endParaRPr lang="en-IN" sz="1200" b="1" i="0" u="none"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none" strike="noStrike">
                          <a:effectLst/>
                        </a:rPr>
                        <a:t>Q1</a:t>
                      </a:r>
                      <a:endParaRPr lang="en-IN" sz="1200" b="1" i="0" u="none"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3696420052"/>
                  </a:ext>
                </a:extLst>
              </a:tr>
              <a:tr h="255808">
                <a:tc>
                  <a:txBody>
                    <a:bodyPr/>
                    <a:lstStyle/>
                    <a:p>
                      <a:pPr algn="l" fontAlgn="b"/>
                      <a:r>
                        <a:rPr lang="en-IN" sz="1200" u="sng" strike="noStrike">
                          <a:effectLst/>
                        </a:rPr>
                        <a:t>($ in thousands)</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2021</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2021</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2021</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2021</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2022</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2022</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2022</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2022</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2023</a:t>
                      </a:r>
                      <a:endParaRPr lang="en-IN" sz="1200" b="1" i="0" u="sng"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328418544"/>
                  </a:ext>
                </a:extLst>
              </a:tr>
              <a:tr h="255808">
                <a:tc>
                  <a:txBody>
                    <a:bodyPr/>
                    <a:lstStyle/>
                    <a:p>
                      <a:pPr algn="l" fontAlgn="b"/>
                      <a:r>
                        <a:rPr lang="en-IN" sz="1200" u="none" strike="noStrike">
                          <a:effectLst/>
                        </a:rPr>
                        <a:t>Revenues</a:t>
                      </a:r>
                      <a:endParaRPr lang="en-IN" sz="1200" b="1"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$5,01,430</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$5,13,924</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$5,23,843</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$5,39,652</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$5,50,744</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$5,57,910</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$5,54,791</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$5,49,644</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$5,71,305</a:t>
                      </a:r>
                      <a:endParaRPr lang="en-IN" sz="1200" b="0" i="0" u="none"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2186049329"/>
                  </a:ext>
                </a:extLst>
              </a:tr>
              <a:tr h="255808">
                <a:tc>
                  <a:txBody>
                    <a:bodyPr/>
                    <a:lstStyle/>
                    <a:p>
                      <a:pPr algn="l" fontAlgn="b"/>
                      <a:r>
                        <a:rPr lang="en-IN" sz="1200" u="none" strike="noStrike">
                          <a:effectLst/>
                        </a:rPr>
                        <a:t>Quarterly Growth</a:t>
                      </a:r>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2%</a:t>
                      </a:r>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r>
                        <a:rPr lang="en-IN" sz="1200" u="none" strike="noStrike">
                          <a:effectLst/>
                        </a:rPr>
                        <a:t> </a:t>
                      </a:r>
                      <a:endParaRPr lang="en-IN" sz="1200" b="0" i="1" u="none"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3941002716"/>
                  </a:ext>
                </a:extLst>
              </a:tr>
              <a:tr h="255808">
                <a:tc>
                  <a:txBody>
                    <a:bodyPr/>
                    <a:lstStyle/>
                    <a:p>
                      <a:pPr algn="l" fontAlgn="b"/>
                      <a:r>
                        <a:rPr lang="en-IN" sz="1200" u="none" strike="noStrike">
                          <a:effectLst/>
                        </a:rPr>
                        <a:t> </a:t>
                      </a:r>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r>
                        <a:rPr lang="en-IN" sz="1200" u="none" strike="noStrike">
                          <a:effectLst/>
                        </a:rPr>
                        <a:t> </a:t>
                      </a:r>
                      <a:endParaRPr lang="en-IN" sz="1200" b="0" i="1" u="none"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2371295506"/>
                  </a:ext>
                </a:extLst>
              </a:tr>
              <a:tr h="255808">
                <a:tc>
                  <a:txBody>
                    <a:bodyPr/>
                    <a:lstStyle/>
                    <a:p>
                      <a:pPr algn="l" fontAlgn="b"/>
                      <a:r>
                        <a:rPr lang="en-IN" sz="1200" u="none" strike="noStrike">
                          <a:effectLst/>
                        </a:rPr>
                        <a:t>Operating Income (EBITDA)</a:t>
                      </a:r>
                      <a:endParaRPr lang="en-IN" sz="1200" b="1"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$1,37,190</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$1,29,334</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$1,22,868</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$44,224</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$1,38,014</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$1,10,480</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$1,07,311</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$38,493</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$1,20,002</a:t>
                      </a:r>
                      <a:endParaRPr lang="en-IN" sz="1200" b="0" i="0" u="none"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141961825"/>
                  </a:ext>
                </a:extLst>
              </a:tr>
              <a:tr h="255808">
                <a:tc>
                  <a:txBody>
                    <a:bodyPr/>
                    <a:lstStyle/>
                    <a:p>
                      <a:pPr algn="l" fontAlgn="b"/>
                      <a:r>
                        <a:rPr lang="en-IN" sz="1200" u="none" strike="noStrike">
                          <a:effectLst/>
                        </a:rPr>
                        <a:t>Quarterly Growth</a:t>
                      </a:r>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-6%</a:t>
                      </a:r>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r>
                        <a:rPr lang="en-IN" sz="1200" u="none" strike="noStrike">
                          <a:effectLst/>
                        </a:rPr>
                        <a:t> </a:t>
                      </a:r>
                      <a:endParaRPr lang="en-IN" sz="1200" b="0" i="1" u="none"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583441031"/>
                  </a:ext>
                </a:extLst>
              </a:tr>
              <a:tr h="255808">
                <a:tc>
                  <a:txBody>
                    <a:bodyPr/>
                    <a:lstStyle/>
                    <a:p>
                      <a:pPr algn="l" fontAlgn="b"/>
                      <a:r>
                        <a:rPr lang="en-IN" sz="1200" u="none" strike="noStrike">
                          <a:effectLst/>
                        </a:rPr>
                        <a:t> </a:t>
                      </a:r>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r>
                        <a:rPr lang="en-IN" sz="1200" u="none" strike="noStrike">
                          <a:effectLst/>
                        </a:rPr>
                        <a:t> </a:t>
                      </a:r>
                      <a:endParaRPr lang="en-IN" sz="1200" b="0" i="1" u="none"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2099538482"/>
                  </a:ext>
                </a:extLst>
              </a:tr>
              <a:tr h="255808">
                <a:tc>
                  <a:txBody>
                    <a:bodyPr/>
                    <a:lstStyle/>
                    <a:p>
                      <a:pPr algn="l" fontAlgn="b"/>
                      <a:r>
                        <a:rPr lang="en-IN" sz="1200" u="none" strike="noStrike">
                          <a:effectLst/>
                        </a:rPr>
                        <a:t>Net Income</a:t>
                      </a:r>
                      <a:endParaRPr lang="en-IN" sz="1200" b="1"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$1,19,470</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$94,711</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$1,01,435</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$42,520</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$1,11,821</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$1,00,867</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$97,877</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$3,870</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$1,02,019</a:t>
                      </a:r>
                      <a:endParaRPr lang="en-IN" sz="1200" b="0" i="0" u="none"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3115334709"/>
                  </a:ext>
                </a:extLst>
              </a:tr>
              <a:tr h="255808">
                <a:tc>
                  <a:txBody>
                    <a:bodyPr/>
                    <a:lstStyle/>
                    <a:p>
                      <a:pPr algn="l" fontAlgn="b"/>
                      <a:r>
                        <a:rPr lang="en-IN" sz="1200" u="none" strike="noStrike">
                          <a:effectLst/>
                        </a:rPr>
                        <a:t>Quarterly Growth</a:t>
                      </a:r>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-21%</a:t>
                      </a:r>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r>
                        <a:rPr lang="en-IN" sz="1200" u="none" strike="noStrike">
                          <a:effectLst/>
                        </a:rPr>
                        <a:t> </a:t>
                      </a:r>
                      <a:endParaRPr lang="en-IN" sz="1200" b="0" i="1" u="none"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2623713422"/>
                  </a:ext>
                </a:extLst>
              </a:tr>
              <a:tr h="255808">
                <a:tc>
                  <a:txBody>
                    <a:bodyPr/>
                    <a:lstStyle/>
                    <a:p>
                      <a:pPr algn="l" fontAlgn="b"/>
                      <a:r>
                        <a:rPr lang="en-IN" sz="1200" u="none" strike="noStrike">
                          <a:effectLst/>
                        </a:rPr>
                        <a:t>Net Income per Share</a:t>
                      </a:r>
                      <a:endParaRPr lang="en-IN" sz="1200" b="1"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$3.85</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$3.05</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$3.27</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$1.37</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$3.60</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$3.24</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$3.14</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$0.12</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$3.27</a:t>
                      </a:r>
                      <a:endParaRPr lang="en-IN" sz="1200" b="0" i="0" u="none"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1697911066"/>
                  </a:ext>
                </a:extLst>
              </a:tr>
              <a:tr h="255808">
                <a:tc>
                  <a:txBody>
                    <a:bodyPr/>
                    <a:lstStyle/>
                    <a:p>
                      <a:pPr algn="l" fontAlgn="b"/>
                      <a:r>
                        <a:rPr lang="en-IN" sz="1200" u="none" strike="noStrike">
                          <a:effectLst/>
                        </a:rPr>
                        <a:t> </a:t>
                      </a:r>
                      <a:endParaRPr lang="en-IN" sz="1200" b="0" i="1"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dirty="0">
                        <a:solidFill>
                          <a:srgbClr val="000000"/>
                        </a:solidFill>
                        <a:effectLst/>
                        <a:latin typeface="Calibri" panose="020F0502020204030204" pitchFamily="34" charset="0"/>
                      </a:endParaRPr>
                    </a:p>
                  </a:txBody>
                  <a:tcPr marL="7547" marR="7547" marT="7547"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3653336854"/>
                  </a:ext>
                </a:extLst>
              </a:tr>
              <a:tr h="255808">
                <a:tc>
                  <a:txBody>
                    <a:bodyPr/>
                    <a:lstStyle/>
                    <a:p>
                      <a:pPr algn="l" fontAlgn="b"/>
                      <a:r>
                        <a:rPr lang="en-IN" sz="1200" u="none" strike="noStrike">
                          <a:effectLst/>
                        </a:rPr>
                        <a:t>Free Cash Flow (FCF)</a:t>
                      </a:r>
                      <a:endParaRPr lang="en-IN" sz="1200" b="1"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$48,416</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-$12,253</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-$7,438</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-$39,848</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$56,118</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$891</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$33,030</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$23,259</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$56,812</a:t>
                      </a:r>
                      <a:endParaRPr lang="en-IN" sz="1200" b="0" i="0" u="none"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4145307352"/>
                  </a:ext>
                </a:extLst>
              </a:tr>
              <a:tr h="255808">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l" fontAlgn="b"/>
                      <a:endParaRPr lang="en-IN" sz="1200" b="0" i="0" u="none"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3483393184"/>
                  </a:ext>
                </a:extLst>
              </a:tr>
              <a:tr h="255808">
                <a:tc>
                  <a:txBody>
                    <a:bodyPr/>
                    <a:lstStyle/>
                    <a:p>
                      <a:pPr algn="l" fontAlgn="b"/>
                      <a:r>
                        <a:rPr lang="en-IN" sz="1200" u="sng" strike="noStrike">
                          <a:effectLst/>
                        </a:rPr>
                        <a:t>Financial Metrics</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Q1 2021</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Q2 2021</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Q3 2021</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Q4 2021</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Q1 2022</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Q2 2022</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Q3 2022</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Q4 2022</a:t>
                      </a:r>
                      <a:endParaRPr lang="en-IN" sz="1200" b="1" i="0" u="sng" strike="noStrike">
                        <a:solidFill>
                          <a:srgbClr val="000000"/>
                        </a:solidFill>
                        <a:effectLst/>
                        <a:latin typeface="Calibri" panose="020F0502020204030204" pitchFamily="34" charset="0"/>
                      </a:endParaRPr>
                    </a:p>
                  </a:txBody>
                  <a:tcPr marL="7547" marR="7547" marT="7547" marB="0" anchor="b"/>
                </a:tc>
                <a:tc>
                  <a:txBody>
                    <a:bodyPr/>
                    <a:lstStyle/>
                    <a:p>
                      <a:pPr algn="ctr" fontAlgn="b"/>
                      <a:r>
                        <a:rPr lang="en-IN" sz="1200" u="sng" strike="noStrike">
                          <a:effectLst/>
                        </a:rPr>
                        <a:t>Q1 2023</a:t>
                      </a:r>
                      <a:endParaRPr lang="en-IN" sz="1200" b="1" i="0" u="sng"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3735749049"/>
                  </a:ext>
                </a:extLst>
              </a:tr>
              <a:tr h="255808">
                <a:tc>
                  <a:txBody>
                    <a:bodyPr/>
                    <a:lstStyle/>
                    <a:p>
                      <a:pPr algn="l" fontAlgn="b"/>
                      <a:r>
                        <a:rPr lang="en-IN" sz="1200" u="none" strike="noStrike">
                          <a:effectLst/>
                        </a:rPr>
                        <a:t>EBITDA Margin</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27%</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25%</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23%</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8%</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25%</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20%</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19%</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7%</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21%</a:t>
                      </a:r>
                      <a:endParaRPr lang="en-IN" sz="1200" b="0" i="0" u="none"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393894520"/>
                  </a:ext>
                </a:extLst>
              </a:tr>
              <a:tr h="255808">
                <a:tc>
                  <a:txBody>
                    <a:bodyPr/>
                    <a:lstStyle/>
                    <a:p>
                      <a:pPr algn="l" fontAlgn="b"/>
                      <a:r>
                        <a:rPr lang="en-IN" sz="1200" u="none" strike="noStrike">
                          <a:effectLst/>
                        </a:rPr>
                        <a:t>Net Income Margin</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24%</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19%</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8%</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20%</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18%</a:t>
                      </a:r>
                      <a:endParaRPr lang="en-IN" sz="1200" b="0" i="0" u="none" strike="noStrike">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1910630078"/>
                  </a:ext>
                </a:extLst>
              </a:tr>
              <a:tr h="255808">
                <a:tc>
                  <a:txBody>
                    <a:bodyPr/>
                    <a:lstStyle/>
                    <a:p>
                      <a:pPr algn="l" fontAlgn="b"/>
                      <a:r>
                        <a:rPr lang="en-IN" sz="1200" u="none" strike="noStrike">
                          <a:effectLst/>
                        </a:rPr>
                        <a:t>FCF per Diluted Share</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$1.52</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-$0.38</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-$0.23</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-$1.25</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$1.77</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$0.03</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$1.05</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a:effectLst/>
                        </a:rPr>
                        <a:t>$0.74</a:t>
                      </a:r>
                      <a:endParaRPr lang="en-IN" sz="1200" b="0" i="0" u="none" strike="noStrike">
                        <a:solidFill>
                          <a:srgbClr val="000000"/>
                        </a:solidFill>
                        <a:effectLst/>
                        <a:latin typeface="Calibri" panose="020F0502020204030204" pitchFamily="34" charset="0"/>
                      </a:endParaRPr>
                    </a:p>
                  </a:txBody>
                  <a:tcPr marL="7547" marR="7547" marT="7547" marB="0" anchor="b"/>
                </a:tc>
                <a:tc>
                  <a:txBody>
                    <a:bodyPr/>
                    <a:lstStyle/>
                    <a:p>
                      <a:pPr algn="r" fontAlgn="b"/>
                      <a:r>
                        <a:rPr lang="en-IN" sz="1200" u="none" strike="noStrike" dirty="0">
                          <a:effectLst/>
                        </a:rPr>
                        <a:t>$1.79</a:t>
                      </a:r>
                      <a:endParaRPr lang="en-IN" sz="1200" b="0" i="0" u="none" strike="noStrike" dirty="0">
                        <a:solidFill>
                          <a:srgbClr val="000000"/>
                        </a:solidFill>
                        <a:effectLst/>
                        <a:latin typeface="Calibri" panose="020F0502020204030204" pitchFamily="34" charset="0"/>
                      </a:endParaRPr>
                    </a:p>
                  </a:txBody>
                  <a:tcPr marL="7547" marR="7547" marT="7547" marB="0" anchor="b"/>
                </a:tc>
                <a:extLst>
                  <a:ext uri="{0D108BD9-81ED-4DB2-BD59-A6C34878D82A}">
                    <a16:rowId xmlns:a16="http://schemas.microsoft.com/office/drawing/2014/main" val="2589918049"/>
                  </a:ext>
                </a:extLst>
              </a:tr>
            </a:tbl>
          </a:graphicData>
        </a:graphic>
      </p:graphicFrame>
    </p:spTree>
    <p:extLst>
      <p:ext uri="{BB962C8B-B14F-4D97-AF65-F5344CB8AC3E}">
        <p14:creationId xmlns:p14="http://schemas.microsoft.com/office/powerpoint/2010/main" val="119309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208DD-C6B9-9C67-4BBA-AB4C028044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F2569-E66C-EE5C-1DC0-53403EEAB882}"/>
              </a:ext>
            </a:extLst>
          </p:cNvPr>
          <p:cNvSpPr>
            <a:spLocks noGrp="1"/>
          </p:cNvSpPr>
          <p:nvPr>
            <p:ph type="title"/>
          </p:nvPr>
        </p:nvSpPr>
        <p:spPr/>
        <p:txBody>
          <a:bodyPr/>
          <a:lstStyle/>
          <a:p>
            <a:r>
              <a:rPr lang="en-IN" dirty="0"/>
              <a:t>Customer Trends</a:t>
            </a:r>
          </a:p>
        </p:txBody>
      </p:sp>
      <p:graphicFrame>
        <p:nvGraphicFramePr>
          <p:cNvPr id="6" name="Content Placeholder 5">
            <a:extLst>
              <a:ext uri="{FF2B5EF4-FFF2-40B4-BE49-F238E27FC236}">
                <a16:creationId xmlns:a16="http://schemas.microsoft.com/office/drawing/2014/main" id="{720BBF6A-4D8C-735A-B8EF-300BABFC2918}"/>
              </a:ext>
            </a:extLst>
          </p:cNvPr>
          <p:cNvGraphicFramePr>
            <a:graphicFrameLocks noGrp="1"/>
          </p:cNvGraphicFramePr>
          <p:nvPr>
            <p:ph idx="1"/>
            <p:extLst>
              <p:ext uri="{D42A27DB-BD31-4B8C-83A1-F6EECF244321}">
                <p14:modId xmlns:p14="http://schemas.microsoft.com/office/powerpoint/2010/main" val="860063550"/>
              </p:ext>
            </p:extLst>
          </p:nvPr>
        </p:nvGraphicFramePr>
        <p:xfrm>
          <a:off x="944546" y="2260879"/>
          <a:ext cx="10410092" cy="4170067"/>
        </p:xfrm>
        <a:graphic>
          <a:graphicData uri="http://schemas.openxmlformats.org/drawingml/2006/table">
            <a:tbl>
              <a:tblPr>
                <a:tableStyleId>{5C22544A-7EE6-4342-B048-85BDC9FD1C3A}</a:tableStyleId>
              </a:tblPr>
              <a:tblGrid>
                <a:gridCol w="3066874">
                  <a:extLst>
                    <a:ext uri="{9D8B030D-6E8A-4147-A177-3AD203B41FA5}">
                      <a16:colId xmlns:a16="http://schemas.microsoft.com/office/drawing/2014/main" val="255828759"/>
                    </a:ext>
                  </a:extLst>
                </a:gridCol>
                <a:gridCol w="806314">
                  <a:extLst>
                    <a:ext uri="{9D8B030D-6E8A-4147-A177-3AD203B41FA5}">
                      <a16:colId xmlns:a16="http://schemas.microsoft.com/office/drawing/2014/main" val="362544791"/>
                    </a:ext>
                  </a:extLst>
                </a:gridCol>
                <a:gridCol w="806314">
                  <a:extLst>
                    <a:ext uri="{9D8B030D-6E8A-4147-A177-3AD203B41FA5}">
                      <a16:colId xmlns:a16="http://schemas.microsoft.com/office/drawing/2014/main" val="1915252436"/>
                    </a:ext>
                  </a:extLst>
                </a:gridCol>
                <a:gridCol w="806314">
                  <a:extLst>
                    <a:ext uri="{9D8B030D-6E8A-4147-A177-3AD203B41FA5}">
                      <a16:colId xmlns:a16="http://schemas.microsoft.com/office/drawing/2014/main" val="3251214755"/>
                    </a:ext>
                  </a:extLst>
                </a:gridCol>
                <a:gridCol w="806314">
                  <a:extLst>
                    <a:ext uri="{9D8B030D-6E8A-4147-A177-3AD203B41FA5}">
                      <a16:colId xmlns:a16="http://schemas.microsoft.com/office/drawing/2014/main" val="4216652441"/>
                    </a:ext>
                  </a:extLst>
                </a:gridCol>
                <a:gridCol w="806314">
                  <a:extLst>
                    <a:ext uri="{9D8B030D-6E8A-4147-A177-3AD203B41FA5}">
                      <a16:colId xmlns:a16="http://schemas.microsoft.com/office/drawing/2014/main" val="1571293624"/>
                    </a:ext>
                  </a:extLst>
                </a:gridCol>
                <a:gridCol w="806314">
                  <a:extLst>
                    <a:ext uri="{9D8B030D-6E8A-4147-A177-3AD203B41FA5}">
                      <a16:colId xmlns:a16="http://schemas.microsoft.com/office/drawing/2014/main" val="710642759"/>
                    </a:ext>
                  </a:extLst>
                </a:gridCol>
                <a:gridCol w="806314">
                  <a:extLst>
                    <a:ext uri="{9D8B030D-6E8A-4147-A177-3AD203B41FA5}">
                      <a16:colId xmlns:a16="http://schemas.microsoft.com/office/drawing/2014/main" val="2280482725"/>
                    </a:ext>
                  </a:extLst>
                </a:gridCol>
                <a:gridCol w="806314">
                  <a:extLst>
                    <a:ext uri="{9D8B030D-6E8A-4147-A177-3AD203B41FA5}">
                      <a16:colId xmlns:a16="http://schemas.microsoft.com/office/drawing/2014/main" val="2014883957"/>
                    </a:ext>
                  </a:extLst>
                </a:gridCol>
                <a:gridCol w="892706">
                  <a:extLst>
                    <a:ext uri="{9D8B030D-6E8A-4147-A177-3AD203B41FA5}">
                      <a16:colId xmlns:a16="http://schemas.microsoft.com/office/drawing/2014/main" val="3291011511"/>
                    </a:ext>
                  </a:extLst>
                </a:gridCol>
              </a:tblGrid>
              <a:tr h="252879">
                <a:tc>
                  <a:txBody>
                    <a:bodyPr/>
                    <a:lstStyle/>
                    <a:p>
                      <a:pPr algn="l" fontAlgn="b"/>
                      <a:r>
                        <a:rPr lang="en-IN" sz="1200" u="none" strike="noStrike">
                          <a:effectLst/>
                        </a:rPr>
                        <a:t>Customer Trends</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Q1</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Q2</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Q3</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Q4</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Q1</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Q2</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Q3</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Q4</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Q1</a:t>
                      </a:r>
                      <a:endParaRPr lang="en-IN" sz="12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85333707"/>
                  </a:ext>
                </a:extLst>
              </a:tr>
              <a:tr h="252879">
                <a:tc>
                  <a:txBody>
                    <a:bodyPr/>
                    <a:lstStyle/>
                    <a:p>
                      <a:pPr algn="l" fontAlgn="b"/>
                      <a:r>
                        <a:rPr lang="en-IN" sz="1200" u="sng" strike="noStrike">
                          <a:effectLst/>
                        </a:rPr>
                        <a:t>#s in thousands</a:t>
                      </a:r>
                      <a:endParaRPr lang="en-IN" sz="1200" b="0" i="0" u="sng"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sng" strike="noStrike">
                          <a:effectLst/>
                        </a:rPr>
                        <a:t>2021</a:t>
                      </a:r>
                      <a:endParaRPr lang="en-IN" sz="1200" b="0" i="0" u="sng"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sng" strike="noStrike">
                          <a:effectLst/>
                        </a:rPr>
                        <a:t>2021</a:t>
                      </a:r>
                      <a:endParaRPr lang="en-IN" sz="1200" b="0" i="0" u="sng"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sng" strike="noStrike">
                          <a:effectLst/>
                        </a:rPr>
                        <a:t>2021</a:t>
                      </a:r>
                      <a:endParaRPr lang="en-IN" sz="1200" b="0" i="0" u="sng"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sng" strike="noStrike">
                          <a:effectLst/>
                        </a:rPr>
                        <a:t>2021</a:t>
                      </a:r>
                      <a:endParaRPr lang="en-IN" sz="1200" b="0" i="0" u="sng"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sng" strike="noStrike">
                          <a:effectLst/>
                        </a:rPr>
                        <a:t>2022</a:t>
                      </a:r>
                      <a:endParaRPr lang="en-IN" sz="1200" b="0" i="0" u="sng"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sng" strike="noStrike">
                          <a:effectLst/>
                        </a:rPr>
                        <a:t>2022</a:t>
                      </a:r>
                      <a:endParaRPr lang="en-IN" sz="1200" b="0" i="0" u="sng"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sng" strike="noStrike">
                          <a:effectLst/>
                        </a:rPr>
                        <a:t>2022</a:t>
                      </a:r>
                      <a:endParaRPr lang="en-IN" sz="1200" b="0" i="0" u="sng"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sng" strike="noStrike">
                          <a:effectLst/>
                        </a:rPr>
                        <a:t>2022</a:t>
                      </a:r>
                      <a:endParaRPr lang="en-IN" sz="1200" b="0" i="0" u="sng"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sng" strike="noStrike">
                          <a:effectLst/>
                        </a:rPr>
                        <a:t>2023</a:t>
                      </a:r>
                      <a:endParaRPr lang="en-IN" sz="1200" b="0" i="0" u="sng"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71897972"/>
                  </a:ext>
                </a:extLst>
              </a:tr>
              <a:tr h="233426">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67149945"/>
                  </a:ext>
                </a:extLst>
              </a:tr>
              <a:tr h="233426">
                <a:tc>
                  <a:txBody>
                    <a:bodyPr/>
                    <a:lstStyle/>
                    <a:p>
                      <a:pPr algn="l" fontAlgn="b"/>
                      <a:r>
                        <a:rPr lang="en-IN" sz="1100" u="none" strike="noStrike">
                          <a:effectLst/>
                        </a:rPr>
                        <a:t>Cost of Subscription (Quarterly)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17005733"/>
                  </a:ext>
                </a:extLst>
              </a:tr>
              <a:tr h="243152">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0960550"/>
                  </a:ext>
                </a:extLst>
              </a:tr>
              <a:tr h="437675">
                <a:tc>
                  <a:txBody>
                    <a:bodyPr/>
                    <a:lstStyle/>
                    <a:p>
                      <a:pPr algn="l" fontAlgn="b"/>
                      <a:r>
                        <a:rPr lang="en-US" sz="1100" u="none" strike="noStrike">
                          <a:effectLst/>
                        </a:rPr>
                        <a:t>Number of Users (Beginning of Period)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15,195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15,573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15,874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16,353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16,198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16,409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16,317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16,166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16,803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6053049"/>
                  </a:ext>
                </a:extLst>
              </a:tr>
              <a:tr h="437675">
                <a:tc>
                  <a:txBody>
                    <a:bodyPr/>
                    <a:lstStyle/>
                    <a:p>
                      <a:pPr algn="l" fontAlgn="b"/>
                      <a:r>
                        <a:rPr lang="en-IN" sz="1100" u="none" strike="noStrike">
                          <a:effectLst/>
                        </a:rPr>
                        <a:t>Customer Attrition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89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200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204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444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2,446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5,000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1,655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1,244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322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3123889"/>
                  </a:ext>
                </a:extLst>
              </a:tr>
              <a:tr h="437675">
                <a:tc>
                  <a:txBody>
                    <a:bodyPr/>
                    <a:lstStyle/>
                    <a:p>
                      <a:pPr algn="l" fontAlgn="b"/>
                      <a:r>
                        <a:rPr lang="en-IN" sz="1100" u="none" strike="noStrike">
                          <a:effectLst/>
                        </a:rPr>
                        <a:t>New Users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468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501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683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289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2,657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4,908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1,504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1,881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1,965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47787047"/>
                  </a:ext>
                </a:extLst>
              </a:tr>
              <a:tr h="437675">
                <a:tc>
                  <a:txBody>
                    <a:bodyPr/>
                    <a:lstStyle/>
                    <a:p>
                      <a:pPr algn="l" fontAlgn="b"/>
                      <a:r>
                        <a:rPr lang="en-US" sz="1100" u="none" strike="noStrike">
                          <a:effectLst/>
                        </a:rPr>
                        <a:t>Number of Users (End of Period)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15,573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15,874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16,353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16,198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16,409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16,317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16,166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16,803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18,446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2982477"/>
                  </a:ext>
                </a:extLst>
              </a:tr>
              <a:tr h="255310">
                <a:tc>
                  <a:txBody>
                    <a:bodyPr/>
                    <a:lstStyle/>
                    <a:p>
                      <a:pPr algn="l" fontAlgn="b"/>
                      <a:r>
                        <a:rPr lang="en-IN" sz="1100" u="none" strike="noStrike">
                          <a:effectLst/>
                        </a:rPr>
                        <a:t>Change in # of Users</a:t>
                      </a:r>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2008911"/>
                  </a:ext>
                </a:extLst>
              </a:tr>
              <a:tr h="255310">
                <a:tc>
                  <a:txBody>
                    <a:bodyPr/>
                    <a:lstStyle/>
                    <a:p>
                      <a:pPr algn="l"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3486980"/>
                  </a:ext>
                </a:extLst>
              </a:tr>
              <a:tr h="437675">
                <a:tc>
                  <a:txBody>
                    <a:bodyPr/>
                    <a:lstStyle/>
                    <a:p>
                      <a:pPr algn="l" fontAlgn="b"/>
                      <a:r>
                        <a:rPr lang="en-IN" sz="1100" u="none" strike="noStrike">
                          <a:effectLst/>
                        </a:rPr>
                        <a:t>Net Change in Customers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379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301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479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(155)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211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(92)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(151)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637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1,643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90618613"/>
                  </a:ext>
                </a:extLst>
              </a:tr>
              <a:tr h="255310">
                <a:tc>
                  <a:txBody>
                    <a:bodyPr/>
                    <a:lstStyle/>
                    <a:p>
                      <a:pPr algn="l" fontAlgn="b"/>
                      <a:r>
                        <a:rPr lang="en-IN" sz="1100" u="none" strike="noStrike">
                          <a:effectLst/>
                        </a:rPr>
                        <a:t>Churn Rate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1.9%</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61077143"/>
                  </a:ext>
                </a:extLst>
              </a:tr>
            </a:tbl>
          </a:graphicData>
        </a:graphic>
      </p:graphicFrame>
    </p:spTree>
    <p:extLst>
      <p:ext uri="{BB962C8B-B14F-4D97-AF65-F5344CB8AC3E}">
        <p14:creationId xmlns:p14="http://schemas.microsoft.com/office/powerpoint/2010/main" val="281273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E335-0BF1-0704-BD4D-1B3D08181096}"/>
              </a:ext>
            </a:extLst>
          </p:cNvPr>
          <p:cNvSpPr>
            <a:spLocks noGrp="1"/>
          </p:cNvSpPr>
          <p:nvPr>
            <p:ph type="title"/>
          </p:nvPr>
        </p:nvSpPr>
        <p:spPr/>
        <p:txBody>
          <a:bodyPr/>
          <a:lstStyle/>
          <a:p>
            <a:r>
              <a:rPr lang="en-IN"/>
              <a:t>Annual Projections</a:t>
            </a:r>
            <a:endParaRPr lang="en-IN" dirty="0"/>
          </a:p>
        </p:txBody>
      </p:sp>
      <p:graphicFrame>
        <p:nvGraphicFramePr>
          <p:cNvPr id="4" name="Content Placeholder 3">
            <a:extLst>
              <a:ext uri="{FF2B5EF4-FFF2-40B4-BE49-F238E27FC236}">
                <a16:creationId xmlns:a16="http://schemas.microsoft.com/office/drawing/2014/main" id="{FC21FA6E-1702-56ED-2EC2-6348074264AA}"/>
              </a:ext>
            </a:extLst>
          </p:cNvPr>
          <p:cNvGraphicFramePr>
            <a:graphicFrameLocks noGrp="1"/>
          </p:cNvGraphicFramePr>
          <p:nvPr>
            <p:ph idx="1"/>
            <p:extLst>
              <p:ext uri="{D42A27DB-BD31-4B8C-83A1-F6EECF244321}">
                <p14:modId xmlns:p14="http://schemas.microsoft.com/office/powerpoint/2010/main" val="1339615886"/>
              </p:ext>
            </p:extLst>
          </p:nvPr>
        </p:nvGraphicFramePr>
        <p:xfrm>
          <a:off x="471948" y="2330245"/>
          <a:ext cx="11123848" cy="4171035"/>
        </p:xfrm>
        <a:graphic>
          <a:graphicData uri="http://schemas.openxmlformats.org/drawingml/2006/table">
            <a:tbl>
              <a:tblPr>
                <a:tableStyleId>{5C22544A-7EE6-4342-B048-85BDC9FD1C3A}</a:tableStyleId>
              </a:tblPr>
              <a:tblGrid>
                <a:gridCol w="3410363">
                  <a:extLst>
                    <a:ext uri="{9D8B030D-6E8A-4147-A177-3AD203B41FA5}">
                      <a16:colId xmlns:a16="http://schemas.microsoft.com/office/drawing/2014/main" val="92512854"/>
                    </a:ext>
                  </a:extLst>
                </a:gridCol>
                <a:gridCol w="1464135">
                  <a:extLst>
                    <a:ext uri="{9D8B030D-6E8A-4147-A177-3AD203B41FA5}">
                      <a16:colId xmlns:a16="http://schemas.microsoft.com/office/drawing/2014/main" val="1382542423"/>
                    </a:ext>
                  </a:extLst>
                </a:gridCol>
                <a:gridCol w="1249870">
                  <a:extLst>
                    <a:ext uri="{9D8B030D-6E8A-4147-A177-3AD203B41FA5}">
                      <a16:colId xmlns:a16="http://schemas.microsoft.com/office/drawing/2014/main" val="2969917423"/>
                    </a:ext>
                  </a:extLst>
                </a:gridCol>
                <a:gridCol w="1249870">
                  <a:extLst>
                    <a:ext uri="{9D8B030D-6E8A-4147-A177-3AD203B41FA5}">
                      <a16:colId xmlns:a16="http://schemas.microsoft.com/office/drawing/2014/main" val="3501095401"/>
                    </a:ext>
                  </a:extLst>
                </a:gridCol>
                <a:gridCol w="1249870">
                  <a:extLst>
                    <a:ext uri="{9D8B030D-6E8A-4147-A177-3AD203B41FA5}">
                      <a16:colId xmlns:a16="http://schemas.microsoft.com/office/drawing/2014/main" val="3621624354"/>
                    </a:ext>
                  </a:extLst>
                </a:gridCol>
                <a:gridCol w="1249870">
                  <a:extLst>
                    <a:ext uri="{9D8B030D-6E8A-4147-A177-3AD203B41FA5}">
                      <a16:colId xmlns:a16="http://schemas.microsoft.com/office/drawing/2014/main" val="4082331095"/>
                    </a:ext>
                  </a:extLst>
                </a:gridCol>
                <a:gridCol w="1249870">
                  <a:extLst>
                    <a:ext uri="{9D8B030D-6E8A-4147-A177-3AD203B41FA5}">
                      <a16:colId xmlns:a16="http://schemas.microsoft.com/office/drawing/2014/main" val="4191676487"/>
                    </a:ext>
                  </a:extLst>
                </a:gridCol>
              </a:tblGrid>
              <a:tr h="258360">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FY </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FY</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FY</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FY</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FY</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none" strike="noStrike">
                          <a:effectLst/>
                        </a:rPr>
                        <a:t>2020-2024E</a:t>
                      </a:r>
                      <a:endParaRPr lang="en-IN" sz="12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10380087"/>
                  </a:ext>
                </a:extLst>
              </a:tr>
              <a:tr h="260845">
                <a:tc>
                  <a:txBody>
                    <a:bodyPr/>
                    <a:lstStyle/>
                    <a:p>
                      <a:pPr algn="l" fontAlgn="b"/>
                      <a:r>
                        <a:rPr lang="en-IN" sz="1200" u="sng" strike="noStrike">
                          <a:effectLst/>
                        </a:rPr>
                        <a:t>Financial Highlights</a:t>
                      </a:r>
                      <a:endParaRPr lang="en-IN" sz="1200" b="0" i="0" u="sng"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sng" strike="noStrike">
                          <a:effectLst/>
                        </a:rPr>
                        <a:t>2020</a:t>
                      </a:r>
                      <a:endParaRPr lang="en-IN" sz="1200" b="0" i="0" u="sng"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sng" strike="noStrike">
                          <a:effectLst/>
                        </a:rPr>
                        <a:t>2021</a:t>
                      </a:r>
                      <a:endParaRPr lang="en-IN" sz="1200" b="0" i="0" u="sng"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sng" strike="noStrike">
                          <a:effectLst/>
                        </a:rPr>
                        <a:t>2022</a:t>
                      </a:r>
                      <a:endParaRPr lang="en-IN" sz="1200" b="0" i="0" u="sng"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sng" strike="noStrike">
                          <a:effectLst/>
                        </a:rPr>
                        <a:t>2023E</a:t>
                      </a:r>
                      <a:endParaRPr lang="en-IN" sz="1200" b="0" i="0" u="sng"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sng" strike="noStrike">
                          <a:effectLst/>
                        </a:rPr>
                        <a:t>2024E</a:t>
                      </a:r>
                      <a:endParaRPr lang="en-IN" sz="1200" b="0" i="0" u="sng"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u="sng" strike="noStrike">
                          <a:effectLst/>
                        </a:rPr>
                        <a:t>CAGR</a:t>
                      </a:r>
                      <a:endParaRPr lang="en-IN" sz="1200" b="0" i="1" u="sng"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873980"/>
                  </a:ext>
                </a:extLst>
              </a:tr>
              <a:tr h="260845">
                <a:tc>
                  <a:txBody>
                    <a:bodyPr/>
                    <a:lstStyle/>
                    <a:p>
                      <a:pPr algn="l" fontAlgn="b"/>
                      <a:r>
                        <a:rPr lang="en-IN" sz="1200" u="none" strike="noStrike">
                          <a:effectLst/>
                        </a:rPr>
                        <a:t>Revenues</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$19,99,444</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$20,78,849</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$22,13,089</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$22,85,221</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$26,28,004</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a:t>
                      </a:r>
                      <a:endParaRPr lang="en-IN"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16204989"/>
                  </a:ext>
                </a:extLst>
              </a:tr>
              <a:tr h="260845">
                <a:tc>
                  <a:txBody>
                    <a:bodyPr/>
                    <a:lstStyle/>
                    <a:p>
                      <a:pPr algn="l" fontAlgn="b"/>
                      <a:r>
                        <a:rPr lang="en-IN" sz="1200" u="none" strike="noStrike">
                          <a:effectLst/>
                        </a:rPr>
                        <a:t>Annual Growth</a:t>
                      </a:r>
                      <a:endParaRPr lang="en-IN" sz="12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4%</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6%</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3%</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15%</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3474476"/>
                  </a:ext>
                </a:extLst>
              </a:tr>
              <a:tr h="260845">
                <a:tc>
                  <a:txBody>
                    <a:bodyPr/>
                    <a:lstStyle/>
                    <a:p>
                      <a:pPr algn="l" fontAlgn="b"/>
                      <a:r>
                        <a:rPr lang="en-IN" sz="1200" u="none" strike="noStrike">
                          <a:effectLst/>
                        </a:rPr>
                        <a:t>Operating Income (EBITDA)</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$3,71,461</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$4,33,616</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$3,94,298</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$4,80,009</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$5,28,010</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9%</a:t>
                      </a:r>
                      <a:endParaRPr lang="en-IN"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0426125"/>
                  </a:ext>
                </a:extLst>
              </a:tr>
              <a:tr h="260845">
                <a:tc>
                  <a:txBody>
                    <a:bodyPr/>
                    <a:lstStyle/>
                    <a:p>
                      <a:pPr algn="l" fontAlgn="b"/>
                      <a:r>
                        <a:rPr lang="en-IN" sz="1200" u="none" strike="noStrike">
                          <a:effectLst/>
                        </a:rPr>
                        <a:t>Annual Growth</a:t>
                      </a:r>
                      <a:endParaRPr lang="en-IN" sz="12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17%</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-9%</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22%</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10%</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7225465"/>
                  </a:ext>
                </a:extLst>
              </a:tr>
              <a:tr h="260845">
                <a:tc>
                  <a:txBody>
                    <a:bodyPr/>
                    <a:lstStyle/>
                    <a:p>
                      <a:pPr algn="l" fontAlgn="b"/>
                      <a:r>
                        <a:rPr lang="en-IN" sz="1200" u="none" strike="noStrike">
                          <a:effectLst/>
                        </a:rPr>
                        <a:t>Net Income</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$2,47,641</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$3,58,136</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$3,14,435</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$4,08,075</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$4,40,721</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16%</a:t>
                      </a:r>
                      <a:endParaRPr lang="en-IN"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8187378"/>
                  </a:ext>
                </a:extLst>
              </a:tr>
              <a:tr h="260845">
                <a:tc>
                  <a:txBody>
                    <a:bodyPr/>
                    <a:lstStyle/>
                    <a:p>
                      <a:pPr algn="l" fontAlgn="b"/>
                      <a:r>
                        <a:rPr lang="en-IN" sz="1200" u="none" strike="noStrike">
                          <a:effectLst/>
                        </a:rPr>
                        <a:t>Annual Growth</a:t>
                      </a:r>
                      <a:endParaRPr lang="en-IN" sz="1200" b="0" i="1"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45%</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-12%</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30%</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8%</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234862"/>
                  </a:ext>
                </a:extLst>
              </a:tr>
              <a:tr h="260845">
                <a:tc>
                  <a:txBody>
                    <a:bodyPr/>
                    <a:lstStyle/>
                    <a:p>
                      <a:pPr algn="l" fontAlgn="b"/>
                      <a:r>
                        <a:rPr lang="en-IN" sz="1200" u="none" strike="noStrike">
                          <a:effectLst/>
                        </a:rPr>
                        <a:t>Net Income per Share</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$12.11</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$11.55</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$10.11</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$13.09</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$14.14</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a:t>
                      </a:r>
                      <a:endParaRPr lang="en-IN"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52774267"/>
                  </a:ext>
                </a:extLst>
              </a:tr>
              <a:tr h="260845">
                <a:tc>
                  <a:txBody>
                    <a:bodyPr/>
                    <a:lstStyle/>
                    <a:p>
                      <a:pPr algn="l" fontAlgn="b"/>
                      <a:r>
                        <a:rPr lang="en-US" sz="1200" u="none" strike="noStrike">
                          <a:effectLst/>
                        </a:rPr>
                        <a:t>Non GAAP Free Cash Flow (FCF) </a:t>
                      </a:r>
                      <a:endParaRPr lang="en-US" sz="12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$755</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-$11,123</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$1,13,297</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$2,27,248</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$2,22,703</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314%</a:t>
                      </a:r>
                      <a:endParaRPr lang="en-IN" sz="1100" b="0" i="1"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9518464"/>
                  </a:ext>
                </a:extLst>
              </a:tr>
              <a:tr h="260845">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4603262"/>
                  </a:ext>
                </a:extLst>
              </a:tr>
              <a:tr h="260845">
                <a:tc>
                  <a:txBody>
                    <a:bodyPr/>
                    <a:lstStyle/>
                    <a:p>
                      <a:pPr algn="l" fontAlgn="b"/>
                      <a:r>
                        <a:rPr lang="en-IN" sz="1200" u="sng" strike="noStrike">
                          <a:effectLst/>
                        </a:rPr>
                        <a:t>Financial Metrics</a:t>
                      </a:r>
                      <a:endParaRPr lang="en-IN" sz="1200" b="1" i="0" u="sng"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200" u="none" strike="noStrike">
                          <a:effectLst/>
                        </a:rPr>
                        <a:t> </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62620039"/>
                  </a:ext>
                </a:extLst>
              </a:tr>
              <a:tr h="260845">
                <a:tc>
                  <a:txBody>
                    <a:bodyPr/>
                    <a:lstStyle/>
                    <a:p>
                      <a:pPr algn="l" fontAlgn="b"/>
                      <a:r>
                        <a:rPr lang="en-IN" sz="1200" u="none" strike="noStrike">
                          <a:effectLst/>
                        </a:rPr>
                        <a:t>EBITDA Margin</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6271402"/>
                  </a:ext>
                </a:extLst>
              </a:tr>
              <a:tr h="260845">
                <a:tc>
                  <a:txBody>
                    <a:bodyPr/>
                    <a:lstStyle/>
                    <a:p>
                      <a:pPr algn="l" fontAlgn="b"/>
                      <a:r>
                        <a:rPr lang="en-IN" sz="1200" u="none" strike="noStrike">
                          <a:effectLst/>
                        </a:rPr>
                        <a:t>Net Income Margin</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1887929"/>
                  </a:ext>
                </a:extLst>
              </a:tr>
              <a:tr h="260845">
                <a:tc>
                  <a:txBody>
                    <a:bodyPr/>
                    <a:lstStyle/>
                    <a:p>
                      <a:pPr algn="l" fontAlgn="b"/>
                      <a:r>
                        <a:rPr lang="en-IN" sz="1200" u="none" strike="noStrike">
                          <a:effectLst/>
                        </a:rPr>
                        <a:t>Debt/EBITDA</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2.7x</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2.4x</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2.5x</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2.0x</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1.9x</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16533196"/>
                  </a:ext>
                </a:extLst>
              </a:tr>
              <a:tr h="260845">
                <a:tc>
                  <a:txBody>
                    <a:bodyPr/>
                    <a:lstStyle/>
                    <a:p>
                      <a:pPr algn="l" fontAlgn="b"/>
                      <a:r>
                        <a:rPr lang="en-IN" sz="1200" u="none" strike="noStrike" dirty="0">
                          <a:effectLst/>
                        </a:rPr>
                        <a:t>FCF per Diluted Share</a:t>
                      </a:r>
                      <a:endParaRPr lang="en-IN"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$0.02</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200" u="none" strike="noStrike">
                          <a:effectLst/>
                        </a:rPr>
                        <a:t>-$0.35</a:t>
                      </a:r>
                      <a:endParaRPr lang="en-IN" sz="12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$7.18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$7.03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10411002"/>
                  </a:ext>
                </a:extLst>
              </a:tr>
            </a:tbl>
          </a:graphicData>
        </a:graphic>
      </p:graphicFrame>
    </p:spTree>
    <p:extLst>
      <p:ext uri="{BB962C8B-B14F-4D97-AF65-F5344CB8AC3E}">
        <p14:creationId xmlns:p14="http://schemas.microsoft.com/office/powerpoint/2010/main" val="257132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C68D-5E64-D514-3E63-F6081608033D}"/>
              </a:ext>
            </a:extLst>
          </p:cNvPr>
          <p:cNvSpPr>
            <a:spLocks noGrp="1"/>
          </p:cNvSpPr>
          <p:nvPr>
            <p:ph type="title"/>
          </p:nvPr>
        </p:nvSpPr>
        <p:spPr>
          <a:xfrm>
            <a:off x="1024128" y="585216"/>
            <a:ext cx="9720072" cy="702810"/>
          </a:xfrm>
        </p:spPr>
        <p:txBody>
          <a:bodyPr>
            <a:normAutofit fontScale="90000"/>
          </a:bodyPr>
          <a:lstStyle/>
          <a:p>
            <a:r>
              <a:rPr lang="en-IN" dirty="0"/>
              <a:t>CONCLUSIONs</a:t>
            </a:r>
          </a:p>
        </p:txBody>
      </p:sp>
      <p:sp>
        <p:nvSpPr>
          <p:cNvPr id="3" name="Content Placeholder 2">
            <a:extLst>
              <a:ext uri="{FF2B5EF4-FFF2-40B4-BE49-F238E27FC236}">
                <a16:creationId xmlns:a16="http://schemas.microsoft.com/office/drawing/2014/main" id="{7714C3F5-7B56-700C-B206-B8F87BB83D17}"/>
              </a:ext>
            </a:extLst>
          </p:cNvPr>
          <p:cNvSpPr>
            <a:spLocks noGrp="1"/>
          </p:cNvSpPr>
          <p:nvPr>
            <p:ph idx="1"/>
          </p:nvPr>
        </p:nvSpPr>
        <p:spPr>
          <a:xfrm>
            <a:off x="1024128" y="1432560"/>
            <a:ext cx="9720073" cy="3830319"/>
          </a:xfrm>
        </p:spPr>
        <p:txBody>
          <a:bodyPr>
            <a:normAutofit/>
          </a:bodyPr>
          <a:lstStyle/>
          <a:p>
            <a:r>
              <a:rPr lang="en-US" sz="1800" dirty="0"/>
              <a:t>Company Highlights CONCLUSIONS </a:t>
            </a:r>
          </a:p>
          <a:p>
            <a:r>
              <a:rPr lang="en-US" sz="1800" dirty="0"/>
              <a:t>▪ </a:t>
            </a:r>
            <a:r>
              <a:rPr lang="en-US" sz="1800" dirty="0" err="1"/>
              <a:t>BigTechCompany</a:t>
            </a:r>
            <a:r>
              <a:rPr lang="en-US" sz="1800" dirty="0"/>
              <a:t> has seen steady revenue growth over the past two years and is expected to continue growing in the future. </a:t>
            </a:r>
          </a:p>
          <a:p>
            <a:r>
              <a:rPr lang="en-US" sz="1800" dirty="0"/>
              <a:t>▪ The company is cash flow positive and will continue to be in the future.</a:t>
            </a:r>
          </a:p>
          <a:p>
            <a:r>
              <a:rPr lang="en-US" sz="1800" dirty="0"/>
              <a:t> ▪ The company’s debt/EBITDA is currently 2.4x and is expected to continue to decrease. This is low compared to the industry average of 4.0x, suggesting the company has a healthy leverage ratio. Areas of Concern </a:t>
            </a:r>
          </a:p>
          <a:p>
            <a:r>
              <a:rPr lang="en-US" sz="1800" dirty="0"/>
              <a:t>▪ The company has volatile quarterly expenses, particularly in the 4th quarter of each year. </a:t>
            </a:r>
          </a:p>
          <a:p>
            <a:r>
              <a:rPr lang="en-US" sz="1800" dirty="0"/>
              <a:t>▪ The company’s EBITDA margin is low compared to the industry average of 39%. </a:t>
            </a:r>
          </a:p>
        </p:txBody>
      </p:sp>
    </p:spTree>
    <p:extLst>
      <p:ext uri="{BB962C8B-B14F-4D97-AF65-F5344CB8AC3E}">
        <p14:creationId xmlns:p14="http://schemas.microsoft.com/office/powerpoint/2010/main" val="2115623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EE19-15BF-351F-3F38-5098FF199BB3}"/>
              </a:ext>
            </a:extLst>
          </p:cNvPr>
          <p:cNvSpPr>
            <a:spLocks noGrp="1"/>
          </p:cNvSpPr>
          <p:nvPr>
            <p:ph type="title"/>
          </p:nvPr>
        </p:nvSpPr>
        <p:spPr>
          <a:xfrm>
            <a:off x="945470" y="217490"/>
            <a:ext cx="9720072" cy="559258"/>
          </a:xfrm>
        </p:spPr>
        <p:txBody>
          <a:bodyPr>
            <a:normAutofit fontScale="90000"/>
          </a:bodyPr>
          <a:lstStyle/>
          <a:p>
            <a:r>
              <a:rPr lang="en-IN" dirty="0"/>
              <a:t>Transcript </a:t>
            </a:r>
          </a:p>
        </p:txBody>
      </p:sp>
      <p:sp>
        <p:nvSpPr>
          <p:cNvPr id="3" name="Content Placeholder 2">
            <a:extLst>
              <a:ext uri="{FF2B5EF4-FFF2-40B4-BE49-F238E27FC236}">
                <a16:creationId xmlns:a16="http://schemas.microsoft.com/office/drawing/2014/main" id="{1F5E388F-BC5B-DCF9-1B1A-AC3C60C960B7}"/>
              </a:ext>
            </a:extLst>
          </p:cNvPr>
          <p:cNvSpPr>
            <a:spLocks noGrp="1"/>
          </p:cNvSpPr>
          <p:nvPr>
            <p:ph idx="1"/>
          </p:nvPr>
        </p:nvSpPr>
        <p:spPr>
          <a:xfrm>
            <a:off x="1024128" y="776748"/>
            <a:ext cx="9720073" cy="5532612"/>
          </a:xfrm>
        </p:spPr>
        <p:txBody>
          <a:bodyPr>
            <a:normAutofit fontScale="77500" lnSpcReduction="20000"/>
          </a:bodyPr>
          <a:lstStyle/>
          <a:p>
            <a:r>
              <a:rPr lang="en-US" dirty="0"/>
              <a:t>Hi, I’m Shakthi Sree. Thanks for having me share some information on </a:t>
            </a:r>
            <a:r>
              <a:rPr lang="en-US" dirty="0" err="1"/>
              <a:t>BigTechCompany</a:t>
            </a:r>
            <a:r>
              <a:rPr lang="en-US" dirty="0"/>
              <a:t>.</a:t>
            </a:r>
          </a:p>
          <a:p>
            <a:r>
              <a:rPr lang="en-US" dirty="0"/>
              <a:t> For this analysis, I looked at the company’s historical financials, customer information, and future projections based on management figures.</a:t>
            </a:r>
          </a:p>
          <a:p>
            <a:r>
              <a:rPr lang="en-US" dirty="0"/>
              <a:t> Let’s start with page two. </a:t>
            </a:r>
          </a:p>
          <a:p>
            <a:r>
              <a:rPr lang="en-US" dirty="0"/>
              <a:t>You’ll see that the company has fairly stable and consistent revenues hovering around 500 million per quarter. There is, however, some variability in the company’s operating income. This is driven by the company’s cost of revenues which are higher in Q1 of 2021 and Q4 of 2022. </a:t>
            </a:r>
          </a:p>
          <a:p>
            <a:r>
              <a:rPr lang="en-US" dirty="0"/>
              <a:t>There was no clear explanation as to what drove these expenses higher in the financial statements I reviewed. The company also has a fairly stable net income, with the exception of those quarters in which the expenses were much higher. </a:t>
            </a:r>
          </a:p>
          <a:p>
            <a:r>
              <a:rPr lang="en-US" dirty="0"/>
              <a:t>As for free cash flow, the company’s free cash is quite volatile. There have been several quarters in which the company had negative free cash flow. That said, free cash flow has been positive for the past four quarters. As for some financial metrics, the EBITDA margin has ranged from around 19-27%. Obviously, there were some quarters in which it was much lower due to the higher expenses, and the average net income margin is around 18%. </a:t>
            </a:r>
          </a:p>
          <a:p>
            <a:pPr marL="0" indent="0">
              <a:buNone/>
            </a:pPr>
            <a:r>
              <a:rPr lang="en-US" dirty="0"/>
              <a:t>I did a bit of digging into the revenues in the customer trends, which you can find on page 3. I looked into whether or not the company was gaining or losing customers, as in Q4 of 2021, the company announced that it was increasing prices which led to an uptick in cancellations. 6 The churn rate topped out at 32% in Q2 2022, which is far above the industry average. </a:t>
            </a:r>
          </a:p>
          <a:p>
            <a:pPr marL="0" indent="0">
              <a:buNone/>
            </a:pPr>
            <a:r>
              <a:rPr lang="en-US" dirty="0"/>
              <a:t>That said, the company also began growing its newer users faster during this time, so the net change in users was around plus or minus 1%. The good news is that the churn rate is now back down to its normal levels of 1.9%, and the company saw a 10% increase in new users in Q1 of 2023. </a:t>
            </a:r>
          </a:p>
        </p:txBody>
      </p:sp>
    </p:spTree>
    <p:extLst>
      <p:ext uri="{BB962C8B-B14F-4D97-AF65-F5344CB8AC3E}">
        <p14:creationId xmlns:p14="http://schemas.microsoft.com/office/powerpoint/2010/main" val="340625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FB3EE-5731-9F00-E16A-B9281D628E37}"/>
              </a:ext>
            </a:extLst>
          </p:cNvPr>
          <p:cNvSpPr>
            <a:spLocks noGrp="1"/>
          </p:cNvSpPr>
          <p:nvPr>
            <p:ph idx="1"/>
          </p:nvPr>
        </p:nvSpPr>
        <p:spPr>
          <a:xfrm>
            <a:off x="1024128" y="117987"/>
            <a:ext cx="9720073" cy="6508955"/>
          </a:xfrm>
        </p:spPr>
        <p:txBody>
          <a:bodyPr>
            <a:normAutofit fontScale="92500" lnSpcReduction="10000"/>
          </a:bodyPr>
          <a:lstStyle/>
          <a:p>
            <a:r>
              <a:rPr lang="en-US" dirty="0"/>
              <a:t>Next, I looked into the company’s future projections based on management guidance on growth in a few key areas. Annually the company earns around 2 billion in revenues each year, and it’s expected to continue at a moderate growth trajectory seeing up to 15% revenue growth in 2024. </a:t>
            </a:r>
          </a:p>
          <a:p>
            <a:r>
              <a:rPr lang="en-US" dirty="0"/>
              <a:t>Overall revenue CAGR from 2022-2024 is 7%. Based on management projections, the company is expected to have over 600 million in free cash flow in 2023 and 2024. T</a:t>
            </a:r>
          </a:p>
          <a:p>
            <a:r>
              <a:rPr lang="en-US" dirty="0"/>
              <a:t>he company’s EBITDA margin is expected to be 20-21%, and its net income margin is expected to be 17-18%. Its EBITDA ratio is currently 2.5 times, and it’s expected to decrease to 1.9 times by 2024. This is compared to the industry average of four times, so </a:t>
            </a:r>
            <a:r>
              <a:rPr lang="en-US" dirty="0" err="1"/>
              <a:t>BigTechCompany</a:t>
            </a:r>
            <a:r>
              <a:rPr lang="en-US" dirty="0"/>
              <a:t> has a fairly healthy leverage ratio. Now, let’s take a look at my conclusions which are on page 5. </a:t>
            </a:r>
          </a:p>
          <a:p>
            <a:r>
              <a:rPr lang="en-US" dirty="0"/>
              <a:t>The company has seen steady revenue growth over the past two years and is expected to keep growing. The company is cash flow positive and will continue to be. As I mentioned on the previous slide, the company’s debt to EBITDA margin is currently 2.4 times, and it’s expected to continue to decrease. </a:t>
            </a:r>
          </a:p>
          <a:p>
            <a:r>
              <a:rPr lang="en-US" dirty="0"/>
              <a:t>Some areas of concern highlighted: the company has volatile quarterly expenses, particularly in the 4th quarter of each year. We should ask the company to clarify why expenses are higher in some quarters than others and if they expect this to continue. </a:t>
            </a:r>
          </a:p>
          <a:p>
            <a:r>
              <a:rPr lang="en-US" dirty="0"/>
              <a:t>The company’s EBITDA margin is low compared to the industry average of 39</a:t>
            </a:r>
          </a:p>
          <a:p>
            <a:pPr marL="0" indent="0">
              <a:buNone/>
            </a:pPr>
            <a:endParaRPr lang="en-US" dirty="0"/>
          </a:p>
          <a:p>
            <a:r>
              <a:rPr lang="en-US" dirty="0"/>
              <a:t>Thanks so much!</a:t>
            </a:r>
            <a:endParaRPr lang="en-IN" dirty="0"/>
          </a:p>
          <a:p>
            <a:endParaRPr lang="en-IN" dirty="0"/>
          </a:p>
        </p:txBody>
      </p:sp>
    </p:spTree>
    <p:extLst>
      <p:ext uri="{BB962C8B-B14F-4D97-AF65-F5344CB8AC3E}">
        <p14:creationId xmlns:p14="http://schemas.microsoft.com/office/powerpoint/2010/main" val="3936110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63</TotalTime>
  <Words>1414</Words>
  <Application>Microsoft Office PowerPoint</Application>
  <PresentationFormat>Widescreen</PresentationFormat>
  <Paragraphs>363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Tw Cen MT</vt:lpstr>
      <vt:lpstr>Tw Cen MT Condensed</vt:lpstr>
      <vt:lpstr>Wingdings 3</vt:lpstr>
      <vt:lpstr>Integral</vt:lpstr>
      <vt:lpstr>Quarterly Financial Overview</vt:lpstr>
      <vt:lpstr>Customer Trends</vt:lpstr>
      <vt:lpstr>Annual Projections</vt:lpstr>
      <vt:lpstr>CONCLUSIONs</vt:lpstr>
      <vt:lpstr>Transcript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Shakthi Sree</dc:creator>
  <cp:lastModifiedBy>Shakthi Sree</cp:lastModifiedBy>
  <cp:revision>3</cp:revision>
  <dcterms:created xsi:type="dcterms:W3CDTF">2025-03-21T06:38:59Z</dcterms:created>
  <dcterms:modified xsi:type="dcterms:W3CDTF">2025-03-21T12:40:55Z</dcterms:modified>
</cp:coreProperties>
</file>