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 id="2147483650" r:id="rId2"/>
    <p:sldMasterId id="2147483786" r:id="rId3"/>
  </p:sldMasterIdLst>
  <p:sldIdLst>
    <p:sldId id="256" r:id="rId4"/>
    <p:sldId id="257" r:id="rId5"/>
    <p:sldId id="258" r:id="rId6"/>
    <p:sldId id="264" r:id="rId7"/>
    <p:sldId id="265" r:id="rId8"/>
    <p:sldId id="266" r:id="rId9"/>
    <p:sldId id="260" r:id="rId10"/>
    <p:sldId id="261" r:id="rId11"/>
    <p:sldId id="262" r:id="rId12"/>
    <p:sldId id="268" r:id="rId13"/>
    <p:sldId id="267" r:id="rId14"/>
    <p:sldId id="263" r:id="rId15"/>
  </p:sldIdLst>
  <p:sldSz cx="12192000" cy="6858000"/>
  <p:notesSz cx="6858000" cy="9144000"/>
  <p:custDataLst>
    <p:tags r:id="rId16"/>
  </p:custDataLst>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FA3D6B-D64A-62DF-E2CC-3B729E1B12FA}" v="15" dt="2022-04-07T17:26:12.0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4660"/>
  </p:normalViewPr>
  <p:slideViewPr>
    <p:cSldViewPr snapToGrid="0">
      <p:cViewPr>
        <p:scale>
          <a:sx n="118" d="100"/>
          <a:sy n="118" d="100"/>
        </p:scale>
        <p:origin x="-28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1DF2E36-787A-4FF1-9D01-3C00FC72F8EE}" type="datetimeFigureOut">
              <a:rPr lang="en-US" smtClean="0"/>
              <a:pPr/>
              <a:t>4/8/2022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57E6808-F5D4-47A3-8131-D738EA921C3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1DF2E36-787A-4FF1-9D01-3C00FC72F8EE}"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E6808-F5D4-47A3-8131-D738EA921C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1DF2E36-787A-4FF1-9D01-3C00FC72F8EE}"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E6808-F5D4-47A3-8131-D738EA921C3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E1DF2E36-787A-4FF1-9D01-3C00FC72F8EE}" type="datetimeFigureOut">
              <a:rPr lang="en-US" smtClean="0"/>
              <a:pPr/>
              <a:t>4/8/2022</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A57E6808-F5D4-47A3-8131-D738EA921C34}"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p>
            <a:r>
              <a:rPr kumimoji="0" lang="en-US"/>
              <a:t>Click to edit Master title style</a:t>
            </a:r>
          </a:p>
        </p:txBody>
      </p:sp>
      <p:sp>
        <p:nvSpPr>
          <p:cNvPr id="3" name="Content Placeholder 2"/>
          <p:cNvSpPr>
            <a:spLocks noGrp="1"/>
          </p:cNvSpPr>
          <p:nvPr>
            <p:ph idx="1"/>
          </p:nvPr>
        </p:nvSpPr>
        <p:spPr>
          <a:xfrm>
            <a:off x="670560" y="530352"/>
            <a:ext cx="1091184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1DF2E36-787A-4FF1-9D01-3C00FC72F8EE}"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E6808-F5D4-47A3-8131-D738EA921C34}"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1DF2E36-787A-4FF1-9D01-3C00FC72F8EE}"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E6808-F5D4-47A3-8131-D738EA921C34}"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1DF2E36-787A-4FF1-9D01-3C00FC72F8EE}"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E6808-F5D4-47A3-8131-D738EA921C34}"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1DF2E36-787A-4FF1-9D01-3C00FC72F8EE}" type="datetimeFigureOut">
              <a:rPr lang="en-US" smtClean="0"/>
              <a:pPr/>
              <a:t>4/8/2022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7E6808-F5D4-47A3-8131-D738EA921C34}"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1DF2E36-787A-4FF1-9D01-3C00FC72F8EE}" type="datetimeFigureOut">
              <a:rPr lang="en-US" smtClean="0"/>
              <a:pPr/>
              <a:t>4/8/2022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7E6808-F5D4-47A3-8131-D738EA921C34}"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E1DF2E36-787A-4FF1-9D01-3C00FC72F8EE}" type="datetimeFigureOut">
              <a:rPr lang="en-US" smtClean="0"/>
              <a:pPr/>
              <a:t>4/8/2022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7E6808-F5D4-47A3-8131-D738EA921C34}"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1DF2E36-787A-4FF1-9D01-3C00FC72F8EE}"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E6808-F5D4-47A3-8131-D738EA921C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1DF2E36-787A-4FF1-9D01-3C00FC72F8EE}"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E6808-F5D4-47A3-8131-D738EA921C34}"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1DF2E36-787A-4FF1-9D01-3C00FC72F8EE}"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E6808-F5D4-47A3-8131-D738EA921C34}" type="slidenum">
              <a:rPr lang="en-US" smtClean="0"/>
              <a:pPr/>
              <a:t>‹#›</a:t>
            </a:fld>
            <a:endParaRPr lang="en-US"/>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670560" y="530352"/>
            <a:ext cx="1091184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1DF2E36-787A-4FF1-9D01-3C00FC72F8EE}"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E6808-F5D4-47A3-8131-D738EA921C34}"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711200" y="533403"/>
            <a:ext cx="79248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1DF2E36-787A-4FF1-9D01-3C00FC72F8EE}"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E6808-F5D4-47A3-8131-D738EA921C34}"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DF2E36-787A-4FF1-9D01-3C00FC72F8EE}"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E6808-F5D4-47A3-8131-D738EA921C34}"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DF2E36-787A-4FF1-9D01-3C00FC72F8EE}"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E6808-F5D4-47A3-8131-D738EA921C34}"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DF2E36-787A-4FF1-9D01-3C00FC72F8EE}"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E6808-F5D4-47A3-8131-D738EA921C34}"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DF2E36-787A-4FF1-9D01-3C00FC72F8EE}"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E6808-F5D4-47A3-8131-D738EA921C34}"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DF2E36-787A-4FF1-9D01-3C00FC72F8EE}" type="datetimeFigureOut">
              <a:rPr lang="en-US" smtClean="0"/>
              <a:pPr/>
              <a:t>4/8/2022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7E6808-F5D4-47A3-8131-D738EA921C34}"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DF2E36-787A-4FF1-9D01-3C00FC72F8EE}" type="datetimeFigureOut">
              <a:rPr lang="en-US" smtClean="0"/>
              <a:pPr/>
              <a:t>4/8/2022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7E6808-F5D4-47A3-8131-D738EA921C34}"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DF2E36-787A-4FF1-9D01-3C00FC72F8EE}" type="datetimeFigureOut">
              <a:rPr lang="en-US" smtClean="0"/>
              <a:pPr/>
              <a:t>4/8/2022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7E6808-F5D4-47A3-8131-D738EA921C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1DF2E36-787A-4FF1-9D01-3C00FC72F8EE}"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E6808-F5D4-47A3-8131-D738EA921C3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DF2E36-787A-4FF1-9D01-3C00FC72F8EE}"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E6808-F5D4-47A3-8131-D738EA921C34}" type="slidenum">
              <a:rPr lang="en-US" smtClean="0"/>
              <a:pPr/>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1DF2E36-787A-4FF1-9D01-3C00FC72F8EE}" type="datetimeFigureOut">
              <a:rPr lang="en-US" smtClean="0"/>
              <a:pPr/>
              <a:t>4/8/2022</a:t>
            </a:fld>
            <a:endParaRPr lang="en-US"/>
          </a:p>
        </p:txBody>
      </p:sp>
      <p:sp>
        <p:nvSpPr>
          <p:cNvPr id="9" name="Slide Number Placeholder 8"/>
          <p:cNvSpPr>
            <a:spLocks noGrp="1"/>
          </p:cNvSpPr>
          <p:nvPr>
            <p:ph type="sldNum" sz="quarter" idx="11"/>
          </p:nvPr>
        </p:nvSpPr>
        <p:spPr/>
        <p:txBody>
          <a:bodyPr/>
          <a:lstStyle/>
          <a:p>
            <a:fld id="{A57E6808-F5D4-47A3-8131-D738EA921C34}"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DF2E36-787A-4FF1-9D01-3C00FC72F8EE}"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E6808-F5D4-47A3-8131-D738EA921C34}"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DF2E36-787A-4FF1-9D01-3C00FC72F8EE}"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7E6808-F5D4-47A3-8131-D738EA921C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1DF2E36-787A-4FF1-9D01-3C00FC72F8EE}"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E6808-F5D4-47A3-8131-D738EA921C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1DF2E36-787A-4FF1-9D01-3C00FC72F8EE}" type="datetimeFigureOut">
              <a:rPr lang="en-US" smtClean="0"/>
              <a:pPr/>
              <a:t>4/8/2022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7E6808-F5D4-47A3-8131-D738EA921C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E1DF2E36-787A-4FF1-9D01-3C00FC72F8EE}" type="datetimeFigureOut">
              <a:rPr lang="en-US" smtClean="0"/>
              <a:pPr/>
              <a:t>4/8/2022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7E6808-F5D4-47A3-8131-D738EA921C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DF2E36-787A-4FF1-9D01-3C00FC72F8EE}" type="datetimeFigureOut">
              <a:rPr lang="en-US" smtClean="0"/>
              <a:pPr/>
              <a:t>4/8/2022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7E6808-F5D4-47A3-8131-D738EA921C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1DF2E36-787A-4FF1-9D01-3C00FC72F8EE}"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7E6808-F5D4-47A3-8131-D738EA921C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1DF2E36-787A-4FF1-9D01-3C00FC72F8EE}"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A57E6808-F5D4-47A3-8131-D738EA921C34}"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1DF2E36-787A-4FF1-9D01-3C00FC72F8EE}" type="datetimeFigureOut">
              <a:rPr lang="en-US" smtClean="0"/>
              <a:pPr/>
              <a:t>4/8/2022</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57E6808-F5D4-47A3-8131-D738EA921C34}"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E1DF2E36-787A-4FF1-9D01-3C00FC72F8EE}" type="datetimeFigureOut">
              <a:rPr lang="en-US" smtClean="0"/>
              <a:pPr/>
              <a:t>4/8/2022</a:t>
            </a:fld>
            <a:endParaRPr lang="en-US"/>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A57E6808-F5D4-47A3-8131-D738EA921C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57E6808-F5D4-47A3-8131-D738EA921C34}" type="slidenum">
              <a:rPr lang="en-US" smtClean="0"/>
              <a:pPr/>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E1DF2E36-787A-4FF1-9D01-3C00FC72F8EE}" type="datetimeFigureOut">
              <a:rPr lang="en-US" smtClean="0"/>
              <a:pPr/>
              <a:t>4/8/2022</a:t>
            </a:fld>
            <a:endParaRPr lang="en-US"/>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4.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rgbClr val="00206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12020"/>
            <a:ext cx="10058400" cy="1270451"/>
          </a:xfrm>
        </p:spPr>
        <p:txBody>
          <a:bodyPr/>
          <a:lstStyle/>
          <a:p>
            <a:r>
              <a:rPr lang="en-US" i="1" dirty="0">
                <a:latin typeface="Berlin Sans FB Demi" pitchFamily="34" charset="0"/>
                <a:cs typeface="Calibri Light"/>
              </a:rPr>
              <a:t>CAREER VISION APP</a:t>
            </a:r>
          </a:p>
        </p:txBody>
      </p:sp>
      <p:sp>
        <p:nvSpPr>
          <p:cNvPr id="3" name="Subtitle 2"/>
          <p:cNvSpPr>
            <a:spLocks noGrp="1"/>
          </p:cNvSpPr>
          <p:nvPr>
            <p:ph type="subTitle" idx="1"/>
          </p:nvPr>
        </p:nvSpPr>
        <p:spPr>
          <a:xfrm>
            <a:off x="590719" y="3536219"/>
            <a:ext cx="8116312" cy="1304729"/>
          </a:xfrm>
        </p:spPr>
        <p:txBody>
          <a:bodyPr>
            <a:normAutofit fontScale="55000" lnSpcReduction="20000"/>
          </a:bodyPr>
          <a:lstStyle/>
          <a:p>
            <a:r>
              <a:rPr lang="en-US" i="1" dirty="0">
                <a:latin typeface="Courier New" panose="02070309020205020404" pitchFamily="49" charset="0"/>
                <a:cs typeface="Courier New" panose="02070309020205020404" pitchFamily="49" charset="0"/>
              </a:rPr>
              <a:t>                  </a:t>
            </a:r>
          </a:p>
          <a:p>
            <a:r>
              <a:rPr lang="en-US" i="1" dirty="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   </a:t>
            </a:r>
            <a:r>
              <a:rPr lang="en-US" sz="2800" b="1" i="1" dirty="0" smtClean="0">
                <a:latin typeface="Comic Sans MS" pitchFamily="66" charset="0"/>
                <a:cs typeface="Courier New" panose="02070309020205020404" pitchFamily="49" charset="0"/>
              </a:rPr>
              <a:t>-</a:t>
            </a:r>
            <a:r>
              <a:rPr lang="en-US" sz="4000" b="1" i="1" dirty="0">
                <a:latin typeface="Comic Sans MS" pitchFamily="66" charset="0"/>
                <a:cs typeface="Courier New" panose="02070309020205020404" pitchFamily="49" charset="0"/>
              </a:rPr>
              <a:t>SHAKTHI SRI S </a:t>
            </a:r>
          </a:p>
          <a:p>
            <a:r>
              <a:rPr lang="en-US" sz="4000" b="1" i="1" dirty="0">
                <a:latin typeface="Comic Sans MS" pitchFamily="66" charset="0"/>
                <a:cs typeface="Courier New" panose="02070309020205020404" pitchFamily="49" charset="0"/>
              </a:rPr>
              <a:t>                           </a:t>
            </a:r>
            <a:r>
              <a:rPr lang="en-US" sz="4000" b="1" i="1" dirty="0" smtClean="0">
                <a:latin typeface="Comic Sans MS" pitchFamily="66" charset="0"/>
                <a:cs typeface="Courier New" panose="02070309020205020404" pitchFamily="49" charset="0"/>
              </a:rPr>
              <a:t>   -</a:t>
            </a:r>
            <a:r>
              <a:rPr lang="en-US" sz="4000" b="1" i="1" dirty="0">
                <a:latin typeface="Comic Sans MS" pitchFamily="66" charset="0"/>
                <a:cs typeface="Courier New" panose="02070309020205020404" pitchFamily="49" charset="0"/>
              </a:rPr>
              <a:t>SARAH JACI </a:t>
            </a:r>
            <a:r>
              <a:rPr lang="en-US" sz="4000" b="1" i="1" dirty="0" smtClean="0">
                <a:latin typeface="Comic Sans MS" pitchFamily="66" charset="0"/>
                <a:cs typeface="Courier New" panose="02070309020205020404" pitchFamily="49" charset="0"/>
              </a:rPr>
              <a:t>J</a:t>
            </a:r>
          </a:p>
          <a:p>
            <a:r>
              <a:rPr lang="en-US" sz="4000" b="1" i="1" dirty="0">
                <a:latin typeface="Comic Sans MS" pitchFamily="66" charset="0"/>
                <a:cs typeface="Courier New" panose="02070309020205020404" pitchFamily="49" charset="0"/>
              </a:rPr>
              <a:t> </a:t>
            </a:r>
            <a:r>
              <a:rPr lang="en-US" sz="4000" b="1" i="1" dirty="0" smtClean="0">
                <a:latin typeface="Comic Sans MS" pitchFamily="66" charset="0"/>
                <a:cs typeface="Courier New" panose="02070309020205020404" pitchFamily="49" charset="0"/>
              </a:rPr>
              <a:t>                                      ~ BATCH NO:06</a:t>
            </a:r>
            <a:endParaRPr lang="en-US" sz="4000" b="1" i="1" dirty="0">
              <a:latin typeface="Comic Sans MS" pitchFamily="66" charset="0"/>
              <a:cs typeface="Courier New" panose="02070309020205020404" pitchFamily="49"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153" y="357933"/>
            <a:ext cx="2456833" cy="173910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3905" y="4840948"/>
            <a:ext cx="2535011" cy="15240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4409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Social Relevance</a:t>
            </a:r>
            <a:endParaRPr lang="en-IN" b="1" i="1" dirty="0"/>
          </a:p>
        </p:txBody>
      </p:sp>
      <p:sp>
        <p:nvSpPr>
          <p:cNvPr id="3" name="Content Placeholder 2"/>
          <p:cNvSpPr>
            <a:spLocks noGrp="1"/>
          </p:cNvSpPr>
          <p:nvPr>
            <p:ph idx="1"/>
          </p:nvPr>
        </p:nvSpPr>
        <p:spPr/>
        <p:txBody>
          <a:bodyPr>
            <a:normAutofit lnSpcReduction="10000"/>
          </a:bodyPr>
          <a:lstStyle/>
          <a:p>
            <a:pPr>
              <a:buFont typeface="Wingdings" pitchFamily="2" charset="2"/>
              <a:buChar char="ü"/>
            </a:pPr>
            <a:r>
              <a:rPr lang="en-US" sz="3600" dirty="0" smtClean="0">
                <a:latin typeface="Bahnschrift Light" pitchFamily="34" charset="0"/>
              </a:rPr>
              <a:t>Our app favors people in rural areas through video conferencing(agora)</a:t>
            </a:r>
          </a:p>
          <a:p>
            <a:pPr>
              <a:buFont typeface="Wingdings" pitchFamily="2" charset="2"/>
              <a:buChar char="ü"/>
            </a:pPr>
            <a:r>
              <a:rPr lang="en-US" sz="3600" dirty="0" smtClean="0">
                <a:latin typeface="Bahnschrift Light" pitchFamily="34" charset="0"/>
              </a:rPr>
              <a:t>People who doesn’t have clear knowledge about higher studies and future job opportunities get benefited through our application</a:t>
            </a:r>
            <a:r>
              <a:rPr lang="en-IN" sz="3600" dirty="0" smtClean="0">
                <a:latin typeface="Bahnschrift Light" pitchFamily="34" charset="0"/>
              </a:rPr>
              <a:t>.</a:t>
            </a:r>
          </a:p>
          <a:p>
            <a:pPr>
              <a:buFont typeface="Wingdings" pitchFamily="2" charset="2"/>
              <a:buChar char="ü"/>
            </a:pPr>
            <a:r>
              <a:rPr lang="en-US" sz="3600" dirty="0" smtClean="0">
                <a:latin typeface="Bahnschrift Light" pitchFamily="34" charset="0"/>
              </a:rPr>
              <a:t>Students and other working professionals gain intelligible knowledge about the scope in each fields.</a:t>
            </a:r>
          </a:p>
        </p:txBody>
      </p:sp>
    </p:spTree>
    <p:extLst>
      <p:ext uri="{BB962C8B-B14F-4D97-AF65-F5344CB8AC3E}">
        <p14:creationId xmlns:p14="http://schemas.microsoft.com/office/powerpoint/2010/main" val="4005940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160000" cy="340357"/>
          </a:xfrm>
        </p:spPr>
        <p:txBody>
          <a:bodyPr/>
          <a:lstStyle/>
          <a:p>
            <a:r>
              <a:rPr lang="en-US" dirty="0" smtClean="0"/>
              <a:t>BLOCK DIAGRAM:</a:t>
            </a:r>
            <a:endParaRPr lang="en-IN" dirty="0"/>
          </a:p>
        </p:txBody>
      </p:sp>
      <p:sp>
        <p:nvSpPr>
          <p:cNvPr id="3" name="Content Placeholder 2"/>
          <p:cNvSpPr>
            <a:spLocks noGrp="1"/>
          </p:cNvSpPr>
          <p:nvPr>
            <p:ph idx="1"/>
          </p:nvPr>
        </p:nvSpPr>
        <p:spPr>
          <a:xfrm>
            <a:off x="609600" y="736374"/>
            <a:ext cx="10160000" cy="5664425"/>
          </a:xfrm>
        </p:spPr>
        <p:style>
          <a:lnRef idx="2">
            <a:schemeClr val="dk1">
              <a:shade val="50000"/>
            </a:schemeClr>
          </a:lnRef>
          <a:fillRef idx="1">
            <a:schemeClr val="dk1"/>
          </a:fillRef>
          <a:effectRef idx="0">
            <a:schemeClr val="dk1"/>
          </a:effectRef>
          <a:fontRef idx="minor">
            <a:schemeClr val="lt1"/>
          </a:fontRef>
        </p:style>
        <p:txBody>
          <a:bodyPr/>
          <a:lstStyle/>
          <a:p>
            <a:pPr marL="114300" indent="0">
              <a:buNone/>
            </a:pPr>
            <a:endParaRPr lang="en-IN" dirty="0"/>
          </a:p>
        </p:txBody>
      </p:sp>
      <p:sp>
        <p:nvSpPr>
          <p:cNvPr id="5" name="Rounded Rectangle 4"/>
          <p:cNvSpPr/>
          <p:nvPr/>
        </p:nvSpPr>
        <p:spPr>
          <a:xfrm>
            <a:off x="4144131" y="821341"/>
            <a:ext cx="2338599" cy="776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Application</a:t>
            </a:r>
            <a:endParaRPr lang="en-IN" dirty="0"/>
          </a:p>
        </p:txBody>
      </p:sp>
      <p:sp>
        <p:nvSpPr>
          <p:cNvPr id="6" name="Rounded Rectangle 5"/>
          <p:cNvSpPr/>
          <p:nvPr/>
        </p:nvSpPr>
        <p:spPr>
          <a:xfrm>
            <a:off x="4200778" y="1828799"/>
            <a:ext cx="2338599"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Profile Creation</a:t>
            </a:r>
            <a:endParaRPr lang="en-IN" dirty="0"/>
          </a:p>
        </p:txBody>
      </p:sp>
      <p:sp>
        <p:nvSpPr>
          <p:cNvPr id="7" name="Rounded Rectangle 6"/>
          <p:cNvSpPr/>
          <p:nvPr/>
        </p:nvSpPr>
        <p:spPr>
          <a:xfrm>
            <a:off x="6922737" y="1768110"/>
            <a:ext cx="233859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Analysis Chart</a:t>
            </a:r>
          </a:p>
          <a:p>
            <a:pPr algn="ctr"/>
            <a:r>
              <a:rPr lang="en-US" dirty="0" smtClean="0"/>
              <a:t>(based on marks)</a:t>
            </a:r>
            <a:endParaRPr lang="en-IN" dirty="0"/>
          </a:p>
        </p:txBody>
      </p:sp>
      <p:sp>
        <p:nvSpPr>
          <p:cNvPr id="8" name="Rounded Rectangle 7"/>
          <p:cNvSpPr/>
          <p:nvPr/>
        </p:nvSpPr>
        <p:spPr>
          <a:xfrm>
            <a:off x="4225055" y="3011251"/>
            <a:ext cx="228195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Availability Of Courses</a:t>
            </a:r>
            <a:endParaRPr lang="en-IN" dirty="0"/>
          </a:p>
        </p:txBody>
      </p:sp>
      <p:sp>
        <p:nvSpPr>
          <p:cNvPr id="9" name="Rounded Rectangle 8"/>
          <p:cNvSpPr/>
          <p:nvPr/>
        </p:nvSpPr>
        <p:spPr>
          <a:xfrm>
            <a:off x="2135289" y="4198755"/>
            <a:ext cx="225363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University Information(script)</a:t>
            </a:r>
            <a:endParaRPr lang="en-IN" dirty="0"/>
          </a:p>
        </p:txBody>
      </p:sp>
      <p:sp>
        <p:nvSpPr>
          <p:cNvPr id="10" name="Rounded Rectangle 9"/>
          <p:cNvSpPr/>
          <p:nvPr/>
        </p:nvSpPr>
        <p:spPr>
          <a:xfrm>
            <a:off x="6534318" y="4225054"/>
            <a:ext cx="223340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Video Conferencing(agora)</a:t>
            </a:r>
            <a:endParaRPr lang="en-IN" dirty="0"/>
          </a:p>
        </p:txBody>
      </p:sp>
      <p:sp>
        <p:nvSpPr>
          <p:cNvPr id="12" name="Oval 11"/>
          <p:cNvSpPr/>
          <p:nvPr/>
        </p:nvSpPr>
        <p:spPr>
          <a:xfrm>
            <a:off x="4388919" y="5352881"/>
            <a:ext cx="2330506"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Clear Vision</a:t>
            </a:r>
            <a:endParaRPr lang="en-IN" dirty="0"/>
          </a:p>
        </p:txBody>
      </p:sp>
      <p:cxnSp>
        <p:nvCxnSpPr>
          <p:cNvPr id="14" name="Straight Arrow Connector 13"/>
          <p:cNvCxnSpPr>
            <a:stCxn id="5" idx="2"/>
          </p:cNvCxnSpPr>
          <p:nvPr/>
        </p:nvCxnSpPr>
        <p:spPr>
          <a:xfrm flipH="1">
            <a:off x="5305336" y="1598177"/>
            <a:ext cx="8095" cy="2306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302302" y="2767728"/>
            <a:ext cx="0" cy="2435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516113" y="2225310"/>
            <a:ext cx="4066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6516113" y="3441642"/>
            <a:ext cx="1237072" cy="7844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2" idx="2"/>
          </p:cNvCxnSpPr>
          <p:nvPr/>
        </p:nvCxnSpPr>
        <p:spPr>
          <a:xfrm>
            <a:off x="3085091" y="4875451"/>
            <a:ext cx="1303828" cy="9346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12" idx="6"/>
          </p:cNvCxnSpPr>
          <p:nvPr/>
        </p:nvCxnSpPr>
        <p:spPr>
          <a:xfrm flipH="1">
            <a:off x="6719425" y="5054488"/>
            <a:ext cx="1189540" cy="7555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3017315" y="3468451"/>
            <a:ext cx="1183463" cy="7475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237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1031" name="Google Shape;1031;p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endParaRPr/>
          </a:p>
        </p:txBody>
      </p:sp>
      <p:sp>
        <p:nvSpPr>
          <p:cNvPr id="1032" name="Google Shape;1032;p1"/>
          <p:cNvSpPr txBox="1">
            <a:spLocks noGrp="1"/>
          </p:cNvSpPr>
          <p:nvPr>
            <p:ph idx="1"/>
          </p:nvPr>
        </p:nvSpPr>
        <p:spPr>
          <a:xfrm rot="-196">
            <a:off x="-707321" y="3042578"/>
            <a:ext cx="10515600" cy="3307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7200"/>
              <a:buNone/>
            </a:pPr>
            <a:r>
              <a:rPr lang="en-US" sz="7200">
                <a:latin typeface="Comic Sans MS"/>
                <a:ea typeface="Comic Sans MS"/>
                <a:cs typeface="Comic Sans MS"/>
                <a:sym typeface="Comic Sans MS"/>
              </a:rPr>
              <a:t>             THANK YOU!!</a:t>
            </a:r>
            <a:endParaRPr sz="7200">
              <a:latin typeface="Comic Sans MS"/>
              <a:ea typeface="Comic Sans MS"/>
              <a:cs typeface="Comic Sans MS"/>
              <a:sym typeface="Comic Sans M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rot="20165751">
            <a:off x="4605724" y="2662433"/>
            <a:ext cx="2676674" cy="751865"/>
          </a:xfrm>
        </p:spPr>
        <p:txBody>
          <a:bodyPr>
            <a:normAutofit fontScale="90000"/>
          </a:bodyPr>
          <a:lstStyle/>
          <a:p>
            <a:r>
              <a:rPr lang="en-US" sz="4400" i="1" dirty="0" smtClean="0">
                <a:solidFill>
                  <a:schemeClr val="tx1"/>
                </a:solidFill>
                <a:latin typeface="Courier New" panose="02070309020205020404" pitchFamily="49" charset="0"/>
                <a:cs typeface="Courier New" panose="02070309020205020404" pitchFamily="49" charset="0"/>
              </a:rPr>
              <a:t>DOMAIN:</a:t>
            </a:r>
            <a:endParaRPr lang="en-US" sz="4400" i="1" dirty="0">
              <a:solidFill>
                <a:schemeClr val="tx1"/>
              </a:solidFill>
              <a:latin typeface="Courier New" panose="02070309020205020404" pitchFamily="49" charset="0"/>
              <a:cs typeface="Courier New" panose="02070309020205020404" pitchFamily="49" charset="0"/>
            </a:endParaRPr>
          </a:p>
        </p:txBody>
      </p:sp>
      <p:sp>
        <p:nvSpPr>
          <p:cNvPr id="3" name="Subtitle 2"/>
          <p:cNvSpPr>
            <a:spLocks noGrp="1"/>
          </p:cNvSpPr>
          <p:nvPr>
            <p:ph type="subTitle" idx="1"/>
          </p:nvPr>
        </p:nvSpPr>
        <p:spPr>
          <a:xfrm rot="20108655">
            <a:off x="4074276" y="3337953"/>
            <a:ext cx="5720289" cy="491565"/>
          </a:xfrm>
        </p:spPr>
        <p:txBody>
          <a:bodyPr>
            <a:normAutofit fontScale="70000" lnSpcReduction="20000"/>
          </a:bodyPr>
          <a:lstStyle/>
          <a:p>
            <a:r>
              <a:rPr lang="en-US" sz="4400" dirty="0">
                <a:solidFill>
                  <a:schemeClr val="tx1"/>
                </a:solidFill>
                <a:latin typeface="Courier New" panose="02070309020205020404" pitchFamily="49" charset="0"/>
                <a:cs typeface="Courier New" panose="02070309020205020404" pitchFamily="49" charset="0"/>
              </a:rPr>
              <a:t>APP DEVELOPMENT</a:t>
            </a:r>
          </a:p>
        </p:txBody>
      </p:sp>
    </p:spTree>
    <p:extLst>
      <p:ext uri="{BB962C8B-B14F-4D97-AF65-F5344CB8AC3E}">
        <p14:creationId xmlns:p14="http://schemas.microsoft.com/office/powerpoint/2010/main" val="3791258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dirty="0" smtClean="0"/>
              <a:t>INTRODUCTION:-</a:t>
            </a:r>
            <a:endParaRPr lang="en-US" dirty="0"/>
          </a:p>
        </p:txBody>
      </p:sp>
      <p:sp>
        <p:nvSpPr>
          <p:cNvPr id="3" name="Content Placeholder 2"/>
          <p:cNvSpPr>
            <a:spLocks noGrp="1"/>
          </p:cNvSpPr>
          <p:nvPr>
            <p:ph idx="1"/>
          </p:nvPr>
        </p:nvSpPr>
        <p:spPr/>
        <p:txBody>
          <a:bodyPr/>
          <a:lstStyle/>
          <a:p>
            <a:pPr>
              <a:buNone/>
            </a:pPr>
            <a:r>
              <a:rPr lang="en-IN" dirty="0"/>
              <a:t>   The objective of our career web application is to guide the students towards their career. Through this app students will get a clear idea about the courses available in each college and their level of </a:t>
            </a:r>
            <a:r>
              <a:rPr lang="en-IN" dirty="0" err="1"/>
              <a:t>scope.In</a:t>
            </a:r>
            <a:r>
              <a:rPr lang="en-IN" dirty="0"/>
              <a:t> Addition to this ,our app also gives an analysis  chart for each student based on their marks obtained, so that they will get a clear idea about their field of Knowledge. So by this way students need not depend on others for their guidance.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PROBLEM STATEMENT</a:t>
            </a:r>
            <a:endParaRPr lang="en-IN" dirty="0"/>
          </a:p>
        </p:txBody>
      </p:sp>
      <p:sp>
        <p:nvSpPr>
          <p:cNvPr id="3" name="Subtitle 2"/>
          <p:cNvSpPr>
            <a:spLocks noGrp="1"/>
          </p:cNvSpPr>
          <p:nvPr>
            <p:ph type="subTitle" idx="1"/>
          </p:nvPr>
        </p:nvSpPr>
        <p:spPr/>
        <p:txBody>
          <a:bodyPr/>
          <a:lstStyle/>
          <a:p>
            <a:r>
              <a:rPr lang="en-US" dirty="0"/>
              <a:t>Making career choices and </a:t>
            </a:r>
            <a:r>
              <a:rPr lang="en-US" dirty="0" err="1" smtClean="0"/>
              <a:t>counselling</a:t>
            </a:r>
            <a:r>
              <a:rPr lang="en-US" dirty="0" smtClean="0"/>
              <a:t> </a:t>
            </a:r>
            <a:r>
              <a:rPr lang="en-US" dirty="0"/>
              <a:t>accessible to every child at secondary level along with </a:t>
            </a:r>
            <a:r>
              <a:rPr lang="en-US" dirty="0" smtClean="0"/>
              <a:t>clear views </a:t>
            </a:r>
            <a:r>
              <a:rPr lang="en-US" dirty="0"/>
              <a:t>and detailed career paths</a:t>
            </a:r>
            <a:endParaRPr lang="en-IN" dirty="0"/>
          </a:p>
        </p:txBody>
      </p:sp>
    </p:spTree>
    <p:extLst>
      <p:ext uri="{BB962C8B-B14F-4D97-AF65-F5344CB8AC3E}">
        <p14:creationId xmlns:p14="http://schemas.microsoft.com/office/powerpoint/2010/main" val="2355703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3168" y="687823"/>
            <a:ext cx="10363200" cy="833480"/>
          </a:xfrm>
        </p:spPr>
        <p:txBody>
          <a:bodyPr>
            <a:normAutofit/>
          </a:bodyPr>
          <a:lstStyle/>
          <a:p>
            <a:r>
              <a:rPr lang="en-US" dirty="0" smtClean="0"/>
              <a:t>TECHNOLOGY USED</a:t>
            </a:r>
            <a:endParaRPr lang="en-IN" dirty="0"/>
          </a:p>
        </p:txBody>
      </p:sp>
      <p:sp>
        <p:nvSpPr>
          <p:cNvPr id="3" name="Subtitle 2"/>
          <p:cNvSpPr>
            <a:spLocks noGrp="1"/>
          </p:cNvSpPr>
          <p:nvPr>
            <p:ph type="subTitle" idx="1"/>
          </p:nvPr>
        </p:nvSpPr>
        <p:spPr>
          <a:xfrm>
            <a:off x="963168" y="1755972"/>
            <a:ext cx="10363200" cy="4620552"/>
          </a:xfrm>
        </p:spPr>
        <p:txBody>
          <a:bodyPr>
            <a:normAutofit fontScale="92500" lnSpcReduction="10000"/>
          </a:bodyPr>
          <a:lstStyle/>
          <a:p>
            <a:pPr marL="379476" indent="-342900">
              <a:buFont typeface="Wingdings" pitchFamily="2" charset="2"/>
              <a:buChar char="ü"/>
            </a:pPr>
            <a:r>
              <a:rPr lang="en-US" dirty="0" smtClean="0">
                <a:latin typeface="Arial Rounded MT Bold" pitchFamily="34" charset="0"/>
              </a:rPr>
              <a:t>FLUTTER</a:t>
            </a:r>
          </a:p>
          <a:p>
            <a:pPr marL="379476" indent="-342900">
              <a:buFont typeface="Wingdings" pitchFamily="2" charset="2"/>
              <a:buChar char="ü"/>
            </a:pPr>
            <a:r>
              <a:rPr lang="en-US" dirty="0" smtClean="0">
                <a:latin typeface="Arial Rounded MT Bold" pitchFamily="34" charset="0"/>
              </a:rPr>
              <a:t>DART</a:t>
            </a:r>
          </a:p>
          <a:p>
            <a:pPr marL="379476" indent="-342900">
              <a:buFont typeface="Wingdings" pitchFamily="2" charset="2"/>
              <a:buChar char="ü"/>
            </a:pPr>
            <a:r>
              <a:rPr lang="en-US" dirty="0" smtClean="0">
                <a:latin typeface="Arial Rounded MT Bold" pitchFamily="34" charset="0"/>
              </a:rPr>
              <a:t>AGORA(for video conferencing)</a:t>
            </a:r>
          </a:p>
          <a:p>
            <a:endParaRPr lang="en-US" dirty="0" smtClean="0">
              <a:latin typeface="Arial Rounded MT Bold" pitchFamily="34" charset="0"/>
            </a:endParaRPr>
          </a:p>
          <a:p>
            <a:endParaRPr lang="en-US" dirty="0">
              <a:latin typeface="Arial Rounded MT Bold" pitchFamily="34" charset="0"/>
            </a:endParaRPr>
          </a:p>
          <a:p>
            <a:endParaRPr lang="en-US" dirty="0" smtClean="0">
              <a:latin typeface="Arial Rounded MT Bold" pitchFamily="34" charset="0"/>
            </a:endParaRPr>
          </a:p>
          <a:p>
            <a:pPr>
              <a:buFont typeface="Wingdings" pitchFamily="2" charset="2"/>
              <a:buChar char="Ø"/>
            </a:pPr>
            <a:endParaRPr lang="en-US" b="1" dirty="0" smtClean="0">
              <a:latin typeface="Arial Rounded MT Bold" pitchFamily="34" charset="0"/>
            </a:endParaRPr>
          </a:p>
          <a:p>
            <a:pPr algn="l">
              <a:buFont typeface="Wingdings" pitchFamily="2" charset="2"/>
              <a:buChar char="Ø"/>
            </a:pPr>
            <a:r>
              <a:rPr lang="en-US" dirty="0" smtClean="0">
                <a:latin typeface="Arial Rounded MT Bold" pitchFamily="34" charset="0"/>
              </a:rPr>
              <a:t>Flutter </a:t>
            </a:r>
            <a:r>
              <a:rPr lang="en-US" dirty="0">
                <a:latin typeface="Arial Rounded MT Bold" pitchFamily="34" charset="0"/>
              </a:rPr>
              <a:t>is an open-source UI software development kit created by Google. It is used to develop cross platform applications for Android, </a:t>
            </a:r>
            <a:r>
              <a:rPr lang="en-US" dirty="0" err="1">
                <a:latin typeface="Arial Rounded MT Bold" pitchFamily="34" charset="0"/>
              </a:rPr>
              <a:t>iOS</a:t>
            </a:r>
            <a:r>
              <a:rPr lang="en-US" dirty="0">
                <a:latin typeface="Arial Rounded MT Bold" pitchFamily="34" charset="0"/>
              </a:rPr>
              <a:t>, Linux, </a:t>
            </a:r>
            <a:r>
              <a:rPr lang="en-US" dirty="0" err="1">
                <a:latin typeface="Arial Rounded MT Bold" pitchFamily="34" charset="0"/>
              </a:rPr>
              <a:t>macOS</a:t>
            </a:r>
            <a:r>
              <a:rPr lang="en-US" dirty="0">
                <a:latin typeface="Arial Rounded MT Bold" pitchFamily="34" charset="0"/>
              </a:rPr>
              <a:t>, Windows, Google Fuchsia, and the web from a single codebase.</a:t>
            </a:r>
          </a:p>
          <a:p>
            <a:pPr algn="l">
              <a:buFont typeface="Wingdings" pitchFamily="2" charset="2"/>
              <a:buChar char="Ø"/>
            </a:pPr>
            <a:endParaRPr lang="en-US" dirty="0">
              <a:latin typeface="Arial Rounded MT Bold" pitchFamily="34" charset="0"/>
            </a:endParaRPr>
          </a:p>
          <a:p>
            <a:pPr algn="l">
              <a:buFont typeface="Wingdings" pitchFamily="2" charset="2"/>
              <a:buChar char="Ø"/>
            </a:pPr>
            <a:r>
              <a:rPr lang="en-US" dirty="0">
                <a:latin typeface="Arial Rounded MT Bold" pitchFamily="34" charset="0"/>
              </a:rPr>
              <a:t>Dart is a programming language designed for client development, such as for the web and mobile apps. It is developed by Google and can also be used to build server and desktop applications. Dart is an object-oriented, class-based, garbage-collected language with C-style syntax. Dart can compile to either native code or JavaScript. It supports interfaces, </a:t>
            </a:r>
            <a:r>
              <a:rPr lang="en-US" dirty="0" err="1">
                <a:latin typeface="Arial Rounded MT Bold" pitchFamily="34" charset="0"/>
              </a:rPr>
              <a:t>mixins</a:t>
            </a:r>
            <a:r>
              <a:rPr lang="en-US" dirty="0">
                <a:latin typeface="Arial Rounded MT Bold" pitchFamily="34" charset="0"/>
              </a:rPr>
              <a:t>, abstract classes, reified generics, and type inference.</a:t>
            </a:r>
          </a:p>
          <a:p>
            <a:pPr algn="l"/>
            <a:endParaRPr lang="en-IN" dirty="0"/>
          </a:p>
        </p:txBody>
      </p:sp>
    </p:spTree>
    <p:extLst>
      <p:ext uri="{BB962C8B-B14F-4D97-AF65-F5344CB8AC3E}">
        <p14:creationId xmlns:p14="http://schemas.microsoft.com/office/powerpoint/2010/main" val="23918571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160000" cy="615486"/>
          </a:xfrm>
        </p:spPr>
        <p:txBody>
          <a:bodyPr/>
          <a:lstStyle/>
          <a:p>
            <a:r>
              <a:rPr lang="en-US" dirty="0" err="1" smtClean="0"/>
              <a:t>Contd</a:t>
            </a:r>
            <a:r>
              <a:rPr lang="en-US" dirty="0" smtClean="0"/>
              <a:t>….</a:t>
            </a:r>
            <a:endParaRPr lang="en-IN" dirty="0"/>
          </a:p>
        </p:txBody>
      </p:sp>
      <p:sp>
        <p:nvSpPr>
          <p:cNvPr id="3" name="Content Placeholder 2"/>
          <p:cNvSpPr>
            <a:spLocks noGrp="1"/>
          </p:cNvSpPr>
          <p:nvPr>
            <p:ph idx="1"/>
          </p:nvPr>
        </p:nvSpPr>
        <p:spPr>
          <a:xfrm>
            <a:off x="609600" y="1043873"/>
            <a:ext cx="10160000" cy="5356927"/>
          </a:xfrm>
        </p:spPr>
        <p:txBody>
          <a:bodyPr/>
          <a:lstStyle/>
          <a:p>
            <a:pPr>
              <a:buFont typeface="Wingdings" pitchFamily="2" charset="2"/>
              <a:buChar char="Ø"/>
            </a:pPr>
            <a:r>
              <a:rPr lang="en-US" dirty="0" smtClean="0">
                <a:latin typeface="Arial Rounded MT Bold" pitchFamily="34" charset="0"/>
              </a:rPr>
              <a:t>Agora:- </a:t>
            </a:r>
            <a:r>
              <a:rPr lang="en-US" dirty="0">
                <a:latin typeface="Arial Rounded MT Bold" pitchFamily="34" charset="0"/>
              </a:rPr>
              <a:t>Large-scale events can be especially difficult to personalize, but Agora’s interactive live streaming SDKs make it easy for you to build apps with audio and video streaming that encourage real-time exchanges, creating deeper connections and driving revenue opportunities.</a:t>
            </a:r>
            <a:r>
              <a:rPr lang="en-US" dirty="0" smtClean="0">
                <a:latin typeface="Arial Rounded MT Bold" pitchFamily="34" charset="0"/>
              </a:rPr>
              <a:t> </a:t>
            </a:r>
            <a:endParaRPr lang="en-IN" dirty="0">
              <a:latin typeface="Arial Rounded MT Bold"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0600" y="4013650"/>
            <a:ext cx="2520880" cy="1610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1599" y="4926296"/>
            <a:ext cx="2357318"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279" y="2980779"/>
            <a:ext cx="2680135" cy="1558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0849" y="3544339"/>
            <a:ext cx="2510544" cy="163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7296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Calisto MT" panose="02040603050505030304" pitchFamily="18" charset="0"/>
              </a:rPr>
              <a:t>Existing System</a:t>
            </a:r>
            <a:r>
              <a:rPr lang="en-US" b="1" i="1" dirty="0"/>
              <a:t>:</a:t>
            </a:r>
          </a:p>
        </p:txBody>
      </p:sp>
      <p:sp>
        <p:nvSpPr>
          <p:cNvPr id="3" name="Content Placeholder 2"/>
          <p:cNvSpPr>
            <a:spLocks noGrp="1"/>
          </p:cNvSpPr>
          <p:nvPr>
            <p:ph idx="1"/>
          </p:nvPr>
        </p:nvSpPr>
        <p:spPr>
          <a:xfrm>
            <a:off x="838200" y="1690688"/>
            <a:ext cx="10515600" cy="4351338"/>
          </a:xfrm>
        </p:spPr>
        <p:txBody>
          <a:bodyPr>
            <a:normAutofit/>
          </a:bodyPr>
          <a:lstStyle/>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It just gives college details available …but it doesn’t give clear idea about the course details available in that particular college</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We should search for different colleges in desired location on our own which is a tedious process</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We should register in that website to access the details available which everybody don’t opt for</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Students get guidance from other people for their future studies or job related information as they feel unsatisfactory about the details available in these kind of websites</a:t>
            </a:r>
          </a:p>
        </p:txBody>
      </p:sp>
    </p:spTree>
    <p:extLst>
      <p:ext uri="{BB962C8B-B14F-4D97-AF65-F5344CB8AC3E}">
        <p14:creationId xmlns:p14="http://schemas.microsoft.com/office/powerpoint/2010/main" val="6817316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b="1" i="1" spc="0" dirty="0" smtClean="0">
                <a:ln>
                  <a:prstDash val="solid"/>
                </a:ln>
                <a:solidFill>
                  <a:schemeClr val="bg2">
                    <a:lumMod val="75000"/>
                  </a:schemeClr>
                </a:solidFill>
                <a:effectLst>
                  <a:outerShdw blurRad="88000" dist="50800" dir="5040000" algn="tl">
                    <a:schemeClr val="accent4">
                      <a:tint val="80000"/>
                      <a:satMod val="250000"/>
                      <a:alpha val="45000"/>
                    </a:schemeClr>
                  </a:outerShdw>
                </a:effectLst>
                <a:latin typeface="Calisto MT" panose="02040603050505030304" pitchFamily="18" charset="0"/>
              </a:rPr>
              <a:t>            Innovation of our project</a:t>
            </a:r>
            <a:endParaRPr lang="en-US" b="1" i="1" spc="0" dirty="0">
              <a:ln>
                <a:prstDash val="solid"/>
              </a:ln>
              <a:solidFill>
                <a:schemeClr val="bg2">
                  <a:lumMod val="75000"/>
                </a:schemeClr>
              </a:solidFill>
              <a:effectLst>
                <a:outerShdw blurRad="88000" dist="50800" dir="5040000" algn="tl">
                  <a:schemeClr val="accent4">
                    <a:tint val="80000"/>
                    <a:satMod val="250000"/>
                    <a:alpha val="45000"/>
                  </a:schemeClr>
                </a:outerShdw>
              </a:effectLst>
              <a:latin typeface="+mn-lt"/>
            </a:endParaRPr>
          </a:p>
        </p:txBody>
      </p:sp>
      <p:sp>
        <p:nvSpPr>
          <p:cNvPr id="3" name="Content Placeholder 2"/>
          <p:cNvSpPr>
            <a:spLocks noGrp="1"/>
          </p:cNvSpPr>
          <p:nvPr>
            <p:ph idx="1"/>
          </p:nvPr>
        </p:nvSpPr>
        <p:spPr>
          <a:xfrm>
            <a:off x="838200" y="1825625"/>
            <a:ext cx="10515600" cy="2878327"/>
          </a:xfrm>
        </p:spPr>
        <p:txBody>
          <a:bodyPr>
            <a:normAutofit/>
          </a:bodyPr>
          <a:lstStyle/>
          <a:p>
            <a:pPr>
              <a:buFont typeface="Wingdings" panose="05000000000000000000" pitchFamily="2" charset="2"/>
              <a:buChar char="ü"/>
            </a:pPr>
            <a:r>
              <a:rPr lang="en-IN" dirty="0">
                <a:latin typeface="Times New Roman" pitchFamily="18" charset="0"/>
                <a:cs typeface="Times New Roman" pitchFamily="18" charset="0"/>
              </a:rPr>
              <a:t>Career Vision does career counselling in a new and innovative </a:t>
            </a:r>
          </a:p>
          <a:p>
            <a:pPr marL="0" indent="0">
              <a:buNone/>
            </a:pPr>
            <a:r>
              <a:rPr lang="en-IN" dirty="0">
                <a:latin typeface="Times New Roman" pitchFamily="18" charset="0"/>
                <a:cs typeface="Times New Roman" pitchFamily="18" charset="0"/>
              </a:rPr>
              <a:t>   method.</a:t>
            </a:r>
          </a:p>
          <a:p>
            <a:pPr>
              <a:buFont typeface="Wingdings" panose="05000000000000000000" pitchFamily="2" charset="2"/>
              <a:buChar char="ü"/>
            </a:pPr>
            <a:r>
              <a:rPr lang="en-IN" dirty="0">
                <a:latin typeface="Times New Roman" pitchFamily="18" charset="0"/>
                <a:cs typeface="Times New Roman" pitchFamily="18" charset="0"/>
              </a:rPr>
              <a:t>We offer a holistic view on career guidance through an excellent </a:t>
            </a:r>
          </a:p>
          <a:p>
            <a:pPr marL="0" indent="0">
              <a:buNone/>
            </a:pPr>
            <a:r>
              <a:rPr lang="en-IN" dirty="0">
                <a:latin typeface="Times New Roman" pitchFamily="18" charset="0"/>
                <a:cs typeface="Times New Roman" pitchFamily="18" charset="0"/>
              </a:rPr>
              <a:t>   online counselling. </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Scope for each course and job opportunity details will be provided</a:t>
            </a:r>
          </a:p>
          <a:p>
            <a:pPr marL="0" indent="0">
              <a:buNone/>
            </a:pPr>
            <a:endParaRPr lang="en-IN" dirty="0">
              <a:latin typeface="Times New Roman" pitchFamily="18" charset="0"/>
              <a:cs typeface="Times New Roman" pitchFamily="18" charset="0"/>
            </a:endParaRPr>
          </a:p>
          <a:p>
            <a:pPr>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p:txBody>
      </p:sp>
      <p:pic>
        <p:nvPicPr>
          <p:cNvPr id="1028" name="Picture 4" descr="career-counselling-after-10th - iDreamCare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8048" y="4294909"/>
            <a:ext cx="3543589" cy="2051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329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Can connect with people in educational and industrial field to get clear guidance</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Students from 8</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standard to working professionals can get benefitted </a:t>
            </a:r>
          </a:p>
          <a:p>
            <a:pPr marL="0" indent="0">
              <a:buNone/>
            </a:pPr>
            <a:r>
              <a:rPr lang="en-US" dirty="0">
                <a:latin typeface="Times New Roman" panose="02020603050405020304" pitchFamily="18" charset="0"/>
                <a:cs typeface="Times New Roman" panose="02020603050405020304" pitchFamily="18" charset="0"/>
              </a:rPr>
              <a:t>   by this app</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One of the interesting feature which has been proposed in this system  </a:t>
            </a:r>
            <a:r>
              <a:rPr lang="en-US" dirty="0" err="1">
                <a:latin typeface="Times New Roman" panose="02020603050405020304" pitchFamily="18" charset="0"/>
                <a:cs typeface="Times New Roman" panose="02020603050405020304" pitchFamily="18" charset="0"/>
              </a:rPr>
              <a:t>is</a:t>
            </a:r>
            <a:r>
              <a:rPr lang="en-US" dirty="0" err="1">
                <a:latin typeface="Times New Roman" panose="02020603050405020304" pitchFamily="18" charset="0"/>
                <a:cs typeface="Times New Roman" panose="02020603050405020304" pitchFamily="18" charset="0"/>
                <a:sym typeface="Wingdings" panose="05000000000000000000" pitchFamily="2" charset="2"/>
              </a:rPr>
              <a:t></a:t>
            </a:r>
            <a:r>
              <a:rPr lang="en-US" dirty="0" err="1">
                <a:latin typeface="Times New Roman" panose="02020603050405020304" pitchFamily="18" charset="0"/>
                <a:cs typeface="Times New Roman" panose="02020603050405020304" pitchFamily="18" charset="0"/>
              </a:rPr>
              <a:t>based</a:t>
            </a:r>
            <a:r>
              <a:rPr lang="en-US" dirty="0">
                <a:latin typeface="Times New Roman" panose="02020603050405020304" pitchFamily="18" charset="0"/>
                <a:cs typeface="Times New Roman" panose="02020603050405020304" pitchFamily="18" charset="0"/>
              </a:rPr>
              <a:t> on their marks obtained in their high school…clear analysis chart will be provided for the students to get a  idea about their chances of opting for that course and college.</a:t>
            </a:r>
          </a:p>
        </p:txBody>
      </p:sp>
    </p:spTree>
    <p:extLst>
      <p:ext uri="{BB962C8B-B14F-4D97-AF65-F5344CB8AC3E}">
        <p14:creationId xmlns:p14="http://schemas.microsoft.com/office/powerpoint/2010/main" val="24194698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AY_IGNORE_UCW" val="true"/>
  <p:tag name="PPT/SLIDES/SLIDE8.XML" val="1184979796"/>
  <p:tag name="PPT/SLIDES/SLIDE6.XML" val="2994148259"/>
  <p:tag name="PPT/SLIDES/SLIDE5.XML" val="2953010900"/>
  <p:tag name="PPT/SLIDES/SLIDE4.XML" val="3720213889"/>
  <p:tag name="PPT/SLIDES/SLIDE3.XML" val="4013007155"/>
  <p:tag name="PPT/SLIDES/SLIDE1.XML" val="528508406"/>
  <p:tag name="PPT/SLIDES/SLIDE7.XML" val="1309087667"/>
  <p:tag name="PPT/SLIDES/SLIDE2.XML" val="3098365848"/>
  <p:tag name="PPT/SLIDEMASTERS/SLIDEMASTER2.XML" val="3720961079"/>
  <p:tag name="PPT/SLIDEMASTERS/SLIDEMASTER3.XML" val="2238436799"/>
  <p:tag name="PPT/SLIDEMASTERS/SLIDEMASTER1.XML" val="3261194620"/>
  <p:tag name="PPT/SLIDELAYOUTS/SLIDELAYOUT1.XML" val="2846477836"/>
  <p:tag name="PPT/SLIDELAYOUTS/SLIDELAYOUT19.XML" val="2328609082"/>
  <p:tag name="PPT/SLIDELAYOUTS/SLIDELAYOUT20.XML" val="3294407105"/>
  <p:tag name="PPT/SLIDELAYOUTS/SLIDELAYOUT21.XML" val="3434995580"/>
  <p:tag name="PPT/SLIDELAYOUTS/SLIDELAYOUT22.XML" val="2950653806"/>
  <p:tag name="PPT/SLIDELAYOUTS/SLIDELAYOUT9.XML" val="1434526001"/>
  <p:tag name="PPT/SLIDELAYOUTS/SLIDELAYOUT8.XML" val="2688349186"/>
  <p:tag name="PPT/SLIDELAYOUTS/SLIDELAYOUT18.XML" val="1132148798"/>
  <p:tag name="PPT/SLIDELAYOUTS/SLIDELAYOUT17.XML" val="3846860272"/>
  <p:tag name="PPT/SLIDELAYOUTS/SLIDELAYOUT16.XML" val="1399722508"/>
  <p:tag name="PPT/SLIDELAYOUTS/SLIDELAYOUT12.XML" val="2709010392"/>
  <p:tag name="PPT/SLIDELAYOUTS/SLIDELAYOUT13.XML" val="2027859602"/>
  <p:tag name="PPT/SLIDELAYOUTS/SLIDELAYOUT14.XML" val="2385308880"/>
  <p:tag name="PPT/SLIDELAYOUTS/SLIDELAYOUT15.XML" val="3662537624"/>
  <p:tag name="PPT/SLIDELAYOUTS/SLIDELAYOUT10.XML" val="2385003381"/>
  <p:tag name="PPT/SLIDELAYOUTS/SLIDELAYOUT23.XML" val="1991985984"/>
  <p:tag name="PPT/SLIDELAYOUTS/SLIDELAYOUT24.XML" val="2102619224"/>
  <p:tag name="PPT/SLIDELAYOUTS/SLIDELAYOUT25.XML" val="193566218"/>
  <p:tag name="PPT/SLIDELAYOUTS/SLIDELAYOUT33.XML" val="1568692249"/>
  <p:tag name="PPT/SLIDELAYOUTS/SLIDELAYOUT6.XML" val="2822372494"/>
  <p:tag name="PPT/SLIDELAYOUTS/SLIDELAYOUT5.XML" val="502643670"/>
  <p:tag name="PPT/SLIDELAYOUTS/SLIDELAYOUT4.XML" val="3330906763"/>
  <p:tag name="PPT/SLIDELAYOUTS/SLIDELAYOUT3.XML" val="1198801742"/>
  <p:tag name="PPT/SLIDELAYOUTS/SLIDELAYOUT2.XML" val="3598279379"/>
  <p:tag name="PPT/SLIDELAYOUTS/SLIDELAYOUT32.XML" val="3515267086"/>
  <p:tag name="PPT/SLIDELAYOUTS/SLIDELAYOUT31.XML" val="1823108101"/>
  <p:tag name="PPT/SLIDELAYOUTS/SLIDELAYOUT30.XML" val="1244038506"/>
  <p:tag name="PPT/SLIDELAYOUTS/SLIDELAYOUT7.XML" val="126433778"/>
  <p:tag name="PPT/SLIDELAYOUTS/SLIDELAYOUT26.XML" val="3328527111"/>
  <p:tag name="PPT/SLIDELAYOUTS/SLIDELAYOUT27.XML" val="1060178555"/>
  <p:tag name="PPT/SLIDELAYOUTS/SLIDELAYOUT28.XML" val="979206798"/>
  <p:tag name="PPT/SLIDELAYOUTS/SLIDELAYOUT29.XML" val="3907416595"/>
  <p:tag name="PPT/SLIDELAYOUTS/SLIDELAYOUT11.XML" val="4266084818"/>
  <p:tag name="PPT/THEME/THEME1.XML" val="4132847291"/>
  <p:tag name="PPT/THEME/THEME2.XML" val="2201869963"/>
  <p:tag name="PPT/MEDIA/IMAGE4.PNG" val="320724697"/>
  <p:tag name="PPT/MEDIA/IMAGE3.JPEG" val="606608192"/>
  <p:tag name="PPT/MEDIA/IMAGE2.JPEG" val="1112711910"/>
  <p:tag name="PPT/THEME/THEME3.XML" val="3917588247"/>
  <p:tag name="PPT/MEDIA/IMAGE1.JPEG" val="411493722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3.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581</Words>
  <Application>Microsoft Office PowerPoint</Application>
  <PresentationFormat>Custom</PresentationFormat>
  <Paragraphs>53</Paragraphs>
  <Slides>12</Slides>
  <Notes>0</Notes>
  <HiddenSlides>0</HiddenSlides>
  <MMClips>0</MMClips>
  <ScaleCrop>false</ScaleCrop>
  <HeadingPairs>
    <vt:vector size="4" baseType="variant">
      <vt:variant>
        <vt:lpstr>Theme</vt:lpstr>
      </vt:variant>
      <vt:variant>
        <vt:i4>3</vt:i4>
      </vt:variant>
      <vt:variant>
        <vt:lpstr>Slide Titles</vt:lpstr>
      </vt:variant>
      <vt:variant>
        <vt:i4>12</vt:i4>
      </vt:variant>
    </vt:vector>
  </HeadingPairs>
  <TitlesOfParts>
    <vt:vector size="15" baseType="lpstr">
      <vt:lpstr>Flow</vt:lpstr>
      <vt:lpstr>Aspect</vt:lpstr>
      <vt:lpstr>Adjacency</vt:lpstr>
      <vt:lpstr>CAREER VISION APP</vt:lpstr>
      <vt:lpstr>DOMAIN:</vt:lpstr>
      <vt:lpstr>                            INTRODUCTION:-</vt:lpstr>
      <vt:lpstr>PROBLEM STATEMENT</vt:lpstr>
      <vt:lpstr>TECHNOLOGY USED</vt:lpstr>
      <vt:lpstr>Contd….</vt:lpstr>
      <vt:lpstr>Existing System:</vt:lpstr>
      <vt:lpstr>            Innovation of our project</vt:lpstr>
      <vt:lpstr>PowerPoint Presentation</vt:lpstr>
      <vt:lpstr>Social Relevance</vt:lpstr>
      <vt:lpstr>BLOCK DIAGRAM: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 VISION APP</dc:title>
  <cp:lastModifiedBy>2019PECCS177</cp:lastModifiedBy>
  <cp:revision>22</cp:revision>
  <dcterms:modified xsi:type="dcterms:W3CDTF">2022-04-08T09:00:35Z</dcterms:modified>
</cp:coreProperties>
</file>