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4BA2-6DD0-4065-9F56-5B4118B74D03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FDDE-38D8-4712-B065-075A0FB3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4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4BA2-6DD0-4065-9F56-5B4118B74D03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FDDE-38D8-4712-B065-075A0FB3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4BA2-6DD0-4065-9F56-5B4118B74D03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FDDE-38D8-4712-B065-075A0FB3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1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4BA2-6DD0-4065-9F56-5B4118B74D03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FDDE-38D8-4712-B065-075A0FB3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6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4BA2-6DD0-4065-9F56-5B4118B74D03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FDDE-38D8-4712-B065-075A0FB3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2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4BA2-6DD0-4065-9F56-5B4118B74D03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FDDE-38D8-4712-B065-075A0FB3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5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4BA2-6DD0-4065-9F56-5B4118B74D03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FDDE-38D8-4712-B065-075A0FB3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0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4BA2-6DD0-4065-9F56-5B4118B74D03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FDDE-38D8-4712-B065-075A0FB3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4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4BA2-6DD0-4065-9F56-5B4118B74D03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FDDE-38D8-4712-B065-075A0FB3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9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4BA2-6DD0-4065-9F56-5B4118B74D03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FDDE-38D8-4712-B065-075A0FB3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4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4BA2-6DD0-4065-9F56-5B4118B74D03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FDDE-38D8-4712-B065-075A0FB3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4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94BA2-6DD0-4065-9F56-5B4118B74D03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7FDDE-38D8-4712-B065-075A0FB3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9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Persistence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Used to handle data stored in DB easily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It provides support for CRUD operations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Supports all DBs such as </a:t>
            </a:r>
            <a:r>
              <a:rPr lang="en-US" dirty="0" err="1" smtClean="0"/>
              <a:t>MySql</a:t>
            </a:r>
            <a:r>
              <a:rPr lang="en-US" dirty="0" smtClean="0"/>
              <a:t> , </a:t>
            </a:r>
            <a:r>
              <a:rPr lang="en-US" dirty="0" err="1" smtClean="0"/>
              <a:t>PostgreSql</a:t>
            </a:r>
            <a:r>
              <a:rPr lang="en-US" dirty="0" smtClean="0"/>
              <a:t> , </a:t>
            </a:r>
            <a:r>
              <a:rPr lang="en-US" dirty="0" err="1" smtClean="0"/>
              <a:t>Orcale</a:t>
            </a:r>
            <a:r>
              <a:rPr lang="en-US" dirty="0" smtClean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334984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</a:t>
            </a:r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7187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Wrapper over </a:t>
            </a:r>
            <a:r>
              <a:rPr lang="en-US" dirty="0" err="1" smtClean="0"/>
              <a:t>ResultSet</a:t>
            </a:r>
            <a:endParaRPr lang="en-US" dirty="0" smtClean="0"/>
          </a:p>
          <a:p>
            <a:pPr lvl="1"/>
            <a:r>
              <a:rPr lang="en-US" dirty="0" smtClean="0"/>
              <a:t>Unlike DO in </a:t>
            </a:r>
            <a:r>
              <a:rPr lang="en-US" dirty="0" err="1" smtClean="0"/>
              <a:t>DataSet</a:t>
            </a:r>
            <a:r>
              <a:rPr lang="en-US" dirty="0" smtClean="0"/>
              <a:t> the tables are joined form which we can access the desired data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7421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</a:t>
            </a:r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7187"/>
          </a:xfrm>
        </p:spPr>
        <p:txBody>
          <a:bodyPr>
            <a:normAutofit/>
          </a:bodyPr>
          <a:lstStyle/>
          <a:p>
            <a:r>
              <a:rPr lang="en-US" dirty="0"/>
              <a:t> Logical Data </a:t>
            </a:r>
            <a:r>
              <a:rPr lang="en-US" dirty="0" smtClean="0"/>
              <a:t>Model that </a:t>
            </a:r>
            <a:r>
              <a:rPr lang="en-IN" dirty="0"/>
              <a:t>contains the meta data for all the data that needs to be </a:t>
            </a:r>
            <a:r>
              <a:rPr lang="en-IN" dirty="0" smtClean="0"/>
              <a:t>persisted.</a:t>
            </a:r>
          </a:p>
          <a:p>
            <a:r>
              <a:rPr lang="en-IN" dirty="0" smtClean="0"/>
              <a:t>All information on Logical Data  Model is stored in data-dictionary.xml</a:t>
            </a:r>
          </a:p>
          <a:p>
            <a:r>
              <a:rPr lang="en-IN" dirty="0" smtClean="0"/>
              <a:t>Created </a:t>
            </a:r>
            <a:r>
              <a:rPr lang="en-IN" dirty="0"/>
              <a:t>using/in </a:t>
            </a:r>
            <a:r>
              <a:rPr lang="en-IN" dirty="0" smtClean="0"/>
              <a:t>data-dictionary.xml file</a:t>
            </a:r>
          </a:p>
          <a:p>
            <a:r>
              <a:rPr lang="en-IN" dirty="0" smtClean="0"/>
              <a:t>Has various tags such as &lt;</a:t>
            </a:r>
            <a:r>
              <a:rPr lang="en-IN" dirty="0" err="1" smtClean="0"/>
              <a:t>doctype</a:t>
            </a:r>
            <a:r>
              <a:rPr lang="en-IN" dirty="0" smtClean="0"/>
              <a:t>&gt;,&lt;table&gt;,&lt;</a:t>
            </a:r>
            <a:r>
              <a:rPr lang="en-IN" dirty="0" err="1" smtClean="0"/>
              <a:t>cloumn</a:t>
            </a:r>
            <a:r>
              <a:rPr lang="en-IN" dirty="0" smtClean="0"/>
              <a:t>&gt;,..</a:t>
            </a:r>
          </a:p>
          <a:p>
            <a:r>
              <a:rPr lang="en-IN" dirty="0" smtClean="0"/>
              <a:t>All these tags have separate guidelines that need to be followed</a:t>
            </a:r>
          </a:p>
          <a:p>
            <a:pPr lvl="1"/>
            <a:r>
              <a:rPr lang="en-IN" dirty="0" smtClean="0"/>
              <a:t>Ex: table name should be in title case(</a:t>
            </a:r>
            <a:r>
              <a:rPr lang="en-IN" dirty="0" err="1" smtClean="0"/>
              <a:t>TableName</a:t>
            </a:r>
            <a:r>
              <a:rPr lang="en-IN" dirty="0" smtClean="0"/>
              <a:t>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1259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</a:t>
            </a:r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7187"/>
          </a:xfrm>
        </p:spPr>
        <p:txBody>
          <a:bodyPr>
            <a:normAutofit fontScale="55000" lnSpcReduction="20000"/>
          </a:bodyPr>
          <a:lstStyle/>
          <a:p>
            <a:pPr lvl="1"/>
            <a:r>
              <a:rPr lang="en-US" dirty="0" smtClean="0"/>
              <a:t>Creation of a 2 tables with PK and second table with a FK referencing PK of first table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457200" lvl="1" indent="0">
              <a:buNone/>
            </a:pPr>
            <a:r>
              <a:rPr lang="en-IN" dirty="0"/>
              <a:t>&lt;!DOCTYPE data-dictionary SYSTEM "data-dictionary.dtd"&gt;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&lt;data-dictionary name="Test"&gt;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     &lt;table name</a:t>
            </a:r>
            <a:r>
              <a:rPr lang="en-IN" dirty="0" smtClean="0"/>
              <a:t>=“Student"&gt;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              &lt;columns&gt;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                       &lt;column name</a:t>
            </a:r>
            <a:r>
              <a:rPr lang="en-IN" dirty="0" smtClean="0"/>
              <a:t>=“STUDENT_ID"&gt;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                                &lt;data-type&gt;BIGINT&lt;/data-type</a:t>
            </a:r>
            <a:r>
              <a:rPr lang="en-IN" dirty="0" smtClean="0"/>
              <a:t>&gt;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US" dirty="0"/>
              <a:t>&lt;/column</a:t>
            </a:r>
            <a:r>
              <a:rPr lang="en-US" dirty="0" smtClean="0"/>
              <a:t>&gt;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smtClean="0"/>
              <a:t>               </a:t>
            </a:r>
            <a:r>
              <a:rPr lang="en-US" dirty="0" smtClean="0"/>
              <a:t>&lt;</a:t>
            </a:r>
            <a:r>
              <a:rPr lang="en-US" dirty="0"/>
              <a:t>column name="EMAILID"&gt;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                           &lt;data-type&gt;CHAR&lt;/data-type&gt;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                           &lt;max-size&gt;30&lt;/max-size&gt;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                           &lt;allowed-values&gt;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                                    &lt;pattern&gt;^\w+@[a-</a:t>
            </a:r>
            <a:r>
              <a:rPr lang="en-US" dirty="0" err="1"/>
              <a:t>zA</a:t>
            </a:r>
            <a:r>
              <a:rPr lang="en-US" dirty="0"/>
              <a:t>-Z_]+?\.[a-</a:t>
            </a:r>
            <a:r>
              <a:rPr lang="en-US" dirty="0" err="1"/>
              <a:t>zA</a:t>
            </a:r>
            <a:r>
              <a:rPr lang="en-US" dirty="0"/>
              <a:t>-Z]{2,3}$&lt;/pattern&gt;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                           &lt;/allowed-values&gt;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              </a:t>
            </a:r>
            <a:r>
              <a:rPr lang="en-US" dirty="0" smtClean="0"/>
              <a:t>&lt;/</a:t>
            </a:r>
            <a:r>
              <a:rPr lang="en-US" dirty="0"/>
              <a:t>column</a:t>
            </a:r>
            <a:r>
              <a:rPr lang="en-US" dirty="0" smtClean="0"/>
              <a:t>&gt;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            </a:t>
            </a:r>
            <a:r>
              <a:rPr lang="en-US" dirty="0" smtClean="0"/>
              <a:t>&lt;</a:t>
            </a:r>
            <a:r>
              <a:rPr lang="en-US" dirty="0"/>
              <a:t>column name="GENDER"&gt;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                           &lt;data-type&gt;CHAR&lt;/data-type&gt;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                           &lt;max-size&gt;10&lt;/max-size&gt;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                           &lt;allowed-values&gt;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                                    &lt;value&gt;Male&lt;/value&gt;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                                    &lt;value&gt;Female&lt;/value&gt;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                           &lt;/allowed-values&gt;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                  &lt;/column</a:t>
            </a:r>
            <a:r>
              <a:rPr lang="en-US" dirty="0" smtClean="0"/>
              <a:t>&gt;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IN" dirty="0"/>
              <a:t>&lt;primary-key name</a:t>
            </a:r>
            <a:r>
              <a:rPr lang="en-IN" dirty="0" smtClean="0"/>
              <a:t>=“</a:t>
            </a:r>
            <a:r>
              <a:rPr lang="en-IN" dirty="0" err="1" smtClean="0"/>
              <a:t>Student_PK</a:t>
            </a:r>
            <a:r>
              <a:rPr lang="en-IN" dirty="0"/>
              <a:t>"&gt;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                       &lt;</a:t>
            </a:r>
            <a:r>
              <a:rPr lang="en-IN" dirty="0" smtClean="0"/>
              <a:t>primary-key-column&gt;STUDENT_ID</a:t>
            </a:r>
            <a:r>
              <a:rPr lang="en-IN" dirty="0"/>
              <a:t>&lt;/primary-key-column&gt;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              &lt;/primary-key&gt;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 smtClean="0"/>
              <a:t>		</a:t>
            </a:r>
            <a:r>
              <a:rPr lang="en-US" dirty="0"/>
              <a:t>	</a:t>
            </a:r>
            <a:r>
              <a:rPr lang="en-US" dirty="0" smtClean="0"/>
              <a:t>	</a:t>
            </a:r>
            <a:endParaRPr lang="en-IN" dirty="0"/>
          </a:p>
          <a:p>
            <a:pPr marL="457200" lvl="1" indent="0">
              <a:buNone/>
            </a:pPr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2048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</a:t>
            </a:r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7187"/>
          </a:xfrm>
        </p:spPr>
        <p:txBody>
          <a:bodyPr>
            <a:normAutofit fontScale="62500" lnSpcReduction="20000"/>
          </a:bodyPr>
          <a:lstStyle/>
          <a:p>
            <a:pPr lvl="1"/>
            <a:r>
              <a:rPr lang="en-US" dirty="0" smtClean="0"/>
              <a:t>Continuation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&lt;table name</a:t>
            </a:r>
            <a:r>
              <a:rPr lang="en-US" dirty="0" smtClean="0"/>
              <a:t>=“Exam"&gt;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         &lt;columns&gt;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                  &lt;column name</a:t>
            </a:r>
            <a:r>
              <a:rPr lang="en-US" dirty="0" smtClean="0"/>
              <a:t>=“</a:t>
            </a:r>
            <a:r>
              <a:rPr lang="en-US" dirty="0" err="1" smtClean="0"/>
              <a:t>Exam_ID</a:t>
            </a:r>
            <a:r>
              <a:rPr lang="en-US" dirty="0"/>
              <a:t>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                           &lt;data-type&gt;BIGINT&lt;/data-type&gt;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                  &lt;/column&gt;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                  &lt;column name</a:t>
            </a:r>
            <a:r>
              <a:rPr lang="en-US" dirty="0" smtClean="0"/>
              <a:t>=“STUDENT_ID</a:t>
            </a:r>
            <a:r>
              <a:rPr lang="en-US" dirty="0"/>
              <a:t>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                           &lt;data-type&gt;BIGINT&lt;/data-type&gt;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                  &lt;/column&gt;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         &lt;/columns&gt;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         &lt;primary-key name</a:t>
            </a:r>
            <a:r>
              <a:rPr lang="en-US" dirty="0" smtClean="0"/>
              <a:t>=“</a:t>
            </a:r>
            <a:r>
              <a:rPr lang="en-US" dirty="0" err="1" smtClean="0"/>
              <a:t>Exam_PK</a:t>
            </a:r>
            <a:r>
              <a:rPr lang="en-US" dirty="0"/>
              <a:t>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                  </a:t>
            </a:r>
            <a:r>
              <a:rPr lang="en-US" dirty="0" smtClean="0"/>
              <a:t>&lt;primary-key-column&gt;</a:t>
            </a:r>
            <a:r>
              <a:rPr lang="en-US" dirty="0" err="1" smtClean="0"/>
              <a:t>Exam_ID</a:t>
            </a:r>
            <a:r>
              <a:rPr lang="en-US" dirty="0"/>
              <a:t>&lt;/</a:t>
            </a:r>
            <a:r>
              <a:rPr lang="en-US" dirty="0" smtClean="0"/>
              <a:t>primary-key-column</a:t>
            </a:r>
            <a:r>
              <a:rPr lang="en-US" dirty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                  &lt;/primary-key&gt;</a:t>
            </a:r>
            <a:br>
              <a:rPr lang="en-US" dirty="0" smtClean="0"/>
            </a:br>
            <a:r>
              <a:rPr lang="en-US" dirty="0" smtClean="0"/>
              <a:t>                  &lt;</a:t>
            </a:r>
            <a:r>
              <a:rPr lang="en-US" dirty="0"/>
              <a:t>foreign-keys&gt;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                  </a:t>
            </a:r>
            <a:r>
              <a:rPr lang="en-US" dirty="0" smtClean="0"/>
              <a:t>&lt;</a:t>
            </a:r>
            <a:r>
              <a:rPr lang="en-US" dirty="0"/>
              <a:t>foreign-key name</a:t>
            </a:r>
            <a:r>
              <a:rPr lang="en-US" dirty="0" smtClean="0"/>
              <a:t>=“</a:t>
            </a:r>
            <a:r>
              <a:rPr lang="en-US" dirty="0" err="1" smtClean="0"/>
              <a:t>Exam_FK</a:t>
            </a:r>
            <a:r>
              <a:rPr lang="en-US" dirty="0"/>
              <a:t>" reference-table-name</a:t>
            </a:r>
            <a:r>
              <a:rPr lang="en-US" dirty="0" smtClean="0"/>
              <a:t>=“Student"&gt;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                           &lt;</a:t>
            </a:r>
            <a:r>
              <a:rPr lang="en-US" dirty="0" err="1"/>
              <a:t>fk</a:t>
            </a:r>
            <a:r>
              <a:rPr lang="en-US" dirty="0"/>
              <a:t>-columns&gt;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                                    &lt;</a:t>
            </a:r>
            <a:r>
              <a:rPr lang="en-US" dirty="0" err="1"/>
              <a:t>fk</a:t>
            </a:r>
            <a:r>
              <a:rPr lang="en-US" dirty="0"/>
              <a:t>-column&gt;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                                             &lt;</a:t>
            </a:r>
            <a:r>
              <a:rPr lang="en-US" dirty="0" err="1" smtClean="0"/>
              <a:t>fk</a:t>
            </a:r>
            <a:r>
              <a:rPr lang="en-US" dirty="0" smtClean="0"/>
              <a:t>-local-column&gt;STUDENT_ID</a:t>
            </a:r>
            <a:r>
              <a:rPr lang="en-US" dirty="0"/>
              <a:t>&lt;/</a:t>
            </a:r>
            <a:r>
              <a:rPr lang="en-US" dirty="0" err="1"/>
              <a:t>fk</a:t>
            </a:r>
            <a:r>
              <a:rPr lang="en-US" dirty="0"/>
              <a:t>-local-column&gt;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                                             &lt;</a:t>
            </a:r>
            <a:r>
              <a:rPr lang="en-US" dirty="0" err="1" smtClean="0"/>
              <a:t>fk</a:t>
            </a:r>
            <a:r>
              <a:rPr lang="en-US" dirty="0" smtClean="0"/>
              <a:t>-reference-column&gt;STUDENT_ID</a:t>
            </a:r>
            <a:r>
              <a:rPr lang="en-US" dirty="0"/>
              <a:t>&lt;/</a:t>
            </a:r>
            <a:r>
              <a:rPr lang="en-US" dirty="0" err="1"/>
              <a:t>fk</a:t>
            </a:r>
            <a:r>
              <a:rPr lang="en-US" dirty="0"/>
              <a:t>-reference-column&gt;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                                    &lt;/</a:t>
            </a:r>
            <a:r>
              <a:rPr lang="en-US" dirty="0" err="1"/>
              <a:t>fk</a:t>
            </a:r>
            <a:r>
              <a:rPr lang="en-US" dirty="0"/>
              <a:t>-column&gt;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                           &lt;/</a:t>
            </a:r>
            <a:r>
              <a:rPr lang="en-US" dirty="0" err="1"/>
              <a:t>fk</a:t>
            </a:r>
            <a:r>
              <a:rPr lang="en-US" dirty="0"/>
              <a:t>-columns&gt;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              </a:t>
            </a:r>
            <a:r>
              <a:rPr lang="en-US"/>
              <a:t> </a:t>
            </a:r>
            <a:r>
              <a:rPr lang="en-US" dirty="0"/>
              <a:t>    &lt;/foreign-key&gt;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         &lt;/foreign-keys&gt;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&lt;/table&gt;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&lt;/data-dictionary&gt;</a:t>
            </a:r>
            <a:endParaRPr lang="en-US" dirty="0" smtClean="0"/>
          </a:p>
          <a:p>
            <a:pPr marL="457200" lvl="1" indent="0">
              <a:buNone/>
            </a:pPr>
            <a:r>
              <a:rPr lang="en-IN" dirty="0"/>
              <a:t>         </a:t>
            </a:r>
            <a:r>
              <a:rPr lang="en-IN" dirty="0" smtClean="0"/>
              <a:t>		</a:t>
            </a:r>
            <a:r>
              <a:rPr lang="en-US" dirty="0"/>
              <a:t>	</a:t>
            </a:r>
            <a:r>
              <a:rPr lang="en-US" dirty="0" smtClean="0"/>
              <a:t>	</a:t>
            </a:r>
            <a:endParaRPr lang="en-IN" dirty="0"/>
          </a:p>
          <a:p>
            <a:pPr marL="457200" lvl="1" indent="0">
              <a:buNone/>
            </a:pPr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009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Persistence Bean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7187"/>
          </a:xfrm>
        </p:spPr>
        <p:txBody>
          <a:bodyPr>
            <a:normAutofit/>
          </a:bodyPr>
          <a:lstStyle/>
          <a:p>
            <a:r>
              <a:rPr lang="en-US" dirty="0" smtClean="0"/>
              <a:t>Offers services over core persistence (Data Access)</a:t>
            </a:r>
            <a:endParaRPr lang="en-US" dirty="0"/>
          </a:p>
          <a:p>
            <a:r>
              <a:rPr lang="en-US" dirty="0" smtClean="0"/>
              <a:t>Transaction</a:t>
            </a:r>
          </a:p>
          <a:p>
            <a:pPr lvl="1"/>
            <a:r>
              <a:rPr lang="en-US" dirty="0" smtClean="0"/>
              <a:t>Specified transaction will be associated with method call , else </a:t>
            </a:r>
            <a:r>
              <a:rPr lang="en-US" dirty="0" err="1" smtClean="0"/>
              <a:t>DataAccessException</a:t>
            </a:r>
            <a:r>
              <a:rPr lang="en-US" dirty="0" smtClean="0"/>
              <a:t> is raised</a:t>
            </a:r>
          </a:p>
          <a:p>
            <a:r>
              <a:rPr lang="en-US" dirty="0" smtClean="0"/>
              <a:t>Caching</a:t>
            </a:r>
          </a:p>
          <a:p>
            <a:pPr lvl="1"/>
            <a:r>
              <a:rPr lang="en-US" dirty="0" smtClean="0"/>
              <a:t>Frequently </a:t>
            </a:r>
            <a:r>
              <a:rPr lang="en-US" dirty="0"/>
              <a:t>u</a:t>
            </a:r>
            <a:r>
              <a:rPr lang="en-US" dirty="0" smtClean="0"/>
              <a:t>sed data is captured, thus reducing DB load because the number of queries being executed is reduced</a:t>
            </a:r>
          </a:p>
          <a:p>
            <a:r>
              <a:rPr lang="en-US" dirty="0" smtClean="0"/>
              <a:t>Notification</a:t>
            </a:r>
          </a:p>
          <a:p>
            <a:pPr lvl="1"/>
            <a:r>
              <a:rPr lang="en-US" dirty="0" smtClean="0"/>
              <a:t>Used to notify changes in the DB and the same to registered listeners</a:t>
            </a:r>
          </a:p>
          <a:p>
            <a:r>
              <a:rPr lang="en-US" dirty="0" smtClean="0"/>
              <a:t>Can be configured in bean.xml</a:t>
            </a:r>
          </a:p>
        </p:txBody>
      </p:sp>
    </p:spTree>
    <p:extLst>
      <p:ext uri="{BB962C8B-B14F-4D97-AF65-F5344CB8AC3E}">
        <p14:creationId xmlns:p14="http://schemas.microsoft.com/office/powerpoint/2010/main" val="410262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7187"/>
          </a:xfrm>
        </p:spPr>
        <p:txBody>
          <a:bodyPr>
            <a:normAutofit/>
          </a:bodyPr>
          <a:lstStyle/>
          <a:p>
            <a:r>
              <a:rPr lang="en-IN" dirty="0" smtClean="0"/>
              <a:t>Representation </a:t>
            </a:r>
            <a:r>
              <a:rPr lang="en-IN" dirty="0"/>
              <a:t>of subset of a database</a:t>
            </a:r>
            <a:r>
              <a:rPr lang="en-IN" b="1" dirty="0"/>
              <a:t> </a:t>
            </a:r>
            <a:r>
              <a:rPr lang="en-IN" dirty="0"/>
              <a:t>in memory. </a:t>
            </a:r>
            <a:endParaRPr lang="en-US" dirty="0" smtClean="0"/>
          </a:p>
          <a:p>
            <a:r>
              <a:rPr lang="en-US" dirty="0" smtClean="0"/>
              <a:t>It has constraints similar to a DB</a:t>
            </a:r>
          </a:p>
          <a:p>
            <a:pPr lvl="1"/>
            <a:r>
              <a:rPr lang="en-IN" dirty="0"/>
              <a:t>Cannot contain a row without a </a:t>
            </a:r>
            <a:r>
              <a:rPr lang="en-IN" dirty="0" smtClean="0"/>
              <a:t>PK</a:t>
            </a:r>
          </a:p>
          <a:p>
            <a:pPr lvl="1"/>
            <a:r>
              <a:rPr lang="en-IN" dirty="0"/>
              <a:t>A </a:t>
            </a:r>
            <a:r>
              <a:rPr lang="en-IN" dirty="0" err="1"/>
              <a:t>DataObject</a:t>
            </a:r>
            <a:r>
              <a:rPr lang="en-IN" dirty="0"/>
              <a:t> cannot hold two rows of a same table with same set of PK values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It allows all Read/Write operations over the rows it contains </a:t>
            </a:r>
          </a:p>
          <a:p>
            <a:r>
              <a:rPr lang="en-US" dirty="0" smtClean="0"/>
              <a:t>Operations are purely in memory</a:t>
            </a:r>
          </a:p>
          <a:p>
            <a:r>
              <a:rPr lang="en-IN" dirty="0"/>
              <a:t> </a:t>
            </a:r>
            <a:r>
              <a:rPr lang="en-IN" dirty="0" smtClean="0"/>
              <a:t>Use</a:t>
            </a:r>
            <a:r>
              <a:rPr lang="en-IN" dirty="0"/>
              <a:t> </a:t>
            </a:r>
            <a:r>
              <a:rPr lang="en-IN" dirty="0" err="1"/>
              <a:t>DataAccess.update</a:t>
            </a:r>
            <a:r>
              <a:rPr lang="en-IN" dirty="0"/>
              <a:t>(</a:t>
            </a:r>
            <a:r>
              <a:rPr lang="en-IN" dirty="0" err="1"/>
              <a:t>DataObject</a:t>
            </a:r>
            <a:r>
              <a:rPr lang="en-IN" dirty="0"/>
              <a:t> </a:t>
            </a:r>
            <a:r>
              <a:rPr lang="en-IN" dirty="0" err="1"/>
              <a:t>dataObject</a:t>
            </a:r>
            <a:r>
              <a:rPr lang="en-IN" dirty="0"/>
              <a:t>) to reflect the operations </a:t>
            </a:r>
            <a:r>
              <a:rPr lang="en-IN" dirty="0" smtClean="0"/>
              <a:t>to </a:t>
            </a:r>
            <a:r>
              <a:rPr lang="en-IN" dirty="0"/>
              <a:t>database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120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7187"/>
          </a:xfrm>
        </p:spPr>
        <p:txBody>
          <a:bodyPr>
            <a:normAutofit/>
          </a:bodyPr>
          <a:lstStyle/>
          <a:p>
            <a:r>
              <a:rPr lang="en-US" dirty="0" smtClean="0"/>
              <a:t>Construction</a:t>
            </a:r>
          </a:p>
          <a:p>
            <a:pPr lvl="1"/>
            <a:r>
              <a:rPr lang="en-US" dirty="0"/>
              <a:t>public </a:t>
            </a:r>
            <a:r>
              <a:rPr lang="en-US" dirty="0" err="1"/>
              <a:t>DataObject</a:t>
            </a:r>
            <a:r>
              <a:rPr lang="en-US" dirty="0"/>
              <a:t> </a:t>
            </a:r>
            <a:r>
              <a:rPr lang="en-US" dirty="0" err="1"/>
              <a:t>constructDataObject</a:t>
            </a:r>
            <a:r>
              <a:rPr lang="en-US" dirty="0" smtClean="0"/>
              <a:t>();</a:t>
            </a:r>
          </a:p>
          <a:p>
            <a:pPr lvl="1"/>
            <a:r>
              <a:rPr lang="en-IN" dirty="0" smtClean="0"/>
              <a:t>Public </a:t>
            </a:r>
            <a:r>
              <a:rPr lang="en-IN" dirty="0" err="1" smtClean="0"/>
              <a:t>WritableDAtaObject</a:t>
            </a:r>
            <a:r>
              <a:rPr lang="en-IN" dirty="0" smtClean="0"/>
              <a:t>();</a:t>
            </a:r>
          </a:p>
          <a:p>
            <a:pPr lvl="1"/>
            <a:endParaRPr lang="en-IN" dirty="0"/>
          </a:p>
          <a:p>
            <a:pPr lvl="1"/>
            <a:r>
              <a:rPr lang="en-IN" dirty="0" smtClean="0"/>
              <a:t>Syntax for DO creation:</a:t>
            </a:r>
          </a:p>
          <a:p>
            <a:pPr lvl="2"/>
            <a:r>
              <a:rPr lang="en-US" dirty="0" err="1"/>
              <a:t>DataObject</a:t>
            </a:r>
            <a:r>
              <a:rPr lang="en-US" dirty="0"/>
              <a:t> </a:t>
            </a:r>
            <a:r>
              <a:rPr lang="en-US" dirty="0" err="1"/>
              <a:t>dataObject</a:t>
            </a:r>
            <a:r>
              <a:rPr lang="en-US" dirty="0"/>
              <a:t> = new </a:t>
            </a:r>
            <a:r>
              <a:rPr lang="en-US" dirty="0" err="1"/>
              <a:t>WritableDataObject</a:t>
            </a:r>
            <a:r>
              <a:rPr lang="en-US" dirty="0"/>
              <a:t>(); </a:t>
            </a:r>
            <a:endParaRPr lang="en-US" dirty="0" smtClean="0"/>
          </a:p>
          <a:p>
            <a:pPr lvl="2"/>
            <a:r>
              <a:rPr lang="en-US" dirty="0" err="1"/>
              <a:t>DataObject</a:t>
            </a:r>
            <a:r>
              <a:rPr lang="en-US" dirty="0"/>
              <a:t> </a:t>
            </a:r>
            <a:r>
              <a:rPr lang="en-US" dirty="0" err="1"/>
              <a:t>dataObject</a:t>
            </a:r>
            <a:r>
              <a:rPr lang="en-US" dirty="0"/>
              <a:t> = </a:t>
            </a:r>
            <a:r>
              <a:rPr lang="en-US" dirty="0" err="1"/>
              <a:t>DataAccess.get</a:t>
            </a:r>
            <a:r>
              <a:rPr lang="en-US" dirty="0"/>
              <a:t>(query);</a:t>
            </a:r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813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7187"/>
          </a:xfrm>
        </p:spPr>
        <p:txBody>
          <a:bodyPr>
            <a:normAutofit/>
          </a:bodyPr>
          <a:lstStyle/>
          <a:p>
            <a:r>
              <a:rPr lang="en-US" dirty="0" smtClean="0"/>
              <a:t>Common syntax for row creation</a:t>
            </a:r>
          </a:p>
          <a:p>
            <a:pPr lvl="1"/>
            <a:r>
              <a:rPr lang="en-IN" dirty="0" smtClean="0"/>
              <a:t>Row r = new Row (</a:t>
            </a:r>
            <a:r>
              <a:rPr lang="en-IN" dirty="0" err="1" smtClean="0"/>
              <a:t>TableName.TABLE</a:t>
            </a:r>
            <a:r>
              <a:rPr lang="en-IN" dirty="0" smtClean="0"/>
              <a:t>);</a:t>
            </a:r>
            <a:endParaRPr lang="en-US" dirty="0" smtClean="0"/>
          </a:p>
          <a:p>
            <a:r>
              <a:rPr lang="en-US" dirty="0" smtClean="0"/>
              <a:t>Common </a:t>
            </a:r>
            <a:r>
              <a:rPr lang="en-US" dirty="0"/>
              <a:t>syntax for </a:t>
            </a:r>
            <a:r>
              <a:rPr lang="en-US" dirty="0" smtClean="0"/>
              <a:t>setting row values</a:t>
            </a:r>
          </a:p>
          <a:p>
            <a:pPr lvl="1"/>
            <a:r>
              <a:rPr lang="en-US" dirty="0" err="1" smtClean="0"/>
              <a:t>r.set</a:t>
            </a:r>
            <a:r>
              <a:rPr lang="en-US" dirty="0" smtClean="0"/>
              <a:t>(</a:t>
            </a:r>
            <a:r>
              <a:rPr lang="en-US" dirty="0" err="1" smtClean="0"/>
              <a:t>TableName.FIRSTNAME_IDX</a:t>
            </a:r>
            <a:r>
              <a:rPr lang="en-US" dirty="0"/>
              <a:t>, "xxx</a:t>
            </a:r>
            <a:r>
              <a:rPr lang="en-US" dirty="0" smtClean="0"/>
              <a:t>");</a:t>
            </a:r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r>
              <a:rPr lang="en-IN" dirty="0" smtClean="0"/>
              <a:t>With this we can see how to reflect add , delete , update ,.. Operations on DO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701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7187"/>
          </a:xfrm>
        </p:spPr>
        <p:txBody>
          <a:bodyPr>
            <a:normAutofit/>
          </a:bodyPr>
          <a:lstStyle/>
          <a:p>
            <a:r>
              <a:rPr lang="en-US" dirty="0" smtClean="0"/>
              <a:t>Adding a row</a:t>
            </a:r>
          </a:p>
          <a:p>
            <a:pPr lvl="1"/>
            <a:r>
              <a:rPr lang="en-US" dirty="0" smtClean="0"/>
              <a:t>Method : </a:t>
            </a:r>
            <a:r>
              <a:rPr lang="en-IN" dirty="0"/>
              <a:t>public void </a:t>
            </a:r>
            <a:r>
              <a:rPr lang="en-IN" dirty="0" err="1"/>
              <a:t>addRow</a:t>
            </a:r>
            <a:r>
              <a:rPr lang="en-IN" dirty="0"/>
              <a:t>(Row </a:t>
            </a:r>
            <a:r>
              <a:rPr lang="en-IN" dirty="0" err="1"/>
              <a:t>newRow</a:t>
            </a:r>
            <a:r>
              <a:rPr lang="en-IN" dirty="0"/>
              <a:t>) throws </a:t>
            </a:r>
            <a:r>
              <a:rPr lang="en-IN" dirty="0" err="1" smtClean="0"/>
              <a:t>DataAccessException</a:t>
            </a:r>
            <a:endParaRPr lang="en-US" dirty="0" smtClean="0"/>
          </a:p>
          <a:p>
            <a:pPr lvl="1"/>
            <a:r>
              <a:rPr lang="en-US" dirty="0" err="1" smtClean="0"/>
              <a:t>dataObject.addRow</a:t>
            </a:r>
            <a:r>
              <a:rPr lang="en-US" dirty="0" smtClean="0"/>
              <a:t>(r);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35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7187"/>
          </a:xfrm>
        </p:spPr>
        <p:txBody>
          <a:bodyPr>
            <a:normAutofit/>
          </a:bodyPr>
          <a:lstStyle/>
          <a:p>
            <a:r>
              <a:rPr lang="en-US" dirty="0" smtClean="0"/>
              <a:t>Deleting a row</a:t>
            </a:r>
          </a:p>
          <a:p>
            <a:pPr lvl="1"/>
            <a:r>
              <a:rPr lang="en-US" dirty="0" smtClean="0"/>
              <a:t>Method : </a:t>
            </a:r>
            <a:r>
              <a:rPr lang="en-IN" dirty="0"/>
              <a:t>public void </a:t>
            </a:r>
            <a:r>
              <a:rPr lang="en-IN" dirty="0" err="1"/>
              <a:t>deleteRow</a:t>
            </a:r>
            <a:r>
              <a:rPr lang="en-IN" dirty="0"/>
              <a:t>(Row </a:t>
            </a:r>
            <a:r>
              <a:rPr lang="en-IN" dirty="0" err="1"/>
              <a:t>delRow</a:t>
            </a:r>
            <a:r>
              <a:rPr lang="en-IN" dirty="0"/>
              <a:t>) throws </a:t>
            </a:r>
            <a:r>
              <a:rPr lang="en-IN" dirty="0" err="1"/>
              <a:t>DataAccessException</a:t>
            </a:r>
            <a:endParaRPr lang="en-IN" dirty="0"/>
          </a:p>
          <a:p>
            <a:pPr lvl="1"/>
            <a:r>
              <a:rPr lang="en-US" dirty="0" err="1"/>
              <a:t>dataObject.deleteRow</a:t>
            </a:r>
            <a:r>
              <a:rPr lang="en-US" dirty="0"/>
              <a:t>(r);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3400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7187"/>
          </a:xfrm>
        </p:spPr>
        <p:txBody>
          <a:bodyPr>
            <a:normAutofit/>
          </a:bodyPr>
          <a:lstStyle/>
          <a:p>
            <a:r>
              <a:rPr lang="en-US" dirty="0" smtClean="0"/>
              <a:t>Updating a row</a:t>
            </a:r>
          </a:p>
          <a:p>
            <a:pPr lvl="1"/>
            <a:r>
              <a:rPr lang="en-US" dirty="0" smtClean="0"/>
              <a:t>Method : </a:t>
            </a:r>
            <a:r>
              <a:rPr lang="en-IN" dirty="0"/>
              <a:t>public void </a:t>
            </a:r>
            <a:r>
              <a:rPr lang="en-IN" dirty="0" err="1"/>
              <a:t>updateRow</a:t>
            </a:r>
            <a:r>
              <a:rPr lang="en-IN" dirty="0"/>
              <a:t>(Row </a:t>
            </a:r>
            <a:r>
              <a:rPr lang="en-IN" dirty="0" err="1"/>
              <a:t>updRow</a:t>
            </a:r>
            <a:r>
              <a:rPr lang="en-IN" dirty="0"/>
              <a:t>) throws </a:t>
            </a:r>
            <a:r>
              <a:rPr lang="en-IN" dirty="0" err="1"/>
              <a:t>DataAccessException</a:t>
            </a:r>
            <a:endParaRPr lang="en-IN" dirty="0"/>
          </a:p>
          <a:p>
            <a:pPr lvl="1"/>
            <a:r>
              <a:rPr lang="en-US" dirty="0" err="1" smtClean="0"/>
              <a:t>dataObject.updateRow</a:t>
            </a:r>
            <a:r>
              <a:rPr lang="en-US" dirty="0" smtClean="0"/>
              <a:t>(r);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specified PK is not found this method will do nothing(</a:t>
            </a:r>
            <a:r>
              <a:rPr lang="en-US" dirty="0" err="1" smtClean="0"/>
              <a:t>i.e</a:t>
            </a:r>
            <a:r>
              <a:rPr lang="en-US" dirty="0" smtClean="0"/>
              <a:t> if the specified row does not exist)</a:t>
            </a:r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0079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71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Select/Read rows</a:t>
            </a:r>
          </a:p>
          <a:p>
            <a:pPr lvl="1"/>
            <a:r>
              <a:rPr lang="en-US" dirty="0" smtClean="0"/>
              <a:t>Method : </a:t>
            </a:r>
            <a:r>
              <a:rPr lang="en-IN" dirty="0" smtClean="0"/>
              <a:t>public Iterator </a:t>
            </a:r>
            <a:r>
              <a:rPr lang="en-IN" dirty="0" err="1" smtClean="0"/>
              <a:t>getRows</a:t>
            </a:r>
            <a:r>
              <a:rPr lang="en-IN" dirty="0" smtClean="0"/>
              <a:t>(String </a:t>
            </a:r>
            <a:r>
              <a:rPr lang="en-IN" dirty="0" err="1" smtClean="0"/>
              <a:t>tableAlias</a:t>
            </a:r>
            <a:r>
              <a:rPr lang="en-IN" dirty="0" smtClean="0"/>
              <a:t>) throws </a:t>
            </a:r>
            <a:r>
              <a:rPr lang="en-IN" dirty="0" err="1" smtClean="0"/>
              <a:t>DataAccessException</a:t>
            </a:r>
            <a:endParaRPr lang="en-IN" dirty="0" smtClean="0"/>
          </a:p>
          <a:p>
            <a:pPr lvl="1"/>
            <a:r>
              <a:rPr lang="en-US" dirty="0" smtClean="0"/>
              <a:t>Iterator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dataObject.getRows</a:t>
            </a:r>
            <a:r>
              <a:rPr lang="en-US" dirty="0" smtClean="0"/>
              <a:t>(</a:t>
            </a:r>
            <a:r>
              <a:rPr lang="en-US" dirty="0" err="1" smtClean="0"/>
              <a:t>TableName.TABLE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Get first row from a </a:t>
            </a:r>
            <a:r>
              <a:rPr lang="en-US" dirty="0" smtClean="0"/>
              <a:t>table</a:t>
            </a:r>
          </a:p>
          <a:p>
            <a:pPr lvl="1"/>
            <a:r>
              <a:rPr lang="en-US" dirty="0"/>
              <a:t>Row r = </a:t>
            </a:r>
            <a:r>
              <a:rPr lang="en-US" dirty="0" err="1" smtClean="0"/>
              <a:t>dataObject.getRow</a:t>
            </a:r>
            <a:r>
              <a:rPr lang="en-US" dirty="0" smtClean="0"/>
              <a:t>(</a:t>
            </a:r>
            <a:r>
              <a:rPr lang="en-US" dirty="0" err="1" smtClean="0"/>
              <a:t>TableName.TABLE</a:t>
            </a:r>
            <a:r>
              <a:rPr lang="en-US" dirty="0"/>
              <a:t>);</a:t>
            </a:r>
            <a:endParaRPr lang="en-US" dirty="0" smtClean="0"/>
          </a:p>
          <a:p>
            <a:r>
              <a:rPr lang="en-US" dirty="0" smtClean="0"/>
              <a:t>Sort rows</a:t>
            </a:r>
          </a:p>
          <a:p>
            <a:pPr lvl="1"/>
            <a:r>
              <a:rPr lang="en-US" dirty="0" smtClean="0"/>
              <a:t>Will sort all rows for the table in DO</a:t>
            </a:r>
          </a:p>
          <a:p>
            <a:pPr lvl="1"/>
            <a:r>
              <a:rPr lang="en-US" dirty="0" smtClean="0"/>
              <a:t>Method :public </a:t>
            </a:r>
            <a:r>
              <a:rPr lang="en-US" dirty="0"/>
              <a:t>void </a:t>
            </a:r>
            <a:r>
              <a:rPr lang="en-US" dirty="0" err="1"/>
              <a:t>sortRows</a:t>
            </a:r>
            <a:r>
              <a:rPr lang="en-US" dirty="0"/>
              <a:t>(String </a:t>
            </a:r>
            <a:r>
              <a:rPr lang="en-US" dirty="0" err="1"/>
              <a:t>tableAlias</a:t>
            </a:r>
            <a:r>
              <a:rPr lang="en-US" dirty="0"/>
              <a:t>, final </a:t>
            </a:r>
            <a:r>
              <a:rPr lang="en-US" dirty="0" err="1"/>
              <a:t>SortColumn</a:t>
            </a:r>
            <a:r>
              <a:rPr lang="en-US" dirty="0"/>
              <a:t> ... </a:t>
            </a:r>
            <a:r>
              <a:rPr lang="en-US" dirty="0" err="1"/>
              <a:t>sortCols</a:t>
            </a:r>
            <a:r>
              <a:rPr lang="en-US" dirty="0"/>
              <a:t>) throws </a:t>
            </a:r>
            <a:r>
              <a:rPr lang="en-US" dirty="0" err="1"/>
              <a:t>DataAccessException</a:t>
            </a:r>
            <a:endParaRPr lang="en-US" dirty="0"/>
          </a:p>
          <a:p>
            <a:pPr lvl="1"/>
            <a:r>
              <a:rPr lang="en-US" dirty="0" err="1"/>
              <a:t>SortColumn</a:t>
            </a:r>
            <a:r>
              <a:rPr lang="en-US" dirty="0"/>
              <a:t> </a:t>
            </a:r>
            <a:r>
              <a:rPr lang="en-US" dirty="0" err="1"/>
              <a:t>sortCol</a:t>
            </a:r>
            <a:r>
              <a:rPr lang="en-US" dirty="0"/>
              <a:t> = new </a:t>
            </a:r>
            <a:r>
              <a:rPr lang="en-US" dirty="0" err="1"/>
              <a:t>SortColumn</a:t>
            </a:r>
            <a:r>
              <a:rPr lang="en-US" dirty="0"/>
              <a:t>(</a:t>
            </a:r>
            <a:r>
              <a:rPr lang="en-US" dirty="0" err="1"/>
              <a:t>Employee.TABLE</a:t>
            </a:r>
            <a:r>
              <a:rPr lang="en-US" dirty="0"/>
              <a:t>, </a:t>
            </a:r>
            <a:r>
              <a:rPr lang="en-US" dirty="0" err="1"/>
              <a:t>Employee.EXPERIENCE</a:t>
            </a:r>
            <a:r>
              <a:rPr lang="en-US" dirty="0"/>
              <a:t>, false); </a:t>
            </a:r>
            <a:endParaRPr lang="en-US" dirty="0" smtClean="0"/>
          </a:p>
          <a:p>
            <a:pPr lvl="1"/>
            <a:r>
              <a:rPr lang="en-US" dirty="0" err="1"/>
              <a:t>dataObject.sortRows</a:t>
            </a:r>
            <a:r>
              <a:rPr lang="en-US" dirty="0"/>
              <a:t>(</a:t>
            </a:r>
            <a:r>
              <a:rPr lang="en-US" dirty="0" err="1"/>
              <a:t>Employee.TABLE</a:t>
            </a:r>
            <a:r>
              <a:rPr lang="en-US" dirty="0"/>
              <a:t>, </a:t>
            </a:r>
            <a:r>
              <a:rPr lang="en-US" dirty="0" err="1"/>
              <a:t>sortCol</a:t>
            </a:r>
            <a:r>
              <a:rPr lang="en-US" dirty="0"/>
              <a:t>);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3580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345</Words>
  <Application>Microsoft Office PowerPoint</Application>
  <PresentationFormat>Widescreen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Persistence</vt:lpstr>
      <vt:lpstr>Persistence Bean</vt:lpstr>
      <vt:lpstr>Data Object</vt:lpstr>
      <vt:lpstr>Data Object</vt:lpstr>
      <vt:lpstr>Data Object</vt:lpstr>
      <vt:lpstr>Data Object</vt:lpstr>
      <vt:lpstr>Data Object</vt:lpstr>
      <vt:lpstr>Data Object</vt:lpstr>
      <vt:lpstr>Data Object</vt:lpstr>
      <vt:lpstr>Data Set</vt:lpstr>
      <vt:lpstr>Data Dictionary</vt:lpstr>
      <vt:lpstr>Data Dictionary</vt:lpstr>
      <vt:lpstr>Data Dictionary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Dictionary</dc:title>
  <dc:creator>Windows User</dc:creator>
  <cp:lastModifiedBy>Windows User</cp:lastModifiedBy>
  <cp:revision>18</cp:revision>
  <dcterms:created xsi:type="dcterms:W3CDTF">2021-11-26T06:54:58Z</dcterms:created>
  <dcterms:modified xsi:type="dcterms:W3CDTF">2021-11-26T11:57:12Z</dcterms:modified>
</cp:coreProperties>
</file>