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8288000" cy="10287000"/>
  <p:notesSz cx="6858000" cy="9144000"/>
  <p:embeddedFontLst>
    <p:embeddedFont>
      <p:font typeface="Montserrat 1" panose="020B0604020202020204" charset="0"/>
      <p:regular r:id="rId10"/>
    </p:embeddedFont>
    <p:embeddedFont>
      <p:font typeface="Montserrat 1 Bold" panose="020B0604020202020204" charset="0"/>
      <p:regular r:id="rId11"/>
    </p:embeddedFont>
    <p:embeddedFont>
      <p:font typeface="Montserrat 1 Semi-Bold" panose="020B0604020202020204" charset="0"/>
      <p:regular r:id="rId12"/>
    </p:embeddedFont>
    <p:embeddedFont>
      <p:font typeface="Montserrat 1 Ultra-Bold" panose="020B0604020202020204" charset="0"/>
      <p:regular r:id="rId13"/>
    </p:embeddedFont>
    <p:embeddedFont>
      <p:font typeface="Montserrat 2 Bold" panose="020B0604020202020204" charset="0"/>
      <p:regular r:id="rId14"/>
    </p:embeddedFont>
    <p:embeddedFont>
      <p:font typeface="Montserrat Classic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10981">
            <a:off x="1994369" y="7063422"/>
            <a:ext cx="2676205" cy="578729"/>
          </a:xfrm>
          <a:custGeom>
            <a:avLst/>
            <a:gdLst/>
            <a:ahLst/>
            <a:cxnLst/>
            <a:rect l="l" t="t" r="r" b="b"/>
            <a:pathLst>
              <a:path w="2676205" h="578729">
                <a:moveTo>
                  <a:pt x="0" y="0"/>
                </a:moveTo>
                <a:lnTo>
                  <a:pt x="2676205" y="0"/>
                </a:lnTo>
                <a:lnTo>
                  <a:pt x="2676205" y="578729"/>
                </a:lnTo>
                <a:lnTo>
                  <a:pt x="0" y="5787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464602" y="2141553"/>
            <a:ext cx="823889" cy="914162"/>
          </a:xfrm>
          <a:custGeom>
            <a:avLst/>
            <a:gdLst/>
            <a:ahLst/>
            <a:cxnLst/>
            <a:rect l="l" t="t" r="r" b="b"/>
            <a:pathLst>
              <a:path w="823889" h="914162">
                <a:moveTo>
                  <a:pt x="0" y="0"/>
                </a:moveTo>
                <a:lnTo>
                  <a:pt x="823889" y="0"/>
                </a:lnTo>
                <a:lnTo>
                  <a:pt x="823889" y="914162"/>
                </a:lnTo>
                <a:lnTo>
                  <a:pt x="0" y="9141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68805" y="0"/>
            <a:ext cx="1919790" cy="1919790"/>
            <a:chOff x="0" y="0"/>
            <a:chExt cx="2559720" cy="2559720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2559720" cy="2559720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lIns="78787" tIns="78787" rIns="78787" bIns="78787" rtlCol="0" anchor="ctr"/>
              <a:lstStyle/>
              <a:p>
                <a:pPr algn="ctr">
                  <a:lnSpc>
                    <a:spcPts val="207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8" name="Freeform 8"/>
            <p:cNvSpPr/>
            <p:nvPr/>
          </p:nvSpPr>
          <p:spPr>
            <a:xfrm>
              <a:off x="49459" y="118343"/>
              <a:ext cx="2460802" cy="2323035"/>
            </a:xfrm>
            <a:custGeom>
              <a:avLst/>
              <a:gdLst/>
              <a:ahLst/>
              <a:cxnLst/>
              <a:rect l="l" t="t" r="r" b="b"/>
              <a:pathLst>
                <a:path w="2460802" h="2323035">
                  <a:moveTo>
                    <a:pt x="0" y="0"/>
                  </a:moveTo>
                  <a:lnTo>
                    <a:pt x="2460802" y="0"/>
                  </a:lnTo>
                  <a:lnTo>
                    <a:pt x="2460802" y="2323035"/>
                  </a:lnTo>
                  <a:lnTo>
                    <a:pt x="0" y="23230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15532712" y="-36479"/>
            <a:ext cx="2755288" cy="1992749"/>
          </a:xfrm>
          <a:custGeom>
            <a:avLst/>
            <a:gdLst/>
            <a:ahLst/>
            <a:cxnLst/>
            <a:rect l="l" t="t" r="r" b="b"/>
            <a:pathLst>
              <a:path w="2755288" h="1992749">
                <a:moveTo>
                  <a:pt x="0" y="0"/>
                </a:moveTo>
                <a:lnTo>
                  <a:pt x="2755288" y="0"/>
                </a:lnTo>
                <a:lnTo>
                  <a:pt x="2755288" y="1992748"/>
                </a:lnTo>
                <a:lnTo>
                  <a:pt x="0" y="199274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19203" b="-19062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0" y="-26575"/>
            <a:ext cx="18288000" cy="938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09"/>
              </a:lnSpc>
              <a:spcBef>
                <a:spcPct val="0"/>
              </a:spcBef>
            </a:pPr>
            <a:r>
              <a:rPr lang="en-US" sz="5435" b="1" u="none" strike="noStrike">
                <a:solidFill>
                  <a:srgbClr val="3677DF"/>
                </a:solidFill>
                <a:latin typeface="Montserrat 1 Ultra-Bold"/>
                <a:ea typeface="Montserrat 1 Ultra-Bold"/>
                <a:cs typeface="Montserrat 1 Ultra-Bold"/>
                <a:sym typeface="Montserrat 1 Ultra-Bold"/>
              </a:rPr>
              <a:t>GLOBAL ACADEMY OF TECHNOLOGY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047364" y="1000125"/>
            <a:ext cx="10193271" cy="504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97"/>
              </a:lnSpc>
              <a:spcBef>
                <a:spcPct val="0"/>
              </a:spcBef>
            </a:pPr>
            <a:r>
              <a:rPr lang="en-US" sz="1497" b="1">
                <a:solidFill>
                  <a:srgbClr val="000000"/>
                </a:solidFill>
                <a:latin typeface="Montserrat 2 Bold"/>
                <a:ea typeface="Montserrat 2 Bold"/>
                <a:cs typeface="Montserrat 2 Bold"/>
                <a:sym typeface="Montserrat 2 Bold"/>
              </a:rPr>
              <a:t>An Autonomous Institute, Affiliated to VTU Belagavi, Approved by AICTE, Accredited by NAAC with "A" Grade, Ideal Homes Township, Rajarajeshwari Nagar, Bengaluru-560098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144000" y="5648639"/>
            <a:ext cx="2697652" cy="162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38"/>
              </a:lnSpc>
              <a:spcBef>
                <a:spcPct val="0"/>
              </a:spcBef>
            </a:pPr>
            <a:r>
              <a:rPr lang="en-US" sz="1384" u="none" strike="noStrike" spc="182">
                <a:solidFill>
                  <a:srgbClr val="3677DF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# BEYOND INNOVATION</a:t>
            </a:r>
          </a:p>
        </p:txBody>
      </p:sp>
      <p:sp>
        <p:nvSpPr>
          <p:cNvPr id="13" name="Freeform 13"/>
          <p:cNvSpPr/>
          <p:nvPr/>
        </p:nvSpPr>
        <p:spPr>
          <a:xfrm>
            <a:off x="6886887" y="2449830"/>
            <a:ext cx="4514225" cy="2938202"/>
          </a:xfrm>
          <a:custGeom>
            <a:avLst/>
            <a:gdLst/>
            <a:ahLst/>
            <a:cxnLst/>
            <a:rect l="l" t="t" r="r" b="b"/>
            <a:pathLst>
              <a:path w="4514225" h="2938202">
                <a:moveTo>
                  <a:pt x="0" y="0"/>
                </a:moveTo>
                <a:lnTo>
                  <a:pt x="4514226" y="0"/>
                </a:lnTo>
                <a:lnTo>
                  <a:pt x="4514226" y="2938202"/>
                </a:lnTo>
                <a:lnTo>
                  <a:pt x="0" y="293820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2824" t="-11609" r="-20943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6399026" y="5185908"/>
            <a:ext cx="4516042" cy="380100"/>
          </a:xfrm>
          <a:custGeom>
            <a:avLst/>
            <a:gdLst/>
            <a:ahLst/>
            <a:cxnLst/>
            <a:rect l="l" t="t" r="r" b="b"/>
            <a:pathLst>
              <a:path w="4516042" h="380100">
                <a:moveTo>
                  <a:pt x="0" y="0"/>
                </a:moveTo>
                <a:lnTo>
                  <a:pt x="4516042" y="0"/>
                </a:lnTo>
                <a:lnTo>
                  <a:pt x="4516042" y="380100"/>
                </a:lnTo>
                <a:lnTo>
                  <a:pt x="0" y="3801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0915068" y="4965008"/>
            <a:ext cx="973906" cy="846047"/>
          </a:xfrm>
          <a:custGeom>
            <a:avLst/>
            <a:gdLst/>
            <a:ahLst/>
            <a:cxnLst/>
            <a:rect l="l" t="t" r="r" b="b"/>
            <a:pathLst>
              <a:path w="973906" h="846047">
                <a:moveTo>
                  <a:pt x="0" y="0"/>
                </a:moveTo>
                <a:lnTo>
                  <a:pt x="973906" y="0"/>
                </a:lnTo>
                <a:lnTo>
                  <a:pt x="973906" y="846047"/>
                </a:lnTo>
                <a:lnTo>
                  <a:pt x="0" y="84604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16" name="Group 16"/>
          <p:cNvGrpSpPr/>
          <p:nvPr/>
        </p:nvGrpSpPr>
        <p:grpSpPr>
          <a:xfrm>
            <a:off x="594304" y="6173005"/>
            <a:ext cx="17693696" cy="1197483"/>
            <a:chOff x="0" y="0"/>
            <a:chExt cx="23591595" cy="159664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3591596" cy="1596644"/>
            </a:xfrm>
            <a:custGeom>
              <a:avLst/>
              <a:gdLst/>
              <a:ahLst/>
              <a:cxnLst/>
              <a:rect l="l" t="t" r="r" b="b"/>
              <a:pathLst>
                <a:path w="23591596" h="1596644">
                  <a:moveTo>
                    <a:pt x="0" y="0"/>
                  </a:moveTo>
                  <a:lnTo>
                    <a:pt x="23591596" y="0"/>
                  </a:lnTo>
                  <a:lnTo>
                    <a:pt x="23591596" y="1596644"/>
                  </a:lnTo>
                  <a:lnTo>
                    <a:pt x="0" y="159664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19050"/>
              <a:ext cx="23591595" cy="157759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0" lvl="0" indent="0" algn="l">
                <a:lnSpc>
                  <a:spcPts val="7019"/>
                </a:lnSpc>
                <a:spcBef>
                  <a:spcPct val="0"/>
                </a:spcBef>
              </a:pPr>
              <a:r>
                <a:rPr lang="en-US" sz="3600" b="1" u="none" strike="noStrike" dirty="0">
                  <a:solidFill>
                    <a:srgbClr val="2254C5"/>
                  </a:solidFill>
                  <a:latin typeface="Montserrat 1 Bold"/>
                  <a:ea typeface="Montserrat 1 Bold"/>
                  <a:cs typeface="Montserrat 1 Bold"/>
                  <a:sym typeface="Montserrat 1 Bold"/>
                </a:rPr>
                <a:t>Project Title: </a:t>
              </a:r>
              <a:r>
                <a:rPr lang="en-US" sz="3600" b="1" u="none" strike="noStrike" dirty="0">
                  <a:solidFill>
                    <a:srgbClr val="000000"/>
                  </a:solidFill>
                  <a:latin typeface="Montserrat 1 Bold"/>
                  <a:ea typeface="Montserrat 1 Bold"/>
                  <a:cs typeface="Montserrat 1 Bold"/>
                  <a:sym typeface="Montserrat 1 Bold"/>
                </a:rPr>
                <a:t>Traffic congestion </a:t>
              </a:r>
              <a:r>
                <a:rPr lang="en-US" sz="3600" b="1" u="none" strike="noStrike">
                  <a:solidFill>
                    <a:srgbClr val="000000"/>
                  </a:solidFill>
                  <a:latin typeface="Montserrat 1 Bold"/>
                  <a:ea typeface="Montserrat 1 Bold"/>
                  <a:cs typeface="Montserrat 1 Bold"/>
                  <a:sym typeface="Montserrat 1 Bold"/>
                </a:rPr>
                <a:t>prediction</a:t>
              </a:r>
              <a:r>
                <a:rPr lang="en-US" sz="3600" b="1">
                  <a:solidFill>
                    <a:srgbClr val="000000"/>
                  </a:solidFill>
                  <a:latin typeface="Montserrat 1 Bold"/>
                  <a:ea typeface="Montserrat 1 Bold"/>
                  <a:cs typeface="Montserrat 1 Bold"/>
                  <a:sym typeface="Montserrat 1 Bold"/>
                </a:rPr>
                <a:t> </a:t>
              </a:r>
              <a:endParaRPr lang="en-US" sz="3600" b="1" u="none" strike="noStrike" dirty="0">
                <a:solidFill>
                  <a:srgbClr val="000000"/>
                </a:solidFill>
                <a:latin typeface="Montserrat 1 Bold"/>
                <a:ea typeface="Montserrat 1 Bold"/>
                <a:cs typeface="Montserrat 1 Bold"/>
                <a:sym typeface="Montserrat 1 Bold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594303" y="7602031"/>
            <a:ext cx="14686235" cy="2376583"/>
            <a:chOff x="0" y="-85725"/>
            <a:chExt cx="12923595" cy="3168777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0936616" cy="3083052"/>
            </a:xfrm>
            <a:custGeom>
              <a:avLst/>
              <a:gdLst/>
              <a:ahLst/>
              <a:cxnLst/>
              <a:rect l="l" t="t" r="r" b="b"/>
              <a:pathLst>
                <a:path w="10936616" h="3083052">
                  <a:moveTo>
                    <a:pt x="0" y="0"/>
                  </a:moveTo>
                  <a:lnTo>
                    <a:pt x="10936616" y="0"/>
                  </a:lnTo>
                  <a:lnTo>
                    <a:pt x="10936616" y="3083052"/>
                  </a:lnTo>
                  <a:lnTo>
                    <a:pt x="0" y="30830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85725"/>
              <a:ext cx="12923595" cy="316877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530"/>
                </a:lnSpc>
              </a:pPr>
              <a:r>
                <a:rPr lang="en-US" sz="2400" b="1" spc="344" dirty="0">
                  <a:solidFill>
                    <a:srgbClr val="000000"/>
                  </a:solidFill>
                  <a:latin typeface="Montserrat 1 Semi-Bold"/>
                  <a:ea typeface="Montserrat 1 Semi-Bold"/>
                  <a:cs typeface="Montserrat 1 Semi-Bold"/>
                  <a:sym typeface="Montserrat 1 Semi-Bold"/>
                </a:rPr>
                <a:t>Team Name: Heralds</a:t>
              </a:r>
            </a:p>
            <a:p>
              <a:pPr algn="l">
                <a:lnSpc>
                  <a:spcPts val="4530"/>
                </a:lnSpc>
              </a:pPr>
              <a:r>
                <a:rPr lang="en-US" sz="2400" b="1" spc="344" dirty="0">
                  <a:solidFill>
                    <a:srgbClr val="000000"/>
                  </a:solidFill>
                  <a:latin typeface="Montserrat 1 Semi-Bold"/>
                  <a:ea typeface="Montserrat 1 Semi-Bold"/>
                  <a:cs typeface="Montserrat 1 Semi-Bold"/>
                  <a:sym typeface="Montserrat 1 Semi-Bold"/>
                </a:rPr>
                <a:t>Team Number: HAL 45</a:t>
              </a:r>
            </a:p>
            <a:p>
              <a:pPr algn="l">
                <a:lnSpc>
                  <a:spcPts val="4530"/>
                </a:lnSpc>
              </a:pPr>
              <a:r>
                <a:rPr lang="en-US" sz="2400" b="1" spc="286" dirty="0">
                  <a:solidFill>
                    <a:srgbClr val="000000"/>
                  </a:solidFill>
                  <a:latin typeface="Montserrat 1 Semi-Bold"/>
                  <a:ea typeface="Montserrat 1 Semi-Bold"/>
                  <a:cs typeface="Montserrat 1 Semi-Bold"/>
                  <a:sym typeface="Montserrat 1 Semi-Bold"/>
                </a:rPr>
                <a:t>Team Members: Altaf Ali, Rohan Sarkar, Mohamad Harshad, Shakthi Ganesh </a:t>
              </a:r>
            </a:p>
            <a:p>
              <a:pPr algn="l">
                <a:lnSpc>
                  <a:spcPts val="4530"/>
                </a:lnSpc>
              </a:pPr>
              <a:r>
                <a:rPr lang="en-US" sz="2400" b="1" spc="269" dirty="0">
                  <a:solidFill>
                    <a:srgbClr val="000000"/>
                  </a:solidFill>
                  <a:latin typeface="Montserrat 1 Semi-Bold"/>
                  <a:ea typeface="Montserrat 1 Semi-Bold"/>
                  <a:cs typeface="Montserrat 1 Semi-Bold"/>
                  <a:sym typeface="Montserrat 1 Semi-Bold"/>
                </a:rPr>
                <a:t>College Name: T John Institute of Technology</a:t>
              </a:r>
              <a:endParaRPr lang="en-US" sz="3000" b="1" spc="269" dirty="0">
                <a:solidFill>
                  <a:srgbClr val="000000"/>
                </a:solidFill>
                <a:latin typeface="Montserrat 1 Semi-Bold"/>
                <a:ea typeface="Montserrat 1 Semi-Bold"/>
                <a:cs typeface="Montserrat 1 Semi-Bold"/>
                <a:sym typeface="Montserrat 1 Semi-Bold"/>
              </a:endParaRPr>
            </a:p>
          </p:txBody>
        </p:sp>
      </p:grpSp>
      <p:sp>
        <p:nvSpPr>
          <p:cNvPr id="28" name="Freeform 28"/>
          <p:cNvSpPr/>
          <p:nvPr/>
        </p:nvSpPr>
        <p:spPr>
          <a:xfrm>
            <a:off x="15280539" y="7760037"/>
            <a:ext cx="3007461" cy="2996525"/>
          </a:xfrm>
          <a:custGeom>
            <a:avLst/>
            <a:gdLst/>
            <a:ahLst/>
            <a:cxnLst/>
            <a:rect l="l" t="t" r="r" b="b"/>
            <a:pathLst>
              <a:path w="3007461" h="2996525">
                <a:moveTo>
                  <a:pt x="0" y="0"/>
                </a:moveTo>
                <a:lnTo>
                  <a:pt x="3007461" y="0"/>
                </a:lnTo>
                <a:lnTo>
                  <a:pt x="3007461" y="2996526"/>
                </a:lnTo>
                <a:lnTo>
                  <a:pt x="0" y="299652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413722" y="2598634"/>
            <a:ext cx="4589173" cy="3212421"/>
          </a:xfrm>
          <a:custGeom>
            <a:avLst/>
            <a:gdLst/>
            <a:ahLst/>
            <a:cxnLst/>
            <a:rect l="l" t="t" r="r" b="b"/>
            <a:pathLst>
              <a:path w="4589173" h="3212421">
                <a:moveTo>
                  <a:pt x="0" y="0"/>
                </a:moveTo>
                <a:lnTo>
                  <a:pt x="4589173" y="0"/>
                </a:lnTo>
                <a:lnTo>
                  <a:pt x="4589173" y="3212421"/>
                </a:lnTo>
                <a:lnTo>
                  <a:pt x="0" y="321242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35610" y="4194318"/>
            <a:ext cx="9887889" cy="5885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Urban cities continue to develop at a rapid rate, due to which traffic congestion has increased tremendously. 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This leads to longer commute times and decreases our quality of life.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The static nature of traffic lights fail to account for dynamic changes.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Our goal is to build a system that can help traffic system dynamically adapt to the changes in traffic to ensure good commute.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endParaRPr lang="en-US" sz="3000" dirty="0">
              <a:solidFill>
                <a:srgbClr val="000000"/>
              </a:solidFill>
              <a:latin typeface="Montserrat 1"/>
              <a:ea typeface="Montserrat 1"/>
              <a:cs typeface="Montserrat 1"/>
              <a:sym typeface="Montserrat 1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1388303"/>
            <a:ext cx="8413366" cy="2788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51"/>
              </a:lnSpc>
            </a:pPr>
            <a:r>
              <a:rPr lang="en-US" sz="9360" b="1">
                <a:solidFill>
                  <a:srgbClr val="2254C5"/>
                </a:solidFill>
                <a:latin typeface="Montserrat 1 Bold"/>
                <a:ea typeface="Montserrat 1 Bold"/>
                <a:cs typeface="Montserrat 1 Bold"/>
                <a:sym typeface="Montserrat 1 Bold"/>
              </a:rPr>
              <a:t>PROBLEM STATEMENT</a:t>
            </a:r>
          </a:p>
        </p:txBody>
      </p:sp>
      <p:sp>
        <p:nvSpPr>
          <p:cNvPr id="4" name="AutoShape 4"/>
          <p:cNvSpPr/>
          <p:nvPr/>
        </p:nvSpPr>
        <p:spPr>
          <a:xfrm>
            <a:off x="11850061" y="633531"/>
            <a:ext cx="6437939" cy="0"/>
          </a:xfrm>
          <a:prstGeom prst="line">
            <a:avLst/>
          </a:prstGeom>
          <a:ln w="28575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780111" y="207545"/>
            <a:ext cx="1352866" cy="880548"/>
          </a:xfrm>
          <a:custGeom>
            <a:avLst/>
            <a:gdLst/>
            <a:ahLst/>
            <a:cxnLst/>
            <a:rect l="l" t="t" r="r" b="b"/>
            <a:pathLst>
              <a:path w="1352866" h="880548">
                <a:moveTo>
                  <a:pt x="0" y="0"/>
                </a:moveTo>
                <a:lnTo>
                  <a:pt x="1352866" y="0"/>
                </a:lnTo>
                <a:lnTo>
                  <a:pt x="1352866" y="880548"/>
                </a:lnTo>
                <a:lnTo>
                  <a:pt x="0" y="8805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824" t="-11609" r="-20943"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4088385" y="9535101"/>
            <a:ext cx="3945954" cy="608104"/>
            <a:chOff x="0" y="0"/>
            <a:chExt cx="5261273" cy="810806"/>
          </a:xfrm>
        </p:grpSpPr>
        <p:sp>
          <p:nvSpPr>
            <p:cNvPr id="7" name="Freeform 7"/>
            <p:cNvSpPr/>
            <p:nvPr/>
          </p:nvSpPr>
          <p:spPr>
            <a:xfrm>
              <a:off x="0" y="211698"/>
              <a:ext cx="4327933" cy="364268"/>
            </a:xfrm>
            <a:custGeom>
              <a:avLst/>
              <a:gdLst/>
              <a:ahLst/>
              <a:cxnLst/>
              <a:rect l="l" t="t" r="r" b="b"/>
              <a:pathLst>
                <a:path w="4327933" h="364268">
                  <a:moveTo>
                    <a:pt x="0" y="0"/>
                  </a:moveTo>
                  <a:lnTo>
                    <a:pt x="4327933" y="0"/>
                  </a:lnTo>
                  <a:lnTo>
                    <a:pt x="4327933" y="364268"/>
                  </a:lnTo>
                  <a:lnTo>
                    <a:pt x="0" y="3642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4327933" y="0"/>
              <a:ext cx="933339" cy="810806"/>
            </a:xfrm>
            <a:custGeom>
              <a:avLst/>
              <a:gdLst/>
              <a:ahLst/>
              <a:cxnLst/>
              <a:rect l="l" t="t" r="r" b="b"/>
              <a:pathLst>
                <a:path w="933339" h="810806">
                  <a:moveTo>
                    <a:pt x="0" y="0"/>
                  </a:moveTo>
                  <a:lnTo>
                    <a:pt x="933340" y="0"/>
                  </a:lnTo>
                  <a:lnTo>
                    <a:pt x="933340" y="810806"/>
                  </a:lnTo>
                  <a:lnTo>
                    <a:pt x="0" y="8108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id="9" name="AutoShape 9"/>
          <p:cNvSpPr/>
          <p:nvPr/>
        </p:nvSpPr>
        <p:spPr>
          <a:xfrm flipV="1">
            <a:off x="0" y="9719678"/>
            <a:ext cx="13028951" cy="0"/>
          </a:xfrm>
          <a:prstGeom prst="line">
            <a:avLst/>
          </a:prstGeom>
          <a:ln w="38100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>
            <a:off x="7202829" y="902647"/>
            <a:ext cx="823889" cy="914162"/>
          </a:xfrm>
          <a:custGeom>
            <a:avLst/>
            <a:gdLst/>
            <a:ahLst/>
            <a:cxnLst/>
            <a:rect l="l" t="t" r="r" b="b"/>
            <a:pathLst>
              <a:path w="823889" h="914162">
                <a:moveTo>
                  <a:pt x="0" y="0"/>
                </a:moveTo>
                <a:lnTo>
                  <a:pt x="823889" y="0"/>
                </a:lnTo>
                <a:lnTo>
                  <a:pt x="823889" y="914163"/>
                </a:lnTo>
                <a:lnTo>
                  <a:pt x="0" y="9141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1026" name="Picture 2" descr="Traffic Jam Stock Illustrations – 8,797 ...">
            <a:extLst>
              <a:ext uri="{FF2B5EF4-FFF2-40B4-BE49-F238E27FC236}">
                <a16:creationId xmlns:a16="http://schemas.microsoft.com/office/drawing/2014/main" id="{25BD6FFA-B3ED-F9F5-30F0-535BBEE96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646" y="4738995"/>
            <a:ext cx="6015690" cy="425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54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719678"/>
            <a:ext cx="13289211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1850061" y="633531"/>
            <a:ext cx="6437939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371235" y="1511115"/>
            <a:ext cx="9568716" cy="2134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470"/>
              </a:lnSpc>
            </a:pPr>
            <a:r>
              <a:rPr lang="en-US" sz="12478" b="1">
                <a:solidFill>
                  <a:srgbClr val="FFFFFF"/>
                </a:solidFill>
                <a:latin typeface="Montserrat 1 Bold"/>
                <a:ea typeface="Montserrat 1 Bold"/>
                <a:cs typeface="Montserrat 1 Bold"/>
                <a:sym typeface="Montserrat 1 Bold"/>
              </a:rPr>
              <a:t>SCOPE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900415"/>
            <a:ext cx="15243576" cy="4275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FFFFFF"/>
                </a:solidFill>
                <a:latin typeface="Montserrat 1"/>
                <a:ea typeface="Montserrat 1"/>
                <a:cs typeface="Montserrat 1"/>
                <a:sym typeface="Montserrat 1"/>
              </a:rPr>
              <a:t>When implementing digital twin in a real city, we will have to collect live data so that we can make necessary changes to traffic.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FFFFFF"/>
                </a:solidFill>
                <a:latin typeface="Montserrat 1"/>
                <a:ea typeface="Montserrat 1"/>
                <a:cs typeface="Montserrat 1"/>
                <a:sym typeface="Montserrat 1"/>
              </a:rPr>
              <a:t>We can gather data through various means, like making use of IoT devices, cameras and drones, and GPS data from cars.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FFFFFF"/>
                </a:solidFill>
                <a:latin typeface="Montserrat 1"/>
                <a:ea typeface="Montserrat 1"/>
                <a:cs typeface="Montserrat 1"/>
                <a:sym typeface="Montserrat 1"/>
              </a:rPr>
              <a:t>In this project, we intend to simulate traffic data of 4-5 intersections in a small city.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FFFFFF"/>
                </a:solidFill>
                <a:latin typeface="Montserrat 1"/>
                <a:ea typeface="Montserrat 1"/>
                <a:cs typeface="Montserrat 1"/>
                <a:sym typeface="Montserrat 1"/>
              </a:rPr>
              <a:t>Traffic congestion is often a major issue in many metropolitan cities.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FFFFFF"/>
                </a:solidFill>
                <a:latin typeface="Montserrat 1"/>
                <a:ea typeface="Montserrat 1"/>
                <a:cs typeface="Montserrat 1"/>
                <a:sym typeface="Montserrat 1"/>
              </a:rPr>
              <a:t>Many cities are already figuring out solutions to reduce the traffic, hence it is relevant to our current day-to-day life.</a:t>
            </a:r>
          </a:p>
        </p:txBody>
      </p:sp>
      <p:sp>
        <p:nvSpPr>
          <p:cNvPr id="6" name="Freeform 6"/>
          <p:cNvSpPr/>
          <p:nvPr/>
        </p:nvSpPr>
        <p:spPr>
          <a:xfrm>
            <a:off x="780111" y="207545"/>
            <a:ext cx="1352866" cy="880548"/>
          </a:xfrm>
          <a:custGeom>
            <a:avLst/>
            <a:gdLst/>
            <a:ahLst/>
            <a:cxnLst/>
            <a:rect l="l" t="t" r="r" b="b"/>
            <a:pathLst>
              <a:path w="1352866" h="880548">
                <a:moveTo>
                  <a:pt x="0" y="0"/>
                </a:moveTo>
                <a:lnTo>
                  <a:pt x="1352866" y="0"/>
                </a:lnTo>
                <a:lnTo>
                  <a:pt x="1352866" y="880548"/>
                </a:lnTo>
                <a:lnTo>
                  <a:pt x="0" y="8805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824" t="-11609" r="-20943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4088385" y="9535101"/>
            <a:ext cx="3945954" cy="608104"/>
            <a:chOff x="0" y="0"/>
            <a:chExt cx="5261273" cy="810806"/>
          </a:xfrm>
        </p:grpSpPr>
        <p:sp>
          <p:nvSpPr>
            <p:cNvPr id="8" name="Freeform 8"/>
            <p:cNvSpPr/>
            <p:nvPr/>
          </p:nvSpPr>
          <p:spPr>
            <a:xfrm>
              <a:off x="0" y="211698"/>
              <a:ext cx="4327933" cy="364268"/>
            </a:xfrm>
            <a:custGeom>
              <a:avLst/>
              <a:gdLst/>
              <a:ahLst/>
              <a:cxnLst/>
              <a:rect l="l" t="t" r="r" b="b"/>
              <a:pathLst>
                <a:path w="4327933" h="364268">
                  <a:moveTo>
                    <a:pt x="0" y="0"/>
                  </a:moveTo>
                  <a:lnTo>
                    <a:pt x="4327933" y="0"/>
                  </a:lnTo>
                  <a:lnTo>
                    <a:pt x="4327933" y="364268"/>
                  </a:lnTo>
                  <a:lnTo>
                    <a:pt x="0" y="3642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4327933" y="0"/>
              <a:ext cx="933339" cy="810806"/>
            </a:xfrm>
            <a:custGeom>
              <a:avLst/>
              <a:gdLst/>
              <a:ahLst/>
              <a:cxnLst/>
              <a:rect l="l" t="t" r="r" b="b"/>
              <a:pathLst>
                <a:path w="933339" h="810806">
                  <a:moveTo>
                    <a:pt x="0" y="0"/>
                  </a:moveTo>
                  <a:lnTo>
                    <a:pt x="933340" y="0"/>
                  </a:lnTo>
                  <a:lnTo>
                    <a:pt x="933340" y="810806"/>
                  </a:lnTo>
                  <a:lnTo>
                    <a:pt x="0" y="8108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id="10" name="Freeform 10"/>
          <p:cNvSpPr/>
          <p:nvPr/>
        </p:nvSpPr>
        <p:spPr>
          <a:xfrm>
            <a:off x="7057979" y="1457908"/>
            <a:ext cx="823889" cy="914162"/>
          </a:xfrm>
          <a:custGeom>
            <a:avLst/>
            <a:gdLst/>
            <a:ahLst/>
            <a:cxnLst/>
            <a:rect l="l" t="t" r="r" b="b"/>
            <a:pathLst>
              <a:path w="823889" h="914162">
                <a:moveTo>
                  <a:pt x="0" y="0"/>
                </a:moveTo>
                <a:lnTo>
                  <a:pt x="823889" y="0"/>
                </a:lnTo>
                <a:lnTo>
                  <a:pt x="823889" y="914163"/>
                </a:lnTo>
                <a:lnTo>
                  <a:pt x="0" y="9141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9719678"/>
            <a:ext cx="13028951" cy="0"/>
          </a:xfrm>
          <a:prstGeom prst="line">
            <a:avLst/>
          </a:prstGeom>
          <a:ln w="38100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1850061" y="633531"/>
            <a:ext cx="6437939" cy="0"/>
          </a:xfrm>
          <a:prstGeom prst="line">
            <a:avLst/>
          </a:prstGeom>
          <a:ln w="28575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107863" y="1570539"/>
            <a:ext cx="13465012" cy="1676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701"/>
              </a:lnSpc>
            </a:pPr>
            <a:r>
              <a:rPr lang="en-US" sz="9786" b="1" dirty="0">
                <a:solidFill>
                  <a:srgbClr val="2254C5"/>
                </a:solidFill>
                <a:latin typeface="Montserrat 1 Bold"/>
                <a:ea typeface="Montserrat 1 Bold"/>
                <a:cs typeface="Montserrat 1 Bold"/>
                <a:sym typeface="Montserrat 1 Bold"/>
              </a:rPr>
              <a:t>SOLUTION REVIEW</a:t>
            </a:r>
          </a:p>
        </p:txBody>
      </p:sp>
      <p:sp>
        <p:nvSpPr>
          <p:cNvPr id="6" name="Freeform 6"/>
          <p:cNvSpPr/>
          <p:nvPr/>
        </p:nvSpPr>
        <p:spPr>
          <a:xfrm>
            <a:off x="780111" y="207545"/>
            <a:ext cx="1352866" cy="880548"/>
          </a:xfrm>
          <a:custGeom>
            <a:avLst/>
            <a:gdLst/>
            <a:ahLst/>
            <a:cxnLst/>
            <a:rect l="l" t="t" r="r" b="b"/>
            <a:pathLst>
              <a:path w="1352866" h="880548">
                <a:moveTo>
                  <a:pt x="0" y="0"/>
                </a:moveTo>
                <a:lnTo>
                  <a:pt x="1352866" y="0"/>
                </a:lnTo>
                <a:lnTo>
                  <a:pt x="1352866" y="880548"/>
                </a:lnTo>
                <a:lnTo>
                  <a:pt x="0" y="8805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824" t="-11609" r="-20943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4088385" y="9535101"/>
            <a:ext cx="3945954" cy="608104"/>
            <a:chOff x="0" y="0"/>
            <a:chExt cx="5261273" cy="810806"/>
          </a:xfrm>
        </p:grpSpPr>
        <p:sp>
          <p:nvSpPr>
            <p:cNvPr id="8" name="Freeform 8"/>
            <p:cNvSpPr/>
            <p:nvPr/>
          </p:nvSpPr>
          <p:spPr>
            <a:xfrm>
              <a:off x="0" y="211698"/>
              <a:ext cx="4327933" cy="364268"/>
            </a:xfrm>
            <a:custGeom>
              <a:avLst/>
              <a:gdLst/>
              <a:ahLst/>
              <a:cxnLst/>
              <a:rect l="l" t="t" r="r" b="b"/>
              <a:pathLst>
                <a:path w="4327933" h="364268">
                  <a:moveTo>
                    <a:pt x="0" y="0"/>
                  </a:moveTo>
                  <a:lnTo>
                    <a:pt x="4327933" y="0"/>
                  </a:lnTo>
                  <a:lnTo>
                    <a:pt x="4327933" y="364268"/>
                  </a:lnTo>
                  <a:lnTo>
                    <a:pt x="0" y="3642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4327933" y="0"/>
              <a:ext cx="933339" cy="810806"/>
            </a:xfrm>
            <a:custGeom>
              <a:avLst/>
              <a:gdLst/>
              <a:ahLst/>
              <a:cxnLst/>
              <a:rect l="l" t="t" r="r" b="b"/>
              <a:pathLst>
                <a:path w="933339" h="810806">
                  <a:moveTo>
                    <a:pt x="0" y="0"/>
                  </a:moveTo>
                  <a:lnTo>
                    <a:pt x="933340" y="0"/>
                  </a:lnTo>
                  <a:lnTo>
                    <a:pt x="933340" y="810806"/>
                  </a:lnTo>
                  <a:lnTo>
                    <a:pt x="0" y="8108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id="10" name="Freeform 10"/>
          <p:cNvSpPr/>
          <p:nvPr/>
        </p:nvSpPr>
        <p:spPr>
          <a:xfrm>
            <a:off x="13556710" y="1303958"/>
            <a:ext cx="823889" cy="914162"/>
          </a:xfrm>
          <a:custGeom>
            <a:avLst/>
            <a:gdLst/>
            <a:ahLst/>
            <a:cxnLst/>
            <a:rect l="l" t="t" r="r" b="b"/>
            <a:pathLst>
              <a:path w="823889" h="914162">
                <a:moveTo>
                  <a:pt x="0" y="0"/>
                </a:moveTo>
                <a:lnTo>
                  <a:pt x="823889" y="0"/>
                </a:lnTo>
                <a:lnTo>
                  <a:pt x="823889" y="914162"/>
                </a:lnTo>
                <a:lnTo>
                  <a:pt x="0" y="9141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645F5A-ADC0-9402-5EF3-C40B0FD7DDC7}"/>
              </a:ext>
            </a:extLst>
          </p:cNvPr>
          <p:cNvSpPr txBox="1"/>
          <p:nvPr/>
        </p:nvSpPr>
        <p:spPr>
          <a:xfrm>
            <a:off x="1219200" y="3771900"/>
            <a:ext cx="11049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Montserrat 1"/>
              </a:rPr>
              <a:t>We intend to simulate traffic data at intersections with traffic congestion levels, vehicle count and other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Montserrat 1"/>
              </a:rPr>
              <a:t>Based on this data, we can try to predict the dynamic changes on roads.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Montserrat 1"/>
              </a:rPr>
              <a:t>We’ll make use of some simple algorithm to predict congestions or any other changes in traffic.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Montserrat 1"/>
              </a:rPr>
              <a:t>The algorithm can be made into a machine learning algorithm so that it can learn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3000" dirty="0">
              <a:latin typeface="Montserrat 1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850061" y="633531"/>
            <a:ext cx="6437939" cy="0"/>
          </a:xfrm>
          <a:prstGeom prst="line">
            <a:avLst/>
          </a:prstGeom>
          <a:ln w="28575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371235" y="1938359"/>
            <a:ext cx="14901040" cy="1174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84"/>
              </a:lnSpc>
            </a:pPr>
            <a:r>
              <a:rPr lang="en-US" sz="8963" b="1">
                <a:solidFill>
                  <a:srgbClr val="2254C5"/>
                </a:solidFill>
                <a:latin typeface="Montserrat 1 Bold"/>
                <a:ea typeface="Montserrat 1 Bold"/>
                <a:cs typeface="Montserrat 1 Bold"/>
                <a:sym typeface="Montserrat 1 Bold"/>
              </a:rPr>
              <a:t>TECHNICAL APPROACH</a:t>
            </a:r>
          </a:p>
        </p:txBody>
      </p:sp>
      <p:sp>
        <p:nvSpPr>
          <p:cNvPr id="4" name="AutoShape 4"/>
          <p:cNvSpPr/>
          <p:nvPr/>
        </p:nvSpPr>
        <p:spPr>
          <a:xfrm>
            <a:off x="0" y="9719678"/>
            <a:ext cx="13394309" cy="0"/>
          </a:xfrm>
          <a:prstGeom prst="line">
            <a:avLst/>
          </a:prstGeom>
          <a:ln w="38100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914400" y="3301383"/>
            <a:ext cx="15243576" cy="3192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Python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SimPy</a:t>
            </a:r>
            <a:endParaRPr lang="en-US" sz="3000" dirty="0">
              <a:solidFill>
                <a:srgbClr val="000000"/>
              </a:solidFill>
              <a:latin typeface="Montserrat 1"/>
              <a:ea typeface="Montserrat 1"/>
              <a:cs typeface="Montserrat 1"/>
              <a:sym typeface="Montserrat 1"/>
            </a:endParaRP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Matplotlib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Numpy</a:t>
            </a:r>
            <a:endParaRPr lang="en-US" sz="3000" dirty="0">
              <a:solidFill>
                <a:srgbClr val="000000"/>
              </a:solidFill>
              <a:latin typeface="Montserrat 1"/>
              <a:ea typeface="Montserrat 1"/>
              <a:cs typeface="Montserrat 1"/>
              <a:sym typeface="Montserrat 1"/>
            </a:endParaRP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Gradio</a:t>
            </a:r>
            <a:r>
              <a:rPr lang="en-US" sz="3000" dirty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 or Flask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endParaRPr lang="en-US" sz="3000" dirty="0">
              <a:solidFill>
                <a:srgbClr val="000000"/>
              </a:solidFill>
              <a:latin typeface="Montserrat 1"/>
              <a:ea typeface="Montserrat 1"/>
              <a:cs typeface="Montserrat 1"/>
              <a:sym typeface="Montserrat 1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780111" y="207545"/>
            <a:ext cx="1352866" cy="880548"/>
          </a:xfrm>
          <a:custGeom>
            <a:avLst/>
            <a:gdLst/>
            <a:ahLst/>
            <a:cxnLst/>
            <a:rect l="l" t="t" r="r" b="b"/>
            <a:pathLst>
              <a:path w="1352866" h="880548">
                <a:moveTo>
                  <a:pt x="0" y="0"/>
                </a:moveTo>
                <a:lnTo>
                  <a:pt x="1352866" y="0"/>
                </a:lnTo>
                <a:lnTo>
                  <a:pt x="1352866" y="880548"/>
                </a:lnTo>
                <a:lnTo>
                  <a:pt x="0" y="8805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824" t="-11609" r="-20943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4088385" y="9535101"/>
            <a:ext cx="3945954" cy="608104"/>
            <a:chOff x="0" y="0"/>
            <a:chExt cx="5261273" cy="810806"/>
          </a:xfrm>
        </p:grpSpPr>
        <p:sp>
          <p:nvSpPr>
            <p:cNvPr id="8" name="Freeform 8"/>
            <p:cNvSpPr/>
            <p:nvPr/>
          </p:nvSpPr>
          <p:spPr>
            <a:xfrm>
              <a:off x="0" y="211698"/>
              <a:ext cx="4327933" cy="364268"/>
            </a:xfrm>
            <a:custGeom>
              <a:avLst/>
              <a:gdLst/>
              <a:ahLst/>
              <a:cxnLst/>
              <a:rect l="l" t="t" r="r" b="b"/>
              <a:pathLst>
                <a:path w="4327933" h="364268">
                  <a:moveTo>
                    <a:pt x="0" y="0"/>
                  </a:moveTo>
                  <a:lnTo>
                    <a:pt x="4327933" y="0"/>
                  </a:lnTo>
                  <a:lnTo>
                    <a:pt x="4327933" y="364268"/>
                  </a:lnTo>
                  <a:lnTo>
                    <a:pt x="0" y="3642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4327933" y="0"/>
              <a:ext cx="933339" cy="810806"/>
            </a:xfrm>
            <a:custGeom>
              <a:avLst/>
              <a:gdLst/>
              <a:ahLst/>
              <a:cxnLst/>
              <a:rect l="l" t="t" r="r" b="b"/>
              <a:pathLst>
                <a:path w="933339" h="810806">
                  <a:moveTo>
                    <a:pt x="0" y="0"/>
                  </a:moveTo>
                  <a:lnTo>
                    <a:pt x="933340" y="0"/>
                  </a:lnTo>
                  <a:lnTo>
                    <a:pt x="933340" y="810806"/>
                  </a:lnTo>
                  <a:lnTo>
                    <a:pt x="0" y="8108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id="10" name="Freeform 10"/>
          <p:cNvSpPr/>
          <p:nvPr/>
        </p:nvSpPr>
        <p:spPr>
          <a:xfrm>
            <a:off x="15448387" y="1290778"/>
            <a:ext cx="823889" cy="914162"/>
          </a:xfrm>
          <a:custGeom>
            <a:avLst/>
            <a:gdLst/>
            <a:ahLst/>
            <a:cxnLst/>
            <a:rect l="l" t="t" r="r" b="b"/>
            <a:pathLst>
              <a:path w="823889" h="914162">
                <a:moveTo>
                  <a:pt x="0" y="0"/>
                </a:moveTo>
                <a:lnTo>
                  <a:pt x="823889" y="0"/>
                </a:lnTo>
                <a:lnTo>
                  <a:pt x="823889" y="914162"/>
                </a:lnTo>
                <a:lnTo>
                  <a:pt x="0" y="9141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850061" y="633531"/>
            <a:ext cx="6437939" cy="0"/>
          </a:xfrm>
          <a:prstGeom prst="line">
            <a:avLst/>
          </a:prstGeom>
          <a:ln w="28575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371235" y="1163470"/>
            <a:ext cx="14901040" cy="1625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285"/>
              </a:lnSpc>
            </a:pPr>
            <a:r>
              <a:rPr lang="en-US" sz="9489" b="1">
                <a:solidFill>
                  <a:srgbClr val="2254C5"/>
                </a:solidFill>
                <a:latin typeface="Montserrat 1 Bold"/>
                <a:ea typeface="Montserrat 1 Bold"/>
                <a:cs typeface="Montserrat 1 Bold"/>
                <a:sym typeface="Montserrat 1 Bold"/>
              </a:rPr>
              <a:t>IMPACT AND BENEFITS</a:t>
            </a:r>
          </a:p>
        </p:txBody>
      </p:sp>
      <p:sp>
        <p:nvSpPr>
          <p:cNvPr id="4" name="AutoShape 4"/>
          <p:cNvSpPr/>
          <p:nvPr/>
        </p:nvSpPr>
        <p:spPr>
          <a:xfrm>
            <a:off x="0" y="9719678"/>
            <a:ext cx="13485571" cy="0"/>
          </a:xfrm>
          <a:prstGeom prst="line">
            <a:avLst/>
          </a:prstGeom>
          <a:ln w="38100" cap="flat">
            <a:solidFill>
              <a:srgbClr val="2254C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028700" y="3127789"/>
            <a:ext cx="15243576" cy="4275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If this solution can be implemented successfully then it could have a positive impact on daily commuters.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By predicting traffic flow according to the changes it could make it easier for the city to optimize the traffic flow.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000000"/>
                </a:solidFill>
                <a:latin typeface="Montserrat 1"/>
                <a:ea typeface="Montserrat 1"/>
                <a:cs typeface="Montserrat 1"/>
                <a:sym typeface="Montserrat 1"/>
              </a:rPr>
              <a:t>This means we could reduce idling time at intersections and potentially reduce carbon emission from vehicles.</a:t>
            </a:r>
          </a:p>
          <a:p>
            <a:pPr marL="323850" lvl="1" algn="l">
              <a:lnSpc>
                <a:spcPts val="4200"/>
              </a:lnSpc>
            </a:pPr>
            <a:endParaRPr lang="en-US" sz="3000" dirty="0">
              <a:solidFill>
                <a:srgbClr val="000000"/>
              </a:solidFill>
              <a:latin typeface="Montserrat 1"/>
              <a:ea typeface="Montserrat 1"/>
              <a:cs typeface="Montserrat 1"/>
              <a:sym typeface="Montserrat 1"/>
            </a:endParaRP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endParaRPr lang="en-US" sz="3000" dirty="0">
              <a:solidFill>
                <a:srgbClr val="000000"/>
              </a:solidFill>
              <a:latin typeface="Montserrat 1"/>
              <a:ea typeface="Montserrat 1"/>
              <a:cs typeface="Montserrat 1"/>
              <a:sym typeface="Montserrat 1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780111" y="207545"/>
            <a:ext cx="1352866" cy="880548"/>
          </a:xfrm>
          <a:custGeom>
            <a:avLst/>
            <a:gdLst/>
            <a:ahLst/>
            <a:cxnLst/>
            <a:rect l="l" t="t" r="r" b="b"/>
            <a:pathLst>
              <a:path w="1352866" h="880548">
                <a:moveTo>
                  <a:pt x="0" y="0"/>
                </a:moveTo>
                <a:lnTo>
                  <a:pt x="1352866" y="0"/>
                </a:lnTo>
                <a:lnTo>
                  <a:pt x="1352866" y="880548"/>
                </a:lnTo>
                <a:lnTo>
                  <a:pt x="0" y="8805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824" t="-11609" r="-20943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4088385" y="9535101"/>
            <a:ext cx="3945954" cy="608104"/>
            <a:chOff x="0" y="0"/>
            <a:chExt cx="5261273" cy="810806"/>
          </a:xfrm>
        </p:grpSpPr>
        <p:sp>
          <p:nvSpPr>
            <p:cNvPr id="8" name="Freeform 8"/>
            <p:cNvSpPr/>
            <p:nvPr/>
          </p:nvSpPr>
          <p:spPr>
            <a:xfrm>
              <a:off x="0" y="211698"/>
              <a:ext cx="4327933" cy="364268"/>
            </a:xfrm>
            <a:custGeom>
              <a:avLst/>
              <a:gdLst/>
              <a:ahLst/>
              <a:cxnLst/>
              <a:rect l="l" t="t" r="r" b="b"/>
              <a:pathLst>
                <a:path w="4327933" h="364268">
                  <a:moveTo>
                    <a:pt x="0" y="0"/>
                  </a:moveTo>
                  <a:lnTo>
                    <a:pt x="4327933" y="0"/>
                  </a:lnTo>
                  <a:lnTo>
                    <a:pt x="4327933" y="364268"/>
                  </a:lnTo>
                  <a:lnTo>
                    <a:pt x="0" y="3642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4327933" y="0"/>
              <a:ext cx="933339" cy="810806"/>
            </a:xfrm>
            <a:custGeom>
              <a:avLst/>
              <a:gdLst/>
              <a:ahLst/>
              <a:cxnLst/>
              <a:rect l="l" t="t" r="r" b="b"/>
              <a:pathLst>
                <a:path w="933339" h="810806">
                  <a:moveTo>
                    <a:pt x="0" y="0"/>
                  </a:moveTo>
                  <a:lnTo>
                    <a:pt x="933340" y="0"/>
                  </a:lnTo>
                  <a:lnTo>
                    <a:pt x="933340" y="810806"/>
                  </a:lnTo>
                  <a:lnTo>
                    <a:pt x="0" y="8108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id="10" name="Freeform 10"/>
          <p:cNvSpPr/>
          <p:nvPr/>
        </p:nvSpPr>
        <p:spPr>
          <a:xfrm>
            <a:off x="16061363" y="887364"/>
            <a:ext cx="823889" cy="914162"/>
          </a:xfrm>
          <a:custGeom>
            <a:avLst/>
            <a:gdLst/>
            <a:ahLst/>
            <a:cxnLst/>
            <a:rect l="l" t="t" r="r" b="b"/>
            <a:pathLst>
              <a:path w="823889" h="914162">
                <a:moveTo>
                  <a:pt x="0" y="0"/>
                </a:moveTo>
                <a:lnTo>
                  <a:pt x="823888" y="0"/>
                </a:lnTo>
                <a:lnTo>
                  <a:pt x="823888" y="914163"/>
                </a:lnTo>
                <a:lnTo>
                  <a:pt x="0" y="9141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54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719678"/>
            <a:ext cx="12901799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1850061" y="633531"/>
            <a:ext cx="6437939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345688" y="1825018"/>
            <a:ext cx="9899716" cy="1215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912"/>
              </a:lnSpc>
            </a:pPr>
            <a:r>
              <a:rPr lang="en-US" sz="7080" b="1">
                <a:solidFill>
                  <a:srgbClr val="FFFFFF"/>
                </a:solidFill>
                <a:latin typeface="Montserrat 1 Bold"/>
                <a:ea typeface="Montserrat 1 Bold"/>
                <a:cs typeface="Montserrat 1 Bold"/>
                <a:sym typeface="Montserrat 1 Bold"/>
              </a:rPr>
              <a:t>CONCLUSION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254626"/>
            <a:ext cx="15243576" cy="2659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FFFFFF"/>
                </a:solidFill>
                <a:latin typeface="Montserrat 1"/>
                <a:ea typeface="Montserrat 1"/>
                <a:cs typeface="Montserrat 1"/>
                <a:sym typeface="Montserrat 1"/>
              </a:rPr>
              <a:t>This project has the potential to improve the daily commute in metro cities.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FFFFFF"/>
                </a:solidFill>
                <a:latin typeface="Montserrat 1"/>
                <a:ea typeface="Montserrat 1"/>
                <a:cs typeface="Montserrat 1"/>
                <a:sym typeface="Montserrat 1"/>
              </a:rPr>
              <a:t>It is also possible to implement this city-wide as we can integrate the software with existing hardware components.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FFFFFF"/>
                </a:solidFill>
                <a:latin typeface="Montserrat 1"/>
                <a:ea typeface="Montserrat 1"/>
                <a:cs typeface="Montserrat 1"/>
                <a:sym typeface="Montserrat 1"/>
              </a:rPr>
              <a:t>We can enhance this further by automating traffic lights at intersections so that the flow of traffic is smoother.</a:t>
            </a:r>
          </a:p>
        </p:txBody>
      </p:sp>
      <p:sp>
        <p:nvSpPr>
          <p:cNvPr id="6" name="Freeform 6"/>
          <p:cNvSpPr/>
          <p:nvPr/>
        </p:nvSpPr>
        <p:spPr>
          <a:xfrm>
            <a:off x="780111" y="207545"/>
            <a:ext cx="1352866" cy="880548"/>
          </a:xfrm>
          <a:custGeom>
            <a:avLst/>
            <a:gdLst/>
            <a:ahLst/>
            <a:cxnLst/>
            <a:rect l="l" t="t" r="r" b="b"/>
            <a:pathLst>
              <a:path w="1352866" h="880548">
                <a:moveTo>
                  <a:pt x="0" y="0"/>
                </a:moveTo>
                <a:lnTo>
                  <a:pt x="1352866" y="0"/>
                </a:lnTo>
                <a:lnTo>
                  <a:pt x="1352866" y="880548"/>
                </a:lnTo>
                <a:lnTo>
                  <a:pt x="0" y="8805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824" t="-11609" r="-20943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4088385" y="9535101"/>
            <a:ext cx="3945954" cy="608104"/>
            <a:chOff x="0" y="0"/>
            <a:chExt cx="5261273" cy="810806"/>
          </a:xfrm>
        </p:grpSpPr>
        <p:sp>
          <p:nvSpPr>
            <p:cNvPr id="8" name="Freeform 8"/>
            <p:cNvSpPr/>
            <p:nvPr/>
          </p:nvSpPr>
          <p:spPr>
            <a:xfrm>
              <a:off x="0" y="211698"/>
              <a:ext cx="4327933" cy="364268"/>
            </a:xfrm>
            <a:custGeom>
              <a:avLst/>
              <a:gdLst/>
              <a:ahLst/>
              <a:cxnLst/>
              <a:rect l="l" t="t" r="r" b="b"/>
              <a:pathLst>
                <a:path w="4327933" h="364268">
                  <a:moveTo>
                    <a:pt x="0" y="0"/>
                  </a:moveTo>
                  <a:lnTo>
                    <a:pt x="4327933" y="0"/>
                  </a:lnTo>
                  <a:lnTo>
                    <a:pt x="4327933" y="364268"/>
                  </a:lnTo>
                  <a:lnTo>
                    <a:pt x="0" y="3642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9" name="Freeform 9"/>
            <p:cNvSpPr/>
            <p:nvPr/>
          </p:nvSpPr>
          <p:spPr>
            <a:xfrm>
              <a:off x="4327933" y="0"/>
              <a:ext cx="933339" cy="810806"/>
            </a:xfrm>
            <a:custGeom>
              <a:avLst/>
              <a:gdLst/>
              <a:ahLst/>
              <a:cxnLst/>
              <a:rect l="l" t="t" r="r" b="b"/>
              <a:pathLst>
                <a:path w="933339" h="810806">
                  <a:moveTo>
                    <a:pt x="0" y="0"/>
                  </a:moveTo>
                  <a:lnTo>
                    <a:pt x="933340" y="0"/>
                  </a:lnTo>
                  <a:lnTo>
                    <a:pt x="933340" y="810806"/>
                  </a:lnTo>
                  <a:lnTo>
                    <a:pt x="0" y="8108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id="10" name="Freeform 10"/>
          <p:cNvSpPr/>
          <p:nvPr/>
        </p:nvSpPr>
        <p:spPr>
          <a:xfrm>
            <a:off x="7613239" y="1510812"/>
            <a:ext cx="823889" cy="914162"/>
          </a:xfrm>
          <a:custGeom>
            <a:avLst/>
            <a:gdLst/>
            <a:ahLst/>
            <a:cxnLst/>
            <a:rect l="l" t="t" r="r" b="b"/>
            <a:pathLst>
              <a:path w="823889" h="914162">
                <a:moveTo>
                  <a:pt x="0" y="0"/>
                </a:moveTo>
                <a:lnTo>
                  <a:pt x="823889" y="0"/>
                </a:lnTo>
                <a:lnTo>
                  <a:pt x="823889" y="914162"/>
                </a:lnTo>
                <a:lnTo>
                  <a:pt x="0" y="9141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54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14330" y="3761200"/>
            <a:ext cx="13059340" cy="2488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345"/>
              </a:lnSpc>
            </a:pPr>
            <a:r>
              <a:rPr lang="en-US" sz="14532" b="1">
                <a:solidFill>
                  <a:srgbClr val="FFFFFF"/>
                </a:solidFill>
                <a:latin typeface="Montserrat 1 Bold"/>
                <a:ea typeface="Montserrat 1 Bold"/>
                <a:cs typeface="Montserrat 1 Bold"/>
                <a:sym typeface="Montserrat 1 Bold"/>
              </a:rPr>
              <a:t>Thank You</a:t>
            </a:r>
          </a:p>
        </p:txBody>
      </p:sp>
      <p:sp>
        <p:nvSpPr>
          <p:cNvPr id="3" name="AutoShape 3"/>
          <p:cNvSpPr/>
          <p:nvPr/>
        </p:nvSpPr>
        <p:spPr>
          <a:xfrm>
            <a:off x="0" y="9719678"/>
            <a:ext cx="18288000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1850061" y="633531"/>
            <a:ext cx="6437939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780111" y="207545"/>
            <a:ext cx="1352866" cy="880548"/>
          </a:xfrm>
          <a:custGeom>
            <a:avLst/>
            <a:gdLst/>
            <a:ahLst/>
            <a:cxnLst/>
            <a:rect l="l" t="t" r="r" b="b"/>
            <a:pathLst>
              <a:path w="1352866" h="880548">
                <a:moveTo>
                  <a:pt x="0" y="0"/>
                </a:moveTo>
                <a:lnTo>
                  <a:pt x="1352866" y="0"/>
                </a:lnTo>
                <a:lnTo>
                  <a:pt x="1352866" y="880548"/>
                </a:lnTo>
                <a:lnTo>
                  <a:pt x="0" y="8805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824" t="-11609" r="-20943"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7171023" y="8954248"/>
            <a:ext cx="3945954" cy="608104"/>
            <a:chOff x="0" y="0"/>
            <a:chExt cx="5261273" cy="810806"/>
          </a:xfrm>
        </p:grpSpPr>
        <p:sp>
          <p:nvSpPr>
            <p:cNvPr id="7" name="Freeform 7"/>
            <p:cNvSpPr/>
            <p:nvPr/>
          </p:nvSpPr>
          <p:spPr>
            <a:xfrm>
              <a:off x="0" y="211698"/>
              <a:ext cx="4327933" cy="364268"/>
            </a:xfrm>
            <a:custGeom>
              <a:avLst/>
              <a:gdLst/>
              <a:ahLst/>
              <a:cxnLst/>
              <a:rect l="l" t="t" r="r" b="b"/>
              <a:pathLst>
                <a:path w="4327933" h="364268">
                  <a:moveTo>
                    <a:pt x="0" y="0"/>
                  </a:moveTo>
                  <a:lnTo>
                    <a:pt x="4327933" y="0"/>
                  </a:lnTo>
                  <a:lnTo>
                    <a:pt x="4327933" y="364268"/>
                  </a:lnTo>
                  <a:lnTo>
                    <a:pt x="0" y="3642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8" name="Freeform 8"/>
            <p:cNvSpPr/>
            <p:nvPr/>
          </p:nvSpPr>
          <p:spPr>
            <a:xfrm>
              <a:off x="4327933" y="0"/>
              <a:ext cx="933339" cy="810806"/>
            </a:xfrm>
            <a:custGeom>
              <a:avLst/>
              <a:gdLst/>
              <a:ahLst/>
              <a:cxnLst/>
              <a:rect l="l" t="t" r="r" b="b"/>
              <a:pathLst>
                <a:path w="933339" h="810806">
                  <a:moveTo>
                    <a:pt x="0" y="0"/>
                  </a:moveTo>
                  <a:lnTo>
                    <a:pt x="933340" y="0"/>
                  </a:lnTo>
                  <a:lnTo>
                    <a:pt x="933340" y="810806"/>
                  </a:lnTo>
                  <a:lnTo>
                    <a:pt x="0" y="8108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id="9" name="Freeform 9"/>
          <p:cNvSpPr/>
          <p:nvPr/>
        </p:nvSpPr>
        <p:spPr>
          <a:xfrm>
            <a:off x="14077058" y="3371947"/>
            <a:ext cx="1596612" cy="1771553"/>
          </a:xfrm>
          <a:custGeom>
            <a:avLst/>
            <a:gdLst/>
            <a:ahLst/>
            <a:cxnLst/>
            <a:rect l="l" t="t" r="r" b="b"/>
            <a:pathLst>
              <a:path w="1596612" h="1771553">
                <a:moveTo>
                  <a:pt x="0" y="0"/>
                </a:moveTo>
                <a:lnTo>
                  <a:pt x="1596612" y="0"/>
                </a:lnTo>
                <a:lnTo>
                  <a:pt x="1596612" y="1771553"/>
                </a:lnTo>
                <a:lnTo>
                  <a:pt x="0" y="17715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446</Words>
  <Application>Microsoft Office PowerPoint</Application>
  <PresentationFormat>Custom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Montserrat Classic</vt:lpstr>
      <vt:lpstr>Montserrat 1 Semi-Bold</vt:lpstr>
      <vt:lpstr>Montserrat 1</vt:lpstr>
      <vt:lpstr>Montserrat 1 Ultra-Bold</vt:lpstr>
      <vt:lpstr>Arial</vt:lpstr>
      <vt:lpstr>Calibri</vt:lpstr>
      <vt:lpstr>Montserrat 2 Bold</vt:lpstr>
      <vt:lpstr>Montserrat 1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cp:lastModifiedBy>ShakthiGanesh K</cp:lastModifiedBy>
  <cp:revision>11</cp:revision>
  <dcterms:created xsi:type="dcterms:W3CDTF">2006-08-16T00:00:00Z</dcterms:created>
  <dcterms:modified xsi:type="dcterms:W3CDTF">2025-02-01T06:35:56Z</dcterms:modified>
  <dc:identifier>DAGdwV-d3PM</dc:identifier>
</cp:coreProperties>
</file>