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6" r:id="rId10"/>
    <p:sldId id="266" r:id="rId11"/>
    <p:sldId id="2146847057" r:id="rId12"/>
    <p:sldId id="2146847058" r:id="rId13"/>
    <p:sldId id="2146847059" r:id="rId14"/>
    <p:sldId id="267"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87" d="100"/>
          <a:sy n="87" d="100"/>
        </p:scale>
        <p:origin x="51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Sentiment analysis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105908" y="3429000"/>
            <a:ext cx="7980183" cy="224676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err="1">
                <a:solidFill>
                  <a:schemeClr val="accent1">
                    <a:lumMod val="75000"/>
                  </a:schemeClr>
                </a:solidFill>
                <a:latin typeface="Arial"/>
                <a:cs typeface="Arial"/>
              </a:rPr>
              <a:t>Pedhapudi</a:t>
            </a:r>
            <a:r>
              <a:rPr lang="en-US" sz="2000" b="1" dirty="0">
                <a:solidFill>
                  <a:schemeClr val="accent1">
                    <a:lumMod val="75000"/>
                  </a:schemeClr>
                </a:solidFill>
                <a:latin typeface="Arial"/>
                <a:cs typeface="Arial"/>
              </a:rPr>
              <a:t> Shakthi Vamsi</a:t>
            </a:r>
          </a:p>
          <a:p>
            <a:pPr marL="457200" indent="-457200">
              <a:buAutoNum type="arabicPeriod"/>
            </a:pPr>
            <a:r>
              <a:rPr lang="en-US" sz="2000" b="1" dirty="0">
                <a:solidFill>
                  <a:schemeClr val="accent1">
                    <a:lumMod val="75000"/>
                  </a:schemeClr>
                </a:solidFill>
                <a:latin typeface="Arial"/>
                <a:cs typeface="Arial"/>
              </a:rPr>
              <a:t>College Name: Aditya College of Engineering</a:t>
            </a:r>
          </a:p>
          <a:p>
            <a:pPr marL="457200" indent="-457200">
              <a:buAutoNum type="arabicPeriod"/>
            </a:pPr>
            <a:r>
              <a:rPr lang="en-US" sz="2000" b="1" dirty="0">
                <a:solidFill>
                  <a:schemeClr val="accent1">
                    <a:lumMod val="75000"/>
                  </a:schemeClr>
                </a:solidFill>
                <a:latin typeface="Arial"/>
                <a:cs typeface="Arial"/>
              </a:rPr>
              <a:t>Department: Computer Science and Engineering</a:t>
            </a:r>
          </a:p>
          <a:p>
            <a:pPr marL="457200" indent="-457200">
              <a:buAutoNum type="arabicPeriod"/>
            </a:pPr>
            <a:r>
              <a:rPr lang="en-US" sz="2000" b="1" dirty="0">
                <a:solidFill>
                  <a:schemeClr val="accent1">
                    <a:lumMod val="75000"/>
                  </a:schemeClr>
                </a:solidFill>
                <a:latin typeface="Arial"/>
                <a:cs typeface="Arial"/>
              </a:rPr>
              <a:t>Internship domain: Artificial intelligence and Machine learning</a:t>
            </a:r>
          </a:p>
          <a:p>
            <a:pPr marL="457200" indent="-457200">
              <a:buAutoNum type="arabicPeriod"/>
            </a:pPr>
            <a:r>
              <a:rPr lang="en-US" sz="2000" b="1" dirty="0" err="1">
                <a:solidFill>
                  <a:schemeClr val="accent1">
                    <a:lumMod val="75000"/>
                  </a:schemeClr>
                </a:solidFill>
                <a:latin typeface="Arial"/>
                <a:cs typeface="Arial"/>
              </a:rPr>
              <a:t>SkillsBuild</a:t>
            </a:r>
            <a:r>
              <a:rPr lang="en-US" sz="2000" b="1" dirty="0">
                <a:solidFill>
                  <a:schemeClr val="accent1">
                    <a:lumMod val="75000"/>
                  </a:schemeClr>
                </a:solidFill>
                <a:latin typeface="Arial"/>
                <a:cs typeface="Arial"/>
              </a:rPr>
              <a:t> E-mail id: s27266022@gmail.com</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7E096-FB03-7072-F061-5C6FBDE0B69A}"/>
              </a:ext>
            </a:extLst>
          </p:cNvPr>
          <p:cNvSpPr>
            <a:spLocks noGrp="1"/>
          </p:cNvSpPr>
          <p:nvPr>
            <p:ph type="title"/>
          </p:nvPr>
        </p:nvSpPr>
        <p:spPr>
          <a:xfrm>
            <a:off x="370178" y="527539"/>
            <a:ext cx="1943254" cy="566738"/>
          </a:xfrm>
        </p:spPr>
        <p:txBody>
          <a:bodyPr/>
          <a:lstStyle/>
          <a:p>
            <a:r>
              <a:rPr lang="en-US" sz="1700" b="1" dirty="0">
                <a:latin typeface="+mn-lt"/>
                <a:ea typeface="+mn-ea"/>
                <a:cs typeface="+mn-cs"/>
              </a:rPr>
              <a:t>tokenization:</a:t>
            </a:r>
            <a:endParaRPr lang="en-IN" sz="1700" b="1" dirty="0">
              <a:latin typeface="+mn-lt"/>
              <a:ea typeface="+mn-ea"/>
              <a:cs typeface="+mn-cs"/>
            </a:endParaRPr>
          </a:p>
        </p:txBody>
      </p:sp>
      <p:pic>
        <p:nvPicPr>
          <p:cNvPr id="6" name="Picture Placeholder 5">
            <a:extLst>
              <a:ext uri="{FF2B5EF4-FFF2-40B4-BE49-F238E27FC236}">
                <a16:creationId xmlns:a16="http://schemas.microsoft.com/office/drawing/2014/main" id="{4666BCBC-54C4-545F-1BD2-C2370440D853}"/>
              </a:ext>
            </a:extLst>
          </p:cNvPr>
          <p:cNvPicPr>
            <a:picLocks noGrp="1" noChangeAspect="1"/>
          </p:cNvPicPr>
          <p:nvPr>
            <p:ph type="pic" idx="1"/>
          </p:nvPr>
        </p:nvPicPr>
        <p:blipFill rotWithShape="1">
          <a:blip r:embed="rId2"/>
          <a:srcRect l="300" r="392"/>
          <a:stretch/>
        </p:blipFill>
        <p:spPr>
          <a:xfrm>
            <a:off x="370178" y="1154118"/>
            <a:ext cx="5300860" cy="5176343"/>
          </a:xfrm>
          <a:prstGeom prst="rect">
            <a:avLst/>
          </a:prstGeom>
          <a:ln>
            <a:noFill/>
          </a:ln>
          <a:effectLst>
            <a:outerShdw blurRad="292100" dist="139700" dir="2700000" algn="tl" rotWithShape="0">
              <a:srgbClr val="333333">
                <a:alpha val="65000"/>
              </a:srgbClr>
            </a:outerShdw>
          </a:effectLst>
        </p:spPr>
      </p:pic>
      <p:pic>
        <p:nvPicPr>
          <p:cNvPr id="10" name="Picture Placeholder 5">
            <a:extLst>
              <a:ext uri="{FF2B5EF4-FFF2-40B4-BE49-F238E27FC236}">
                <a16:creationId xmlns:a16="http://schemas.microsoft.com/office/drawing/2014/main" id="{44D8A053-9061-83E0-316D-2C58E7C3E1BF}"/>
              </a:ext>
            </a:extLst>
          </p:cNvPr>
          <p:cNvPicPr>
            <a:picLocks noChangeAspect="1"/>
          </p:cNvPicPr>
          <p:nvPr/>
        </p:nvPicPr>
        <p:blipFill rotWithShape="1">
          <a:blip r:embed="rId3"/>
          <a:srcRect l="1008" r="465"/>
          <a:stretch/>
        </p:blipFill>
        <p:spPr>
          <a:xfrm>
            <a:off x="5884986" y="1154118"/>
            <a:ext cx="5936836" cy="5176343"/>
          </a:xfrm>
          <a:prstGeom prst="rect">
            <a:avLst/>
          </a:prstGeom>
          <a:ln>
            <a:noFill/>
          </a:ln>
          <a:effectLst>
            <a:outerShdw blurRad="292100" dist="139700" dir="2700000" algn="tl" rotWithShape="0">
              <a:srgbClr val="333333">
                <a:alpha val="65000"/>
              </a:srgbClr>
            </a:outerShdw>
          </a:effectLst>
        </p:spPr>
      </p:pic>
      <p:sp>
        <p:nvSpPr>
          <p:cNvPr id="3" name="Title 1">
            <a:extLst>
              <a:ext uri="{FF2B5EF4-FFF2-40B4-BE49-F238E27FC236}">
                <a16:creationId xmlns:a16="http://schemas.microsoft.com/office/drawing/2014/main" id="{02C7A026-C6A0-263D-0742-F8337350A743}"/>
              </a:ext>
            </a:extLst>
          </p:cNvPr>
          <p:cNvSpPr txBox="1">
            <a:spLocks/>
          </p:cNvSpPr>
          <p:nvPr/>
        </p:nvSpPr>
        <p:spPr>
          <a:xfrm>
            <a:off x="5884986" y="527539"/>
            <a:ext cx="4209990" cy="566738"/>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700" b="1" dirty="0">
                <a:latin typeface="+mn-lt"/>
                <a:ea typeface="+mn-ea"/>
                <a:cs typeface="+mn-cs"/>
              </a:rPr>
              <a:t>Removing html tags from reviews:</a:t>
            </a:r>
            <a:endParaRPr lang="en-IN" sz="1700" b="1" dirty="0">
              <a:latin typeface="+mn-lt"/>
              <a:ea typeface="+mn-ea"/>
              <a:cs typeface="+mn-cs"/>
            </a:endParaRPr>
          </a:p>
        </p:txBody>
      </p:sp>
    </p:spTree>
    <p:extLst>
      <p:ext uri="{BB962C8B-B14F-4D97-AF65-F5344CB8AC3E}">
        <p14:creationId xmlns:p14="http://schemas.microsoft.com/office/powerpoint/2010/main" val="1038784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1025943"/>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1" y="1380392"/>
            <a:ext cx="11029615" cy="4853354"/>
          </a:xfrm>
        </p:spPr>
        <p:txBody>
          <a:bodyPr>
            <a:normAutofit/>
          </a:bodyPr>
          <a:lstStyle/>
          <a:p>
            <a:pPr marL="0" indent="0">
              <a:buNone/>
            </a:pPr>
            <a:r>
              <a:rPr lang="en-US" sz="1400" dirty="0"/>
              <a:t>Given the text of a food review, a sentiment analysis model will process the text and output one of the sentiment categories</a:t>
            </a:r>
          </a:p>
          <a:p>
            <a:pPr marL="0" indent="0">
              <a:buNone/>
            </a:pPr>
            <a:r>
              <a:rPr lang="en-US" sz="1600" b="1" dirty="0"/>
              <a:t>Positive review:</a:t>
            </a:r>
          </a:p>
          <a:p>
            <a:pPr marL="0" indent="0">
              <a:buNone/>
            </a:pPr>
            <a:r>
              <a:rPr lang="en-US" sz="1400" b="1" dirty="0"/>
              <a:t>Review Text: </a:t>
            </a:r>
            <a:r>
              <a:rPr lang="en-US" sz="1400" dirty="0"/>
              <a:t>"The food was amazing! The pasta was perfectly cooked and the sauce was rich and flavorful. Highly recommend this restaurant!“</a:t>
            </a:r>
          </a:p>
          <a:p>
            <a:pPr marL="0" indent="0">
              <a:buNone/>
            </a:pPr>
            <a:r>
              <a:rPr lang="en-US" sz="1400" b="1" dirty="0"/>
              <a:t>Sentiment: </a:t>
            </a:r>
            <a:r>
              <a:rPr lang="en-US" sz="1400" dirty="0"/>
              <a:t>Positive</a:t>
            </a:r>
          </a:p>
          <a:p>
            <a:pPr marL="0" indent="0">
              <a:buNone/>
            </a:pPr>
            <a:r>
              <a:rPr lang="en-US" sz="1600" b="1" dirty="0"/>
              <a:t>Negative review:</a:t>
            </a:r>
          </a:p>
          <a:p>
            <a:pPr marL="0" indent="0">
              <a:buNone/>
            </a:pPr>
            <a:r>
              <a:rPr lang="en-US" sz="1400" b="1" dirty="0"/>
              <a:t>Review Text: </a:t>
            </a:r>
            <a:r>
              <a:rPr lang="en-US" sz="1400" dirty="0"/>
              <a:t>"I had a terrible experience. The service was slow, and the food was cold and bland. I won't be coming back.“</a:t>
            </a:r>
          </a:p>
          <a:p>
            <a:pPr marL="0" indent="0">
              <a:buNone/>
            </a:pPr>
            <a:r>
              <a:rPr lang="en-US" sz="1400" b="1" dirty="0"/>
              <a:t>Sentiment:</a:t>
            </a:r>
            <a:r>
              <a:rPr lang="en-US" sz="1400" dirty="0"/>
              <a:t> Negative</a:t>
            </a:r>
          </a:p>
          <a:p>
            <a:pPr marL="0" indent="0">
              <a:buNone/>
            </a:pPr>
            <a:r>
              <a:rPr lang="en-US" sz="1600" b="1" dirty="0"/>
              <a:t>Neutral review:</a:t>
            </a:r>
          </a:p>
          <a:p>
            <a:pPr marL="0" indent="0">
              <a:buNone/>
            </a:pPr>
            <a:r>
              <a:rPr lang="en-US" sz="1400" b="1" dirty="0"/>
              <a:t>Review Text: </a:t>
            </a:r>
            <a:r>
              <a:rPr lang="en-US" sz="1400" dirty="0"/>
              <a:t> "The food was okay, nothing special. The ambience was nice, but I've had better dining experiences elsewhere.“</a:t>
            </a:r>
          </a:p>
          <a:p>
            <a:pPr marL="0" indent="0">
              <a:buNone/>
            </a:pPr>
            <a:r>
              <a:rPr lang="en-US" sz="1400" b="1" dirty="0"/>
              <a:t>Sentiment: </a:t>
            </a:r>
            <a:r>
              <a:rPr lang="en-US" sz="1400" dirty="0"/>
              <a:t>Neutral</a:t>
            </a:r>
            <a:endParaRPr lang="en-IN" sz="1400" dirty="0"/>
          </a:p>
        </p:txBody>
      </p:sp>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16456"/>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482520"/>
            <a:ext cx="11029615" cy="4673324"/>
          </a:xfrm>
        </p:spPr>
        <p:txBody>
          <a:bodyPr>
            <a:normAutofit lnSpcReduction="10000"/>
          </a:bodyPr>
          <a:lstStyle/>
          <a:p>
            <a:pPr marL="305435" indent="-305435"/>
            <a:r>
              <a:rPr lang="en-US" sz="2000" dirty="0"/>
              <a:t>From the above study, an attempt has been made to classify sentiment analysis for restaurant reviews using machine learning techniques. Two algorithms namely Multinomial Naive Bayes and Bernoulli Naive Bayes are implemented. </a:t>
            </a:r>
          </a:p>
          <a:p>
            <a:pPr marL="305435" indent="-305435"/>
            <a:r>
              <a:rPr lang="en-US" sz="2000" dirty="0"/>
              <a:t>Evaluation metrics used here are accuracy, precision and recall.</a:t>
            </a:r>
          </a:p>
          <a:p>
            <a:pPr marL="305435" indent="-305435"/>
            <a:r>
              <a:rPr lang="en-US" sz="2000" dirty="0"/>
              <a:t>Using Multinomial Naive Bayes:</a:t>
            </a:r>
          </a:p>
          <a:p>
            <a:pPr marL="324000" lvl="1" indent="0">
              <a:buNone/>
            </a:pPr>
            <a:r>
              <a:rPr lang="en-US" sz="1700" dirty="0"/>
              <a:t>The accuracy of prediction is 77.67%.</a:t>
            </a:r>
          </a:p>
          <a:p>
            <a:pPr marL="324000" lvl="1" indent="0">
              <a:buNone/>
            </a:pPr>
            <a:r>
              <a:rPr lang="en-US" sz="1700" dirty="0"/>
              <a:t>The precision of prediction is 0.78.</a:t>
            </a:r>
          </a:p>
          <a:p>
            <a:pPr marL="324000" lvl="1" indent="0">
              <a:buNone/>
            </a:pPr>
            <a:r>
              <a:rPr lang="en-US" sz="1700" dirty="0"/>
              <a:t>Recall of prediction is 0.77.</a:t>
            </a:r>
          </a:p>
          <a:p>
            <a:pPr marL="305435" indent="-305435"/>
            <a:r>
              <a:rPr lang="en-US" sz="2000" dirty="0"/>
              <a:t>Using Bernoulli Naive Bayes:</a:t>
            </a:r>
          </a:p>
          <a:p>
            <a:pPr marL="324000" lvl="1" indent="0">
              <a:buNone/>
            </a:pPr>
            <a:r>
              <a:rPr lang="en-US" sz="1700" dirty="0"/>
              <a:t>The accuracy of prediction is 77.0%.</a:t>
            </a:r>
          </a:p>
          <a:p>
            <a:pPr marL="324000" lvl="1" indent="0">
              <a:buNone/>
            </a:pPr>
            <a:r>
              <a:rPr lang="en-US" sz="1700" dirty="0"/>
              <a:t>The precision of prediction is 0.76.</a:t>
            </a:r>
          </a:p>
          <a:p>
            <a:pPr marL="324000" lvl="1" indent="0">
              <a:buNone/>
            </a:pPr>
            <a:r>
              <a:rPr lang="en-US" sz="1700" dirty="0"/>
              <a:t>Recall of prediction is 0.78.</a:t>
            </a:r>
            <a:endParaRPr lang="en-IN" sz="17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66892" y="1427111"/>
            <a:ext cx="11029615" cy="4296019"/>
          </a:xfrm>
        </p:spPr>
        <p:txBody>
          <a:bodyPr/>
          <a:lstStyle/>
          <a:p>
            <a:pPr marL="0" indent="0">
              <a:buNone/>
            </a:pPr>
            <a:endParaRPr lang="en-US" sz="2000" b="1" dirty="0"/>
          </a:p>
          <a:p>
            <a:pPr marL="305435" indent="-305435"/>
            <a:r>
              <a:rPr lang="en-US" sz="14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p>
          <a:p>
            <a:pPr marL="305435" indent="-305435"/>
            <a:r>
              <a:rPr lang="en-US" sz="1600" b="1" dirty="0"/>
              <a:t>Real-Time Feedback Mechanism: </a:t>
            </a:r>
            <a:r>
              <a:rPr lang="en-US" sz="1400" dirty="0"/>
              <a:t>Implement real-time feedback systems to capture and analyze customer sentiments instantly, enabling immediate service improvements</a:t>
            </a:r>
            <a:r>
              <a:rPr lang="en-US" sz="2000" dirty="0"/>
              <a:t>.</a:t>
            </a:r>
          </a:p>
          <a:p>
            <a:pPr marL="305435" indent="-305435"/>
            <a:r>
              <a:rPr lang="en-US" sz="1600" b="1" dirty="0"/>
              <a:t>Predictive Analytics: </a:t>
            </a:r>
            <a:r>
              <a:rPr lang="en-US" sz="1400" dirty="0"/>
              <a:t>Develop predictive models using </a:t>
            </a:r>
            <a:r>
              <a:rPr lang="en-US" sz="1400" dirty="0" err="1"/>
              <a:t>historicel</a:t>
            </a:r>
            <a:r>
              <a:rPr lang="en-US" sz="1400" dirty="0"/>
              <a:t> sentiment data to anticipate patient needs and optimize resource allocation and service planning.</a:t>
            </a:r>
          </a:p>
          <a:p>
            <a:pPr marL="305435" indent="-305435"/>
            <a:r>
              <a:rPr lang="en-US" sz="1400" dirty="0"/>
              <a:t>performance and identify best practices for continuous Improvement.</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466892" y="103808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48340"/>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3" name="Rectangle 1">
            <a:extLst>
              <a:ext uri="{FF2B5EF4-FFF2-40B4-BE49-F238E27FC236}">
                <a16:creationId xmlns:a16="http://schemas.microsoft.com/office/drawing/2014/main" id="{A828D918-53F2-2272-AF9F-C96AA7D62F43}"/>
              </a:ext>
            </a:extLst>
          </p:cNvPr>
          <p:cNvSpPr>
            <a:spLocks noGrp="1" noChangeArrowheads="1"/>
          </p:cNvSpPr>
          <p:nvPr>
            <p:ph idx="1"/>
          </p:nvPr>
        </p:nvSpPr>
        <p:spPr bwMode="auto">
          <a:xfrm>
            <a:off x="535315" y="2164614"/>
            <a:ext cx="11121370" cy="2771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lang="en-US" altLang="en-US" sz="1800" b="1" dirty="0">
                <a:ea typeface="+mn-lt"/>
                <a:cs typeface="+mn-lt"/>
              </a:rPr>
              <a:t>Customer Reviews</a:t>
            </a:r>
            <a:r>
              <a:rPr lang="en-US" altLang="en-US" sz="1400" dirty="0">
                <a:ea typeface="+mn-lt"/>
                <a:cs typeface="+mn-lt"/>
              </a:rPr>
              <a:t>: </a:t>
            </a:r>
            <a:r>
              <a:rPr lang="en-US" altLang="en-US" sz="1600" dirty="0">
                <a:ea typeface="+mn-lt"/>
                <a:cs typeface="+mn-lt"/>
              </a:rPr>
              <a:t>Data can be sourced from platforms like Yelp, TripAdvisor, and Google Reviews.</a:t>
            </a:r>
          </a:p>
          <a:p>
            <a:pPr marL="0" indent="0" defTabSz="914400" eaLnBrk="0" fontAlgn="base" hangingPunct="0">
              <a:lnSpc>
                <a:spcPct val="150000"/>
              </a:lnSpc>
              <a:spcBef>
                <a:spcPct val="0"/>
              </a:spcBef>
              <a:spcAft>
                <a:spcPct val="0"/>
              </a:spcAft>
              <a:buClrTx/>
              <a:buSzTx/>
              <a:buNone/>
            </a:pPr>
            <a:r>
              <a:rPr lang="en-US" sz="1800" b="1" dirty="0">
                <a:ea typeface="+mn-lt"/>
                <a:cs typeface="+mn-lt"/>
              </a:rPr>
              <a:t>API Integrations: </a:t>
            </a:r>
            <a:r>
              <a:rPr lang="en-US" sz="1600" dirty="0">
                <a:ea typeface="+mn-lt"/>
                <a:cs typeface="+mn-lt"/>
              </a:rPr>
              <a:t>Use APIs from platforms like Twitter and Google Map reviews to collect real-time sentiment data.</a:t>
            </a:r>
            <a:endParaRPr lang="en-US" altLang="en-US" sz="1600" dirty="0">
              <a:ea typeface="+mn-lt"/>
              <a:cs typeface="+mn-lt"/>
            </a:endParaRPr>
          </a:p>
          <a:p>
            <a:pPr marL="0" marR="0" lvl="0" indent="0" defTabSz="914400" eaLnBrk="0" fontAlgn="base" hangingPunct="0">
              <a:lnSpc>
                <a:spcPct val="150000"/>
              </a:lnSpc>
              <a:spcBef>
                <a:spcPct val="0"/>
              </a:spcBef>
              <a:spcAft>
                <a:spcPct val="0"/>
              </a:spcAft>
              <a:buClrTx/>
              <a:buSzTx/>
              <a:buNone/>
              <a:tabLst/>
            </a:pPr>
            <a:r>
              <a:rPr lang="en-US" altLang="en-US" sz="1800" b="1" dirty="0">
                <a:ea typeface="+mn-lt"/>
                <a:cs typeface="+mn-lt"/>
              </a:rPr>
              <a:t>NLP Libraries: </a:t>
            </a:r>
            <a:r>
              <a:rPr lang="en-US" altLang="en-US" sz="1600" dirty="0">
                <a:ea typeface="+mn-lt"/>
                <a:cs typeface="+mn-lt"/>
              </a:rPr>
              <a:t>Utilize tools such as NLTK and </a:t>
            </a:r>
            <a:r>
              <a:rPr lang="en-US" altLang="en-US" sz="1600" dirty="0" err="1">
                <a:ea typeface="+mn-lt"/>
                <a:cs typeface="+mn-lt"/>
              </a:rPr>
              <a:t>TextBlob</a:t>
            </a:r>
            <a:r>
              <a:rPr lang="en-US" altLang="en-US" sz="1600" dirty="0">
                <a:ea typeface="+mn-lt"/>
                <a:cs typeface="+mn-lt"/>
              </a:rPr>
              <a:t> for text processing and sentiment analysis. </a:t>
            </a:r>
          </a:p>
          <a:p>
            <a:pPr marL="0" marR="0" lvl="0" indent="0" defTabSz="914400" eaLnBrk="0" fontAlgn="base" hangingPunct="0">
              <a:lnSpc>
                <a:spcPct val="150000"/>
              </a:lnSpc>
              <a:spcBef>
                <a:spcPct val="0"/>
              </a:spcBef>
              <a:spcAft>
                <a:spcPct val="0"/>
              </a:spcAft>
              <a:buClrTx/>
              <a:buSzTx/>
              <a:buNone/>
              <a:tabLst/>
            </a:pPr>
            <a:r>
              <a:rPr lang="en-US" altLang="en-US" sz="1600" dirty="0">
                <a:ea typeface="+mn-lt"/>
                <a:cs typeface="+mn-lt"/>
              </a:rPr>
              <a:t> Here to gather all the reviews of a restaurant we can use the </a:t>
            </a:r>
            <a:r>
              <a:rPr lang="en-US" altLang="en-US" sz="1600" dirty="0" err="1">
                <a:ea typeface="+mn-lt"/>
                <a:cs typeface="+mn-lt"/>
              </a:rPr>
              <a:t>BeautifulSoup</a:t>
            </a:r>
            <a:r>
              <a:rPr lang="en-US" altLang="en-US" sz="1600" dirty="0">
                <a:ea typeface="+mn-lt"/>
                <a:cs typeface="+mn-lt"/>
              </a:rPr>
              <a:t> library and also by importing csv library </a:t>
            </a:r>
          </a:p>
          <a:p>
            <a:pPr marL="0" marR="0" lvl="0" indent="0" defTabSz="914400" eaLnBrk="0" fontAlgn="base" hangingPunct="0">
              <a:lnSpc>
                <a:spcPct val="150000"/>
              </a:lnSpc>
              <a:spcBef>
                <a:spcPct val="0"/>
              </a:spcBef>
              <a:spcAft>
                <a:spcPct val="0"/>
              </a:spcAft>
              <a:buClrTx/>
              <a:buSzTx/>
              <a:buNone/>
              <a:tabLst/>
            </a:pPr>
            <a:r>
              <a:rPr lang="en-US" altLang="en-US" sz="1600" dirty="0">
                <a:ea typeface="+mn-lt"/>
                <a:cs typeface="+mn-lt"/>
              </a:rPr>
              <a:t> which we can save all the data set into a .csv file format.</a:t>
            </a:r>
          </a:p>
          <a:p>
            <a:pPr marL="0" marR="0" lvl="0" indent="0" defTabSz="914400" eaLnBrk="0" fontAlgn="base" hangingPunct="0">
              <a:lnSpc>
                <a:spcPct val="150000"/>
              </a:lnSpc>
              <a:spcBef>
                <a:spcPct val="0"/>
              </a:spcBef>
              <a:spcAft>
                <a:spcPct val="0"/>
              </a:spcAft>
              <a:buClrTx/>
              <a:buSzTx/>
              <a:buNone/>
              <a:tabLst/>
            </a:pPr>
            <a:r>
              <a:rPr lang="en-US" altLang="en-US" sz="1600" dirty="0">
                <a:ea typeface="+mn-lt"/>
                <a:cs typeface="+mn-lt"/>
              </a:rPr>
              <a:t>                                                    Then we can use all the Naïve Bayes algorithm techniques on the data set which was </a:t>
            </a:r>
          </a:p>
          <a:p>
            <a:pPr marL="0" marR="0" lvl="0" indent="0" defTabSz="914400" eaLnBrk="0" fontAlgn="base" hangingPunct="0">
              <a:lnSpc>
                <a:spcPct val="150000"/>
              </a:lnSpc>
              <a:spcBef>
                <a:spcPct val="0"/>
              </a:spcBef>
              <a:spcAft>
                <a:spcPct val="0"/>
              </a:spcAft>
              <a:buClrTx/>
              <a:buSzTx/>
              <a:buNone/>
              <a:tabLst/>
            </a:pPr>
            <a:r>
              <a:rPr lang="en-US" altLang="en-US" sz="1600" dirty="0">
                <a:ea typeface="+mn-lt"/>
                <a:cs typeface="+mn-lt"/>
              </a:rPr>
              <a:t> already saved in </a:t>
            </a:r>
            <a:r>
              <a:rPr lang="en-US" altLang="en-US" sz="1600" dirty="0" err="1">
                <a:ea typeface="+mn-lt"/>
                <a:cs typeface="+mn-lt"/>
              </a:rPr>
              <a:t>Jupyter</a:t>
            </a:r>
            <a:r>
              <a:rPr lang="en-US" altLang="en-US" sz="1600" dirty="0">
                <a:ea typeface="+mn-lt"/>
                <a:cs typeface="+mn-lt"/>
              </a:rPr>
              <a:t> Notebook in .csv format with help of the </a:t>
            </a:r>
            <a:r>
              <a:rPr lang="en-US" altLang="en-US" sz="1600" dirty="0" err="1">
                <a:ea typeface="+mn-lt"/>
                <a:cs typeface="+mn-lt"/>
              </a:rPr>
              <a:t>BeautifulSoup</a:t>
            </a:r>
            <a:r>
              <a:rPr lang="en-US" altLang="en-US" sz="1600" dirty="0">
                <a:ea typeface="+mn-lt"/>
                <a:cs typeface="+mn-lt"/>
              </a:rPr>
              <a:t> and csv library</a:t>
            </a: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r>
              <a:rPr lang="en-US" sz="2000" b="1">
                <a:latin typeface="Arial"/>
                <a:ea typeface="+mn-lt"/>
                <a:cs typeface="Arial"/>
              </a:rPr>
              <a:t>Problem Statement </a:t>
            </a:r>
            <a:r>
              <a:rPr lang="en-US" sz="2000">
                <a:latin typeface="Arial"/>
                <a:ea typeface="+mn-lt"/>
                <a:cs typeface="Arial"/>
              </a:rPr>
              <a:t>(Should not include solution)</a:t>
            </a:r>
            <a:endParaRPr lang="en-US">
              <a:latin typeface="Arial"/>
              <a:cs typeface="Arial"/>
            </a:endParaRPr>
          </a:p>
          <a:p>
            <a:r>
              <a:rPr lang="en-US" sz="2000" b="1">
                <a:latin typeface="Arial"/>
                <a:ea typeface="+mn-lt"/>
                <a:cs typeface="Arial"/>
              </a:rPr>
              <a:t>Proposed System/Solution</a:t>
            </a:r>
            <a:endParaRPr lang="en-US">
              <a:latin typeface="Arial"/>
              <a:cs typeface="Arial"/>
            </a:endParaRPr>
          </a:p>
          <a:p>
            <a:r>
              <a:rPr lang="en-US" sz="2000" b="1">
                <a:latin typeface="Arial"/>
                <a:ea typeface="+mn-lt"/>
                <a:cs typeface="Calibri"/>
              </a:rPr>
              <a:t>System </a:t>
            </a:r>
            <a:r>
              <a:rPr lang="en-US" sz="2000" b="1">
                <a:latin typeface="Arial"/>
                <a:ea typeface="+mn-lt"/>
                <a:cs typeface="+mn-lt"/>
              </a:rPr>
              <a:t>Development Approach </a:t>
            </a:r>
            <a:r>
              <a:rPr lang="en-US" sz="2000">
                <a:latin typeface="Arial"/>
                <a:ea typeface="+mn-lt"/>
                <a:cs typeface="+mn-lt"/>
              </a:rPr>
              <a:t>(Technology Used) </a:t>
            </a:r>
            <a:endParaRPr lang="en-US">
              <a:latin typeface="Arial"/>
              <a:ea typeface="+mn-lt"/>
              <a:cs typeface="+mn-lt"/>
            </a:endParaRPr>
          </a:p>
          <a:p>
            <a:r>
              <a:rPr lang="en-US" sz="2000" b="1">
                <a:latin typeface="Arial"/>
                <a:ea typeface="+mn-lt"/>
                <a:cs typeface="+mn-lt"/>
              </a:rPr>
              <a:t>Algorithm &amp; Deployment  </a:t>
            </a:r>
            <a:endParaRPr lang="en-US">
              <a:latin typeface="Arial"/>
              <a:cs typeface="Calibri"/>
            </a:endParaRPr>
          </a:p>
          <a:p>
            <a:r>
              <a:rPr lang="en-US" sz="2000" b="1">
                <a:latin typeface="Arial"/>
                <a:ea typeface="+mn-lt"/>
                <a:cs typeface="Arial"/>
              </a:rPr>
              <a:t>Result</a:t>
            </a:r>
          </a:p>
          <a:p>
            <a:r>
              <a:rPr lang="en-US" sz="2000" b="1">
                <a:latin typeface="Arial"/>
                <a:ea typeface="+mn-lt"/>
                <a:cs typeface="Arial"/>
              </a:rPr>
              <a:t>Conclusion</a:t>
            </a:r>
            <a:endParaRPr lang="en-US">
              <a:latin typeface="Arial"/>
              <a:cs typeface="Arial"/>
            </a:endParaRPr>
          </a:p>
          <a:p>
            <a:r>
              <a:rPr lang="en-US" sz="2000" b="1">
                <a:latin typeface="Arial"/>
                <a:ea typeface="+mn-lt"/>
                <a:cs typeface="Arial"/>
              </a:rPr>
              <a:t>Future Scope</a:t>
            </a:r>
          </a:p>
          <a:p>
            <a:r>
              <a:rPr lang="en-US" sz="2000" b="1">
                <a:latin typeface="Arial"/>
                <a:ea typeface="+mn-lt"/>
                <a:cs typeface="Arial"/>
              </a:rPr>
              <a:t>References</a:t>
            </a:r>
            <a:endParaRPr lang="en-US">
              <a:latin typeface="Arial"/>
              <a:cs typeface="Arial"/>
            </a:endParaRPr>
          </a:p>
          <a:p>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44961"/>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475257"/>
            <a:ext cx="11029615" cy="4673324"/>
          </a:xfrm>
        </p:spPr>
        <p:txBody>
          <a:bodyPr/>
          <a:lstStyle/>
          <a:p>
            <a:pPr marL="0" indent="0" algn="just">
              <a:lnSpc>
                <a:spcPct val="150000"/>
              </a:lnSpc>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000" dirty="0">
                <a:solidFill>
                  <a:srgbClr val="0F0F0F"/>
                </a:solidFill>
                <a:ea typeface="+mn-lt"/>
                <a:cs typeface="+mn-lt"/>
              </a:rPr>
              <a:t>Restaurants face a significant challenge in manually sifting through vast amounts of online reviews to extract meaningful insights. This manual process is not only time-consuming but also prone to human error and subjectivity. There is a need for an automated solution that can efficiently analyze these reviews and categorize them into sentiments (positive, negative, or neutral). Such a solution would allow restaurant managers to quickly and accurately gauge customer satisfaction levels and address issues proactively</a:t>
            </a:r>
            <a:r>
              <a:rPr lang="en-IN" sz="2400" dirty="0">
                <a:solidFill>
                  <a:srgbClr val="0F0F0F"/>
                </a:solidFill>
                <a:ea typeface="+mn-lt"/>
                <a:cs typeface="+mn-lt"/>
              </a:rPr>
              <a:t>.</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15294" y="1113755"/>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cs typeface="Calibri"/>
              </a:rPr>
              <a:t>The proposed system aims to address the challenge of different food reviews that are given by the customers so the goal is to design and implement a machine learning-based sentiment analysis system that can analyze textual data from food reviews.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a:t>
            </a:r>
            <a:r>
              <a:rPr lang="en-US" sz="1200" b="1" dirty="0">
                <a:latin typeface="Calibri"/>
                <a:ea typeface="+mn-lt"/>
                <a:cs typeface="+mn-lt"/>
              </a:rPr>
              <a:t>a dataset of food reviews from online platforms, containing the review text and rating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We can collect this data from Google reviews and also directly from restaurant websites.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In this text preprocessing there are mainly these steps – Tokenization, stemming, lemmatization, lowercase and </a:t>
            </a:r>
            <a:r>
              <a:rPr lang="en-IN" sz="1200" b="1" dirty="0" err="1">
                <a:latin typeface="Calibri"/>
                <a:ea typeface="+mn-lt"/>
                <a:cs typeface="+mn-lt"/>
              </a:rPr>
              <a:t>stopwords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here we use the Naive Bayes algorithm.</a:t>
            </a:r>
            <a:endParaRPr lang="en-IN" sz="1200" b="1" dirty="0">
              <a:latin typeface="Calibri"/>
              <a:cs typeface="Calibri"/>
            </a:endParaRPr>
          </a:p>
          <a:p>
            <a:pPr marL="629920" lvl="1" indent="-305435"/>
            <a:r>
              <a:rPr lang="en-IN" sz="1200" b="1" dirty="0">
                <a:latin typeface="Calibri"/>
                <a:ea typeface="+mn-lt"/>
                <a:cs typeface="+mn-lt"/>
              </a:rPr>
              <a:t>In this algorithm we mainly use some of the libraries-pandas, </a:t>
            </a:r>
            <a:r>
              <a:rPr lang="en-IN" sz="1200" b="1" dirty="0" err="1">
                <a:latin typeface="Calibri"/>
                <a:ea typeface="+mn-lt"/>
                <a:cs typeface="+mn-lt"/>
              </a:rPr>
              <a:t>sklearn</a:t>
            </a:r>
            <a:r>
              <a:rPr lang="en-IN" sz="1200" b="1" dirty="0">
                <a:latin typeface="Calibri"/>
                <a:ea typeface="+mn-lt"/>
                <a:cs typeface="+mn-lt"/>
              </a:rPr>
              <a:t>, </a:t>
            </a:r>
            <a:r>
              <a:rPr lang="en-IN" sz="1200" b="1" dirty="0" err="1">
                <a:latin typeface="Calibri"/>
                <a:ea typeface="+mn-lt"/>
                <a:cs typeface="+mn-lt"/>
              </a:rPr>
              <a:t>nltk</a:t>
            </a:r>
            <a:r>
              <a:rPr lang="en-IN" sz="1200" b="1" dirty="0">
                <a:latin typeface="Calibri"/>
                <a:ea typeface="+mn-lt"/>
                <a:cs typeface="+mn-lt"/>
              </a:rPr>
              <a:t> and seaborn.</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Develop a user-friendly interface for restaurant managers to input reviews and get sentiment analysis results</a:t>
            </a:r>
            <a:r>
              <a:rPr lang="en-IN" sz="1200" b="1" dirty="0">
                <a:latin typeface="Calibri"/>
                <a:ea typeface="+mn-lt"/>
                <a:cs typeface="+mn-lt"/>
              </a:rPr>
              <a:t>.</a:t>
            </a:r>
          </a:p>
          <a:p>
            <a:pPr marL="629920" lvl="1" indent="-305435"/>
            <a:r>
              <a:rPr lang="en-US" sz="1200" b="1" dirty="0">
                <a:latin typeface="Calibri"/>
                <a:cs typeface="Calibri"/>
              </a:rPr>
              <a:t>Choose the best-performing model from your experiments, ensuring it balances accuracy, speed, and interpretability.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p>
          <a:p>
            <a:pPr marL="629920" lvl="1" indent="-305435"/>
            <a:r>
              <a:rPr lang="en-IN" sz="1200" b="1" dirty="0">
                <a:latin typeface="Calibri"/>
                <a:ea typeface="+mn-lt"/>
                <a:cs typeface="+mn-lt"/>
              </a:rPr>
              <a:t>Here we classify the reviews on restaurants using some data cleaning and text-preprocessing methods</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1146148"/>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5089982"/>
          </a:xfrm>
        </p:spPr>
        <p:txBody>
          <a:bodyPr/>
          <a:lstStyle/>
          <a:p>
            <a:pPr marL="0" indent="0" algn="just">
              <a:buNone/>
            </a:pPr>
            <a:r>
              <a:rPr lang="en-US" sz="2000" dirty="0"/>
              <a:t>The system approach for sentiment analysis on restaurants involves leveraging natural language processing (NLP) and machine learning techniques to automatically evaluate and categorize customer reviews. This process starts with data collection from various sources such as review websites and social media platforms.</a:t>
            </a:r>
          </a:p>
          <a:p>
            <a:pPr marL="0" indent="0" algn="just">
              <a:buNone/>
            </a:pPr>
            <a:r>
              <a:rPr lang="en-US" sz="2000" dirty="0"/>
              <a:t>            The text data is then preprocessed to remove noise and irrelevant information. Feature extraction methods, such as plotting, tokenization and lemmatization, transform the text into a structured format suitable for analysis. Sentiment classification algorithms, typically trained on labelled datasets, are applied to identify and categorize the sentiment expressed in the reviews as positive, negative, or neutral.</a:t>
            </a:r>
            <a:endParaRPr lang="en-US"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5EC801-9F7F-6A35-5A19-E02DD12A67CA}"/>
              </a:ext>
            </a:extLst>
          </p:cNvPr>
          <p:cNvSpPr>
            <a:spLocks noGrp="1"/>
          </p:cNvSpPr>
          <p:nvPr>
            <p:ph idx="1"/>
          </p:nvPr>
        </p:nvSpPr>
        <p:spPr>
          <a:xfrm>
            <a:off x="5008684" y="1072661"/>
            <a:ext cx="7032946" cy="3024066"/>
          </a:xfrm>
        </p:spPr>
        <p:txBody>
          <a:bodyPr/>
          <a:lstStyle/>
          <a:p>
            <a:r>
              <a:rPr lang="en-US" dirty="0"/>
              <a:t>Libraries used : </a:t>
            </a:r>
          </a:p>
          <a:p>
            <a:pPr marL="0" indent="0" algn="just">
              <a:lnSpc>
                <a:spcPct val="100000"/>
              </a:lnSpc>
              <a:buNone/>
            </a:pPr>
            <a:r>
              <a:rPr lang="en-US" dirty="0"/>
              <a:t>         To build these models we require libraries like </a:t>
            </a:r>
            <a:r>
              <a:rPr lang="en-US" dirty="0" err="1"/>
              <a:t>nltk</a:t>
            </a:r>
            <a:r>
              <a:rPr lang="en-US" dirty="0"/>
              <a:t>, </a:t>
            </a:r>
            <a:r>
              <a:rPr lang="en-US" dirty="0" err="1"/>
              <a:t>sklearn</a:t>
            </a:r>
            <a:r>
              <a:rPr lang="en-US" dirty="0"/>
              <a:t>,</a:t>
            </a:r>
          </a:p>
          <a:p>
            <a:pPr marL="0" indent="0" algn="just">
              <a:lnSpc>
                <a:spcPct val="100000"/>
              </a:lnSpc>
              <a:buNone/>
            </a:pPr>
            <a:r>
              <a:rPr lang="en-US" dirty="0"/>
              <a:t>         pandas, matplotlib, </a:t>
            </a:r>
            <a:r>
              <a:rPr lang="en-US" dirty="0" err="1"/>
              <a:t>WordCloud</a:t>
            </a:r>
            <a:r>
              <a:rPr lang="en-US" dirty="0"/>
              <a:t> and seaborn.</a:t>
            </a:r>
          </a:p>
        </p:txBody>
      </p:sp>
      <p:sp>
        <p:nvSpPr>
          <p:cNvPr id="4" name="Content Placeholder 2">
            <a:extLst>
              <a:ext uri="{FF2B5EF4-FFF2-40B4-BE49-F238E27FC236}">
                <a16:creationId xmlns:a16="http://schemas.microsoft.com/office/drawing/2014/main" id="{C31FDA4A-EBC4-EFB3-DE67-A9D2B76BE197}"/>
              </a:ext>
            </a:extLst>
          </p:cNvPr>
          <p:cNvSpPr txBox="1">
            <a:spLocks/>
          </p:cNvSpPr>
          <p:nvPr/>
        </p:nvSpPr>
        <p:spPr>
          <a:xfrm>
            <a:off x="663254" y="794239"/>
            <a:ext cx="11029615" cy="511370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System Requirements: </a:t>
            </a:r>
          </a:p>
          <a:p>
            <a:pPr marL="0" indent="0" algn="just">
              <a:lnSpc>
                <a:spcPct val="100000"/>
              </a:lnSpc>
              <a:buFont typeface="Wingdings 2" panose="05020102010507070707" pitchFamily="18" charset="2"/>
              <a:buNone/>
            </a:pPr>
            <a:r>
              <a:rPr lang="en-US" dirty="0"/>
              <a:t>         Product name: HP Laptop 15s-gr0xxx</a:t>
            </a:r>
          </a:p>
          <a:p>
            <a:pPr marL="0" indent="0" algn="just">
              <a:lnSpc>
                <a:spcPct val="100000"/>
              </a:lnSpc>
              <a:buFont typeface="Wingdings 2" panose="05020102010507070707" pitchFamily="18" charset="2"/>
              <a:buNone/>
            </a:pPr>
            <a:r>
              <a:rPr lang="en-US" dirty="0"/>
              <a:t>         OS : Windows 11 Home</a:t>
            </a:r>
          </a:p>
          <a:p>
            <a:pPr marL="0" indent="0" algn="just">
              <a:lnSpc>
                <a:spcPct val="100000"/>
              </a:lnSpc>
              <a:buFont typeface="Wingdings 2" panose="05020102010507070707" pitchFamily="18" charset="2"/>
              <a:buNone/>
            </a:pPr>
            <a:r>
              <a:rPr lang="en-US" dirty="0"/>
              <a:t>         BIOS: F31-06/16/2022</a:t>
            </a:r>
          </a:p>
          <a:p>
            <a:pPr marL="0" indent="0" algn="just">
              <a:lnSpc>
                <a:spcPct val="100000"/>
              </a:lnSpc>
              <a:buFont typeface="Wingdings 2" panose="05020102010507070707" pitchFamily="18" charset="2"/>
              <a:buNone/>
            </a:pPr>
            <a:r>
              <a:rPr lang="en-US" dirty="0"/>
              <a:t>         Keyboard revision: v38.25</a:t>
            </a:r>
          </a:p>
          <a:p>
            <a:pPr marL="0" indent="0" algn="just">
              <a:lnSpc>
                <a:spcPct val="100000"/>
              </a:lnSpc>
              <a:buFont typeface="Wingdings 2" panose="05020102010507070707" pitchFamily="18" charset="2"/>
              <a:buNone/>
            </a:pPr>
            <a:r>
              <a:rPr lang="en-US" dirty="0"/>
              <a:t>         Total memory: 8GB</a:t>
            </a:r>
          </a:p>
          <a:p>
            <a:pPr marL="0" indent="0" algn="just">
              <a:lnSpc>
                <a:spcPct val="100000"/>
              </a:lnSpc>
              <a:buFont typeface="Wingdings 2" panose="05020102010507070707" pitchFamily="18" charset="2"/>
              <a:buNone/>
            </a:pPr>
            <a:r>
              <a:rPr lang="en-US" dirty="0"/>
              <a:t>         Processor name: AMD Ryzen 3 3250U with Radeon Graphics</a:t>
            </a:r>
            <a:endParaRPr lang="en-IN" dirty="0"/>
          </a:p>
        </p:txBody>
      </p:sp>
    </p:spTree>
    <p:extLst>
      <p:ext uri="{BB962C8B-B14F-4D97-AF65-F5344CB8AC3E}">
        <p14:creationId xmlns:p14="http://schemas.microsoft.com/office/powerpoint/2010/main" val="250233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63702"/>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144679"/>
            <a:ext cx="11029615" cy="5520040"/>
          </a:xfrm>
        </p:spPr>
        <p:txBody>
          <a:bodyPr/>
          <a:lstStyle/>
          <a:p>
            <a:pPr marL="305435" indent="-305435"/>
            <a:r>
              <a:rPr lang="en-US" sz="1400" dirty="0">
                <a:ea typeface="+mn-lt"/>
                <a:cs typeface="+mn-lt"/>
              </a:rPr>
              <a:t> In the Algorithm section, describe the machine learning algorithm chosen for food reviews to Improve Customer Satisfaction</a:t>
            </a:r>
          </a:p>
          <a:p>
            <a:pPr marL="305435" indent="-305435"/>
            <a:r>
              <a:rPr lang="en-IN" sz="1400" b="1" dirty="0">
                <a:ea typeface="+mn-lt"/>
                <a:cs typeface="+mn-lt"/>
              </a:rPr>
              <a:t>Algorithm Selection :</a:t>
            </a:r>
            <a:endParaRPr lang="en-IN" sz="1400" dirty="0"/>
          </a:p>
          <a:p>
            <a:pPr marL="629920" lvl="1" indent="-305435"/>
            <a:r>
              <a:rPr lang="en-IN" dirty="0">
                <a:ea typeface="+mn-lt"/>
                <a:cs typeface="+mn-lt"/>
              </a:rPr>
              <a:t>Provide a brief overview of the chosen algorithm (Naïve Bayes algorithm) and justify its selection based on the problem statement and data characteristics.</a:t>
            </a:r>
          </a:p>
          <a:p>
            <a:pPr marL="629920" lvl="1" indent="-305435"/>
            <a:r>
              <a:rPr lang="en-US" dirty="0"/>
              <a:t>The Naive Bayes algorithm can be highly useful for sentiment analysis of food reviews due to its simplicity, efficiency, and effectiveness in text classification tasks.</a:t>
            </a:r>
            <a:endParaRPr lang="en-IN" dirty="0"/>
          </a:p>
          <a:p>
            <a:pPr marL="305435" indent="-305435"/>
            <a:r>
              <a:rPr lang="en-IN" sz="1400" b="1" dirty="0">
                <a:ea typeface="+mn-lt"/>
                <a:cs typeface="+mn-lt"/>
              </a:rPr>
              <a:t>Data Input :</a:t>
            </a:r>
            <a:endParaRPr lang="en-IN" sz="1400" dirty="0"/>
          </a:p>
          <a:p>
            <a:pPr marL="629920" lvl="1" indent="-305435"/>
            <a:r>
              <a:rPr lang="en-US" dirty="0">
                <a:ea typeface="+mn-lt"/>
                <a:cs typeface="+mn-lt"/>
              </a:rPr>
              <a:t> Use techniques such as TF-IDF (Term Frequency-Inverse Document Frequency) or bag-of-words to convert textual data into numerical features that can be fed into the Naive Bayes classifier.</a:t>
            </a:r>
          </a:p>
          <a:p>
            <a:pPr marL="305920" indent="-305435"/>
            <a:r>
              <a:rPr lang="en-IN" sz="1400" b="1" dirty="0">
                <a:ea typeface="+mn-lt"/>
                <a:cs typeface="+mn-lt"/>
              </a:rPr>
              <a:t>Training Process :</a:t>
            </a:r>
            <a:endParaRPr lang="en-IN" dirty="0"/>
          </a:p>
          <a:p>
            <a:pPr marL="629920" lvl="1" indent="-305435"/>
            <a:r>
              <a:rPr lang="en-US" dirty="0">
                <a:ea typeface="+mn-lt"/>
                <a:cs typeface="+mn-lt"/>
              </a:rPr>
              <a:t>Model Selection: Use the Multinomial Naive Bayes classifier, which is well-suited for text data</a:t>
            </a:r>
          </a:p>
          <a:p>
            <a:pPr marL="629920" lvl="1" indent="-305435"/>
            <a:r>
              <a:rPr lang="en-US" dirty="0">
                <a:ea typeface="+mn-lt"/>
                <a:cs typeface="+mn-lt"/>
              </a:rPr>
              <a:t>Training: Fit the Naive Bayes model on the training data.</a:t>
            </a:r>
          </a:p>
          <a:p>
            <a:pPr marL="305920" indent="-305435"/>
            <a:r>
              <a:rPr lang="en-IN" sz="1400" b="1" dirty="0">
                <a:ea typeface="+mn-lt"/>
                <a:cs typeface="+mn-lt"/>
              </a:rPr>
              <a:t>Prediction Process </a:t>
            </a:r>
            <a:r>
              <a:rPr lang="en-IN" sz="1400" dirty="0">
                <a:ea typeface="+mn-lt"/>
                <a:cs typeface="+mn-lt"/>
              </a:rPr>
              <a:t>:</a:t>
            </a:r>
            <a:endParaRPr lang="en-IN" sz="1400" dirty="0"/>
          </a:p>
          <a:p>
            <a:pPr marL="629920" lvl="1" indent="-305435"/>
            <a:r>
              <a:rPr lang="en-US" dirty="0">
                <a:ea typeface="+mn-lt"/>
                <a:cs typeface="+mn-lt"/>
              </a:rPr>
              <a:t>Using Naive Bayes for sentiment analysis of food reviews is advantageous due to its simplicity, efficiency, and effectiveness with text data. </a:t>
            </a:r>
          </a:p>
          <a:p>
            <a:pPr marL="629920" lvl="1" indent="-305435"/>
            <a:r>
              <a:rPr lang="en-US" dirty="0">
                <a:ea typeface="+mn-lt"/>
                <a:cs typeface="+mn-lt"/>
              </a:rPr>
              <a:t>It can quickly provide valuable insights into customer sentiments helping restaurants to improve their services and enhance customer satisfaction.</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7E096-FB03-7072-F061-5C6FBDE0B69A}"/>
              </a:ext>
            </a:extLst>
          </p:cNvPr>
          <p:cNvSpPr>
            <a:spLocks noGrp="1"/>
          </p:cNvSpPr>
          <p:nvPr>
            <p:ph type="title"/>
          </p:nvPr>
        </p:nvSpPr>
        <p:spPr>
          <a:xfrm>
            <a:off x="370178" y="780812"/>
            <a:ext cx="3507230" cy="566738"/>
          </a:xfrm>
        </p:spPr>
        <p:txBody>
          <a:bodyPr/>
          <a:lstStyle/>
          <a:p>
            <a:r>
              <a:rPr lang="en-US" sz="1700" b="1" dirty="0">
                <a:latin typeface="+mn-lt"/>
                <a:ea typeface="+mn-ea"/>
                <a:cs typeface="+mn-cs"/>
              </a:rPr>
              <a:t>Code snippet of  </a:t>
            </a:r>
            <a:r>
              <a:rPr lang="en-US" sz="1700" b="1" dirty="0" err="1">
                <a:latin typeface="+mn-lt"/>
                <a:ea typeface="+mn-ea"/>
                <a:cs typeface="+mn-cs"/>
              </a:rPr>
              <a:t>wordcloud</a:t>
            </a:r>
            <a:r>
              <a:rPr lang="en-US" sz="1700" b="1" dirty="0">
                <a:latin typeface="+mn-lt"/>
                <a:ea typeface="+mn-ea"/>
                <a:cs typeface="+mn-cs"/>
              </a:rPr>
              <a:t>:</a:t>
            </a:r>
            <a:endParaRPr lang="en-IN" sz="1700" b="1" dirty="0">
              <a:latin typeface="+mn-lt"/>
              <a:ea typeface="+mn-ea"/>
              <a:cs typeface="+mn-cs"/>
            </a:endParaRPr>
          </a:p>
        </p:txBody>
      </p:sp>
      <p:pic>
        <p:nvPicPr>
          <p:cNvPr id="6" name="Picture Placeholder 5">
            <a:extLst>
              <a:ext uri="{FF2B5EF4-FFF2-40B4-BE49-F238E27FC236}">
                <a16:creationId xmlns:a16="http://schemas.microsoft.com/office/drawing/2014/main" id="{4666BCBC-54C4-545F-1BD2-C2370440D853}"/>
              </a:ext>
            </a:extLst>
          </p:cNvPr>
          <p:cNvPicPr>
            <a:picLocks noGrp="1" noChangeAspect="1"/>
          </p:cNvPicPr>
          <p:nvPr>
            <p:ph type="pic" idx="1"/>
          </p:nvPr>
        </p:nvPicPr>
        <p:blipFill rotWithShape="1">
          <a:blip r:embed="rId2"/>
          <a:srcRect t="886" b="2256"/>
          <a:stretch/>
        </p:blipFill>
        <p:spPr>
          <a:xfrm>
            <a:off x="370178" y="1641834"/>
            <a:ext cx="4709381" cy="3868615"/>
          </a:xfrm>
          <a:prstGeom prst="rect">
            <a:avLst/>
          </a:prstGeom>
          <a:ln>
            <a:noFill/>
          </a:ln>
          <a:effectLst>
            <a:outerShdw blurRad="292100" dist="139700" dir="2700000" algn="tl" rotWithShape="0">
              <a:srgbClr val="333333">
                <a:alpha val="65000"/>
              </a:srgbClr>
            </a:outerShdw>
          </a:effectLst>
        </p:spPr>
      </p:pic>
      <p:pic>
        <p:nvPicPr>
          <p:cNvPr id="10" name="Picture Placeholder 5">
            <a:extLst>
              <a:ext uri="{FF2B5EF4-FFF2-40B4-BE49-F238E27FC236}">
                <a16:creationId xmlns:a16="http://schemas.microsoft.com/office/drawing/2014/main" id="{44D8A053-9061-83E0-316D-2C58E7C3E1BF}"/>
              </a:ext>
            </a:extLst>
          </p:cNvPr>
          <p:cNvPicPr>
            <a:picLocks noChangeAspect="1"/>
          </p:cNvPicPr>
          <p:nvPr/>
        </p:nvPicPr>
        <p:blipFill rotWithShape="1">
          <a:blip r:embed="rId3"/>
          <a:srcRect l="251" r="1511"/>
          <a:stretch/>
        </p:blipFill>
        <p:spPr>
          <a:xfrm>
            <a:off x="5493080" y="1090246"/>
            <a:ext cx="5906713" cy="4914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70891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7E096-FB03-7072-F061-5C6FBDE0B69A}"/>
              </a:ext>
            </a:extLst>
          </p:cNvPr>
          <p:cNvSpPr>
            <a:spLocks noGrp="1"/>
          </p:cNvSpPr>
          <p:nvPr>
            <p:ph type="title"/>
          </p:nvPr>
        </p:nvSpPr>
        <p:spPr>
          <a:xfrm>
            <a:off x="370178" y="780812"/>
            <a:ext cx="2997276" cy="566738"/>
          </a:xfrm>
        </p:spPr>
        <p:txBody>
          <a:bodyPr/>
          <a:lstStyle/>
          <a:p>
            <a:r>
              <a:rPr lang="en-US" sz="1700" b="1" dirty="0">
                <a:latin typeface="+mn-lt"/>
                <a:ea typeface="+mn-ea"/>
                <a:cs typeface="+mn-cs"/>
              </a:rPr>
              <a:t>Code snippet of bar plot:</a:t>
            </a:r>
            <a:endParaRPr lang="en-IN" sz="1700" b="1" dirty="0">
              <a:latin typeface="+mn-lt"/>
              <a:ea typeface="+mn-ea"/>
              <a:cs typeface="+mn-cs"/>
            </a:endParaRPr>
          </a:p>
        </p:txBody>
      </p:sp>
      <p:pic>
        <p:nvPicPr>
          <p:cNvPr id="6" name="Picture Placeholder 5">
            <a:extLst>
              <a:ext uri="{FF2B5EF4-FFF2-40B4-BE49-F238E27FC236}">
                <a16:creationId xmlns:a16="http://schemas.microsoft.com/office/drawing/2014/main" id="{4666BCBC-54C4-545F-1BD2-C2370440D853}"/>
              </a:ext>
            </a:extLst>
          </p:cNvPr>
          <p:cNvPicPr>
            <a:picLocks noGrp="1" noChangeAspect="1"/>
          </p:cNvPicPr>
          <p:nvPr>
            <p:ph type="pic" idx="1"/>
          </p:nvPr>
        </p:nvPicPr>
        <p:blipFill rotWithShape="1">
          <a:blip r:embed="rId2"/>
          <a:srcRect l="541" r="1872" b="167"/>
          <a:stretch/>
        </p:blipFill>
        <p:spPr>
          <a:xfrm>
            <a:off x="471855" y="1661697"/>
            <a:ext cx="4185140" cy="4246733"/>
          </a:xfrm>
          <a:prstGeom prst="rect">
            <a:avLst/>
          </a:prstGeom>
          <a:ln>
            <a:noFill/>
          </a:ln>
          <a:effectLst>
            <a:outerShdw blurRad="292100" dist="139700" dir="2700000" algn="tl" rotWithShape="0">
              <a:srgbClr val="333333">
                <a:alpha val="65000"/>
              </a:srgbClr>
            </a:outerShdw>
          </a:effectLst>
        </p:spPr>
      </p:pic>
      <p:pic>
        <p:nvPicPr>
          <p:cNvPr id="10" name="Picture Placeholder 5">
            <a:extLst>
              <a:ext uri="{FF2B5EF4-FFF2-40B4-BE49-F238E27FC236}">
                <a16:creationId xmlns:a16="http://schemas.microsoft.com/office/drawing/2014/main" id="{44D8A053-9061-83E0-316D-2C58E7C3E1BF}"/>
              </a:ext>
            </a:extLst>
          </p:cNvPr>
          <p:cNvPicPr>
            <a:picLocks noChangeAspect="1"/>
          </p:cNvPicPr>
          <p:nvPr/>
        </p:nvPicPr>
        <p:blipFill rotWithShape="1">
          <a:blip r:embed="rId3"/>
          <a:srcRect l="141" r="-30"/>
          <a:stretch/>
        </p:blipFill>
        <p:spPr>
          <a:xfrm>
            <a:off x="4994031" y="870438"/>
            <a:ext cx="6726114" cy="53457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3456897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c0fa2617-96bd-425d-8578-e93563fe37c5"/>
    <ds:schemaRef ds:uri="http://purl.org/dc/dcmitype/"/>
    <ds:schemaRef ds:uri="http://purl.org/dc/terms/"/>
    <ds:schemaRef ds:uri="9162bd5b-4ed9-4da3-b376-05204580ba3f"/>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171</TotalTime>
  <Words>1220</Words>
  <Application>Microsoft Office PowerPoint</Application>
  <PresentationFormat>Widescreen</PresentationFormat>
  <Paragraphs>106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Franklin Gothic Demi</vt:lpstr>
      <vt:lpstr>Wingdings 2</vt:lpstr>
      <vt:lpstr>DividendVTI</vt:lpstr>
      <vt:lpstr>Sentiment analysis</vt:lpstr>
      <vt:lpstr>OUTLINE</vt:lpstr>
      <vt:lpstr>Problem Statement</vt:lpstr>
      <vt:lpstr>Proposed Solution</vt:lpstr>
      <vt:lpstr>System  Approach</vt:lpstr>
      <vt:lpstr>PowerPoint Presentation</vt:lpstr>
      <vt:lpstr>Algorithm &amp; Deployment</vt:lpstr>
      <vt:lpstr>Code snippet of  wordcloud:</vt:lpstr>
      <vt:lpstr>Code snippet of bar plot:</vt:lpstr>
      <vt:lpstr>tokenization:</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Shakthi vamsi</cp:lastModifiedBy>
  <cp:revision>28</cp:revision>
  <dcterms:created xsi:type="dcterms:W3CDTF">2021-05-26T16:50:10Z</dcterms:created>
  <dcterms:modified xsi:type="dcterms:W3CDTF">2024-06-24T20:32:39Z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