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8.jpeg" ContentType="image/jpeg"/>
  <Override PartName="/ppt/media/image6.png" ContentType="image/png"/>
  <Override PartName="/ppt/media/image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57200" y="0"/>
            <a:ext cx="1121760" cy="5329080"/>
          </a:xfrm>
          <a:custGeom>
            <a:avLst/>
            <a:gdLst/>
            <a:ah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0"/>
            <a:ext cx="1117080" cy="5277600"/>
          </a:xfrm>
          <a:custGeom>
            <a:avLst/>
            <a:gdLst/>
            <a:ah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50840" y="5239440"/>
            <a:ext cx="1228320" cy="1618200"/>
          </a:xfrm>
          <a:custGeom>
            <a:avLst/>
            <a:gdLst/>
            <a:ah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91280"/>
            <a:ext cx="1495080" cy="1566720"/>
          </a:xfrm>
          <a:custGeom>
            <a:avLst/>
            <a:gdLst/>
            <a:ah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57200" y="5286600"/>
            <a:ext cx="2130840" cy="1571400"/>
          </a:xfrm>
          <a:custGeom>
            <a:avLst/>
            <a:gdLst/>
            <a:ah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50840" y="5239440"/>
            <a:ext cx="1694520" cy="1618200"/>
          </a:xfrm>
          <a:custGeom>
            <a:avLst/>
            <a:gdLst/>
            <a:ah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116600" y="432720"/>
            <a:ext cx="3958560" cy="63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000" spc="-1" strike="noStrike">
                <a:latin typeface="Calibri"/>
              </a:rPr>
              <a:t>Click to edit the title text format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2512080" y="2326320"/>
            <a:ext cx="7167600" cy="224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Click to edit the outline text format</a:t>
            </a:r>
            <a:endParaRPr b="0" lang="en-IN" sz="2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Second Outline Level</a:t>
            </a:r>
            <a:endParaRPr b="0" lang="en-IN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Third Outline Level</a:t>
            </a:r>
            <a:endParaRPr b="0" lang="en-IN" sz="2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Fourth Outline Level</a:t>
            </a:r>
            <a:endParaRPr b="0" lang="en-IN" sz="2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Fifth Outline Level</a:t>
            </a:r>
            <a:endParaRPr b="0" lang="en-IN" sz="2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Sixth Outline Level</a:t>
            </a:r>
            <a:endParaRPr b="0" lang="en-IN" sz="2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Seventh Outline Level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9952389-E9A6-4027-948E-21F81C5E8E5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57200" y="0"/>
            <a:ext cx="1121760" cy="5329080"/>
          </a:xfrm>
          <a:custGeom>
            <a:avLst/>
            <a:gdLst/>
            <a:ah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0"/>
            <a:ext cx="1117080" cy="5277600"/>
          </a:xfrm>
          <a:custGeom>
            <a:avLst/>
            <a:gdLst/>
            <a:ah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150840" y="5239440"/>
            <a:ext cx="1228320" cy="1618200"/>
          </a:xfrm>
          <a:custGeom>
            <a:avLst/>
            <a:gdLst/>
            <a:ah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91280"/>
            <a:ext cx="1495080" cy="1566720"/>
          </a:xfrm>
          <a:custGeom>
            <a:avLst/>
            <a:gdLst/>
            <a:ah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457200" y="5286600"/>
            <a:ext cx="2130840" cy="1571400"/>
          </a:xfrm>
          <a:custGeom>
            <a:avLst/>
            <a:gdLst/>
            <a:ah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50840" y="5239440"/>
            <a:ext cx="1694520" cy="1618200"/>
          </a:xfrm>
          <a:custGeom>
            <a:avLst/>
            <a:gdLst/>
            <a:ah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8"/>
          <p:cNvSpPr>
            <a:spLocks noGrp="1"/>
          </p:cNvSpPr>
          <p:nvPr>
            <p:ph type="title"/>
          </p:nvPr>
        </p:nvSpPr>
        <p:spPr>
          <a:xfrm>
            <a:off x="4116600" y="432720"/>
            <a:ext cx="3958560" cy="63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000" spc="-1" strike="noStrike">
                <a:latin typeface="Calibri"/>
              </a:rPr>
              <a:t>Click to edit the title text format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F9D2181-6009-470D-93EB-B3ABC2BDB84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57200" y="0"/>
            <a:ext cx="1121760" cy="5329080"/>
          </a:xfrm>
          <a:custGeom>
            <a:avLst/>
            <a:gdLst/>
            <a:ah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50840" y="0"/>
            <a:ext cx="1117080" cy="5277600"/>
          </a:xfrm>
          <a:custGeom>
            <a:avLst/>
            <a:gdLst/>
            <a:ah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150840" y="5239440"/>
            <a:ext cx="1228320" cy="1618200"/>
          </a:xfrm>
          <a:custGeom>
            <a:avLst/>
            <a:gdLst/>
            <a:ah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57200" y="5291280"/>
            <a:ext cx="1495080" cy="1566720"/>
          </a:xfrm>
          <a:custGeom>
            <a:avLst/>
            <a:gdLst/>
            <a:ah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457200" y="5286600"/>
            <a:ext cx="2130840" cy="1571400"/>
          </a:xfrm>
          <a:custGeom>
            <a:avLst/>
            <a:gdLst/>
            <a:ah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150840" y="5239440"/>
            <a:ext cx="1694520" cy="1618200"/>
          </a:xfrm>
          <a:custGeom>
            <a:avLst/>
            <a:gdLst/>
            <a:ah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8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5" name="PlaceHolder 10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FE4DF19-0A69-4D12-BA6E-FCA6B43D9834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457200" y="0"/>
            <a:ext cx="1121760" cy="5329080"/>
          </a:xfrm>
          <a:custGeom>
            <a:avLst/>
            <a:gdLst/>
            <a:ah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50840" y="0"/>
            <a:ext cx="1117080" cy="5277600"/>
          </a:xfrm>
          <a:custGeom>
            <a:avLst/>
            <a:gdLst/>
            <a:ah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150840" y="5239440"/>
            <a:ext cx="1228320" cy="1618200"/>
          </a:xfrm>
          <a:custGeom>
            <a:avLst/>
            <a:gdLst/>
            <a:ah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457200" y="5291280"/>
            <a:ext cx="1495080" cy="1566720"/>
          </a:xfrm>
          <a:custGeom>
            <a:avLst/>
            <a:gdLst/>
            <a:ah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457200" y="5286600"/>
            <a:ext cx="2130840" cy="1571400"/>
          </a:xfrm>
          <a:custGeom>
            <a:avLst/>
            <a:gdLst/>
            <a:ah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150840" y="5239440"/>
            <a:ext cx="1694520" cy="1618200"/>
          </a:xfrm>
          <a:custGeom>
            <a:avLst/>
            <a:gdLst/>
            <a:ah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8"/>
          <p:cNvSpPr>
            <a:spLocks noGrp="1"/>
          </p:cNvSpPr>
          <p:nvPr>
            <p:ph type="title"/>
          </p:nvPr>
        </p:nvSpPr>
        <p:spPr>
          <a:xfrm>
            <a:off x="2184120" y="2029320"/>
            <a:ext cx="7823520" cy="11451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IN" sz="4000" spc="-1" strike="noStrike">
                <a:latin typeface="Calibri"/>
              </a:rPr>
              <a:t>Click to edit the title text format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152" name="PlaceHolder 9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3" name="PlaceHolder 10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4" name="PlaceHolder 11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4FD594A-D659-4D49-A059-1DEB98AE015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en.wikipedia.org/wiki/Concept" TargetMode="External"/><Relationship Id="rId3" Type="http://schemas.openxmlformats.org/officeDocument/2006/relationships/hyperlink" Target="https://en.wikipedia.org/wiki/Concept" TargetMode="External"/><Relationship Id="rId4" Type="http://schemas.openxmlformats.org/officeDocument/2006/relationships/hyperlink" Target="https://en.wikipedia.org/wiki/Mind" TargetMode="External"/><Relationship Id="rId5" Type="http://schemas.openxmlformats.org/officeDocument/2006/relationships/hyperlink" Target="https://en.wikipedia.org/wiki/Mind" TargetMode="External"/><Relationship Id="rId6" Type="http://schemas.openxmlformats.org/officeDocument/2006/relationships/hyperlink" Target="https://en.wikipedia.org/wiki/Mind" TargetMode="External"/><Relationship Id="rId7" Type="http://schemas.openxmlformats.org/officeDocument/2006/relationships/hyperlink" Target="https://en.wikipedia.org/wiki/Intelligence" TargetMode="External"/><Relationship Id="rId8" Type="http://schemas.openxmlformats.org/officeDocument/2006/relationships/hyperlink" Target="https://en.wikipedia.org/wiki/Intelligence" TargetMode="External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2"/>
          <p:cNvSpPr txBox="1"/>
          <p:nvPr/>
        </p:nvSpPr>
        <p:spPr>
          <a:xfrm>
            <a:off x="2451240" y="2131920"/>
            <a:ext cx="6885720" cy="1841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6000" spc="-1" strike="noStrike">
                <a:solidFill>
                  <a:srgbClr val="ffffff"/>
                </a:solidFill>
                <a:latin typeface="Times New Roman"/>
              </a:rPr>
              <a:t>COGNITIVE</a:t>
            </a:r>
            <a:br/>
            <a:r>
              <a:rPr b="1" lang="en-IN" sz="6000" spc="-1" strike="noStrike">
                <a:solidFill>
                  <a:srgbClr val="ffffff"/>
                </a:solidFill>
                <a:latin typeface="Times New Roman"/>
              </a:rPr>
              <a:t>COMPUTING</a:t>
            </a:r>
            <a:endParaRPr b="0" lang="en-IN" sz="6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116600" y="432720"/>
            <a:ext cx="39585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52280">
              <a:lnSpc>
                <a:spcPct val="100000"/>
              </a:lnSpc>
              <a:spcBef>
                <a:spcPts val="96"/>
              </a:spcBef>
            </a:pPr>
            <a:r>
              <a:rPr b="1" lang="en-IN" sz="4000" spc="-35" strike="noStrike">
                <a:solidFill>
                  <a:srgbClr val="000000"/>
                </a:solidFill>
                <a:latin typeface="Times New Roman"/>
              </a:rPr>
              <a:t>APPLICATIONS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591200" y="1745280"/>
            <a:ext cx="9860400" cy="32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99160" indent="-286200">
              <a:lnSpc>
                <a:spcPts val="4629"/>
              </a:lnSpc>
              <a:buClr>
                <a:srgbClr val="1286c3"/>
              </a:buClr>
              <a:buSzPct val="144000"/>
              <a:buFont typeface="Arial"/>
              <a:buChar char="•"/>
            </a:pPr>
            <a:r>
              <a:rPr b="1" lang="en-IN" sz="3600" spc="-35" strike="noStrike">
                <a:latin typeface="Times New Roman"/>
              </a:rPr>
              <a:t>HEALTHCARE</a:t>
            </a:r>
            <a:endParaRPr b="0" lang="en-IN" sz="3600" spc="-1" strike="noStrike">
              <a:latin typeface="Arial"/>
            </a:endParaRPr>
          </a:p>
          <a:p>
            <a:pPr lvl="1" marL="756360" indent="-286200">
              <a:lnSpc>
                <a:spcPct val="93000"/>
              </a:lnSpc>
              <a:spcBef>
                <a:spcPts val="201"/>
              </a:spcBef>
              <a:buClr>
                <a:srgbClr val="1286c3"/>
              </a:buClr>
              <a:buSzPct val="140000"/>
              <a:buFont typeface="Wingdings" charset="2"/>
              <a:buChar char=""/>
            </a:pPr>
            <a:r>
              <a:rPr b="0" lang="en-IN" sz="2600" spc="-1" strike="noStrike">
                <a:latin typeface="Times New Roman"/>
              </a:rPr>
              <a:t>The Data </a:t>
            </a:r>
            <a:r>
              <a:rPr b="0" lang="en-IN" sz="2600" spc="-7" strike="noStrike">
                <a:latin typeface="Times New Roman"/>
              </a:rPr>
              <a:t>Explosion-Medical </a:t>
            </a:r>
            <a:r>
              <a:rPr b="0" lang="en-IN" sz="2600" spc="-1" strike="noStrike">
                <a:latin typeface="Times New Roman"/>
              </a:rPr>
              <a:t>data are </a:t>
            </a:r>
            <a:r>
              <a:rPr b="0" lang="en-IN" sz="2600" spc="-7" strike="noStrike">
                <a:latin typeface="Times New Roman"/>
              </a:rPr>
              <a:t>expected to </a:t>
            </a:r>
            <a:r>
              <a:rPr b="0" lang="en-IN" sz="2600" spc="-1" strike="noStrike">
                <a:latin typeface="Times New Roman"/>
              </a:rPr>
              <a:t>double every </a:t>
            </a:r>
            <a:r>
              <a:rPr b="0" lang="en-IN" sz="2600" spc="-12" strike="noStrike">
                <a:latin typeface="Times New Roman"/>
              </a:rPr>
              <a:t>73  </a:t>
            </a:r>
            <a:r>
              <a:rPr b="0" lang="en-IN" sz="2600" spc="-1" strike="noStrike">
                <a:latin typeface="Times New Roman"/>
              </a:rPr>
              <a:t>days by</a:t>
            </a:r>
            <a:r>
              <a:rPr b="0" lang="en-IN" sz="2600" spc="-35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2020.</a:t>
            </a:r>
            <a:endParaRPr b="0" lang="en-IN" sz="2600" spc="-1" strike="noStrike">
              <a:latin typeface="Arial"/>
            </a:endParaRPr>
          </a:p>
          <a:p>
            <a:pPr lvl="1" marL="756360" indent="-286200">
              <a:lnSpc>
                <a:spcPct val="93000"/>
              </a:lnSpc>
              <a:spcBef>
                <a:spcPts val="386"/>
              </a:spcBef>
              <a:buClr>
                <a:srgbClr val="1286c3"/>
              </a:buClr>
              <a:buSzPct val="140000"/>
              <a:buFont typeface="Wingdings" charset="2"/>
              <a:buChar char=""/>
            </a:pP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Great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Un</a:t>
            </a:r>
            <a:r>
              <a:rPr b="0" lang="en-IN" sz="2600" spc="-12" strike="noStrike">
                <a:latin typeface="Times New Roman"/>
              </a:rPr>
              <a:t>k</a:t>
            </a:r>
            <a:r>
              <a:rPr b="0" lang="en-IN" sz="2600" spc="-1" strike="noStrike">
                <a:latin typeface="Times New Roman"/>
              </a:rPr>
              <a:t>no</a:t>
            </a:r>
            <a:r>
              <a:rPr b="0" lang="en-IN" sz="2600" spc="-12" strike="noStrike">
                <a:latin typeface="Times New Roman"/>
              </a:rPr>
              <a:t>w</a:t>
            </a:r>
            <a:r>
              <a:rPr b="0" lang="en-IN" sz="2600" spc="4" strike="noStrike">
                <a:latin typeface="Times New Roman"/>
              </a:rPr>
              <a:t>n</a:t>
            </a:r>
            <a:r>
              <a:rPr b="0" lang="en-IN" sz="2600" spc="-21" strike="noStrike">
                <a:latin typeface="Times New Roman"/>
              </a:rPr>
              <a:t>-</a:t>
            </a:r>
            <a:r>
              <a:rPr b="0" lang="en-IN" sz="2600" spc="4" strike="noStrike">
                <a:latin typeface="Times New Roman"/>
              </a:rPr>
              <a:t>8</a:t>
            </a:r>
            <a:r>
              <a:rPr b="0" lang="en-IN" sz="2600" spc="-12" strike="noStrike">
                <a:latin typeface="Times New Roman"/>
              </a:rPr>
              <a:t>0</a:t>
            </a:r>
            <a:r>
              <a:rPr b="0" lang="en-IN" sz="2600" spc="-1" strike="noStrike">
                <a:latin typeface="Times New Roman"/>
              </a:rPr>
              <a:t>%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f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h</a:t>
            </a:r>
            <a:r>
              <a:rPr b="0" lang="en-IN" sz="2600" spc="-26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2" strike="noStrike">
                <a:latin typeface="Times New Roman"/>
              </a:rPr>
              <a:t>l</a:t>
            </a:r>
            <a:r>
              <a:rPr b="0" lang="en-IN" sz="2600" spc="-1" strike="noStrike">
                <a:latin typeface="Times New Roman"/>
              </a:rPr>
              <a:t>th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data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are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in</a:t>
            </a:r>
            <a:r>
              <a:rPr b="0" lang="en-IN" sz="2600" spc="4" strike="noStrike">
                <a:latin typeface="Times New Roman"/>
              </a:rPr>
              <a:t>v</a:t>
            </a:r>
            <a:r>
              <a:rPr b="0" lang="en-IN" sz="2600" spc="-1" strike="noStrike">
                <a:latin typeface="Times New Roman"/>
              </a:rPr>
              <a:t>i</a:t>
            </a:r>
            <a:r>
              <a:rPr b="0" lang="en-IN" sz="2600" spc="-12" strike="noStrike">
                <a:latin typeface="Times New Roman"/>
              </a:rPr>
              <a:t>s</a:t>
            </a:r>
            <a:r>
              <a:rPr b="0" lang="en-IN" sz="2600" spc="-1" strike="noStrike">
                <a:latin typeface="Times New Roman"/>
              </a:rPr>
              <a:t>ible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curr</a:t>
            </a:r>
            <a:r>
              <a:rPr b="0" lang="en-IN" sz="2600" spc="-12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nt  </a:t>
            </a:r>
            <a:r>
              <a:rPr b="0" lang="en-IN" sz="2600" spc="-7" strike="noStrike">
                <a:latin typeface="Times New Roman"/>
              </a:rPr>
              <a:t>systems </a:t>
            </a:r>
            <a:r>
              <a:rPr b="0" lang="en-IN" sz="2600" spc="-1" strike="noStrike">
                <a:latin typeface="Times New Roman"/>
              </a:rPr>
              <a:t>because they are unstructured. </a:t>
            </a:r>
            <a:r>
              <a:rPr b="0" lang="en-IN" sz="2600" spc="-35" strike="noStrike">
                <a:latin typeface="Times New Roman"/>
              </a:rPr>
              <a:t>Watson </a:t>
            </a:r>
            <a:r>
              <a:rPr b="0" lang="en-IN" sz="2600" spc="-1" strike="noStrike">
                <a:latin typeface="Times New Roman"/>
              </a:rPr>
              <a:t>Health </a:t>
            </a:r>
            <a:r>
              <a:rPr b="0" lang="en-IN" sz="2600" spc="-7" strike="noStrike">
                <a:latin typeface="Times New Roman"/>
              </a:rPr>
              <a:t>can see</a:t>
            </a:r>
            <a:r>
              <a:rPr b="0" lang="en-IN" sz="2600" spc="-10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them.</a:t>
            </a:r>
            <a:endParaRPr b="0" lang="en-IN" sz="2600" spc="-1" strike="noStrike">
              <a:latin typeface="Arial"/>
            </a:endParaRPr>
          </a:p>
          <a:p>
            <a:pPr lvl="1" marL="756360" indent="-286200">
              <a:lnSpc>
                <a:spcPct val="93000"/>
              </a:lnSpc>
              <a:spcBef>
                <a:spcPts val="380"/>
              </a:spcBef>
              <a:buClr>
                <a:srgbClr val="1286c3"/>
              </a:buClr>
              <a:buSzPct val="140000"/>
              <a:buFont typeface="Wingdings" charset="2"/>
              <a:buChar char=""/>
            </a:pP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5" strike="noStrike">
                <a:latin typeface="Times New Roman"/>
              </a:rPr>
              <a:t>Q</a:t>
            </a:r>
            <a:r>
              <a:rPr b="0" lang="en-IN" sz="2600" spc="-1" strike="noStrike">
                <a:latin typeface="Times New Roman"/>
              </a:rPr>
              <a:t>uick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Study</a:t>
            </a:r>
            <a:r>
              <a:rPr b="0" lang="en-IN" sz="2600" spc="-21" strike="noStrike">
                <a:latin typeface="Times New Roman"/>
              </a:rPr>
              <a:t>-</a:t>
            </a:r>
            <a:r>
              <a:rPr b="0" lang="en-IN" sz="2600" spc="-202" strike="noStrike">
                <a:latin typeface="Times New Roman"/>
              </a:rPr>
              <a:t>W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5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son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21" strike="noStrike">
                <a:latin typeface="Times New Roman"/>
              </a:rPr>
              <a:t>c</a:t>
            </a:r>
            <a:r>
              <a:rPr b="0" lang="en-IN" sz="2600" spc="-1" strike="noStrike">
                <a:latin typeface="Times New Roman"/>
              </a:rPr>
              <a:t>an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r</a:t>
            </a:r>
            <a:r>
              <a:rPr b="0" lang="en-IN" sz="2600" spc="-26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ad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2" strike="noStrike">
                <a:latin typeface="Times New Roman"/>
              </a:rPr>
              <a:t>4</a:t>
            </a:r>
            <a:r>
              <a:rPr b="0" lang="en-IN" sz="2600" spc="-1" strike="noStrike">
                <a:latin typeface="Times New Roman"/>
              </a:rPr>
              <a:t>0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2" strike="noStrike">
                <a:latin typeface="Times New Roman"/>
              </a:rPr>
              <a:t>m</a:t>
            </a:r>
            <a:r>
              <a:rPr b="0" lang="en-IN" sz="2600" spc="-1" strike="noStrike">
                <a:latin typeface="Times New Roman"/>
              </a:rPr>
              <a:t>illion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do</a:t>
            </a:r>
            <a:r>
              <a:rPr b="0" lang="en-IN" sz="2600" spc="-26" strike="noStrike">
                <a:latin typeface="Times New Roman"/>
              </a:rPr>
              <a:t>c</a:t>
            </a:r>
            <a:r>
              <a:rPr b="0" lang="en-IN" sz="2600" spc="-1" strike="noStrike">
                <a:latin typeface="Times New Roman"/>
              </a:rPr>
              <a:t>u</a:t>
            </a:r>
            <a:r>
              <a:rPr b="0" lang="en-IN" sz="2600" spc="-15" strike="noStrike">
                <a:latin typeface="Times New Roman"/>
              </a:rPr>
              <a:t>m</a:t>
            </a:r>
            <a:r>
              <a:rPr b="0" lang="en-IN" sz="2600" spc="-1" strike="noStrike">
                <a:latin typeface="Times New Roman"/>
              </a:rPr>
              <a:t>ents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i</a:t>
            </a:r>
            <a:r>
              <a:rPr b="0" lang="en-IN" sz="2600" spc="-1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2" strike="noStrike">
                <a:latin typeface="Times New Roman"/>
              </a:rPr>
              <a:t>15  </a:t>
            </a:r>
            <a:r>
              <a:rPr b="0" lang="en-IN" sz="2600" spc="-1" strike="noStrike">
                <a:latin typeface="Times New Roman"/>
              </a:rPr>
              <a:t>seconds.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661760" y="1448640"/>
            <a:ext cx="9860400" cy="30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99160" indent="-286200">
              <a:lnSpc>
                <a:spcPct val="100000"/>
              </a:lnSpc>
              <a:spcBef>
                <a:spcPts val="96"/>
              </a:spcBef>
              <a:buClr>
                <a:srgbClr val="1286c3"/>
              </a:buClr>
              <a:buSzPct val="145000"/>
              <a:buFont typeface="Arial"/>
              <a:buChar char="•"/>
            </a:pPr>
            <a:r>
              <a:rPr b="0" lang="en-IN" sz="2800" spc="-1" strike="noStrike">
                <a:latin typeface="Times New Roman"/>
              </a:rPr>
              <a:t>Cognitive </a:t>
            </a:r>
            <a:r>
              <a:rPr b="0" lang="en-IN" sz="2800" spc="-7" strike="noStrike">
                <a:latin typeface="Times New Roman"/>
              </a:rPr>
              <a:t>Computing is making agriculture more</a:t>
            </a:r>
            <a:r>
              <a:rPr b="0" lang="en-IN" sz="2800" spc="-21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productive.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buClr>
                <a:srgbClr val="1286c3"/>
              </a:buClr>
              <a:buSzPct val="145000"/>
              <a:buFont typeface="Arial"/>
              <a:buChar char="•"/>
            </a:pPr>
            <a:r>
              <a:rPr b="0" lang="en-IN" sz="2800" spc="-1" strike="noStrike">
                <a:latin typeface="Times New Roman"/>
              </a:rPr>
              <a:t>Cognitive </a:t>
            </a:r>
            <a:r>
              <a:rPr b="0" lang="en-IN" sz="2800" spc="-7" strike="noStrike">
                <a:latin typeface="Times New Roman"/>
              </a:rPr>
              <a:t>Computing is making cars</a:t>
            </a:r>
            <a:r>
              <a:rPr b="0" lang="en-IN" sz="2800" spc="-41" strike="noStrike">
                <a:latin typeface="Times New Roman"/>
              </a:rPr>
              <a:t> </a:t>
            </a:r>
            <a:r>
              <a:rPr b="0" lang="en-IN" sz="2800" spc="-26" strike="noStrike">
                <a:latin typeface="Times New Roman"/>
              </a:rPr>
              <a:t>smarter.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ts val="3019"/>
              </a:lnSpc>
              <a:buClr>
                <a:srgbClr val="1286c3"/>
              </a:buClr>
              <a:buSzPct val="145000"/>
              <a:buFont typeface="Arial"/>
              <a:buChar char="•"/>
            </a:pPr>
            <a:r>
              <a:rPr b="0" lang="en-IN" sz="2800" spc="-7" strike="noStrike">
                <a:latin typeface="Times New Roman"/>
              </a:rPr>
              <a:t>Cog</a:t>
            </a:r>
            <a:r>
              <a:rPr b="0" lang="en-IN" sz="2800" spc="4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itive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C</a:t>
            </a:r>
            <a:r>
              <a:rPr b="0" lang="en-IN" sz="2800" spc="4" strike="noStrike">
                <a:latin typeface="Times New Roman"/>
              </a:rPr>
              <a:t>o</a:t>
            </a:r>
            <a:r>
              <a:rPr b="0" lang="en-IN" sz="2800" spc="-21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p</a:t>
            </a:r>
            <a:r>
              <a:rPr b="0" lang="en-IN" sz="2800" spc="-1" strike="noStrike">
                <a:latin typeface="Times New Roman"/>
              </a:rPr>
              <a:t>u</a:t>
            </a:r>
            <a:r>
              <a:rPr b="0" lang="en-IN" sz="2800" spc="-7" strike="noStrike">
                <a:latin typeface="Times New Roman"/>
              </a:rPr>
              <a:t>ting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is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21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k</a:t>
            </a:r>
            <a:r>
              <a:rPr b="0" lang="en-IN" sz="2800" spc="-7" strike="noStrike">
                <a:latin typeface="Times New Roman"/>
              </a:rPr>
              <a:t>i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g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our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h</a:t>
            </a:r>
            <a:r>
              <a:rPr b="0" lang="en-IN" sz="2800" spc="-1" strike="noStrike">
                <a:latin typeface="Times New Roman"/>
              </a:rPr>
              <a:t>o</a:t>
            </a:r>
            <a:r>
              <a:rPr b="0" lang="en-IN" sz="2800" spc="-21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es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d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o</a:t>
            </a:r>
            <a:r>
              <a:rPr b="0" lang="en-IN" sz="2800" spc="-46" strike="noStrike">
                <a:latin typeface="Times New Roman"/>
              </a:rPr>
              <a:t>f</a:t>
            </a:r>
            <a:r>
              <a:rPr b="0" lang="en-IN" sz="2800" spc="-7" strike="noStrike">
                <a:latin typeface="Times New Roman"/>
              </a:rPr>
              <a:t>fices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21" strike="noStrike">
                <a:latin typeface="Times New Roman"/>
              </a:rPr>
              <a:t>m</a:t>
            </a:r>
            <a:r>
              <a:rPr b="0" lang="en-IN" sz="2800" spc="-1" strike="noStrike">
                <a:latin typeface="Times New Roman"/>
              </a:rPr>
              <a:t>o</a:t>
            </a:r>
            <a:r>
              <a:rPr b="0" lang="en-IN" sz="2800" spc="-7" strike="noStrike">
                <a:latin typeface="Times New Roman"/>
              </a:rPr>
              <a:t>re  secure, </a:t>
            </a:r>
            <a:r>
              <a:rPr b="0" lang="en-IN" sz="2800" spc="-12" strike="noStrike">
                <a:latin typeface="Times New Roman"/>
              </a:rPr>
              <a:t>as </a:t>
            </a:r>
            <a:r>
              <a:rPr b="0" lang="en-IN" sz="2800" spc="-7" strike="noStrike">
                <a:latin typeface="Times New Roman"/>
              </a:rPr>
              <a:t>well </a:t>
            </a:r>
            <a:r>
              <a:rPr b="0" lang="en-IN" sz="2800" spc="-12" strike="noStrike">
                <a:latin typeface="Times New Roman"/>
              </a:rPr>
              <a:t>as </a:t>
            </a:r>
            <a:r>
              <a:rPr b="0" lang="en-IN" sz="2800" spc="-7" strike="noStrike">
                <a:latin typeface="Times New Roman"/>
              </a:rPr>
              <a:t>our</a:t>
            </a:r>
            <a:r>
              <a:rPr b="0" lang="en-IN" sz="2800" spc="12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borders.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527920" y="2952360"/>
            <a:ext cx="6434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86" strike="noStrike">
                <a:solidFill>
                  <a:srgbClr val="000000"/>
                </a:solidFill>
                <a:latin typeface="Times New Roman"/>
              </a:rPr>
              <a:t>WHAT 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IN" sz="4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COGNITION..?</a:t>
            </a:r>
            <a:endParaRPr b="0" lang="en-IN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65920" y="458640"/>
            <a:ext cx="3664800" cy="108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2"/>
          <p:cNvSpPr txBox="1"/>
          <p:nvPr/>
        </p:nvSpPr>
        <p:spPr>
          <a:xfrm>
            <a:off x="1778400" y="588240"/>
            <a:ext cx="30405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COG</a:t>
            </a:r>
            <a:r>
              <a:rPr b="1" lang="en-IN" sz="4000" spc="-2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ITION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077200" y="1727280"/>
            <a:ext cx="9295560" cy="21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>
            <a:spAutoFit/>
          </a:bodyPr>
          <a:p>
            <a:pPr marL="299160" indent="-286200">
              <a:lnSpc>
                <a:spcPts val="2809"/>
              </a:lnSpc>
              <a:spcBef>
                <a:spcPts val="456"/>
              </a:spcBef>
              <a:buClr>
                <a:srgbClr val="1286c3"/>
              </a:buClr>
              <a:buSzPct val="98000"/>
              <a:buFont typeface="Wingdings" charset="2"/>
              <a:buChar char=""/>
            </a:pPr>
            <a:r>
              <a:rPr b="0" lang="en-IN" sz="2600" spc="-1" strike="noStrike">
                <a:latin typeface="Times New Roman"/>
              </a:rPr>
              <a:t>Cognition </a:t>
            </a:r>
            <a:r>
              <a:rPr b="0" lang="en-IN" sz="2600" spc="-12" strike="noStrike">
                <a:latin typeface="Times New Roman"/>
              </a:rPr>
              <a:t>is </a:t>
            </a:r>
            <a:r>
              <a:rPr b="0" lang="en-IN" sz="2600" spc="-1" strike="noStrike">
                <a:latin typeface="Times New Roman"/>
              </a:rPr>
              <a:t>"the mental </a:t>
            </a:r>
            <a:r>
              <a:rPr b="0" lang="en-IN" sz="2600" spc="-7" strike="noStrike">
                <a:latin typeface="Times New Roman"/>
              </a:rPr>
              <a:t>action </a:t>
            </a:r>
            <a:r>
              <a:rPr b="0" lang="en-IN" sz="2600" spc="-1" strike="noStrike">
                <a:latin typeface="Times New Roman"/>
              </a:rPr>
              <a:t>or </a:t>
            </a:r>
            <a:r>
              <a:rPr b="0" lang="en-IN" sz="2600" spc="-7" strike="noStrike">
                <a:latin typeface="Times New Roman"/>
              </a:rPr>
              <a:t>process </a:t>
            </a:r>
            <a:r>
              <a:rPr b="0" lang="en-IN" sz="2600" spc="-1" strike="noStrike">
                <a:latin typeface="Times New Roman"/>
              </a:rPr>
              <a:t>of </a:t>
            </a:r>
            <a:r>
              <a:rPr b="0" lang="en-IN" sz="2600" spc="-7" strike="noStrike">
                <a:latin typeface="Times New Roman"/>
              </a:rPr>
              <a:t>acquiring knowledge  </a:t>
            </a:r>
            <a:r>
              <a:rPr b="0" lang="en-IN" sz="2600" spc="-1" strike="noStrike">
                <a:latin typeface="Times New Roman"/>
              </a:rPr>
              <a:t>and understanding through </a:t>
            </a:r>
            <a:r>
              <a:rPr b="0" lang="en-IN" sz="2600" spc="-7" strike="noStrike">
                <a:latin typeface="Times New Roman"/>
              </a:rPr>
              <a:t>thought,experience,and </a:t>
            </a: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-66" strike="noStrike">
                <a:latin typeface="Times New Roman"/>
              </a:rPr>
              <a:t> </a:t>
            </a:r>
            <a:r>
              <a:rPr b="0" lang="en-IN" sz="2600" spc="-7" strike="noStrike">
                <a:latin typeface="Times New Roman"/>
              </a:rPr>
              <a:t>senses”.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2600" spc="-1" strike="noStrike">
              <a:latin typeface="Arial"/>
            </a:endParaRPr>
          </a:p>
          <a:p>
            <a:pPr marL="299160" indent="-286200">
              <a:lnSpc>
                <a:spcPct val="88000"/>
              </a:lnSpc>
              <a:buClr>
                <a:srgbClr val="1286c3"/>
              </a:buClr>
              <a:buSzPct val="110000"/>
              <a:buFont typeface="Wingdings" charset="2"/>
              <a:buChar char=""/>
            </a:pPr>
            <a:r>
              <a:rPr b="0" lang="en-IN" sz="2600" spc="-1" strike="noStrike">
                <a:latin typeface="Times New Roman"/>
              </a:rPr>
              <a:t>Cog</a:t>
            </a:r>
            <a:r>
              <a:rPr b="0" lang="en-IN" sz="2600" spc="9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itive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pro</a:t>
            </a:r>
            <a:r>
              <a:rPr b="0" lang="en-IN" sz="2600" spc="-15" strike="noStrike">
                <a:latin typeface="Times New Roman"/>
              </a:rPr>
              <a:t>c</a:t>
            </a:r>
            <a:r>
              <a:rPr b="0" lang="en-IN" sz="2600" spc="-1" strike="noStrike">
                <a:latin typeface="Times New Roman"/>
              </a:rPr>
              <a:t>e</a:t>
            </a:r>
            <a:r>
              <a:rPr b="0" lang="en-IN" sz="2600" spc="-15" strike="noStrike">
                <a:latin typeface="Times New Roman"/>
              </a:rPr>
              <a:t>s</a:t>
            </a:r>
            <a:r>
              <a:rPr b="0" lang="en-IN" sz="2600" spc="-1" strike="noStrike">
                <a:latin typeface="Times New Roman"/>
              </a:rPr>
              <a:t>s</a:t>
            </a:r>
            <a:r>
              <a:rPr b="0" lang="en-IN" sz="2600" spc="-15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s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use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exi</a:t>
            </a:r>
            <a:r>
              <a:rPr b="0" lang="en-IN" sz="2600" spc="-15" strike="noStrike">
                <a:latin typeface="Times New Roman"/>
              </a:rPr>
              <a:t>s</a:t>
            </a:r>
            <a:r>
              <a:rPr b="0" lang="en-IN" sz="2600" spc="-1" strike="noStrike">
                <a:latin typeface="Times New Roman"/>
              </a:rPr>
              <a:t>t</a:t>
            </a:r>
            <a:r>
              <a:rPr b="0" lang="en-IN" sz="2600" spc="-15" strike="noStrike">
                <a:latin typeface="Times New Roman"/>
              </a:rPr>
              <a:t>i</a:t>
            </a:r>
            <a:r>
              <a:rPr b="0" lang="en-IN" sz="2600" spc="-1" strike="noStrike">
                <a:latin typeface="Times New Roman"/>
              </a:rPr>
              <a:t>ng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knowl</a:t>
            </a:r>
            <a:r>
              <a:rPr b="0" lang="en-IN" sz="2600" spc="-21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dge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5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d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g</a:t>
            </a:r>
            <a:r>
              <a:rPr b="0" lang="en-IN" sz="2600" spc="-26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nerate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n</a:t>
            </a:r>
            <a:r>
              <a:rPr b="0" lang="en-IN" sz="2600" spc="-15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w  knowledge.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8530920" y="4489200"/>
            <a:ext cx="92304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1" strike="noStrike">
                <a:latin typeface="Times New Roman"/>
              </a:rPr>
              <a:t>re</a:t>
            </a:r>
            <a:r>
              <a:rPr b="0" lang="en-IN" sz="2600" spc="-15" strike="noStrike">
                <a:latin typeface="Times New Roman"/>
              </a:rPr>
              <a:t>l</a:t>
            </a:r>
            <a:r>
              <a:rPr b="0" lang="en-IN" sz="2600" spc="-1" strike="noStrike">
                <a:latin typeface="Times New Roman"/>
              </a:rPr>
              <a:t>a</a:t>
            </a:r>
            <a:r>
              <a:rPr b="0" lang="en-IN" sz="2600" spc="-12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9745560" y="4489200"/>
            <a:ext cx="162576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7" strike="noStrike">
                <a:latin typeface="Times New Roman"/>
              </a:rPr>
              <a:t>to</a:t>
            </a:r>
            <a:r>
              <a:rPr b="0" lang="en-IN" sz="2600" spc="-7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abstract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2077200" y="4489200"/>
            <a:ext cx="6161760" cy="10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>
            <a:spAutoFit/>
          </a:bodyPr>
          <a:p>
            <a:pPr marL="299160" indent="-286200">
              <a:lnSpc>
                <a:spcPct val="88000"/>
              </a:lnSpc>
              <a:spcBef>
                <a:spcPts val="176"/>
              </a:spcBef>
              <a:buClr>
                <a:srgbClr val="1286c3"/>
              </a:buClr>
              <a:buSzPct val="110000"/>
              <a:buFont typeface="Wingdings" charset="2"/>
              <a:buChar char=""/>
            </a:pPr>
            <a:r>
              <a:rPr b="0" lang="en-IN" sz="2600" spc="-1" strike="noStrike">
                <a:latin typeface="Times New Roman"/>
              </a:rPr>
              <a:t>The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c</a:t>
            </a:r>
            <a:r>
              <a:rPr b="0" lang="en-IN" sz="2600" spc="-15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n</a:t>
            </a:r>
            <a:r>
              <a:rPr b="0" lang="en-IN" sz="2600" spc="-15" strike="noStrike">
                <a:latin typeface="Times New Roman"/>
              </a:rPr>
              <a:t>c</a:t>
            </a:r>
            <a:r>
              <a:rPr b="0" lang="en-IN" sz="2600" spc="-1" strike="noStrike">
                <a:latin typeface="Times New Roman"/>
              </a:rPr>
              <a:t>ept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4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f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21" strike="noStrike">
                <a:latin typeface="Times New Roman"/>
              </a:rPr>
              <a:t>c</a:t>
            </a:r>
            <a:r>
              <a:rPr b="0" lang="en-IN" sz="2600" spc="-1" strike="noStrike">
                <a:latin typeface="Times New Roman"/>
              </a:rPr>
              <a:t>ognition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i</a:t>
            </a:r>
            <a:r>
              <a:rPr b="0" lang="en-IN" sz="2600" spc="-1" strike="noStrike">
                <a:latin typeface="Times New Roman"/>
              </a:rPr>
              <a:t>s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c</a:t>
            </a:r>
            <a:r>
              <a:rPr b="0" lang="en-IN" sz="2600" spc="-12" strike="noStrike">
                <a:latin typeface="Times New Roman"/>
              </a:rPr>
              <a:t>l</a:t>
            </a:r>
            <a:r>
              <a:rPr b="0" lang="en-IN" sz="2600" spc="-1" strike="noStrike">
                <a:latin typeface="Times New Roman"/>
              </a:rPr>
              <a:t>osely  </a:t>
            </a:r>
            <a:r>
              <a:rPr b="0" lang="en-IN" sz="2600" spc="-1" strike="noStrike" u="heavy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2"/>
              </a:rPr>
              <a:t>concepts</a:t>
            </a:r>
            <a:r>
              <a:rPr b="0" lang="en-IN" sz="2600" spc="-1" strike="noStrike" u="sng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3"/>
              </a:rPr>
              <a:t> </a:t>
            </a:r>
            <a:r>
              <a:rPr b="0" lang="en-IN" sz="2600" spc="-1" strike="noStrike">
                <a:solidFill>
                  <a:srgbClr val="2f85ec"/>
                </a:solidFill>
                <a:latin typeface="Times New Roman"/>
              </a:rPr>
              <a:t>such </a:t>
            </a:r>
            <a:r>
              <a:rPr b="0" lang="en-IN" sz="2600" spc="-7" strike="noStrike">
                <a:solidFill>
                  <a:srgbClr val="2f85ec"/>
                </a:solidFill>
                <a:latin typeface="Times New Roman"/>
              </a:rPr>
              <a:t>as</a:t>
            </a:r>
            <a:r>
              <a:rPr b="0" lang="en-IN" sz="2600" spc="-7" strike="noStrike" u="sng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4"/>
              </a:rPr>
              <a:t> </a:t>
            </a:r>
            <a:r>
              <a:rPr b="0" lang="en-IN" sz="2600" spc="-7" strike="noStrike" u="heavy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5"/>
              </a:rPr>
              <a:t>mind</a:t>
            </a:r>
            <a:r>
              <a:rPr b="0" lang="en-IN" sz="2600" spc="-7" strike="noStrike" u="sng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6"/>
              </a:rPr>
              <a:t> </a:t>
            </a:r>
            <a:r>
              <a:rPr b="0" lang="en-IN" sz="2600" spc="-1" strike="noStrike">
                <a:solidFill>
                  <a:srgbClr val="2f85ec"/>
                </a:solidFill>
                <a:latin typeface="Times New Roman"/>
              </a:rPr>
              <a:t>and</a:t>
            </a:r>
            <a:r>
              <a:rPr b="0" lang="en-IN" sz="2600" spc="-41" strike="noStrike" u="sng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7"/>
              </a:rPr>
              <a:t> </a:t>
            </a:r>
            <a:r>
              <a:rPr b="0" lang="en-IN" sz="2600" spc="-7" strike="noStrike" u="heavy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/>
                <a:hlinkClick r:id="rId8"/>
              </a:rPr>
              <a:t>intelligence</a:t>
            </a:r>
            <a:r>
              <a:rPr b="0" lang="en-IN" sz="2600" spc="-7" strike="noStrike">
                <a:solidFill>
                  <a:srgbClr val="2f85ec"/>
                </a:solidFill>
                <a:latin typeface="Times New Roman"/>
              </a:rPr>
              <a:t>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2077200" y="5870160"/>
            <a:ext cx="857736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5600" indent="-332280">
              <a:lnSpc>
                <a:spcPts val="3294"/>
              </a:lnSpc>
              <a:buClr>
                <a:srgbClr val="1286c3"/>
              </a:buClr>
              <a:buSzPct val="110000"/>
              <a:buFont typeface="Wingdings" charset="2"/>
              <a:buChar char=""/>
            </a:pPr>
            <a:r>
              <a:rPr b="0" lang="en-IN" sz="2600" spc="-15" strike="noStrike">
                <a:latin typeface="Times New Roman"/>
              </a:rPr>
              <a:t>Technologies </a:t>
            </a:r>
            <a:r>
              <a:rPr b="0" lang="en-IN" sz="2600" spc="-1" strike="noStrike">
                <a:latin typeface="Times New Roman"/>
              </a:rPr>
              <a:t>– natural language processing, </a:t>
            </a:r>
            <a:r>
              <a:rPr b="0" lang="en-IN" sz="2600" spc="-7" strike="noStrike">
                <a:latin typeface="Times New Roman"/>
              </a:rPr>
              <a:t>machine</a:t>
            </a:r>
            <a:r>
              <a:rPr b="0" lang="en-IN" sz="2600" spc="-106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learning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405160" y="809640"/>
            <a:ext cx="8175960" cy="1236600"/>
          </a:xfrm>
          <a:prstGeom prst="rect">
            <a:avLst/>
          </a:prstGeom>
          <a:noFill/>
          <a:ln>
            <a:noFill/>
          </a:ln>
        </p:spPr>
        <p:txBody>
          <a:bodyPr lIns="0" rIns="0" tIns="42480" bIns="0">
            <a:spAutoFit/>
          </a:bodyPr>
          <a:p>
            <a:pPr marL="12600" indent="232920">
              <a:lnSpc>
                <a:spcPts val="4700"/>
              </a:lnSpc>
              <a:spcBef>
                <a:spcPts val="334"/>
              </a:spcBef>
            </a:pP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In order to achieve this new level of  computing,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</a:rPr>
              <a:t>cognitive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systems must</a:t>
            </a:r>
            <a:r>
              <a:rPr b="1" lang="en-IN" sz="40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12" strike="noStrike">
                <a:solidFill>
                  <a:srgbClr val="000000"/>
                </a:solidFill>
                <a:latin typeface="Times New Roman"/>
              </a:rPr>
              <a:t>be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410720" y="2747520"/>
            <a:ext cx="3459240" cy="23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3880" bIns="0">
            <a:spAutoFit/>
          </a:bodyPr>
          <a:p>
            <a:pPr marL="527760" indent="-514800">
              <a:lnSpc>
                <a:spcPct val="100000"/>
              </a:lnSpc>
              <a:spcBef>
                <a:spcPts val="1369"/>
              </a:spcBef>
              <a:buClr>
                <a:srgbClr val="1286c3"/>
              </a:buClr>
              <a:buFont typeface="StarSymbol"/>
              <a:buAutoNum type="arabicPeriod"/>
            </a:pPr>
            <a:r>
              <a:rPr b="0" lang="en-IN" sz="2800" spc="-7" strike="noStrike">
                <a:latin typeface="Times New Roman"/>
              </a:rPr>
              <a:t>Adaptive</a:t>
            </a:r>
            <a:endParaRPr b="0" lang="en-IN" sz="2800" spc="-1" strike="noStrike">
              <a:latin typeface="Arial"/>
            </a:endParaRPr>
          </a:p>
          <a:p>
            <a:pPr marL="527760" indent="-51480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Font typeface="StarSymbol"/>
              <a:buAutoNum type="arabicPeriod"/>
            </a:pPr>
            <a:r>
              <a:rPr b="0" lang="en-IN" sz="2800" spc="-7" strike="noStrike">
                <a:latin typeface="Times New Roman"/>
              </a:rPr>
              <a:t>Interactive</a:t>
            </a:r>
            <a:endParaRPr b="0" lang="en-IN" sz="2800" spc="-1" strike="noStrike">
              <a:latin typeface="Arial"/>
            </a:endParaRPr>
          </a:p>
          <a:p>
            <a:pPr marL="527760" indent="-514800">
              <a:lnSpc>
                <a:spcPct val="100000"/>
              </a:lnSpc>
              <a:spcBef>
                <a:spcPts val="1276"/>
              </a:spcBef>
              <a:buClr>
                <a:srgbClr val="1286c3"/>
              </a:buClr>
              <a:buFont typeface="StarSymbol"/>
              <a:buAutoNum type="arabicPeriod"/>
            </a:pPr>
            <a:r>
              <a:rPr b="0" lang="en-IN" sz="2800" spc="-7" strike="noStrike">
                <a:latin typeface="Times New Roman"/>
              </a:rPr>
              <a:t>Iterative and</a:t>
            </a:r>
            <a:r>
              <a:rPr b="0" lang="en-IN" sz="2800" spc="-4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stateful</a:t>
            </a:r>
            <a:endParaRPr b="0" lang="en-IN" sz="2800" spc="-1" strike="noStrike">
              <a:latin typeface="Arial"/>
            </a:endParaRPr>
          </a:p>
          <a:p>
            <a:pPr marL="527760" indent="-51480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Font typeface="StarSymbol"/>
              <a:buAutoNum type="arabicPeriod"/>
            </a:pPr>
            <a:r>
              <a:rPr b="0" lang="en-IN" sz="2800" spc="-7" strike="noStrike">
                <a:latin typeface="Times New Roman"/>
              </a:rPr>
              <a:t>Contextual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466720" y="586080"/>
            <a:ext cx="6964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COGNITIVE</a:t>
            </a:r>
            <a:r>
              <a:rPr b="1" lang="en-IN" sz="44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COMPUTING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328480" y="1921680"/>
            <a:ext cx="8274960" cy="39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450360" indent="-450000">
              <a:lnSpc>
                <a:spcPct val="100000"/>
              </a:lnSpc>
              <a:spcBef>
                <a:spcPts val="96"/>
              </a:spcBef>
              <a:buClr>
                <a:srgbClr val="1286c3"/>
              </a:buClr>
              <a:buSzPct val="109000"/>
              <a:buFont typeface="Wingdings" charset="2"/>
              <a:buChar char=""/>
            </a:pPr>
            <a:r>
              <a:rPr b="0" lang="en-IN" sz="2800" spc="-7" strike="noStrike">
                <a:latin typeface="Times New Roman"/>
              </a:rPr>
              <a:t>Mimicking </a:t>
            </a:r>
            <a:r>
              <a:rPr b="0" lang="en-IN" sz="2800" spc="-1" strike="noStrike">
                <a:latin typeface="Times New Roman"/>
              </a:rPr>
              <a:t>the </a:t>
            </a:r>
            <a:r>
              <a:rPr b="0" lang="en-IN" sz="2800" spc="-7" strike="noStrike">
                <a:latin typeface="Times New Roman"/>
              </a:rPr>
              <a:t>function of a human brain and </a:t>
            </a:r>
            <a:r>
              <a:rPr b="0" lang="en-IN" sz="2800" spc="-1" strike="noStrike">
                <a:latin typeface="Times New Roman"/>
              </a:rPr>
              <a:t>handling  </a:t>
            </a:r>
            <a:r>
              <a:rPr b="0" lang="en-IN" sz="2800" spc="-7" strike="noStrike">
                <a:latin typeface="Times New Roman"/>
              </a:rPr>
              <a:t>human </a:t>
            </a:r>
            <a:r>
              <a:rPr b="0" lang="en-IN" sz="2800" spc="-1" strike="noStrike">
                <a:latin typeface="Times New Roman"/>
              </a:rPr>
              <a:t>kind </a:t>
            </a:r>
            <a:r>
              <a:rPr b="0" lang="en-IN" sz="2800" spc="-7" strike="noStrike">
                <a:latin typeface="Times New Roman"/>
              </a:rPr>
              <a:t>of problems.</a:t>
            </a:r>
            <a:endParaRPr b="0" lang="en-IN" sz="2800" spc="-1" strike="noStrike">
              <a:latin typeface="Arial"/>
            </a:endParaRPr>
          </a:p>
          <a:p>
            <a:pPr marL="450360" indent="-450000">
              <a:lnSpc>
                <a:spcPct val="100000"/>
              </a:lnSpc>
              <a:spcBef>
                <a:spcPts val="1276"/>
              </a:spcBef>
              <a:buClr>
                <a:srgbClr val="1286c3"/>
              </a:buClr>
              <a:buSzPct val="109000"/>
              <a:buFont typeface="Wingdings" charset="2"/>
              <a:buChar char=""/>
            </a:pPr>
            <a:r>
              <a:rPr b="0" lang="en-IN" sz="2800" spc="-7" strike="noStrike">
                <a:latin typeface="Times New Roman"/>
              </a:rPr>
              <a:t>Combination of technologies to understand human  interaction and </a:t>
            </a:r>
            <a:r>
              <a:rPr b="0" lang="en-IN" sz="2800" spc="-1" strike="noStrike">
                <a:latin typeface="Times New Roman"/>
              </a:rPr>
              <a:t>provide</a:t>
            </a:r>
            <a:r>
              <a:rPr b="0" lang="en-IN" sz="2800" spc="-41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answers.</a:t>
            </a:r>
            <a:endParaRPr b="0" lang="en-IN" sz="2800" spc="-1" strike="noStrike">
              <a:latin typeface="Arial"/>
            </a:endParaRPr>
          </a:p>
          <a:p>
            <a:pPr marL="450360" indent="-45000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09000"/>
              <a:buFont typeface="Wingdings" charset="2"/>
              <a:buChar char=""/>
            </a:pPr>
            <a:r>
              <a:rPr b="0" lang="en-IN" sz="2800" spc="-1" strike="noStrike">
                <a:latin typeface="Times New Roman"/>
              </a:rPr>
              <a:t>Cognitive </a:t>
            </a:r>
            <a:r>
              <a:rPr b="0" lang="en-IN" sz="2800" spc="-7" strike="noStrike">
                <a:latin typeface="Times New Roman"/>
              </a:rPr>
              <a:t>computing systems use </a:t>
            </a:r>
            <a:r>
              <a:rPr b="0" lang="en-IN" sz="2800" spc="-12" strike="noStrike">
                <a:latin typeface="Times New Roman"/>
              </a:rPr>
              <a:t>machine </a:t>
            </a:r>
            <a:r>
              <a:rPr b="0" lang="en-IN" sz="2800" spc="-7" strike="noStrike">
                <a:latin typeface="Times New Roman"/>
              </a:rPr>
              <a:t>learning  algorithms.</a:t>
            </a:r>
            <a:endParaRPr b="0" lang="en-IN" sz="2800" spc="-1" strike="noStrike">
              <a:latin typeface="Arial"/>
            </a:endParaRPr>
          </a:p>
          <a:p>
            <a:pPr marL="450360" indent="-450000">
              <a:lnSpc>
                <a:spcPct val="100000"/>
              </a:lnSpc>
              <a:spcBef>
                <a:spcPts val="1276"/>
              </a:spcBef>
              <a:buClr>
                <a:srgbClr val="1286c3"/>
              </a:buClr>
              <a:buSzPct val="109000"/>
              <a:buFont typeface="Wingdings" charset="2"/>
              <a:buChar char=""/>
            </a:pPr>
            <a:r>
              <a:rPr b="0" lang="en-IN" sz="2800" spc="-7" strike="noStrike">
                <a:latin typeface="Times New Roman"/>
              </a:rPr>
              <a:t>Such systems continually acquire knowledge from </a:t>
            </a:r>
            <a:r>
              <a:rPr b="0" lang="en-IN" sz="2800" spc="-1" strike="noStrike">
                <a:latin typeface="Times New Roman"/>
              </a:rPr>
              <a:t>the  </a:t>
            </a:r>
            <a:r>
              <a:rPr b="0" lang="en-IN" sz="2800" spc="-7" strike="noStrike">
                <a:latin typeface="Times New Roman"/>
              </a:rPr>
              <a:t>data.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896000" y="883080"/>
            <a:ext cx="4752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401" strike="noStrike">
                <a:solidFill>
                  <a:srgbClr val="83cdf4"/>
                </a:solidFill>
                <a:latin typeface="Times New Roman"/>
              </a:rPr>
              <a:t>IBM  W</a:t>
            </a:r>
            <a:r>
              <a:rPr b="1" lang="en-IN" sz="3600" spc="-262" strike="noStrike">
                <a:solidFill>
                  <a:srgbClr val="83cdf4"/>
                </a:solidFill>
                <a:latin typeface="Times New Roman"/>
              </a:rPr>
              <a:t>A</a:t>
            </a:r>
            <a:r>
              <a:rPr b="1" lang="en-IN" sz="3600" spc="-1" strike="noStrike">
                <a:solidFill>
                  <a:srgbClr val="83cdf4"/>
                </a:solidFill>
                <a:latin typeface="Times New Roman"/>
              </a:rPr>
              <a:t>TSON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7400" y="2044080"/>
            <a:ext cx="6901560" cy="33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3880" bIns="0">
            <a:spAutoFit/>
          </a:bodyPr>
          <a:p>
            <a:pPr marL="299160" indent="-286200">
              <a:lnSpc>
                <a:spcPct val="100000"/>
              </a:lnSpc>
              <a:spcBef>
                <a:spcPts val="1369"/>
              </a:spcBef>
              <a:buClr>
                <a:srgbClr val="1286c3"/>
              </a:buClr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Super computer developed by IBM</a:t>
            </a:r>
            <a:r>
              <a:rPr b="0" lang="en-IN" sz="2800" spc="-1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Research</a:t>
            </a: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1276"/>
              </a:spcBef>
              <a:buClr>
                <a:srgbClr val="1286c3"/>
              </a:buClr>
              <a:buFont typeface="Wingdings" charset="2"/>
              <a:buChar char=""/>
            </a:pPr>
            <a:r>
              <a:rPr b="0" lang="en-IN" sz="2800" spc="-12" strike="noStrike">
                <a:latin typeface="Times New Roman"/>
              </a:rPr>
              <a:t>Named </a:t>
            </a:r>
            <a:r>
              <a:rPr b="0" lang="en-IN" sz="2800" spc="-1" strike="noStrike">
                <a:latin typeface="Times New Roman"/>
              </a:rPr>
              <a:t>for </a:t>
            </a:r>
            <a:r>
              <a:rPr b="0" lang="en-IN" sz="2800" spc="-35" strike="noStrike">
                <a:latin typeface="Times New Roman"/>
              </a:rPr>
              <a:t>IBM’s </a:t>
            </a:r>
            <a:r>
              <a:rPr b="0" lang="en-IN" sz="2800" spc="-7" strike="noStrike">
                <a:latin typeface="Times New Roman"/>
              </a:rPr>
              <a:t>founder –Thomas J</a:t>
            </a:r>
            <a:r>
              <a:rPr b="0" lang="en-IN" sz="2800" spc="32" strike="noStrike">
                <a:latin typeface="Times New Roman"/>
              </a:rPr>
              <a:t> </a:t>
            </a:r>
            <a:r>
              <a:rPr b="0" lang="en-IN" sz="2800" spc="-46" strike="noStrike">
                <a:latin typeface="Times New Roman"/>
              </a:rPr>
              <a:t>Watson</a:t>
            </a: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Research team led by Principal </a:t>
            </a:r>
            <a:r>
              <a:rPr b="0" lang="en-IN" sz="2800" spc="-1" strike="noStrike">
                <a:latin typeface="Times New Roman"/>
              </a:rPr>
              <a:t>Investigator  </a:t>
            </a:r>
            <a:r>
              <a:rPr b="0" lang="en-IN" sz="2800" spc="-55" strike="noStrike">
                <a:latin typeface="Times New Roman"/>
              </a:rPr>
              <a:t>Dr. </a:t>
            </a:r>
            <a:r>
              <a:rPr b="0" lang="en-IN" sz="2800" spc="-7" strike="noStrike">
                <a:latin typeface="Times New Roman"/>
              </a:rPr>
              <a:t>David</a:t>
            </a:r>
            <a:r>
              <a:rPr b="0" lang="en-IN" sz="2800" spc="52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Ferrucci.</a:t>
            </a: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1276"/>
              </a:spcBef>
              <a:buClr>
                <a:srgbClr val="1286c3"/>
              </a:buClr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Programmed by 25 IBM</a:t>
            </a:r>
            <a:r>
              <a:rPr b="0" lang="en-IN" sz="2800" spc="2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scientists</a:t>
            </a:r>
            <a:endParaRPr b="0" lang="en-IN" sz="2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Not connected to</a:t>
            </a:r>
            <a:r>
              <a:rPr b="0" lang="en-IN" sz="2800" spc="-15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Internet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900720" y="1620000"/>
            <a:ext cx="3423960" cy="3422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425320" y="1627200"/>
            <a:ext cx="81162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99160" indent="-286200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000"/>
              <a:buFont typeface="Arial"/>
              <a:buChar char="•"/>
            </a:pPr>
            <a:r>
              <a:rPr b="0" lang="en-IN" sz="2600" spc="-35" strike="noStrike">
                <a:latin typeface="Times New Roman"/>
              </a:rPr>
              <a:t>Watson </a:t>
            </a:r>
            <a:r>
              <a:rPr b="0" lang="en-IN" sz="2600" spc="-7" strike="noStrike">
                <a:latin typeface="Times New Roman"/>
              </a:rPr>
              <a:t>is an artificial intelligent </a:t>
            </a:r>
            <a:r>
              <a:rPr b="0" lang="en-IN" sz="2600" spc="-1" strike="noStrike">
                <a:latin typeface="Times New Roman"/>
              </a:rPr>
              <a:t>computer</a:t>
            </a:r>
            <a:r>
              <a:rPr b="0" lang="en-IN" sz="2600" spc="12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system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buClr>
                <a:srgbClr val="1286c3"/>
              </a:buClr>
              <a:buSzPct val="144000"/>
              <a:buFont typeface="Arial"/>
              <a:buChar char="•"/>
            </a:pPr>
            <a:r>
              <a:rPr b="0" lang="en-IN" sz="2600" spc="-1" strike="noStrike">
                <a:latin typeface="Times New Roman"/>
              </a:rPr>
              <a:t>Capable of answering questions posed </a:t>
            </a:r>
            <a:r>
              <a:rPr b="0" lang="en-IN" sz="2600" spc="-7" strike="noStrike">
                <a:latin typeface="Times New Roman"/>
              </a:rPr>
              <a:t>in </a:t>
            </a:r>
            <a:r>
              <a:rPr b="0" lang="en-IN" sz="2600" spc="-1" strike="noStrike">
                <a:latin typeface="Times New Roman"/>
              </a:rPr>
              <a:t>natural</a:t>
            </a:r>
            <a:r>
              <a:rPr b="0" lang="en-IN" sz="2600" spc="-120" strike="noStrike">
                <a:latin typeface="Times New Roman"/>
              </a:rPr>
              <a:t> </a:t>
            </a:r>
            <a:r>
              <a:rPr b="0" lang="en-IN" sz="2600" spc="-1" strike="noStrike">
                <a:latin typeface="Times New Roman"/>
              </a:rPr>
              <a:t>languages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425320" y="3675960"/>
            <a:ext cx="7489440" cy="12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86200">
              <a:lnSpc>
                <a:spcPct val="100000"/>
              </a:lnSpc>
              <a:spcBef>
                <a:spcPts val="99"/>
              </a:spcBef>
              <a:buClr>
                <a:srgbClr val="1286c3"/>
              </a:buClr>
              <a:buSzPct val="144000"/>
              <a:buFont typeface="Arial"/>
              <a:buChar char="•"/>
            </a:pPr>
            <a:r>
              <a:rPr b="0" lang="en-IN" sz="2600" spc="-1" strike="noStrike">
                <a:latin typeface="Times New Roman"/>
              </a:rPr>
              <a:t>Able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to</a:t>
            </a:r>
            <a:r>
              <a:rPr b="0" lang="en-IN" sz="2600" spc="-7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build</a:t>
            </a:r>
            <a:r>
              <a:rPr b="0" lang="en-IN" sz="2600" spc="-7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knowledge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and</a:t>
            </a:r>
            <a:r>
              <a:rPr b="0" lang="en-IN" sz="2600" spc="-7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learn</a:t>
            </a:r>
            <a:r>
              <a:rPr b="0" lang="en-IN" sz="2600" spc="-7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,understand language and interact more naturally with human beings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136520" y="3675960"/>
            <a:ext cx="94140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600" spc="-1" strike="noStrike">
                <a:latin typeface="Times New Roman"/>
              </a:rPr>
              <a:t>natur</a:t>
            </a:r>
            <a:r>
              <a:rPr b="0" lang="en-IN" sz="2600" spc="-21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425320" y="3960000"/>
            <a:ext cx="8652960" cy="18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99160">
              <a:lnSpc>
                <a:spcPct val="100000"/>
              </a:lnSpc>
              <a:spcBef>
                <a:spcPts val="105"/>
              </a:spcBef>
            </a:pPr>
            <a:endParaRPr b="0" lang="en-IN" sz="1800" spc="-1" strike="noStrike"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99160" indent="-286200">
              <a:lnSpc>
                <a:spcPts val="2809"/>
              </a:lnSpc>
              <a:spcBef>
                <a:spcPts val="1964"/>
              </a:spcBef>
              <a:buClr>
                <a:srgbClr val="1286c3"/>
              </a:buClr>
              <a:buSzPct val="144000"/>
              <a:buFont typeface="Arial"/>
              <a:buChar char="•"/>
            </a:pPr>
            <a:r>
              <a:rPr b="0" lang="en-IN" sz="2600" spc="-1" strike="noStrike">
                <a:latin typeface="Times New Roman"/>
              </a:rPr>
              <a:t>More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th</a:t>
            </a:r>
            <a:r>
              <a:rPr b="0" lang="en-IN" sz="2600" spc="-15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n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hun</a:t>
            </a:r>
            <a:r>
              <a:rPr b="0" lang="en-IN" sz="2600" spc="9" strike="noStrike">
                <a:latin typeface="Times New Roman"/>
              </a:rPr>
              <a:t>d</a:t>
            </a:r>
            <a:r>
              <a:rPr b="0" lang="en-IN" sz="2600" spc="-21" strike="noStrike">
                <a:latin typeface="Times New Roman"/>
              </a:rPr>
              <a:t>r</a:t>
            </a:r>
            <a:r>
              <a:rPr b="0" lang="en-IN" sz="2600" spc="-1" strike="noStrike">
                <a:latin typeface="Times New Roman"/>
              </a:rPr>
              <a:t>ed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t</a:t>
            </a:r>
            <a:r>
              <a:rPr b="0" lang="en-IN" sz="2600" spc="-12" strike="noStrike">
                <a:latin typeface="Times New Roman"/>
              </a:rPr>
              <a:t>e</a:t>
            </a:r>
            <a:r>
              <a:rPr b="0" lang="en-IN" sz="2600" spc="-1" strike="noStrike">
                <a:latin typeface="Times New Roman"/>
              </a:rPr>
              <a:t>c</a:t>
            </a:r>
            <a:r>
              <a:rPr b="0" lang="en-IN" sz="2600" spc="-15" strike="noStrike">
                <a:latin typeface="Times New Roman"/>
              </a:rPr>
              <a:t>h</a:t>
            </a:r>
            <a:r>
              <a:rPr b="0" lang="en-IN" sz="2600" spc="-1" strike="noStrike">
                <a:latin typeface="Times New Roman"/>
              </a:rPr>
              <a:t>niques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are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used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7" strike="noStrike">
                <a:latin typeface="Times New Roman"/>
              </a:rPr>
              <a:t>t</a:t>
            </a:r>
            <a:r>
              <a:rPr b="0" lang="en-IN" sz="2600" spc="-1" strike="noStrike">
                <a:latin typeface="Times New Roman"/>
              </a:rPr>
              <a:t>o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analyse</a:t>
            </a:r>
            <a:r>
              <a:rPr b="0" lang="en-IN" sz="2600" spc="-1" strike="noStrike">
                <a:latin typeface="Times New Roman"/>
              </a:rPr>
              <a:t>	</a:t>
            </a:r>
            <a:r>
              <a:rPr b="0" lang="en-IN" sz="2600" spc="-1" strike="noStrike">
                <a:latin typeface="Times New Roman"/>
              </a:rPr>
              <a:t>natur</a:t>
            </a:r>
            <a:r>
              <a:rPr b="0" lang="en-IN" sz="2600" spc="-21" strike="noStrike">
                <a:latin typeface="Times New Roman"/>
              </a:rPr>
              <a:t>a</a:t>
            </a:r>
            <a:r>
              <a:rPr b="0" lang="en-IN" sz="2600" spc="-1" strike="noStrike">
                <a:latin typeface="Times New Roman"/>
              </a:rPr>
              <a:t>l  language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2517120" y="635400"/>
            <a:ext cx="19746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14" strike="noStrike">
                <a:solidFill>
                  <a:srgbClr val="83cdf4"/>
                </a:solidFill>
                <a:latin typeface="Times New Roman"/>
              </a:rPr>
              <a:t>WATSON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679760" y="609120"/>
            <a:ext cx="33512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000000"/>
                </a:solidFill>
                <a:latin typeface="Times New Roman"/>
              </a:rPr>
              <a:t>TECHNOLOGY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096600" y="1346400"/>
            <a:ext cx="5253120" cy="39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299160" indent="-286200">
              <a:lnSpc>
                <a:spcPct val="100000"/>
              </a:lnSpc>
              <a:spcBef>
                <a:spcPts val="700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Question answering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technology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Deep understanding of </a:t>
            </a:r>
            <a:r>
              <a:rPr b="0" lang="en-IN" sz="2400" spc="-7" strike="noStrike">
                <a:latin typeface="Times New Roman"/>
              </a:rPr>
              <a:t>human</a:t>
            </a:r>
            <a:r>
              <a:rPr b="0" lang="en-IN" sz="2400" spc="-9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language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7" strike="noStrike">
                <a:latin typeface="Times New Roman"/>
              </a:rPr>
              <a:t>Software-DeepQA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Runs on cluster of </a:t>
            </a:r>
            <a:r>
              <a:rPr b="0" lang="en-IN" sz="2400" spc="-7" strike="noStrike">
                <a:latin typeface="Times New Roman"/>
              </a:rPr>
              <a:t>power </a:t>
            </a:r>
            <a:r>
              <a:rPr b="0" lang="en-IN" sz="2400" spc="-1" strike="noStrike">
                <a:latin typeface="Times New Roman"/>
              </a:rPr>
              <a:t>750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computers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10 </a:t>
            </a:r>
            <a:r>
              <a:rPr b="0" lang="en-IN" sz="2400" spc="-7" strike="noStrike">
                <a:latin typeface="Times New Roman"/>
              </a:rPr>
              <a:t>racks </a:t>
            </a:r>
            <a:r>
              <a:rPr b="0" lang="en-IN" sz="2400" spc="-1" strike="noStrike">
                <a:latin typeface="Times New Roman"/>
              </a:rPr>
              <a:t>holding 90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servers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7" strike="noStrike">
                <a:latin typeface="Times New Roman"/>
              </a:rPr>
              <a:t>2880</a:t>
            </a:r>
            <a:r>
              <a:rPr b="0" lang="en-IN" sz="2400" spc="-7" strike="noStrike">
                <a:latin typeface="Times New Roman"/>
              </a:rPr>
              <a:t>	</a:t>
            </a:r>
            <a:r>
              <a:rPr b="0" lang="en-IN" sz="2400" spc="-7" strike="noStrike">
                <a:latin typeface="Times New Roman"/>
              </a:rPr>
              <a:t>3.55GHz power processor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7" strike="noStrike">
                <a:latin typeface="Times New Roman"/>
              </a:rPr>
              <a:t>cores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4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16 TB</a:t>
            </a:r>
            <a:r>
              <a:rPr b="0" lang="en-IN" sz="2400" spc="-55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memory</a:t>
            </a:r>
            <a:endParaRPr b="0" lang="en-IN" sz="24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601"/>
              </a:spcBef>
              <a:buClr>
                <a:srgbClr val="1286c3"/>
              </a:buClr>
              <a:buFont typeface="Wingdings" charset="2"/>
              <a:buChar char=""/>
            </a:pPr>
            <a:r>
              <a:rPr b="0" lang="en-IN" sz="2400" spc="-1" strike="noStrike">
                <a:latin typeface="Times New Roman"/>
              </a:rPr>
              <a:t>Hold </a:t>
            </a:r>
            <a:r>
              <a:rPr b="0" lang="en-IN" sz="2400" spc="-7" strike="noStrike">
                <a:latin typeface="Times New Roman"/>
              </a:rPr>
              <a:t>approximately </a:t>
            </a:r>
            <a:r>
              <a:rPr b="0" lang="en-IN" sz="2400" spc="-1" strike="noStrike">
                <a:latin typeface="Times New Roman"/>
              </a:rPr>
              <a:t>one </a:t>
            </a:r>
            <a:r>
              <a:rPr b="0" lang="en-IN" sz="2400" spc="-7" strike="noStrike">
                <a:latin typeface="Times New Roman"/>
              </a:rPr>
              <a:t>million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books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711440" y="1521000"/>
            <a:ext cx="4048920" cy="4452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537200" y="844920"/>
            <a:ext cx="45849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GOAL OF</a:t>
            </a:r>
            <a:r>
              <a:rPr b="1" lang="en-IN" sz="4000" spc="-5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131" strike="noStrike">
                <a:solidFill>
                  <a:srgbClr val="000000"/>
                </a:solidFill>
                <a:latin typeface="Times New Roman"/>
              </a:rPr>
              <a:t>WATSON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04240" y="2194560"/>
            <a:ext cx="9870120" cy="40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99160" indent="-286200">
              <a:lnSpc>
                <a:spcPts val="3580"/>
              </a:lnSpc>
              <a:buClr>
                <a:srgbClr val="1286c3"/>
              </a:buClr>
              <a:buSzPct val="141000"/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According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to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IBM,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"The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1" strike="noStrike">
                <a:latin typeface="Times New Roman"/>
              </a:rPr>
              <a:t>goal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is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to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12" strike="noStrike">
                <a:latin typeface="Times New Roman"/>
              </a:rPr>
              <a:t>have</a:t>
            </a:r>
            <a:r>
              <a:rPr b="0" lang="en-IN" sz="2800" spc="-12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computers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start</a:t>
            </a:r>
            <a:r>
              <a:rPr b="0" lang="en-IN" sz="2800" spc="-7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to</a:t>
            </a:r>
            <a:endParaRPr b="0" lang="en-IN" sz="2800" spc="-1" strike="noStrike">
              <a:latin typeface="Arial"/>
            </a:endParaRPr>
          </a:p>
          <a:p>
            <a:pPr marL="299160">
              <a:lnSpc>
                <a:spcPts val="3234"/>
              </a:lnSpc>
            </a:pPr>
            <a:r>
              <a:rPr b="0" lang="en-IN" sz="2800" spc="-7" strike="noStrike">
                <a:latin typeface="Times New Roman"/>
              </a:rPr>
              <a:t>interact</a:t>
            </a:r>
            <a:r>
              <a:rPr b="0" lang="en-IN" sz="2800" spc="168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in</a:t>
            </a:r>
            <a:r>
              <a:rPr b="0" lang="en-IN" sz="2800" spc="157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natural</a:t>
            </a:r>
            <a:r>
              <a:rPr b="0" lang="en-IN" sz="2800" spc="17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human</a:t>
            </a:r>
            <a:r>
              <a:rPr b="0" lang="en-IN" sz="2800" spc="168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terms</a:t>
            </a:r>
            <a:r>
              <a:rPr b="0" lang="en-IN" sz="2800" spc="17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across</a:t>
            </a:r>
            <a:r>
              <a:rPr b="0" lang="en-IN" sz="2800" spc="180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</a:t>
            </a:r>
            <a:r>
              <a:rPr b="0" lang="en-IN" sz="2800" spc="17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range</a:t>
            </a:r>
            <a:r>
              <a:rPr b="0" lang="en-IN" sz="2800" spc="157" strike="noStrike">
                <a:latin typeface="Times New Roman"/>
              </a:rPr>
              <a:t> </a:t>
            </a:r>
            <a:r>
              <a:rPr b="0" lang="en-IN" sz="2800" spc="-1" strike="noStrike">
                <a:latin typeface="Times New Roman"/>
              </a:rPr>
              <a:t>of</a:t>
            </a:r>
            <a:r>
              <a:rPr b="0" lang="en-IN" sz="2800" spc="168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applications</a:t>
            </a:r>
            <a:r>
              <a:rPr b="0" lang="en-IN" sz="2800" spc="17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and</a:t>
            </a:r>
            <a:endParaRPr b="0" lang="en-IN" sz="2800" spc="-1" strike="noStrike"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IN" sz="2800" spc="-7" strike="noStrike">
                <a:latin typeface="Times New Roman"/>
              </a:rPr>
              <a:t>p</a:t>
            </a:r>
            <a:r>
              <a:rPr b="0" lang="en-IN" sz="2800" spc="-1" strike="noStrike">
                <a:latin typeface="Times New Roman"/>
              </a:rPr>
              <a:t>r</a:t>
            </a:r>
            <a:r>
              <a:rPr b="0" lang="en-IN" sz="2800" spc="-7" strike="noStrike">
                <a:latin typeface="Times New Roman"/>
              </a:rPr>
              <a:t>ocesses,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u</a:t>
            </a:r>
            <a:r>
              <a:rPr b="0" lang="en-IN" sz="2800" spc="-1" strike="noStrike">
                <a:latin typeface="Times New Roman"/>
              </a:rPr>
              <a:t>n</a:t>
            </a:r>
            <a:r>
              <a:rPr b="0" lang="en-IN" sz="2800" spc="-7" strike="noStrike">
                <a:latin typeface="Times New Roman"/>
              </a:rPr>
              <a:t>derst</a:t>
            </a:r>
            <a:r>
              <a:rPr b="0" lang="en-IN" sz="2800" spc="-21" strike="noStrike">
                <a:latin typeface="Times New Roman"/>
              </a:rPr>
              <a:t>a</a:t>
            </a:r>
            <a:r>
              <a:rPr b="0" lang="en-IN" sz="2800" spc="-7" strike="noStrike">
                <a:latin typeface="Times New Roman"/>
              </a:rPr>
              <a:t>n</a:t>
            </a:r>
            <a:r>
              <a:rPr b="0" lang="en-IN" sz="2800" spc="-1" strike="noStrike">
                <a:latin typeface="Times New Roman"/>
              </a:rPr>
              <a:t>d</a:t>
            </a:r>
            <a:r>
              <a:rPr b="0" lang="en-IN" sz="2800" spc="-7" strike="noStrike">
                <a:latin typeface="Times New Roman"/>
              </a:rPr>
              <a:t>ing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the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q</a:t>
            </a:r>
            <a:r>
              <a:rPr b="0" lang="en-IN" sz="2800" spc="-1" strike="noStrike">
                <a:latin typeface="Times New Roman"/>
              </a:rPr>
              <a:t>u</a:t>
            </a:r>
            <a:r>
              <a:rPr b="0" lang="en-IN" sz="2800" spc="-7" strike="noStrike">
                <a:latin typeface="Times New Roman"/>
              </a:rPr>
              <a:t>est</a:t>
            </a:r>
            <a:r>
              <a:rPr b="0" lang="en-IN" sz="2800" spc="-21" strike="noStrike">
                <a:latin typeface="Times New Roman"/>
              </a:rPr>
              <a:t>i</a:t>
            </a:r>
            <a:r>
              <a:rPr b="0" lang="en-IN" sz="2800" spc="-7" strike="noStrike">
                <a:latin typeface="Times New Roman"/>
              </a:rPr>
              <a:t>ons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that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hu</a:t>
            </a:r>
            <a:r>
              <a:rPr b="0" lang="en-IN" sz="2800" spc="-26" strike="noStrike">
                <a:latin typeface="Times New Roman"/>
              </a:rPr>
              <a:t>m</a:t>
            </a:r>
            <a:r>
              <a:rPr b="0" lang="en-IN" sz="2800" spc="-7" strike="noStrike">
                <a:latin typeface="Times New Roman"/>
              </a:rPr>
              <a:t>ans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ask</a:t>
            </a:r>
            <a:r>
              <a:rPr b="0" lang="en-IN" sz="2800" spc="-1" strike="noStrike">
                <a:latin typeface="Times New Roman"/>
              </a:rPr>
              <a:t>	</a:t>
            </a:r>
            <a:r>
              <a:rPr b="0" lang="en-IN" sz="2800" spc="-7" strike="noStrike">
                <a:latin typeface="Times New Roman"/>
              </a:rPr>
              <a:t>and  </a:t>
            </a:r>
            <a:r>
              <a:rPr b="0" lang="en-IN" sz="2800" spc="-1" strike="noStrike">
                <a:latin typeface="Times New Roman"/>
              </a:rPr>
              <a:t>providing </a:t>
            </a:r>
            <a:r>
              <a:rPr b="0" lang="en-IN" sz="2800" spc="-7" strike="noStrike">
                <a:latin typeface="Times New Roman"/>
              </a:rPr>
              <a:t>answers that humans </a:t>
            </a:r>
            <a:r>
              <a:rPr b="0" lang="en-IN" sz="2800" spc="-12" strike="noStrike">
                <a:latin typeface="Times New Roman"/>
              </a:rPr>
              <a:t>can </a:t>
            </a:r>
            <a:r>
              <a:rPr b="0" lang="en-IN" sz="2800" spc="-7" strike="noStrike">
                <a:latin typeface="Times New Roman"/>
              </a:rPr>
              <a:t>understand and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21" strike="noStrike">
                <a:latin typeface="Times New Roman"/>
              </a:rPr>
              <a:t>justify.“</a:t>
            </a:r>
            <a:endParaRPr b="0" lang="en-IN" sz="2800" spc="-1" strike="noStrike"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51"/>
              </a:spcBef>
            </a:pPr>
            <a:endParaRPr b="0" lang="en-IN" sz="2800" spc="-1" strike="noStrike">
              <a:latin typeface="Arial"/>
            </a:endParaRPr>
          </a:p>
          <a:p>
            <a:pPr marL="299160" indent="-286200" algn="just">
              <a:lnSpc>
                <a:spcPct val="96000"/>
              </a:lnSpc>
              <a:spcBef>
                <a:spcPts val="6"/>
              </a:spcBef>
              <a:buClr>
                <a:srgbClr val="1286c3"/>
              </a:buClr>
              <a:buSzPct val="141000"/>
              <a:buFont typeface="Wingdings" charset="2"/>
              <a:buChar char=""/>
            </a:pPr>
            <a:r>
              <a:rPr b="0" lang="en-IN" sz="2800" spc="-7" strike="noStrike">
                <a:latin typeface="Times New Roman"/>
              </a:rPr>
              <a:t>The </a:t>
            </a:r>
            <a:r>
              <a:rPr b="0" lang="en-IN" sz="2800" spc="-1" strike="noStrike">
                <a:latin typeface="Times New Roman"/>
              </a:rPr>
              <a:t>goal </a:t>
            </a:r>
            <a:r>
              <a:rPr b="0" lang="en-IN" sz="2800" spc="-7" strike="noStrike">
                <a:latin typeface="Times New Roman"/>
              </a:rPr>
              <a:t>of cognitive computing </a:t>
            </a:r>
            <a:r>
              <a:rPr b="0" lang="en-IN" sz="2800" spc="-12" strike="noStrike">
                <a:latin typeface="Times New Roman"/>
              </a:rPr>
              <a:t>is to </a:t>
            </a:r>
            <a:r>
              <a:rPr b="0" lang="en-IN" sz="2800" spc="-7" strike="noStrike">
                <a:latin typeface="Times New Roman"/>
              </a:rPr>
              <a:t>create automated IT  </a:t>
            </a:r>
            <a:r>
              <a:rPr b="0" lang="en-IN" sz="2800" spc="-12" strike="noStrike">
                <a:latin typeface="Times New Roman"/>
              </a:rPr>
              <a:t>systems </a:t>
            </a:r>
            <a:r>
              <a:rPr b="0" lang="en-IN" sz="2800" spc="-1" strike="noStrike">
                <a:latin typeface="Times New Roman"/>
              </a:rPr>
              <a:t>that </a:t>
            </a:r>
            <a:r>
              <a:rPr b="0" lang="en-IN" sz="2800" spc="-7" strike="noStrike">
                <a:latin typeface="Times New Roman"/>
              </a:rPr>
              <a:t>are capable </a:t>
            </a:r>
            <a:r>
              <a:rPr b="0" lang="en-IN" sz="2800" spc="-1" strike="noStrike">
                <a:latin typeface="Times New Roman"/>
              </a:rPr>
              <a:t>of </a:t>
            </a:r>
            <a:r>
              <a:rPr b="0" lang="en-IN" sz="2800" spc="-7" strike="noStrike">
                <a:latin typeface="Times New Roman"/>
              </a:rPr>
              <a:t>solving problems </a:t>
            </a:r>
            <a:r>
              <a:rPr b="0" lang="en-IN" sz="2800" spc="-1" strike="noStrike">
                <a:latin typeface="Times New Roman"/>
              </a:rPr>
              <a:t>without </a:t>
            </a:r>
            <a:r>
              <a:rPr b="0" lang="en-IN" sz="2800" spc="-7" strike="noStrike">
                <a:latin typeface="Times New Roman"/>
              </a:rPr>
              <a:t>requiring  human</a:t>
            </a:r>
            <a:r>
              <a:rPr b="0" lang="en-IN" sz="2800" spc="4" strike="noStrike">
                <a:latin typeface="Times New Roman"/>
              </a:rPr>
              <a:t> </a:t>
            </a:r>
            <a:r>
              <a:rPr b="0" lang="en-IN" sz="2800" spc="-7" strike="noStrike">
                <a:latin typeface="Times New Roman"/>
              </a:rPr>
              <a:t>assistance.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Ultra_Office/6.2.3.2$Windows_x86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2019-11-30T01:03:04Z</dcterms:created>
  <dc:creator/>
  <dc:description/>
  <dc:language>en-IN</dc:language>
  <cp:lastModifiedBy/>
  <dcterms:modified xsi:type="dcterms:W3CDTF">2019-11-30T06:38:49Z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2016-04-02T00:00:00Z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2019-11-30T00:00:00Z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