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34"/>
  </p:notesMasterIdLst>
  <p:sldIdLst>
    <p:sldId id="29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0" r:id="rId12"/>
    <p:sldId id="321" r:id="rId13"/>
    <p:sldId id="322" r:id="rId14"/>
    <p:sldId id="323" r:id="rId15"/>
    <p:sldId id="324" r:id="rId16"/>
    <p:sldId id="326" r:id="rId17"/>
    <p:sldId id="328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0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5AC71-DDB9-4504-9B6B-E39E76578DDA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C1C32-1F5C-45C2-9E2B-FE96B4A7A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7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034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465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90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1756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4846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3993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5934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1392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3373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085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2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9650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4329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2119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3576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9463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171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7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27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2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9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443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861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765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235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F447-A4DF-4AFD-86FB-2D9F8E4556F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9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33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27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7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4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EEF447-A4DF-4AFD-86FB-2D9F8E4556F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392E-A9E7-4D03-87E8-F566E12E1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6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ientific_method" TargetMode="External"/><Relationship Id="rId7" Type="http://schemas.openxmlformats.org/officeDocument/2006/relationships/hyperlink" Target="https://pafnuty.wordpress.com/2013/03/15/reading-log-mad-skills-new-analysis-practices-for-big-data-cohe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pplied_information_economics" TargetMode="External"/><Relationship Id="rId5" Type="http://schemas.openxmlformats.org/officeDocument/2006/relationships/hyperlink" Target="http://www.informationweek.com/software/information-management/analytics-at-work-qanda-with-tom-davenport/d/d-id/1085869?" TargetMode="External"/><Relationship Id="rId4" Type="http://schemas.openxmlformats.org/officeDocument/2006/relationships/hyperlink" Target="https://en.wikipedia.org/wiki/Cross_Industry_Standard_Process_for_Data_Min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Data Analytics Lifecycle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52401"/>
            <a:ext cx="107696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2.3 Phase 2: Data  Preparation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2209800"/>
            <a:ext cx="113792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Includes steps to explore, preprocess, and condition data</a:t>
            </a:r>
          </a:p>
          <a:p>
            <a:pPr eaLnBrk="1" hangingPunct="1"/>
            <a:r>
              <a:rPr lang="en-US" sz="2800" dirty="0" smtClean="0"/>
              <a:t>Create robust environment – analytics sandbox</a:t>
            </a:r>
          </a:p>
          <a:p>
            <a:pPr eaLnBrk="1" hangingPunct="1"/>
            <a:r>
              <a:rPr lang="en-US" sz="2800" dirty="0" smtClean="0"/>
              <a:t>Data preparation tends to be the most labor-intensive step in the analytics lifecycle</a:t>
            </a:r>
          </a:p>
          <a:p>
            <a:pPr lvl="1" eaLnBrk="1" hangingPunct="1"/>
            <a:r>
              <a:rPr lang="en-US" sz="2400" dirty="0" smtClean="0"/>
              <a:t>Often at least 50% of the data science project’s time</a:t>
            </a:r>
          </a:p>
          <a:p>
            <a:pPr eaLnBrk="1" hangingPunct="1"/>
            <a:r>
              <a:rPr lang="en-US" sz="2800" dirty="0" smtClean="0"/>
              <a:t>The data preparation phase is generally the most iterative and the one that teams tend to underestimate most often</a:t>
            </a:r>
          </a:p>
        </p:txBody>
      </p:sp>
    </p:spTree>
    <p:extLst>
      <p:ext uri="{BB962C8B-B14F-4D97-AF65-F5344CB8AC3E}">
        <p14:creationId xmlns:p14="http://schemas.microsoft.com/office/powerpoint/2010/main" val="19134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1176000" cy="1295401"/>
          </a:xfrm>
        </p:spPr>
        <p:txBody>
          <a:bodyPr/>
          <a:lstStyle/>
          <a:p>
            <a:pPr algn="ctr" eaLnBrk="1" hangingPunct="1"/>
            <a:r>
              <a:rPr lang="en-US" sz="3600" dirty="0"/>
              <a:t>2.3.2 Performing </a:t>
            </a:r>
            <a:r>
              <a:rPr lang="en-US" sz="3600" dirty="0" smtClean="0"/>
              <a:t>ETLT</a:t>
            </a:r>
            <a:br>
              <a:rPr lang="en-US" sz="3600" dirty="0" smtClean="0"/>
            </a:br>
            <a:r>
              <a:rPr lang="en-US" sz="3600" dirty="0"/>
              <a:t>(Extract, Transform, Load, Transform)</a:t>
            </a:r>
            <a:endParaRPr lang="en-US" sz="36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2286000"/>
            <a:ext cx="113792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ETL users perform extract, transform, load</a:t>
            </a:r>
          </a:p>
          <a:p>
            <a:pPr eaLnBrk="1" hangingPunct="1"/>
            <a:r>
              <a:rPr lang="en-US" sz="2800" dirty="0" smtClean="0"/>
              <a:t>In the sandbox the process is often ELT – early load preserves the raw data which can be useful to examine</a:t>
            </a:r>
          </a:p>
          <a:p>
            <a:pPr eaLnBrk="1" hangingPunct="1"/>
            <a:r>
              <a:rPr lang="en-US" sz="2800" dirty="0" smtClean="0"/>
              <a:t>Example – in credit card fraud detection, outliers can represent high-risk transactions that might be inadvertently filtered out or transformed before being loaded into the database</a:t>
            </a:r>
          </a:p>
          <a:p>
            <a:pPr eaLnBrk="1" hangingPunct="1"/>
            <a:r>
              <a:rPr lang="en-US" sz="2800" dirty="0" smtClean="0"/>
              <a:t>Hadoop (Chapter 10) is often used here</a:t>
            </a:r>
          </a:p>
        </p:txBody>
      </p:sp>
    </p:spTree>
    <p:extLst>
      <p:ext uri="{BB962C8B-B14F-4D97-AF65-F5344CB8AC3E}">
        <p14:creationId xmlns:p14="http://schemas.microsoft.com/office/powerpoint/2010/main" val="29055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52401"/>
            <a:ext cx="1076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2.3.3 Learning about the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2286000"/>
            <a:ext cx="96520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Becoming familiar with the data is critical</a:t>
            </a:r>
          </a:p>
          <a:p>
            <a:pPr eaLnBrk="1" hangingPunct="1"/>
            <a:r>
              <a:rPr lang="en-US" sz="2800" dirty="0" smtClean="0"/>
              <a:t>This activity accomplishes several goals:</a:t>
            </a:r>
          </a:p>
          <a:p>
            <a:pPr lvl="1" eaLnBrk="1" hangingPunct="1"/>
            <a:r>
              <a:rPr lang="en-US" sz="2400" dirty="0" smtClean="0"/>
              <a:t>Determines the data available to the team early in the project</a:t>
            </a:r>
          </a:p>
          <a:p>
            <a:pPr lvl="1" eaLnBrk="1" hangingPunct="1"/>
            <a:r>
              <a:rPr lang="en-US" sz="2400" dirty="0" smtClean="0"/>
              <a:t>Highlights gaps – identifies data not currently available</a:t>
            </a:r>
          </a:p>
          <a:p>
            <a:pPr lvl="1" eaLnBrk="1" hangingPunct="1"/>
            <a:r>
              <a:rPr lang="en-US" sz="2400" dirty="0" smtClean="0"/>
              <a:t>Identifies data outside the organization that might be useful</a:t>
            </a:r>
          </a:p>
        </p:txBody>
      </p:sp>
    </p:spTree>
    <p:extLst>
      <p:ext uri="{BB962C8B-B14F-4D97-AF65-F5344CB8AC3E}">
        <p14:creationId xmlns:p14="http://schemas.microsoft.com/office/powerpoint/2010/main" val="5563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52401"/>
            <a:ext cx="10566400" cy="1523999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2.3.3 Learning about the Data</a:t>
            </a:r>
            <a:r>
              <a:rPr lang="en-US" sz="4000" dirty="0" smtClean="0"/>
              <a:t> Sample Dataset Inventory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3600"/>
            <a:ext cx="1062312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609600"/>
            <a:ext cx="10160000" cy="685801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2.3.4 Data </a:t>
            </a:r>
            <a:r>
              <a:rPr lang="en-US" sz="4000" dirty="0" smtClean="0"/>
              <a:t>Conditioning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2286000"/>
            <a:ext cx="113792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Data conditioning includes cleaning data, normalizing datasets, and performing transformations</a:t>
            </a:r>
          </a:p>
          <a:p>
            <a:pPr lvl="1" eaLnBrk="1" hangingPunct="1"/>
            <a:r>
              <a:rPr lang="en-US" sz="2400" dirty="0" smtClean="0"/>
              <a:t>Often viewed as a preprocessing step prior to data analysis, it might be performed by data owner, IT department, DBA, etc.</a:t>
            </a:r>
          </a:p>
          <a:p>
            <a:pPr lvl="1" eaLnBrk="1" hangingPunct="1"/>
            <a:r>
              <a:rPr lang="en-US" sz="2400" dirty="0" smtClean="0"/>
              <a:t>Best to have data scientists involved</a:t>
            </a:r>
          </a:p>
          <a:p>
            <a:pPr lvl="1" eaLnBrk="1" hangingPunct="1"/>
            <a:r>
              <a:rPr lang="en-US" sz="2400" dirty="0" smtClean="0"/>
              <a:t>Data science teams prefer more data than too little</a:t>
            </a:r>
          </a:p>
        </p:txBody>
      </p:sp>
    </p:spTree>
    <p:extLst>
      <p:ext uri="{BB962C8B-B14F-4D97-AF65-F5344CB8AC3E}">
        <p14:creationId xmlns:p14="http://schemas.microsoft.com/office/powerpoint/2010/main" val="25813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609600"/>
            <a:ext cx="10160000" cy="685801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2.3.4 Data </a:t>
            </a:r>
            <a:r>
              <a:rPr lang="en-US" sz="4000" dirty="0" smtClean="0"/>
              <a:t>Conditioning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2286000"/>
            <a:ext cx="113792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Additional questions and considerations</a:t>
            </a:r>
          </a:p>
          <a:p>
            <a:pPr lvl="1" eaLnBrk="1" hangingPunct="1"/>
            <a:r>
              <a:rPr lang="en-US" sz="2400" dirty="0" smtClean="0"/>
              <a:t>What are the data sources?  Target fields?</a:t>
            </a:r>
          </a:p>
          <a:p>
            <a:pPr lvl="1" eaLnBrk="1" hangingPunct="1"/>
            <a:r>
              <a:rPr lang="en-US" sz="2400" dirty="0" smtClean="0"/>
              <a:t>How clean is the data?</a:t>
            </a:r>
          </a:p>
          <a:p>
            <a:pPr lvl="1" eaLnBrk="1" hangingPunct="1"/>
            <a:r>
              <a:rPr lang="en-US" sz="2400" dirty="0" smtClean="0"/>
              <a:t>How consistent are the contents and files?  Missing or inconsistent values?</a:t>
            </a:r>
          </a:p>
          <a:p>
            <a:pPr lvl="1" eaLnBrk="1" hangingPunct="1"/>
            <a:r>
              <a:rPr lang="en-US" sz="2400" dirty="0" smtClean="0"/>
              <a:t>Assess the consistence of the data types – numeric, alphanumeric?</a:t>
            </a:r>
          </a:p>
          <a:p>
            <a:pPr lvl="1" eaLnBrk="1" hangingPunct="1"/>
            <a:r>
              <a:rPr lang="en-US" sz="2400" dirty="0" smtClean="0"/>
              <a:t>Review the contents to ensure the data makes sense</a:t>
            </a:r>
          </a:p>
          <a:p>
            <a:pPr lvl="1" eaLnBrk="1" hangingPunct="1"/>
            <a:r>
              <a:rPr lang="en-US" sz="2400" dirty="0" smtClean="0"/>
              <a:t>Look for evidence of systematic error</a:t>
            </a:r>
          </a:p>
        </p:txBody>
      </p:sp>
    </p:spTree>
    <p:extLst>
      <p:ext uri="{BB962C8B-B14F-4D97-AF65-F5344CB8AC3E}">
        <p14:creationId xmlns:p14="http://schemas.microsoft.com/office/powerpoint/2010/main" val="39539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457201"/>
            <a:ext cx="10058400" cy="1219200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2.3.5 Survey and </a:t>
            </a:r>
            <a:r>
              <a:rPr lang="en-US" sz="4000" dirty="0" smtClean="0"/>
              <a:t>Visualize</a:t>
            </a:r>
            <a:br>
              <a:rPr lang="en-US" sz="4000" dirty="0" smtClean="0"/>
            </a:br>
            <a:r>
              <a:rPr lang="en-US" sz="4000" dirty="0" smtClean="0"/>
              <a:t>Guidelines and Considerations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2286000"/>
            <a:ext cx="116840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Review data to ensure calculations are consistent</a:t>
            </a:r>
          </a:p>
          <a:p>
            <a:pPr eaLnBrk="1" hangingPunct="1"/>
            <a:r>
              <a:rPr lang="en-US" sz="2400" dirty="0" smtClean="0"/>
              <a:t>Does the data distribution stay consistent?</a:t>
            </a:r>
          </a:p>
          <a:p>
            <a:pPr eaLnBrk="1" hangingPunct="1"/>
            <a:r>
              <a:rPr lang="en-US" sz="2400" dirty="0" smtClean="0"/>
              <a:t>Assess the granularity of the data, the range of values, and the level of aggregation of the data</a:t>
            </a:r>
          </a:p>
          <a:p>
            <a:pPr eaLnBrk="1" hangingPunct="1"/>
            <a:r>
              <a:rPr lang="en-US" sz="2400" dirty="0" smtClean="0"/>
              <a:t>Does the data represent the population of interest?</a:t>
            </a:r>
          </a:p>
          <a:p>
            <a:pPr eaLnBrk="1" hangingPunct="1"/>
            <a:r>
              <a:rPr lang="en-US" sz="2400" dirty="0" smtClean="0"/>
              <a:t>Check time-related variables – daily, weekly, monthly?  Is this good enough?</a:t>
            </a:r>
          </a:p>
          <a:p>
            <a:pPr eaLnBrk="1" hangingPunct="1"/>
            <a:r>
              <a:rPr lang="en-US" sz="2400" dirty="0" smtClean="0"/>
              <a:t>Is the data standardized/normalized? Scales consistent?</a:t>
            </a:r>
          </a:p>
          <a:p>
            <a:pPr eaLnBrk="1" hangingPunct="1"/>
            <a:r>
              <a:rPr lang="en-US" sz="2400" dirty="0" smtClean="0"/>
              <a:t>For geospatial datasets, are state/country abbreviations consistent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989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4" y="214314"/>
            <a:ext cx="9743016" cy="1462087"/>
          </a:xfrm>
        </p:spPr>
        <p:txBody>
          <a:bodyPr/>
          <a:lstStyle/>
          <a:p>
            <a:pPr eaLnBrk="1" hangingPunct="1"/>
            <a:r>
              <a:rPr lang="en-US" dirty="0" smtClean="0"/>
              <a:t>2.4 Phase 3: Model Planning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1905000"/>
            <a:ext cx="8839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4" y="214314"/>
            <a:ext cx="9743016" cy="1462087"/>
          </a:xfrm>
        </p:spPr>
        <p:txBody>
          <a:bodyPr/>
          <a:lstStyle/>
          <a:p>
            <a:pPr eaLnBrk="1" hangingPunct="1"/>
            <a:r>
              <a:rPr lang="en-US" dirty="0"/>
              <a:t>2.4 Phase </a:t>
            </a:r>
            <a:r>
              <a:rPr lang="en-US" dirty="0" smtClean="0"/>
              <a:t>3: Model Planning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11277600" cy="3886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Activities to consider</a:t>
            </a:r>
          </a:p>
          <a:p>
            <a:pPr lvl="1" eaLnBrk="1" hangingPunct="1"/>
            <a:r>
              <a:rPr lang="en-US" sz="2000" dirty="0" smtClean="0"/>
              <a:t>Assess the structure of the data – this dictates the tools and analytic techniques for the next phase</a:t>
            </a:r>
          </a:p>
          <a:p>
            <a:pPr lvl="1" eaLnBrk="1" hangingPunct="1"/>
            <a:r>
              <a:rPr lang="en-US" sz="2000" dirty="0" smtClean="0"/>
              <a:t>Ensure the analytic techniques enable the team to meet the business objectives and accept or reject the working hypotheses</a:t>
            </a:r>
          </a:p>
          <a:p>
            <a:pPr lvl="1" eaLnBrk="1" hangingPunct="1"/>
            <a:r>
              <a:rPr lang="en-US" sz="2000" dirty="0" smtClean="0"/>
              <a:t>Determine if the situation warrants a single model or a series of techniques as part of a larger analytic workflow</a:t>
            </a:r>
          </a:p>
          <a:p>
            <a:pPr lvl="1" eaLnBrk="1" hangingPunct="1"/>
            <a:r>
              <a:rPr lang="en-US" sz="2000" dirty="0" smtClean="0"/>
              <a:t>Research and understand how other analysts have approached this kind or similar kind of problem</a:t>
            </a:r>
          </a:p>
        </p:txBody>
      </p:sp>
    </p:spTree>
    <p:extLst>
      <p:ext uri="{BB962C8B-B14F-4D97-AF65-F5344CB8AC3E}">
        <p14:creationId xmlns:p14="http://schemas.microsoft.com/office/powerpoint/2010/main" val="30427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4" y="214314"/>
            <a:ext cx="9235016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2.4.1 Data Exploration </a:t>
            </a:r>
            <a:br>
              <a:rPr lang="en-US" dirty="0" smtClean="0"/>
            </a:br>
            <a:r>
              <a:rPr lang="en-US" dirty="0" smtClean="0"/>
              <a:t>and Variable 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11277600" cy="3886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Explore the data to understand the relationships among the variables to inform selection of the variables and methods</a:t>
            </a:r>
          </a:p>
          <a:p>
            <a:pPr eaLnBrk="1" hangingPunct="1"/>
            <a:r>
              <a:rPr lang="en-US" sz="2000" dirty="0" smtClean="0"/>
              <a:t>A common way to do this is to use data visualization tools</a:t>
            </a:r>
          </a:p>
          <a:p>
            <a:pPr eaLnBrk="1" hangingPunct="1"/>
            <a:r>
              <a:rPr lang="en-US" sz="2000" dirty="0" smtClean="0"/>
              <a:t>Often, stakeholders and subject matter experts may have ideas</a:t>
            </a:r>
          </a:p>
          <a:p>
            <a:pPr lvl="1" eaLnBrk="1" hangingPunct="1"/>
            <a:r>
              <a:rPr lang="en-US" sz="1600" dirty="0" smtClean="0"/>
              <a:t>For example, some hypothesis that led to the project</a:t>
            </a:r>
          </a:p>
          <a:p>
            <a:pPr eaLnBrk="1" hangingPunct="1"/>
            <a:r>
              <a:rPr lang="en-US" sz="2000" dirty="0" smtClean="0"/>
              <a:t>Aim for capturing the most essential predictors and variables</a:t>
            </a:r>
          </a:p>
          <a:p>
            <a:pPr lvl="1" eaLnBrk="1" hangingPunct="1"/>
            <a:r>
              <a:rPr lang="en-US" sz="1600" dirty="0" smtClean="0"/>
              <a:t>This often requires iterations and testing to identify key variables</a:t>
            </a:r>
            <a:endParaRPr lang="en-US" sz="1600" dirty="0"/>
          </a:p>
          <a:p>
            <a:pPr eaLnBrk="1" hangingPunct="1"/>
            <a:r>
              <a:rPr lang="en-US" sz="2000" dirty="0" smtClean="0"/>
              <a:t>If the team plans to run regression analysis, identify the candidate predictors and outcome variables of the model</a:t>
            </a:r>
            <a:endParaRPr lang="en-US" sz="2000" dirty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638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4" y="214314"/>
            <a:ext cx="9539816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Analytics Lifecycle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111760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Data Analytics Lifecycle Overview</a:t>
            </a:r>
          </a:p>
          <a:p>
            <a:pPr eaLnBrk="1" hangingPunct="1"/>
            <a:r>
              <a:rPr lang="en-US" dirty="0" smtClean="0"/>
              <a:t>Phase 1: Discovery</a:t>
            </a:r>
          </a:p>
          <a:p>
            <a:pPr eaLnBrk="1" hangingPunct="1"/>
            <a:r>
              <a:rPr lang="en-US" dirty="0" smtClean="0"/>
              <a:t>Phase 2: Data Preparation</a:t>
            </a:r>
          </a:p>
          <a:p>
            <a:pPr eaLnBrk="1" hangingPunct="1"/>
            <a:r>
              <a:rPr lang="en-US" dirty="0" smtClean="0"/>
              <a:t>Phase 3: Model Planning</a:t>
            </a:r>
          </a:p>
          <a:p>
            <a:pPr eaLnBrk="1" hangingPunct="1"/>
            <a:r>
              <a:rPr lang="en-US" dirty="0" smtClean="0"/>
              <a:t>Phase 4: Model Building</a:t>
            </a:r>
          </a:p>
          <a:p>
            <a:pPr eaLnBrk="1" hangingPunct="1"/>
            <a:r>
              <a:rPr lang="en-US" dirty="0" smtClean="0"/>
              <a:t>Phase 5: Communicate Results</a:t>
            </a:r>
          </a:p>
          <a:p>
            <a:pPr eaLnBrk="1" hangingPunct="1"/>
            <a:r>
              <a:rPr lang="en-US" dirty="0" smtClean="0"/>
              <a:t>Phase 6: </a:t>
            </a:r>
            <a:r>
              <a:rPr lang="en-US" dirty="0" err="1" smtClean="0"/>
              <a:t>Operationalize</a:t>
            </a:r>
            <a:endParaRPr lang="en-US" dirty="0" smtClean="0"/>
          </a:p>
          <a:p>
            <a:pPr eaLnBrk="1" hangingPunct="1"/>
            <a:r>
              <a:rPr lang="en-US" dirty="0" smtClean="0"/>
              <a:t>Case Study: GINA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05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4" y="214314"/>
            <a:ext cx="9235016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2.4.2 Model 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11277600" cy="3886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dirty="0" smtClean="0"/>
              <a:t>The main goal is to choose an analytical technique, or several candidates, based on the end goal of the project</a:t>
            </a:r>
          </a:p>
          <a:p>
            <a:pPr eaLnBrk="1" hangingPunct="1"/>
            <a:r>
              <a:rPr lang="en-US" sz="2000" dirty="0" smtClean="0"/>
              <a:t>We observe events in the real world and attempt to construct models that emulate this behavior with a set of rules and conditions</a:t>
            </a:r>
          </a:p>
          <a:p>
            <a:pPr lvl="1" eaLnBrk="1" hangingPunct="1"/>
            <a:r>
              <a:rPr lang="en-US" sz="1600" dirty="0"/>
              <a:t>A model </a:t>
            </a:r>
            <a:r>
              <a:rPr lang="en-US" sz="1600" dirty="0" smtClean="0"/>
              <a:t>is </a:t>
            </a:r>
            <a:r>
              <a:rPr lang="en-US" sz="1600" dirty="0"/>
              <a:t>simply an abstraction from </a:t>
            </a:r>
            <a:r>
              <a:rPr lang="en-US" sz="1600" dirty="0" smtClean="0"/>
              <a:t>reality</a:t>
            </a:r>
          </a:p>
          <a:p>
            <a:pPr eaLnBrk="1" hangingPunct="1"/>
            <a:r>
              <a:rPr lang="en-US" sz="2000" dirty="0" smtClean="0"/>
              <a:t>Determine whether to use techniques best suited for structured data, unstructured data, or a hybrid approach</a:t>
            </a:r>
          </a:p>
          <a:p>
            <a:pPr eaLnBrk="1" hangingPunct="1"/>
            <a:r>
              <a:rPr lang="en-US" sz="2000" dirty="0" smtClean="0"/>
              <a:t>Teams often create initial models using statistical software packages such as R, SAS, or </a:t>
            </a:r>
            <a:r>
              <a:rPr lang="en-US" sz="2000" dirty="0" err="1" smtClean="0"/>
              <a:t>Matlab</a:t>
            </a:r>
            <a:endParaRPr lang="en-US" sz="2000" dirty="0"/>
          </a:p>
          <a:p>
            <a:pPr lvl="1" eaLnBrk="1" hangingPunct="1"/>
            <a:r>
              <a:rPr lang="en-US" sz="1600" dirty="0" smtClean="0"/>
              <a:t>Which may have limitations when applied to very large datasets</a:t>
            </a:r>
          </a:p>
          <a:p>
            <a:pPr eaLnBrk="1" hangingPunct="1"/>
            <a:r>
              <a:rPr lang="en-US" sz="2000" dirty="0" smtClean="0"/>
              <a:t>The team moves to the model building phase once it has a good idea about the type of model to try</a:t>
            </a:r>
          </a:p>
        </p:txBody>
      </p:sp>
    </p:spTree>
    <p:extLst>
      <p:ext uri="{BB962C8B-B14F-4D97-AF65-F5344CB8AC3E}">
        <p14:creationId xmlns:p14="http://schemas.microsoft.com/office/powerpoint/2010/main" val="1718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4" y="214314"/>
            <a:ext cx="9235016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2.4.3 Common Tools for the Model Planning Phase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11277600" cy="38862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R</a:t>
            </a:r>
            <a:r>
              <a:rPr lang="en-US" sz="2000" dirty="0" smtClean="0"/>
              <a:t> has a complete set of modeling capabilities</a:t>
            </a:r>
          </a:p>
          <a:p>
            <a:pPr lvl="1" eaLnBrk="1" hangingPunct="1"/>
            <a:r>
              <a:rPr lang="en-US" sz="1600" dirty="0" smtClean="0"/>
              <a:t>R contains about 5000 packages for data analysis and graphical presentation </a:t>
            </a:r>
            <a:endParaRPr lang="en-US" sz="1600" dirty="0"/>
          </a:p>
          <a:p>
            <a:pPr eaLnBrk="1" hangingPunct="1"/>
            <a:r>
              <a:rPr lang="en-US" sz="2000" b="1" dirty="0" smtClean="0"/>
              <a:t>SQL Analysis services </a:t>
            </a:r>
            <a:r>
              <a:rPr lang="en-US" sz="2000" dirty="0" smtClean="0"/>
              <a:t>can perform in-database analytics of common data mining functions, involved aggregations, and basic predictive models</a:t>
            </a:r>
          </a:p>
          <a:p>
            <a:pPr eaLnBrk="1" hangingPunct="1"/>
            <a:r>
              <a:rPr lang="en-US" sz="2000" b="1" dirty="0" smtClean="0"/>
              <a:t>SAS/ACCESS</a:t>
            </a:r>
            <a:r>
              <a:rPr lang="en-US" sz="2000" dirty="0" smtClean="0"/>
              <a:t> provides integration between SAS and the analytics sandbox via multiple data connections</a:t>
            </a:r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615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214314"/>
            <a:ext cx="9956800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2.5 Phase 4: Model Building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33" y="1828800"/>
            <a:ext cx="939126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214314"/>
            <a:ext cx="9956800" cy="1233487"/>
          </a:xfrm>
        </p:spPr>
        <p:txBody>
          <a:bodyPr/>
          <a:lstStyle/>
          <a:p>
            <a:pPr algn="ctr" eaLnBrk="1" hangingPunct="1"/>
            <a:r>
              <a:rPr lang="en-US" dirty="0"/>
              <a:t>2.5 Phase </a:t>
            </a:r>
            <a:r>
              <a:rPr lang="en-US" dirty="0" smtClean="0"/>
              <a:t>4: Model Building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11277600" cy="4343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Execute the models defined in Phase 3</a:t>
            </a:r>
          </a:p>
          <a:p>
            <a:pPr eaLnBrk="1" hangingPunct="1"/>
            <a:r>
              <a:rPr lang="en-US" sz="2400" dirty="0" smtClean="0"/>
              <a:t>Develop datasets for training, testing, and production</a:t>
            </a:r>
          </a:p>
          <a:p>
            <a:pPr eaLnBrk="1" hangingPunct="1"/>
            <a:r>
              <a:rPr lang="en-US" sz="2400" dirty="0" smtClean="0"/>
              <a:t>Develop analytic model on training data, test on test data</a:t>
            </a:r>
          </a:p>
          <a:p>
            <a:pPr eaLnBrk="1" hangingPunct="1"/>
            <a:r>
              <a:rPr lang="en-US" sz="2400" dirty="0" smtClean="0"/>
              <a:t>Question to consider</a:t>
            </a:r>
          </a:p>
          <a:p>
            <a:pPr lvl="1" eaLnBrk="1" hangingPunct="1"/>
            <a:r>
              <a:rPr lang="en-US" sz="1600" dirty="0" smtClean="0"/>
              <a:t>Does the model appear valid and accurate on the test data?</a:t>
            </a:r>
          </a:p>
          <a:p>
            <a:pPr lvl="1" eaLnBrk="1" hangingPunct="1"/>
            <a:r>
              <a:rPr lang="en-US" sz="1600" dirty="0" smtClean="0"/>
              <a:t>Does the model output/behavior make sense to the domain experts?</a:t>
            </a:r>
          </a:p>
          <a:p>
            <a:pPr lvl="1" eaLnBrk="1" hangingPunct="1"/>
            <a:r>
              <a:rPr lang="en-US" sz="1600" dirty="0" smtClean="0"/>
              <a:t>Do the parameter values make sense in the context of the domain?</a:t>
            </a:r>
          </a:p>
          <a:p>
            <a:pPr lvl="1" eaLnBrk="1" hangingPunct="1"/>
            <a:r>
              <a:rPr lang="en-US" sz="1600" dirty="0" smtClean="0"/>
              <a:t>Is the model sufficiently accurate to meet the goal?</a:t>
            </a:r>
          </a:p>
          <a:p>
            <a:pPr lvl="1" eaLnBrk="1" hangingPunct="1"/>
            <a:r>
              <a:rPr lang="en-US" sz="1600" dirty="0" smtClean="0"/>
              <a:t>Does the model avoid intolerable mistakes?  (see Chapters 3 and 7)</a:t>
            </a:r>
          </a:p>
          <a:p>
            <a:pPr lvl="1" eaLnBrk="1" hangingPunct="1"/>
            <a:r>
              <a:rPr lang="en-US" sz="1600" dirty="0" smtClean="0"/>
              <a:t>Are more data or inputs needed?</a:t>
            </a:r>
          </a:p>
          <a:p>
            <a:pPr lvl="1" eaLnBrk="1" hangingPunct="1"/>
            <a:r>
              <a:rPr lang="en-US" sz="1600" dirty="0" smtClean="0"/>
              <a:t>Will the kind of model chosen support the runtime environment?</a:t>
            </a:r>
          </a:p>
          <a:p>
            <a:pPr lvl="1" eaLnBrk="1" hangingPunct="1"/>
            <a:r>
              <a:rPr lang="en-US" sz="1600" dirty="0" smtClean="0"/>
              <a:t>Is a different form of the model required to address the business problem?</a:t>
            </a:r>
          </a:p>
        </p:txBody>
      </p:sp>
    </p:spTree>
    <p:extLst>
      <p:ext uri="{BB962C8B-B14F-4D97-AF65-F5344CB8AC3E}">
        <p14:creationId xmlns:p14="http://schemas.microsoft.com/office/powerpoint/2010/main" val="28226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214314"/>
            <a:ext cx="9956800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2.5.1 Common Tools for </a:t>
            </a:r>
            <a:br>
              <a:rPr lang="en-US" dirty="0" smtClean="0"/>
            </a:br>
            <a:r>
              <a:rPr lang="en-US" dirty="0" smtClean="0"/>
              <a:t>the Model Building Phase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191" y="2209800"/>
            <a:ext cx="11684000" cy="4343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/>
              <a:t>Commercial Tools</a:t>
            </a:r>
          </a:p>
          <a:p>
            <a:pPr lvl="1" eaLnBrk="1" hangingPunct="1"/>
            <a:r>
              <a:rPr lang="en-US" sz="1800" dirty="0" smtClean="0"/>
              <a:t>SAS Enterprise Miner – built for enterprise-level computing and analytics</a:t>
            </a:r>
          </a:p>
          <a:p>
            <a:pPr lvl="1" eaLnBrk="1" hangingPunct="1"/>
            <a:r>
              <a:rPr lang="en-US" sz="1800" dirty="0" smtClean="0"/>
              <a:t>SPSS Modeler (IBM) – </a:t>
            </a:r>
            <a:r>
              <a:rPr lang="en-US" sz="1800" dirty="0"/>
              <a:t>provides enterprise-level computing and analytics </a:t>
            </a:r>
            <a:endParaRPr lang="en-US" sz="1800" dirty="0" smtClean="0"/>
          </a:p>
          <a:p>
            <a:pPr lvl="1" eaLnBrk="1" hangingPunct="1"/>
            <a:r>
              <a:rPr lang="en-US" sz="1800" dirty="0" err="1" smtClean="0"/>
              <a:t>Matlab</a:t>
            </a:r>
            <a:r>
              <a:rPr lang="en-US" sz="1800" dirty="0" smtClean="0"/>
              <a:t> – high-level language for data analytics, algorithms, data exploration</a:t>
            </a:r>
          </a:p>
          <a:p>
            <a:pPr lvl="1" eaLnBrk="1" hangingPunct="1"/>
            <a:r>
              <a:rPr lang="en-US" sz="1800" dirty="0" smtClean="0"/>
              <a:t>Alpine Miner – provides GUI frontend for backend analytics tools</a:t>
            </a:r>
          </a:p>
          <a:p>
            <a:pPr lvl="1" eaLnBrk="1" hangingPunct="1"/>
            <a:r>
              <a:rPr lang="en-US" sz="1800" dirty="0" smtClean="0"/>
              <a:t>STATISTICA and MATHEMATICA</a:t>
            </a:r>
            <a:r>
              <a:rPr lang="en-US" sz="1800" dirty="0"/>
              <a:t> – </a:t>
            </a:r>
            <a:r>
              <a:rPr lang="en-US" sz="1800" dirty="0" smtClean="0"/>
              <a:t>popular data </a:t>
            </a:r>
            <a:r>
              <a:rPr lang="en-US" sz="1800" dirty="0"/>
              <a:t>mining </a:t>
            </a:r>
            <a:r>
              <a:rPr lang="en-US" sz="1800" dirty="0" smtClean="0"/>
              <a:t>and analytics tools</a:t>
            </a:r>
          </a:p>
          <a:p>
            <a:pPr eaLnBrk="1" hangingPunct="1"/>
            <a:r>
              <a:rPr lang="en-US" sz="2400" dirty="0" smtClean="0"/>
              <a:t>Free or Open Source Tools</a:t>
            </a:r>
          </a:p>
          <a:p>
            <a:pPr lvl="1" eaLnBrk="1" hangingPunct="1"/>
            <a:r>
              <a:rPr lang="en-US" sz="1800" dirty="0" smtClean="0"/>
              <a:t>R and PL/R </a:t>
            </a:r>
            <a:r>
              <a:rPr lang="en-US" sz="1800" dirty="0"/>
              <a:t>- </a:t>
            </a:r>
            <a:r>
              <a:rPr lang="en-US" sz="1800" dirty="0" smtClean="0"/>
              <a:t>PL/R is a procedural language for PostgreSQL with R</a:t>
            </a:r>
          </a:p>
          <a:p>
            <a:pPr lvl="1" eaLnBrk="1" hangingPunct="1"/>
            <a:r>
              <a:rPr lang="en-US" sz="1800" dirty="0" smtClean="0"/>
              <a:t>Octave – language for computational modeling</a:t>
            </a:r>
          </a:p>
          <a:p>
            <a:pPr lvl="1" eaLnBrk="1" hangingPunct="1"/>
            <a:r>
              <a:rPr lang="en-US" sz="1800" dirty="0" smtClean="0"/>
              <a:t>WEKA – data mining software package with analytic workbench</a:t>
            </a:r>
          </a:p>
          <a:p>
            <a:pPr lvl="1" eaLnBrk="1" hangingPunct="1"/>
            <a:r>
              <a:rPr lang="en-US" sz="1800" dirty="0" smtClean="0"/>
              <a:t>Python – language providing toolkits for machine learning and analysis</a:t>
            </a:r>
          </a:p>
          <a:p>
            <a:pPr lvl="1" eaLnBrk="1" hangingPunct="1"/>
            <a:r>
              <a:rPr lang="en-US" sz="1800" dirty="0" smtClean="0"/>
              <a:t>SQL – in-database implementations provide an alternative tool (see Chap 11)</a:t>
            </a:r>
          </a:p>
        </p:txBody>
      </p:sp>
    </p:spTree>
    <p:extLst>
      <p:ext uri="{BB962C8B-B14F-4D97-AF65-F5344CB8AC3E}">
        <p14:creationId xmlns:p14="http://schemas.microsoft.com/office/powerpoint/2010/main" val="15313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4"/>
            <a:ext cx="11887200" cy="928687"/>
          </a:xfrm>
        </p:spPr>
        <p:txBody>
          <a:bodyPr/>
          <a:lstStyle/>
          <a:p>
            <a:pPr eaLnBrk="1" hangingPunct="1"/>
            <a:r>
              <a:rPr lang="en-US" dirty="0" smtClean="0"/>
              <a:t>2.6 Phase 5: Communicate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8288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4"/>
            <a:ext cx="11887200" cy="928687"/>
          </a:xfrm>
        </p:spPr>
        <p:txBody>
          <a:bodyPr/>
          <a:lstStyle/>
          <a:p>
            <a:pPr eaLnBrk="1" hangingPunct="1"/>
            <a:r>
              <a:rPr lang="en-US" dirty="0" smtClean="0"/>
              <a:t>2.6 Phase 5: Communicate Results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11277600" cy="3886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Determine if the team succeeded or failed in its objectives</a:t>
            </a:r>
          </a:p>
          <a:p>
            <a:pPr eaLnBrk="1" hangingPunct="1"/>
            <a:r>
              <a:rPr lang="en-US" sz="2400" dirty="0" smtClean="0"/>
              <a:t>Assess if the results are statistically significant and valid</a:t>
            </a:r>
          </a:p>
          <a:p>
            <a:pPr lvl="1" eaLnBrk="1" hangingPunct="1"/>
            <a:r>
              <a:rPr lang="en-US" sz="2000" dirty="0" smtClean="0"/>
              <a:t>If so, identify aspects of the results that present salient findings</a:t>
            </a:r>
          </a:p>
          <a:p>
            <a:pPr lvl="1" eaLnBrk="1" hangingPunct="1"/>
            <a:r>
              <a:rPr lang="en-US" sz="2000" dirty="0" smtClean="0"/>
              <a:t>Identify surprising results and those in line with the hypotheses</a:t>
            </a:r>
            <a:endParaRPr lang="en-US" sz="2000" dirty="0"/>
          </a:p>
          <a:p>
            <a:pPr eaLnBrk="1" hangingPunct="1"/>
            <a:r>
              <a:rPr lang="en-US" sz="2400" dirty="0" smtClean="0"/>
              <a:t>Communicate and document the key findings and major insights derived from the analysis</a:t>
            </a:r>
          </a:p>
          <a:p>
            <a:pPr lvl="1" eaLnBrk="1" hangingPunct="1"/>
            <a:r>
              <a:rPr lang="en-US" sz="2000" dirty="0" smtClean="0"/>
              <a:t>This is the most visible portion of the process to the outside stakeholders and sponsors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388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2.7 Phase 6: Operationalize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84" y="1806767"/>
            <a:ext cx="9347200" cy="50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14314"/>
            <a:ext cx="110744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endParaRPr 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2286000"/>
            <a:ext cx="11176000" cy="44196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In this last phase, the team communicates the benefits of the project more broadly and sets up a pilot project to deploy the work in a controlled way</a:t>
            </a:r>
          </a:p>
          <a:p>
            <a:pPr eaLnBrk="1" hangingPunct="1"/>
            <a:r>
              <a:rPr lang="en-US" sz="2200" dirty="0" smtClean="0"/>
              <a:t>Risk is managed effectively by undertaking small scope, pilot deployment before a wide-scale rollout</a:t>
            </a:r>
          </a:p>
          <a:p>
            <a:pPr eaLnBrk="1" hangingPunct="1"/>
            <a:r>
              <a:rPr lang="en-US" sz="2200" dirty="0" smtClean="0"/>
              <a:t>During the pilot project, the team may need to execute the algorithm more efficiently in the database rather than with in-memory tools like R, especially with larger datasets</a:t>
            </a:r>
          </a:p>
          <a:p>
            <a:pPr eaLnBrk="1" hangingPunct="1"/>
            <a:r>
              <a:rPr lang="en-US" sz="2200" dirty="0" smtClean="0"/>
              <a:t>To test the model in a live setting, consider running the model in a production environment for a discrete set of products or a single line of business</a:t>
            </a:r>
          </a:p>
          <a:p>
            <a:pPr eaLnBrk="1" hangingPunct="1"/>
            <a:r>
              <a:rPr lang="en-US" sz="2200" dirty="0" smtClean="0"/>
              <a:t>Monitor model accuracy and retrain the model if necessary</a:t>
            </a:r>
          </a:p>
        </p:txBody>
      </p:sp>
    </p:spTree>
    <p:extLst>
      <p:ext uri="{BB962C8B-B14F-4D97-AF65-F5344CB8AC3E}">
        <p14:creationId xmlns:p14="http://schemas.microsoft.com/office/powerpoint/2010/main" val="30753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14314"/>
            <a:ext cx="110744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br>
              <a:rPr lang="en-US" dirty="0" smtClean="0"/>
            </a:br>
            <a:r>
              <a:rPr lang="en-US" sz="3200" dirty="0" smtClean="0"/>
              <a:t>Key outputs from successful analytics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931648"/>
            <a:ext cx="10261600" cy="49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4" y="214314"/>
            <a:ext cx="9539816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2.1.1 Key Roles for a Successful Analytics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51" y="1940805"/>
            <a:ext cx="1080328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14314"/>
            <a:ext cx="110744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br>
              <a:rPr lang="en-US" dirty="0" smtClean="0"/>
            </a:br>
            <a:r>
              <a:rPr lang="en-US" sz="3200" dirty="0" smtClean="0"/>
              <a:t>Key outputs from successful analytics project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2286000"/>
            <a:ext cx="113792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Business user – tries to determine business benefits and implications</a:t>
            </a:r>
          </a:p>
          <a:p>
            <a:pPr eaLnBrk="1" hangingPunct="1"/>
            <a:r>
              <a:rPr lang="en-US" sz="2400" dirty="0" smtClean="0"/>
              <a:t>Project sponsor – wants business impact, risks, ROI</a:t>
            </a:r>
          </a:p>
          <a:p>
            <a:pPr eaLnBrk="1" hangingPunct="1"/>
            <a:r>
              <a:rPr lang="en-US" sz="2400" dirty="0" smtClean="0"/>
              <a:t>Project manager – needs to determine if project completed on time, within budget, goals met</a:t>
            </a:r>
          </a:p>
          <a:p>
            <a:pPr eaLnBrk="1" hangingPunct="1"/>
            <a:r>
              <a:rPr lang="en-US" sz="2400" dirty="0" smtClean="0"/>
              <a:t>Business intelligence analyst – needs to know if reports and dashboards will be impacted and need to change</a:t>
            </a:r>
          </a:p>
          <a:p>
            <a:pPr eaLnBrk="1" hangingPunct="1"/>
            <a:r>
              <a:rPr lang="en-US" sz="2400" dirty="0" smtClean="0"/>
              <a:t>Data engineer and DBA – must share code and document</a:t>
            </a:r>
          </a:p>
          <a:p>
            <a:pPr eaLnBrk="1" hangingPunct="1"/>
            <a:r>
              <a:rPr lang="en-US" sz="2400" dirty="0" smtClean="0"/>
              <a:t>Data scientist – must share code and explain model to peers, managers, stakeholders</a:t>
            </a:r>
          </a:p>
        </p:txBody>
      </p:sp>
    </p:spTree>
    <p:extLst>
      <p:ext uri="{BB962C8B-B14F-4D97-AF65-F5344CB8AC3E}">
        <p14:creationId xmlns:p14="http://schemas.microsoft.com/office/powerpoint/2010/main" val="15928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14314"/>
            <a:ext cx="110744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br>
              <a:rPr lang="en-US" dirty="0" smtClean="0"/>
            </a:br>
            <a:r>
              <a:rPr lang="en-US" sz="3200" dirty="0" smtClean="0"/>
              <a:t>Four main deliverables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115824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Although the seven roles represent many interests, the interests overlap and can be met with four main deliverables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Presentation for project sponsors – high-level takeaways for executive level stakeholders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Presentation for analysts – describes business </a:t>
            </a:r>
            <a:r>
              <a:rPr lang="en-US" sz="2000" dirty="0"/>
              <a:t>process changes and </a:t>
            </a:r>
            <a:r>
              <a:rPr lang="en-US" sz="2000" dirty="0" smtClean="0"/>
              <a:t>reporting changes, includes details and technical graphs</a:t>
            </a:r>
            <a:endParaRPr lang="en-US" sz="1600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Code for technical people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Technical specifications of implementing the code</a:t>
            </a:r>
          </a:p>
        </p:txBody>
      </p:sp>
    </p:spTree>
    <p:extLst>
      <p:ext uri="{BB962C8B-B14F-4D97-AF65-F5344CB8AC3E}">
        <p14:creationId xmlns:p14="http://schemas.microsoft.com/office/powerpoint/2010/main" val="5572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8200"/>
            <a:ext cx="8229600" cy="819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 descr="1486150458thank-you-WzVO6d-clip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8510" y="2286000"/>
            <a:ext cx="6185491" cy="42556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75EF-FC20-4427-ADAF-D93004198BA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62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4" y="214314"/>
            <a:ext cx="9539816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Key </a:t>
            </a:r>
            <a:r>
              <a:rPr lang="en-US" dirty="0"/>
              <a:t>Roles for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Successful </a:t>
            </a:r>
            <a:r>
              <a:rPr lang="en-US" dirty="0"/>
              <a:t>Analytics Project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2438400"/>
            <a:ext cx="113792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Business User – understands the domain area</a:t>
            </a:r>
          </a:p>
          <a:p>
            <a:pPr eaLnBrk="1" hangingPunct="1"/>
            <a:r>
              <a:rPr lang="en-US" sz="2400" dirty="0" smtClean="0"/>
              <a:t>Project Sponsor – provides requirements</a:t>
            </a:r>
          </a:p>
          <a:p>
            <a:pPr eaLnBrk="1" hangingPunct="1"/>
            <a:r>
              <a:rPr lang="en-US" sz="2400" dirty="0" smtClean="0"/>
              <a:t>Project Manager – ensures meeting objectives</a:t>
            </a:r>
          </a:p>
          <a:p>
            <a:pPr eaLnBrk="1" hangingPunct="1"/>
            <a:r>
              <a:rPr lang="en-US" sz="2400" dirty="0" smtClean="0"/>
              <a:t>Business Intelligence Analyst – provides business domain expertise based on deep understanding of the data</a:t>
            </a:r>
          </a:p>
          <a:p>
            <a:pPr eaLnBrk="1" hangingPunct="1"/>
            <a:r>
              <a:rPr lang="en-US" sz="2400" dirty="0" smtClean="0"/>
              <a:t>Database Administrator (DBA) – creates DB environment</a:t>
            </a:r>
          </a:p>
          <a:p>
            <a:pPr eaLnBrk="1" hangingPunct="1"/>
            <a:r>
              <a:rPr lang="en-US" sz="2400" dirty="0" smtClean="0"/>
              <a:t>Data Engineer – provides technical skills, assists data management and extraction, supports analytic sandbox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Data Scientist</a:t>
            </a:r>
            <a:r>
              <a:rPr lang="en-US" sz="2400" dirty="0" smtClean="0"/>
              <a:t> – provides analytic techniques and modeling</a:t>
            </a:r>
          </a:p>
        </p:txBody>
      </p:sp>
    </p:spTree>
    <p:extLst>
      <p:ext uri="{BB962C8B-B14F-4D97-AF65-F5344CB8AC3E}">
        <p14:creationId xmlns:p14="http://schemas.microsoft.com/office/powerpoint/2010/main" val="42814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14314"/>
            <a:ext cx="111760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2.1.2 Background and Overview of Data </a:t>
            </a:r>
            <a:r>
              <a:rPr lang="en-US" dirty="0"/>
              <a:t>Analytics </a:t>
            </a:r>
            <a:r>
              <a:rPr lang="en-US" dirty="0" smtClean="0"/>
              <a:t>Lifecycle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2438400"/>
            <a:ext cx="113792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Data Analytics Lifecycle defines the analytics process and best practices from discovery to project completion</a:t>
            </a:r>
          </a:p>
          <a:p>
            <a:pPr eaLnBrk="1" hangingPunct="1"/>
            <a:r>
              <a:rPr lang="en-US" sz="2400" dirty="0" smtClean="0"/>
              <a:t>The Lifecycle employs aspects of</a:t>
            </a:r>
          </a:p>
          <a:p>
            <a:pPr lvl="1" eaLnBrk="1" hangingPunct="1"/>
            <a:r>
              <a:rPr lang="en-US" sz="2000" dirty="0" smtClean="0">
                <a:hlinkClick r:id="rId3"/>
              </a:rPr>
              <a:t>Scientific method</a:t>
            </a:r>
            <a:endParaRPr lang="en-US" sz="2000" dirty="0" smtClean="0"/>
          </a:p>
          <a:p>
            <a:pPr lvl="1" eaLnBrk="1" hangingPunct="1"/>
            <a:r>
              <a:rPr lang="en-US" sz="2000" dirty="0">
                <a:hlinkClick r:id="rId4"/>
              </a:rPr>
              <a:t>Cross Industry Standard Process for Data Mining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CRISP-DM</a:t>
            </a:r>
            <a:r>
              <a:rPr lang="en-US" sz="2000" dirty="0" smtClean="0"/>
              <a:t>)</a:t>
            </a:r>
          </a:p>
          <a:p>
            <a:pPr lvl="2" eaLnBrk="1" hangingPunct="1"/>
            <a:r>
              <a:rPr lang="en-US" sz="1600" dirty="0" smtClean="0"/>
              <a:t>Process model for data mining</a:t>
            </a:r>
            <a:endParaRPr lang="en-US" sz="1600" dirty="0"/>
          </a:p>
          <a:p>
            <a:pPr lvl="1" eaLnBrk="1" hangingPunct="1"/>
            <a:r>
              <a:rPr lang="en-US" sz="2000" dirty="0" smtClean="0"/>
              <a:t>Davenport’s </a:t>
            </a:r>
            <a:r>
              <a:rPr lang="en-US" sz="2000" dirty="0" smtClean="0">
                <a:hlinkClick r:id="rId5"/>
              </a:rPr>
              <a:t>DELTA framework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Hubbard’s </a:t>
            </a:r>
            <a:r>
              <a:rPr lang="en-US" sz="2000" dirty="0" smtClean="0">
                <a:hlinkClick r:id="rId6"/>
              </a:rPr>
              <a:t>Applied Information Economics</a:t>
            </a:r>
            <a:r>
              <a:rPr lang="en-US" sz="2000" dirty="0" smtClean="0"/>
              <a:t> (AIE) approach</a:t>
            </a:r>
          </a:p>
          <a:p>
            <a:pPr lvl="1" eaLnBrk="1" hangingPunct="1"/>
            <a:r>
              <a:rPr lang="en-US" sz="2000" dirty="0" smtClean="0">
                <a:hlinkClick r:id="rId7"/>
              </a:rPr>
              <a:t>MAD </a:t>
            </a:r>
            <a:r>
              <a:rPr lang="en-US" sz="2000" dirty="0">
                <a:hlinkClick r:id="rId7"/>
              </a:rPr>
              <a:t>Skills: New Analysis Practices for Big </a:t>
            </a:r>
            <a:r>
              <a:rPr lang="en-US" sz="2000" dirty="0" smtClean="0">
                <a:hlinkClick r:id="rId7"/>
              </a:rPr>
              <a:t>Data</a:t>
            </a:r>
            <a:r>
              <a:rPr lang="en-US" sz="2000" dirty="0" smtClean="0"/>
              <a:t> by Cohen et al.</a:t>
            </a:r>
          </a:p>
        </p:txBody>
      </p:sp>
    </p:spTree>
    <p:extLst>
      <p:ext uri="{BB962C8B-B14F-4D97-AF65-F5344CB8AC3E}">
        <p14:creationId xmlns:p14="http://schemas.microsoft.com/office/powerpoint/2010/main" val="22952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14314"/>
            <a:ext cx="98552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Overview of 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Analytics </a:t>
            </a:r>
            <a:r>
              <a:rPr lang="en-US" dirty="0" smtClean="0"/>
              <a:t>Lifecycle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828800"/>
            <a:ext cx="9144000" cy="502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1"/>
            <a:ext cx="98552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2.2 Phase 1: Discovery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28800"/>
            <a:ext cx="8636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1"/>
            <a:ext cx="98552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2.2 Phase </a:t>
            </a:r>
            <a:r>
              <a:rPr lang="en-US" dirty="0" smtClean="0"/>
              <a:t>1: Discovery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2286000"/>
            <a:ext cx="11379200" cy="41148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Learning the Business Domain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Resources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Framing the Problem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Identifying Key Stakeholders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Interviewing the Analytics Sponsor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Developing Initial Hypotheses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Identifying Potential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40815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381000"/>
            <a:ext cx="108712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2.3 Phase 2: Data  Preparation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1828800"/>
            <a:ext cx="8737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469</TotalTime>
  <Words>1609</Words>
  <Application>Microsoft Office PowerPoint</Application>
  <PresentationFormat>Custom</PresentationFormat>
  <Paragraphs>193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Ion</vt:lpstr>
      <vt:lpstr>Data Analytics Lifecycle</vt:lpstr>
      <vt:lpstr>Data Analytics Lifecycle</vt:lpstr>
      <vt:lpstr>2.1.1 Key Roles for a Successful Analytics Project</vt:lpstr>
      <vt:lpstr>Key Roles for a  Successful Analytics Project</vt:lpstr>
      <vt:lpstr>2.1.2 Background and Overview of Data Analytics Lifecycle</vt:lpstr>
      <vt:lpstr>Overview of  Data Analytics Lifecycle</vt:lpstr>
      <vt:lpstr>2.2 Phase 1: Discovery</vt:lpstr>
      <vt:lpstr>2.2 Phase 1: Discovery</vt:lpstr>
      <vt:lpstr>2.3 Phase 2: Data  Preparation</vt:lpstr>
      <vt:lpstr>2.3 Phase 2: Data  Preparation</vt:lpstr>
      <vt:lpstr>2.3.2 Performing ETLT (Extract, Transform, Load, Transform)</vt:lpstr>
      <vt:lpstr>2.3.3 Learning about the Data</vt:lpstr>
      <vt:lpstr>2.3.3 Learning about the Data Sample Dataset Inventory</vt:lpstr>
      <vt:lpstr>2.3.4 Data Conditioning</vt:lpstr>
      <vt:lpstr>2.3.4 Data Conditioning</vt:lpstr>
      <vt:lpstr>2.3.5 Survey and Visualize Guidelines and Considerations</vt:lpstr>
      <vt:lpstr>2.4 Phase 3: Model Planning</vt:lpstr>
      <vt:lpstr>2.4 Phase 3: Model Planning</vt:lpstr>
      <vt:lpstr>2.4.1 Data Exploration  and Variable Selection</vt:lpstr>
      <vt:lpstr>2.4.2 Model Selection</vt:lpstr>
      <vt:lpstr>2.4.3 Common Tools for the Model Planning Phase</vt:lpstr>
      <vt:lpstr>2.5 Phase 4: Model Building</vt:lpstr>
      <vt:lpstr>2.5 Phase 4: Model Building</vt:lpstr>
      <vt:lpstr>2.5.1 Common Tools for  the Model Building Phase</vt:lpstr>
      <vt:lpstr>2.6 Phase 5: Communicate Results</vt:lpstr>
      <vt:lpstr>2.6 Phase 5: Communicate Results</vt:lpstr>
      <vt:lpstr>2.7 Phase 6: Operationalize</vt:lpstr>
      <vt:lpstr>2.7 Phase 6: Operationalize</vt:lpstr>
      <vt:lpstr>2.7 Phase 6: Operationalize Key outputs from successful analytics project</vt:lpstr>
      <vt:lpstr>2.7 Phase 6: Operationalize Key outputs from successful analytics project</vt:lpstr>
      <vt:lpstr>2.7 Phase 6: Operationalize Four main deliverables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analytics</dc:title>
  <dc:creator>Admin</dc:creator>
  <cp:lastModifiedBy>Rajesh Tukdeo</cp:lastModifiedBy>
  <cp:revision>44</cp:revision>
  <dcterms:created xsi:type="dcterms:W3CDTF">2017-10-23T03:13:05Z</dcterms:created>
  <dcterms:modified xsi:type="dcterms:W3CDTF">2018-06-27T16:34:24Z</dcterms:modified>
</cp:coreProperties>
</file>