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notesMasterIdLst>
    <p:notesMasterId r:id="rId25"/>
  </p:notesMasterIdLst>
  <p:sldIdLst>
    <p:sldId id="256" r:id="rId2"/>
    <p:sldId id="306" r:id="rId3"/>
    <p:sldId id="291" r:id="rId4"/>
    <p:sldId id="305" r:id="rId5"/>
    <p:sldId id="293" r:id="rId6"/>
    <p:sldId id="302" r:id="rId7"/>
    <p:sldId id="303" r:id="rId8"/>
    <p:sldId id="304" r:id="rId9"/>
    <p:sldId id="273" r:id="rId10"/>
    <p:sldId id="274" r:id="rId11"/>
    <p:sldId id="301" r:id="rId12"/>
    <p:sldId id="275" r:id="rId13"/>
    <p:sldId id="299" r:id="rId14"/>
    <p:sldId id="300" r:id="rId15"/>
    <p:sldId id="307" r:id="rId16"/>
    <p:sldId id="276" r:id="rId17"/>
    <p:sldId id="277" r:id="rId18"/>
    <p:sldId id="278" r:id="rId19"/>
    <p:sldId id="279" r:id="rId20"/>
    <p:sldId id="280" r:id="rId21"/>
    <p:sldId id="281" r:id="rId22"/>
    <p:sldId id="282" r:id="rId23"/>
    <p:sldId id="30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95AC71-DDB9-4504-9B6B-E39E76578DDA}"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C1C32-1F5C-45C2-9E2B-FE96B4A7AF7E}" type="slidenum">
              <a:rPr lang="en-US" smtClean="0"/>
              <a:t>‹#›</a:t>
            </a:fld>
            <a:endParaRPr lang="en-US"/>
          </a:p>
        </p:txBody>
      </p:sp>
    </p:spTree>
    <p:extLst>
      <p:ext uri="{BB962C8B-B14F-4D97-AF65-F5344CB8AC3E}">
        <p14:creationId xmlns:p14="http://schemas.microsoft.com/office/powerpoint/2010/main" val="141609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 Industry</a:t>
            </a:r>
            <a:r>
              <a:rPr lang="en-US" baseline="0" dirty="0"/>
              <a:t> Standard Process for Data Mining</a:t>
            </a:r>
            <a:endParaRPr lang="en-IN" dirty="0"/>
          </a:p>
        </p:txBody>
      </p:sp>
      <p:sp>
        <p:nvSpPr>
          <p:cNvPr id="4" name="Slide Number Placeholder 3"/>
          <p:cNvSpPr>
            <a:spLocks noGrp="1"/>
          </p:cNvSpPr>
          <p:nvPr>
            <p:ph type="sldNum" sz="quarter" idx="10"/>
          </p:nvPr>
        </p:nvSpPr>
        <p:spPr/>
        <p:txBody>
          <a:bodyPr/>
          <a:lstStyle/>
          <a:p>
            <a:pPr>
              <a:defRPr/>
            </a:pPr>
            <a:fld id="{DC436D35-4C85-3E41-89B4-FDF9D8D5886F}" type="slidenum">
              <a:rPr lang="en-US" smtClean="0"/>
              <a:pPr>
                <a:defRPr/>
              </a:pPr>
              <a:t>22</a:t>
            </a:fld>
            <a:endParaRPr lang="en-US"/>
          </a:p>
        </p:txBody>
      </p:sp>
    </p:spTree>
    <p:extLst>
      <p:ext uri="{BB962C8B-B14F-4D97-AF65-F5344CB8AC3E}">
        <p14:creationId xmlns:p14="http://schemas.microsoft.com/office/powerpoint/2010/main" val="4113645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EEF447-A4DF-4AFD-86FB-2D9F8E4556F9}"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E392E-A9E7-4D03-87E8-F566E12E1454}" type="slidenum">
              <a:rPr lang="en-US" smtClean="0"/>
              <a:pPr/>
              <a:t>‹#›</a:t>
            </a:fld>
            <a:endParaRPr lang="en-US" dirty="0"/>
          </a:p>
        </p:txBody>
      </p:sp>
    </p:spTree>
    <p:extLst>
      <p:ext uri="{BB962C8B-B14F-4D97-AF65-F5344CB8AC3E}">
        <p14:creationId xmlns:p14="http://schemas.microsoft.com/office/powerpoint/2010/main" val="1531297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E392E-A9E7-4D03-87E8-F566E12E1454}" type="slidenum">
              <a:rPr lang="en-US" smtClean="0"/>
              <a:t>‹#›</a:t>
            </a:fld>
            <a:endParaRPr lang="en-US"/>
          </a:p>
        </p:txBody>
      </p:sp>
    </p:spTree>
    <p:extLst>
      <p:ext uri="{BB962C8B-B14F-4D97-AF65-F5344CB8AC3E}">
        <p14:creationId xmlns:p14="http://schemas.microsoft.com/office/powerpoint/2010/main" val="3326146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E392E-A9E7-4D03-87E8-F566E12E1454}" type="slidenum">
              <a:rPr lang="en-US" smtClean="0"/>
              <a:t>‹#›</a:t>
            </a:fld>
            <a:endParaRPr lang="en-US"/>
          </a:p>
        </p:txBody>
      </p:sp>
    </p:spTree>
    <p:extLst>
      <p:ext uri="{BB962C8B-B14F-4D97-AF65-F5344CB8AC3E}">
        <p14:creationId xmlns:p14="http://schemas.microsoft.com/office/powerpoint/2010/main" val="605101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E392E-A9E7-4D03-87E8-F566E12E1454}"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14331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E392E-A9E7-4D03-87E8-F566E12E1454}" type="slidenum">
              <a:rPr lang="en-US" smtClean="0"/>
              <a:t>‹#›</a:t>
            </a:fld>
            <a:endParaRPr lang="en-US"/>
          </a:p>
        </p:txBody>
      </p:sp>
    </p:spTree>
    <p:extLst>
      <p:ext uri="{BB962C8B-B14F-4D97-AF65-F5344CB8AC3E}">
        <p14:creationId xmlns:p14="http://schemas.microsoft.com/office/powerpoint/2010/main" val="2624151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12/7/2021</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E392E-A9E7-4D03-87E8-F566E12E1454}" type="slidenum">
              <a:rPr lang="en-US" smtClean="0"/>
              <a:t>‹#›</a:t>
            </a:fld>
            <a:endParaRPr lang="en-US"/>
          </a:p>
        </p:txBody>
      </p:sp>
    </p:spTree>
    <p:extLst>
      <p:ext uri="{BB962C8B-B14F-4D97-AF65-F5344CB8AC3E}">
        <p14:creationId xmlns:p14="http://schemas.microsoft.com/office/powerpoint/2010/main" val="308312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12/7/2021</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E392E-A9E7-4D03-87E8-F566E12E1454}" type="slidenum">
              <a:rPr lang="en-US" smtClean="0"/>
              <a:t>‹#›</a:t>
            </a:fld>
            <a:endParaRPr lang="en-US"/>
          </a:p>
        </p:txBody>
      </p:sp>
    </p:spTree>
    <p:extLst>
      <p:ext uri="{BB962C8B-B14F-4D97-AF65-F5344CB8AC3E}">
        <p14:creationId xmlns:p14="http://schemas.microsoft.com/office/powerpoint/2010/main" val="1130793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E392E-A9E7-4D03-87E8-F566E12E1454}" type="slidenum">
              <a:rPr lang="en-US" smtClean="0"/>
              <a:t>‹#›</a:t>
            </a:fld>
            <a:endParaRPr lang="en-US"/>
          </a:p>
        </p:txBody>
      </p:sp>
    </p:spTree>
    <p:extLst>
      <p:ext uri="{BB962C8B-B14F-4D97-AF65-F5344CB8AC3E}">
        <p14:creationId xmlns:p14="http://schemas.microsoft.com/office/powerpoint/2010/main" val="1043637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E392E-A9E7-4D03-87E8-F566E12E1454}" type="slidenum">
              <a:rPr lang="en-US" smtClean="0"/>
              <a:t>‹#›</a:t>
            </a:fld>
            <a:endParaRPr lang="en-US"/>
          </a:p>
        </p:txBody>
      </p:sp>
    </p:spTree>
    <p:extLst>
      <p:ext uri="{BB962C8B-B14F-4D97-AF65-F5344CB8AC3E}">
        <p14:creationId xmlns:p14="http://schemas.microsoft.com/office/powerpoint/2010/main" val="227387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E392E-A9E7-4D03-87E8-F566E12E1454}" type="slidenum">
              <a:rPr lang="en-US" smtClean="0"/>
              <a:pPr/>
              <a:t>‹#›</a:t>
            </a:fld>
            <a:endParaRPr lang="en-US" dirty="0"/>
          </a:p>
        </p:txBody>
      </p:sp>
    </p:spTree>
    <p:extLst>
      <p:ext uri="{BB962C8B-B14F-4D97-AF65-F5344CB8AC3E}">
        <p14:creationId xmlns:p14="http://schemas.microsoft.com/office/powerpoint/2010/main" val="3681346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E392E-A9E7-4D03-87E8-F566E12E1454}" type="slidenum">
              <a:rPr lang="en-US" smtClean="0"/>
              <a:t>‹#›</a:t>
            </a:fld>
            <a:endParaRPr lang="en-US"/>
          </a:p>
        </p:txBody>
      </p:sp>
    </p:spTree>
    <p:extLst>
      <p:ext uri="{BB962C8B-B14F-4D97-AF65-F5344CB8AC3E}">
        <p14:creationId xmlns:p14="http://schemas.microsoft.com/office/powerpoint/2010/main" val="3572153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E392E-A9E7-4D03-87E8-F566E12E1454}" type="slidenum">
              <a:rPr lang="en-US" smtClean="0"/>
              <a:t>‹#›</a:t>
            </a:fld>
            <a:endParaRPr lang="en-US"/>
          </a:p>
        </p:txBody>
      </p:sp>
    </p:spTree>
    <p:extLst>
      <p:ext uri="{BB962C8B-B14F-4D97-AF65-F5344CB8AC3E}">
        <p14:creationId xmlns:p14="http://schemas.microsoft.com/office/powerpoint/2010/main" val="3238155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12/7/2021</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7E392E-A9E7-4D03-87E8-F566E12E1454}" type="slidenum">
              <a:rPr lang="en-US" smtClean="0"/>
              <a:t>‹#›</a:t>
            </a:fld>
            <a:endParaRPr lang="en-US"/>
          </a:p>
        </p:txBody>
      </p:sp>
    </p:spTree>
    <p:extLst>
      <p:ext uri="{BB962C8B-B14F-4D97-AF65-F5344CB8AC3E}">
        <p14:creationId xmlns:p14="http://schemas.microsoft.com/office/powerpoint/2010/main" val="2636235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12/7/2021</a:t>
            </a:fld>
            <a:endParaRPr lang="en-US" dirty="0"/>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07E392E-A9E7-4D03-87E8-F566E12E1454}" type="slidenum">
              <a:rPr lang="en-US" smtClean="0"/>
              <a:t>‹#›</a:t>
            </a:fld>
            <a:endParaRPr lang="en-US"/>
          </a:p>
        </p:txBody>
      </p:sp>
    </p:spTree>
    <p:extLst>
      <p:ext uri="{BB962C8B-B14F-4D97-AF65-F5344CB8AC3E}">
        <p14:creationId xmlns:p14="http://schemas.microsoft.com/office/powerpoint/2010/main" val="10278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12/7/2021</a:t>
            </a:fld>
            <a:endParaRPr lang="en-US" dirty="0"/>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07E392E-A9E7-4D03-87E8-F566E12E1454}" type="slidenum">
              <a:rPr lang="en-US" smtClean="0"/>
              <a:t>‹#›</a:t>
            </a:fld>
            <a:endParaRPr lang="en-US"/>
          </a:p>
        </p:txBody>
      </p:sp>
    </p:spTree>
    <p:extLst>
      <p:ext uri="{BB962C8B-B14F-4D97-AF65-F5344CB8AC3E}">
        <p14:creationId xmlns:p14="http://schemas.microsoft.com/office/powerpoint/2010/main" val="196441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12/7/2021</a:t>
            </a:fld>
            <a:endParaRPr lang="en-US" dirty="0"/>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07E392E-A9E7-4D03-87E8-F566E12E1454}" type="slidenum">
              <a:rPr lang="en-US" smtClean="0"/>
              <a:t>‹#›</a:t>
            </a:fld>
            <a:endParaRPr lang="en-US"/>
          </a:p>
        </p:txBody>
      </p:sp>
    </p:spTree>
    <p:extLst>
      <p:ext uri="{BB962C8B-B14F-4D97-AF65-F5344CB8AC3E}">
        <p14:creationId xmlns:p14="http://schemas.microsoft.com/office/powerpoint/2010/main" val="279477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E392E-A9E7-4D03-87E8-F566E12E1454}" type="slidenum">
              <a:rPr lang="en-US" smtClean="0"/>
              <a:t>‹#›</a:t>
            </a:fld>
            <a:endParaRPr lang="en-US"/>
          </a:p>
        </p:txBody>
      </p:sp>
    </p:spTree>
    <p:extLst>
      <p:ext uri="{BB962C8B-B14F-4D97-AF65-F5344CB8AC3E}">
        <p14:creationId xmlns:p14="http://schemas.microsoft.com/office/powerpoint/2010/main" val="2121396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0EEF447-A4DF-4AFD-86FB-2D9F8E4556F9}" type="datetimeFigureOut">
              <a:rPr lang="en-US" smtClean="0"/>
              <a:t>12/7/2021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07E392E-A9E7-4D03-87E8-F566E12E1454}" type="slidenum">
              <a:rPr lang="en-US" smtClean="0"/>
              <a:t>‹#›</a:t>
            </a:fld>
            <a:endParaRPr lang="en-US"/>
          </a:p>
        </p:txBody>
      </p:sp>
    </p:spTree>
    <p:extLst>
      <p:ext uri="{BB962C8B-B14F-4D97-AF65-F5344CB8AC3E}">
        <p14:creationId xmlns:p14="http://schemas.microsoft.com/office/powerpoint/2010/main" val="1727646469"/>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b">
            <a:normAutofit/>
          </a:bodyPr>
          <a:lstStyle/>
          <a:p>
            <a:pPr algn="ctr"/>
            <a:r>
              <a:rPr lang="en-US" sz="5600" b="1" dirty="0"/>
              <a:t>Introduction to Analytics</a:t>
            </a:r>
          </a:p>
        </p:txBody>
      </p:sp>
      <p:sp>
        <p:nvSpPr>
          <p:cNvPr id="3" name="Subtitle 2"/>
          <p:cNvSpPr>
            <a:spLocks noGrp="1"/>
          </p:cNvSpPr>
          <p:nvPr>
            <p:ph type="subTitle" idx="1"/>
          </p:nvPr>
        </p:nvSpPr>
        <p:spPr/>
        <p:txBody>
          <a:bodyPr anchor="b"/>
          <a:lstStyle/>
          <a:p>
            <a:pPr algn="r"/>
            <a:r>
              <a:rPr lang="en-US" i="1" cap="none" dirty="0"/>
              <a:t>Lecture I</a:t>
            </a:r>
          </a:p>
        </p:txBody>
      </p:sp>
    </p:spTree>
    <p:extLst>
      <p:ext uri="{BB962C8B-B14F-4D97-AF65-F5344CB8AC3E}">
        <p14:creationId xmlns:p14="http://schemas.microsoft.com/office/powerpoint/2010/main" val="2824717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1234" y="679572"/>
            <a:ext cx="8229600" cy="819912"/>
          </a:xfrm>
        </p:spPr>
        <p:txBody>
          <a:bodyPr/>
          <a:lstStyle/>
          <a:p>
            <a:r>
              <a:rPr lang="en-US" sz="4800" dirty="0"/>
              <a:t>Types of Analytics</a:t>
            </a:r>
          </a:p>
        </p:txBody>
      </p:sp>
      <p:sp>
        <p:nvSpPr>
          <p:cNvPr id="6" name="Slide Number Placeholder 5"/>
          <p:cNvSpPr>
            <a:spLocks noGrp="1"/>
          </p:cNvSpPr>
          <p:nvPr>
            <p:ph type="sldNum" sz="quarter" idx="12"/>
          </p:nvPr>
        </p:nvSpPr>
        <p:spPr/>
        <p:txBody>
          <a:bodyPr/>
          <a:lstStyle/>
          <a:p>
            <a:fld id="{168E75EF-FC20-4427-ADAF-D93004198BA8}" type="slidenum">
              <a:rPr lang="en-US" smtClean="0"/>
              <a:pPr/>
              <a:t>10</a:t>
            </a:fld>
            <a:endParaRPr lang="en-US"/>
          </a:p>
        </p:txBody>
      </p:sp>
      <p:pic>
        <p:nvPicPr>
          <p:cNvPr id="1026" name="Picture 2" descr="https://www.saimgs.com/imglib/other_pages/BI/four-types-business-analytic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1234" y="2134625"/>
            <a:ext cx="8502385" cy="4024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67350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046" y="475129"/>
            <a:ext cx="8229600" cy="819912"/>
          </a:xfrm>
        </p:spPr>
        <p:txBody>
          <a:bodyPr/>
          <a:lstStyle/>
          <a:p>
            <a:r>
              <a:rPr lang="en-US" sz="5400" dirty="0"/>
              <a:t>Layers of Analytics</a:t>
            </a:r>
          </a:p>
        </p:txBody>
      </p:sp>
      <p:sp>
        <p:nvSpPr>
          <p:cNvPr id="6" name="Slide Number Placeholder 5"/>
          <p:cNvSpPr>
            <a:spLocks noGrp="1"/>
          </p:cNvSpPr>
          <p:nvPr>
            <p:ph type="sldNum" sz="quarter" idx="12"/>
          </p:nvPr>
        </p:nvSpPr>
        <p:spPr/>
        <p:txBody>
          <a:bodyPr/>
          <a:lstStyle/>
          <a:p>
            <a:fld id="{168E75EF-FC20-4427-ADAF-D93004198BA8}" type="slidenum">
              <a:rPr lang="en-US" smtClean="0"/>
              <a:pPr/>
              <a:t>11</a:t>
            </a:fld>
            <a:endParaRPr lang="en-US"/>
          </a:p>
        </p:txBody>
      </p:sp>
      <p:pic>
        <p:nvPicPr>
          <p:cNvPr id="4" name="Picture 3"/>
          <p:cNvPicPr>
            <a:picLocks noChangeAspect="1"/>
          </p:cNvPicPr>
          <p:nvPr/>
        </p:nvPicPr>
        <p:blipFill>
          <a:blip r:embed="rId2"/>
          <a:stretch>
            <a:fillRect/>
          </a:stretch>
        </p:blipFill>
        <p:spPr>
          <a:xfrm>
            <a:off x="1183341" y="1828800"/>
            <a:ext cx="10018483" cy="4447473"/>
          </a:xfrm>
          <a:prstGeom prst="rect">
            <a:avLst/>
          </a:prstGeom>
        </p:spPr>
      </p:pic>
    </p:spTree>
    <p:extLst>
      <p:ext uri="{BB962C8B-B14F-4D97-AF65-F5344CB8AC3E}">
        <p14:creationId xmlns:p14="http://schemas.microsoft.com/office/powerpoint/2010/main" val="177855529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069" y="679572"/>
            <a:ext cx="8768366" cy="819912"/>
          </a:xfrm>
        </p:spPr>
        <p:txBody>
          <a:bodyPr>
            <a:noAutofit/>
          </a:bodyPr>
          <a:lstStyle/>
          <a:p>
            <a:r>
              <a:rPr lang="en-US" sz="5400" dirty="0"/>
              <a:t>Descriptive Analytics</a:t>
            </a:r>
          </a:p>
        </p:txBody>
      </p:sp>
      <p:sp>
        <p:nvSpPr>
          <p:cNvPr id="4" name="Content Placeholder 3"/>
          <p:cNvSpPr>
            <a:spLocks noGrp="1"/>
          </p:cNvSpPr>
          <p:nvPr>
            <p:ph sz="half" idx="1"/>
          </p:nvPr>
        </p:nvSpPr>
        <p:spPr>
          <a:xfrm>
            <a:off x="1318546" y="2030505"/>
            <a:ext cx="9453093" cy="4437529"/>
          </a:xfrm>
        </p:spPr>
        <p:txBody>
          <a:bodyPr>
            <a:noAutofit/>
          </a:bodyPr>
          <a:lstStyle/>
          <a:p>
            <a:r>
              <a:rPr lang="en-US" sz="2200" dirty="0">
                <a:latin typeface="Cambria" pitchFamily="18" charset="0"/>
              </a:rPr>
              <a:t>Descriptive statistics have been around the longest.  These models help executives in finding answers for the question - “What has happened?” </a:t>
            </a:r>
          </a:p>
          <a:p>
            <a:r>
              <a:rPr lang="en-US" sz="2200" dirty="0">
                <a:latin typeface="Cambria" pitchFamily="18" charset="0"/>
              </a:rPr>
              <a:t>It is carried out on a daily basis, to answer questions like - how we are doing, what is happening in the business and how that is affecting overall performance.</a:t>
            </a:r>
          </a:p>
          <a:p>
            <a:r>
              <a:rPr lang="en-US" sz="2200" dirty="0">
                <a:latin typeface="Cambria" pitchFamily="18" charset="0"/>
              </a:rPr>
              <a:t>Descriptive analytics are useful because they allow us to learn from past behaviors, and understand how they might influence future outcomes.</a:t>
            </a:r>
          </a:p>
          <a:p>
            <a:r>
              <a:rPr lang="en-US" sz="2200" dirty="0">
                <a:latin typeface="Cambria" pitchFamily="18" charset="0"/>
              </a:rPr>
              <a:t>Common examples of descriptive analytics are reports that provide historical insights regarding the company’s production, financials, operations, sales, finance, inventory and customers</a:t>
            </a:r>
          </a:p>
          <a:p>
            <a:endParaRPr lang="en-US" sz="2200" dirty="0">
              <a:latin typeface="Cambria" pitchFamily="18" charset="0"/>
            </a:endParaRPr>
          </a:p>
        </p:txBody>
      </p:sp>
      <p:sp>
        <p:nvSpPr>
          <p:cNvPr id="5" name="Slide Number Placeholder 4"/>
          <p:cNvSpPr>
            <a:spLocks noGrp="1"/>
          </p:cNvSpPr>
          <p:nvPr>
            <p:ph type="sldNum" sz="quarter" idx="12"/>
          </p:nvPr>
        </p:nvSpPr>
        <p:spPr/>
        <p:txBody>
          <a:bodyPr/>
          <a:lstStyle/>
          <a:p>
            <a:fld id="{168E75EF-FC20-4427-ADAF-D93004198BA8}" type="slidenum">
              <a:rPr lang="en-US" smtClean="0"/>
              <a:pPr/>
              <a:t>12</a:t>
            </a:fld>
            <a:endParaRPr lang="en-US"/>
          </a:p>
        </p:txBody>
      </p:sp>
    </p:spTree>
    <p:extLst>
      <p:ext uri="{BB962C8B-B14F-4D97-AF65-F5344CB8AC3E}">
        <p14:creationId xmlns:p14="http://schemas.microsoft.com/office/powerpoint/2010/main" val="336672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heckerboard(across)">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heckerboard(across)">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2434" y="838200"/>
            <a:ext cx="8768366" cy="819912"/>
          </a:xfrm>
        </p:spPr>
        <p:txBody>
          <a:bodyPr>
            <a:noAutofit/>
          </a:bodyPr>
          <a:lstStyle/>
          <a:p>
            <a:r>
              <a:rPr lang="en-US" sz="5400" dirty="0"/>
              <a:t>Predictive Analytics</a:t>
            </a:r>
          </a:p>
        </p:txBody>
      </p:sp>
      <p:sp>
        <p:nvSpPr>
          <p:cNvPr id="4" name="Content Placeholder 3"/>
          <p:cNvSpPr>
            <a:spLocks noGrp="1"/>
          </p:cNvSpPr>
          <p:nvPr>
            <p:ph sz="half" idx="1"/>
          </p:nvPr>
        </p:nvSpPr>
        <p:spPr>
          <a:xfrm>
            <a:off x="1326523" y="1976718"/>
            <a:ext cx="9453093" cy="4576482"/>
          </a:xfrm>
        </p:spPr>
        <p:txBody>
          <a:bodyPr>
            <a:noAutofit/>
          </a:bodyPr>
          <a:lstStyle/>
          <a:p>
            <a:r>
              <a:rPr lang="en-US" sz="2200" dirty="0">
                <a:latin typeface="Cambria" pitchFamily="18" charset="0"/>
              </a:rPr>
              <a:t>Predictive analytics has become more dominant recently due to the desire to predict customer behavior. These models help executives in finding answers for the question - “What might happen?” </a:t>
            </a:r>
          </a:p>
          <a:p>
            <a:r>
              <a:rPr lang="en-US" sz="2200" dirty="0">
                <a:latin typeface="Cambria" pitchFamily="18" charset="0"/>
              </a:rPr>
              <a:t>Predictive analytics has its roots in the ability to “Predict” what might happen. It provides companies with actionable insights based on data. </a:t>
            </a:r>
          </a:p>
          <a:p>
            <a:r>
              <a:rPr lang="en-US" sz="2200" dirty="0">
                <a:latin typeface="Cambria" pitchFamily="18" charset="0"/>
              </a:rPr>
              <a:t>It provide estimates about the likelihood of a future outcome. It is important to remember that no statistical algorithm can “predict” the future with 100% certainty. </a:t>
            </a:r>
          </a:p>
          <a:p>
            <a:r>
              <a:rPr lang="en-US" sz="2200" dirty="0">
                <a:latin typeface="Cambria" pitchFamily="18" charset="0"/>
              </a:rPr>
              <a:t>Typical business uses include, understanding how sales might close at the end of the year, predicting what items customers will purchase together, or forecasting inventory levels</a:t>
            </a:r>
          </a:p>
        </p:txBody>
      </p:sp>
      <p:sp>
        <p:nvSpPr>
          <p:cNvPr id="5" name="Slide Number Placeholder 4"/>
          <p:cNvSpPr>
            <a:spLocks noGrp="1"/>
          </p:cNvSpPr>
          <p:nvPr>
            <p:ph type="sldNum" sz="quarter" idx="12"/>
          </p:nvPr>
        </p:nvSpPr>
        <p:spPr/>
        <p:txBody>
          <a:bodyPr/>
          <a:lstStyle/>
          <a:p>
            <a:fld id="{168E75EF-FC20-4427-ADAF-D93004198BA8}" type="slidenum">
              <a:rPr lang="en-US" smtClean="0"/>
              <a:pPr/>
              <a:t>13</a:t>
            </a:fld>
            <a:endParaRPr lang="en-US"/>
          </a:p>
        </p:txBody>
      </p:sp>
    </p:spTree>
    <p:extLst>
      <p:ext uri="{BB962C8B-B14F-4D97-AF65-F5344CB8AC3E}">
        <p14:creationId xmlns:p14="http://schemas.microsoft.com/office/powerpoint/2010/main" val="536029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heckerboard(across)">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heckerboard(across)">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2434" y="838200"/>
            <a:ext cx="8768366" cy="819912"/>
          </a:xfrm>
        </p:spPr>
        <p:txBody>
          <a:bodyPr>
            <a:noAutofit/>
          </a:bodyPr>
          <a:lstStyle/>
          <a:p>
            <a:r>
              <a:rPr lang="en-US" sz="5400" dirty="0"/>
              <a:t>Prescriptive Analytics</a:t>
            </a:r>
          </a:p>
        </p:txBody>
      </p:sp>
      <p:sp>
        <p:nvSpPr>
          <p:cNvPr id="4" name="Content Placeholder 3"/>
          <p:cNvSpPr>
            <a:spLocks noGrp="1"/>
          </p:cNvSpPr>
          <p:nvPr>
            <p:ph sz="half" idx="1"/>
          </p:nvPr>
        </p:nvSpPr>
        <p:spPr>
          <a:xfrm>
            <a:off x="1326523" y="1976718"/>
            <a:ext cx="9453093" cy="4576482"/>
          </a:xfrm>
        </p:spPr>
        <p:txBody>
          <a:bodyPr>
            <a:noAutofit/>
          </a:bodyPr>
          <a:lstStyle/>
          <a:p>
            <a:r>
              <a:rPr lang="en-US" dirty="0">
                <a:latin typeface="Cambria" pitchFamily="18" charset="0"/>
              </a:rPr>
              <a:t>The relatively new field of prescriptive analytics allows users to “prescribe” a number of different possible actions to and guide them towards a solution. In a nut-shell, these analytics are all about providing advice. These models help executives in finding answers for the question - “What should we do?” </a:t>
            </a:r>
          </a:p>
          <a:p>
            <a:r>
              <a:rPr lang="en-US" dirty="0">
                <a:latin typeface="Cambria" pitchFamily="18" charset="0"/>
              </a:rPr>
              <a:t>These analytics go beyond descriptive and predictive analytics by recommending one or more possible courses of action. Essentially they predict multiple futures and allow companies to assess a number of possible outcomes based upon their actions.</a:t>
            </a:r>
          </a:p>
          <a:p>
            <a:r>
              <a:rPr lang="en-US" dirty="0">
                <a:latin typeface="Cambria" pitchFamily="18" charset="0"/>
              </a:rPr>
              <a:t>Even though prescriptive analytics is as valuable as predictive, it is not used commonly. According to Gartner report, around 13 percent of organizations are using predictive but only 3 percent are using prescriptive analytics.</a:t>
            </a:r>
          </a:p>
          <a:p>
            <a:r>
              <a:rPr lang="en-US" dirty="0">
                <a:latin typeface="Cambria" pitchFamily="18" charset="0"/>
              </a:rPr>
              <a:t>Larger companies are successfully using prescriptive analytics to optimize production, scheduling and inventory in the supply chain to make sure that are delivering the right products at the right time and optimizing the customer experience.</a:t>
            </a:r>
          </a:p>
        </p:txBody>
      </p:sp>
      <p:sp>
        <p:nvSpPr>
          <p:cNvPr id="5" name="Slide Number Placeholder 4"/>
          <p:cNvSpPr>
            <a:spLocks noGrp="1"/>
          </p:cNvSpPr>
          <p:nvPr>
            <p:ph type="sldNum" sz="quarter" idx="12"/>
          </p:nvPr>
        </p:nvSpPr>
        <p:spPr/>
        <p:txBody>
          <a:bodyPr/>
          <a:lstStyle/>
          <a:p>
            <a:fld id="{168E75EF-FC20-4427-ADAF-D93004198BA8}" type="slidenum">
              <a:rPr lang="en-US" smtClean="0"/>
              <a:pPr/>
              <a:t>14</a:t>
            </a:fld>
            <a:endParaRPr lang="en-US"/>
          </a:p>
        </p:txBody>
      </p:sp>
    </p:spTree>
    <p:extLst>
      <p:ext uri="{BB962C8B-B14F-4D97-AF65-F5344CB8AC3E}">
        <p14:creationId xmlns:p14="http://schemas.microsoft.com/office/powerpoint/2010/main" val="37110840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heckerboard(across)">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heckerboard(across)">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Operational </a:t>
            </a:r>
            <a:r>
              <a:rPr lang="en-US" sz="3600" dirty="0" err="1"/>
              <a:t>vs</a:t>
            </a:r>
            <a:r>
              <a:rPr lang="en-US" sz="3600" dirty="0"/>
              <a:t> Analytical Approach</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92386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838200"/>
            <a:ext cx="8605234" cy="819912"/>
          </a:xfrm>
        </p:spPr>
        <p:txBody>
          <a:bodyPr>
            <a:noAutofit/>
          </a:bodyPr>
          <a:lstStyle/>
          <a:p>
            <a:r>
              <a:rPr lang="en-US" sz="4000" dirty="0"/>
              <a:t>Operational </a:t>
            </a:r>
            <a:r>
              <a:rPr lang="en-US" sz="4000" dirty="0" err="1"/>
              <a:t>vs</a:t>
            </a:r>
            <a:r>
              <a:rPr lang="en-US" sz="4000" dirty="0"/>
              <a:t> Analytical reports</a:t>
            </a:r>
          </a:p>
        </p:txBody>
      </p:sp>
      <p:sp>
        <p:nvSpPr>
          <p:cNvPr id="4" name="Content Placeholder 3"/>
          <p:cNvSpPr>
            <a:spLocks noGrp="1"/>
          </p:cNvSpPr>
          <p:nvPr>
            <p:ph sz="half" idx="1"/>
          </p:nvPr>
        </p:nvSpPr>
        <p:spPr>
          <a:xfrm>
            <a:off x="2057400" y="2318197"/>
            <a:ext cx="8153400" cy="4036728"/>
          </a:xfrm>
        </p:spPr>
        <p:txBody>
          <a:bodyPr>
            <a:noAutofit/>
          </a:bodyPr>
          <a:lstStyle/>
          <a:p>
            <a:pPr marL="0" indent="0">
              <a:buNone/>
            </a:pPr>
            <a:r>
              <a:rPr lang="en-US" sz="2400" dirty="0">
                <a:latin typeface="Cambria" pitchFamily="18" charset="0"/>
              </a:rPr>
              <a:t>Operational reporting is collecting &amp; reporting of organizational information on an hourly, daily, weekly.  It is oriented towards supporting the day-to-day organizational functions. </a:t>
            </a:r>
          </a:p>
          <a:p>
            <a:pPr marL="0" indent="0">
              <a:spcBef>
                <a:spcPts val="1200"/>
              </a:spcBef>
              <a:buNone/>
            </a:pPr>
            <a:endParaRPr lang="en-US" sz="2400" dirty="0">
              <a:latin typeface="Cambria" pitchFamily="18" charset="0"/>
            </a:endParaRPr>
          </a:p>
          <a:p>
            <a:pPr marL="0" indent="0">
              <a:spcBef>
                <a:spcPts val="1200"/>
              </a:spcBef>
              <a:buNone/>
            </a:pPr>
            <a:r>
              <a:rPr lang="en-US" sz="2400" dirty="0">
                <a:latin typeface="Cambria" pitchFamily="18" charset="0"/>
              </a:rPr>
              <a:t>Even though, it provides a snapshot of business performance in a given time period, it relies on the receiver to analyze and contextualize the reported data. So it doesn’t reflect the actual inefficiencies within the organization.</a:t>
            </a:r>
          </a:p>
        </p:txBody>
      </p:sp>
      <p:sp>
        <p:nvSpPr>
          <p:cNvPr id="5" name="Slide Number Placeholder 4"/>
          <p:cNvSpPr>
            <a:spLocks noGrp="1"/>
          </p:cNvSpPr>
          <p:nvPr>
            <p:ph type="sldNum" sz="quarter" idx="12"/>
          </p:nvPr>
        </p:nvSpPr>
        <p:spPr/>
        <p:txBody>
          <a:bodyPr/>
          <a:lstStyle/>
          <a:p>
            <a:fld id="{168E75EF-FC20-4427-ADAF-D93004198BA8}" type="slidenum">
              <a:rPr lang="en-US" smtClean="0"/>
              <a:pPr/>
              <a:t>16</a:t>
            </a:fld>
            <a:endParaRPr lang="en-US"/>
          </a:p>
        </p:txBody>
      </p:sp>
    </p:spTree>
    <p:extLst>
      <p:ext uri="{BB962C8B-B14F-4D97-AF65-F5344CB8AC3E}">
        <p14:creationId xmlns:p14="http://schemas.microsoft.com/office/powerpoint/2010/main" val="20478755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checkerboard(across)">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838200"/>
            <a:ext cx="8579476" cy="819912"/>
          </a:xfrm>
        </p:spPr>
        <p:txBody>
          <a:bodyPr>
            <a:normAutofit/>
          </a:bodyPr>
          <a:lstStyle/>
          <a:p>
            <a:r>
              <a:rPr lang="en-US" sz="3800" dirty="0"/>
              <a:t>Operational </a:t>
            </a:r>
            <a:r>
              <a:rPr lang="en-US" sz="3800" dirty="0" err="1"/>
              <a:t>vs</a:t>
            </a:r>
            <a:r>
              <a:rPr lang="en-US" sz="3800" dirty="0"/>
              <a:t> Analytical reports…</a:t>
            </a:r>
          </a:p>
        </p:txBody>
      </p:sp>
      <p:sp>
        <p:nvSpPr>
          <p:cNvPr id="4" name="Content Placeholder 3"/>
          <p:cNvSpPr>
            <a:spLocks noGrp="1"/>
          </p:cNvSpPr>
          <p:nvPr>
            <p:ph sz="half" idx="1"/>
          </p:nvPr>
        </p:nvSpPr>
        <p:spPr>
          <a:xfrm>
            <a:off x="2057400" y="2266681"/>
            <a:ext cx="8153400" cy="4088243"/>
          </a:xfrm>
        </p:spPr>
        <p:txBody>
          <a:bodyPr>
            <a:noAutofit/>
          </a:bodyPr>
          <a:lstStyle/>
          <a:p>
            <a:pPr marL="0" indent="0">
              <a:buNone/>
            </a:pPr>
            <a:r>
              <a:rPr lang="en-US" sz="2400" dirty="0">
                <a:latin typeface="Cambria" pitchFamily="18" charset="0"/>
              </a:rPr>
              <a:t>On contrary, Analytical reporting focuses on supporting the strategic and planning functions of senior management and it is dynamic unlike operational which is static in nature.</a:t>
            </a:r>
          </a:p>
          <a:p>
            <a:pPr marL="0" indent="0">
              <a:buNone/>
            </a:pPr>
            <a:endParaRPr lang="en-US" sz="2400" dirty="0">
              <a:latin typeface="Cambria" pitchFamily="18" charset="0"/>
            </a:endParaRPr>
          </a:p>
          <a:p>
            <a:pPr marL="0" indent="0">
              <a:buNone/>
            </a:pPr>
            <a:r>
              <a:rPr lang="en-US" sz="2400" dirty="0">
                <a:latin typeface="Cambria" pitchFamily="18" charset="0"/>
              </a:rPr>
              <a:t>Businesses have a lot of data available than before so they can utilize it to streamline existing processes. Analytical reports help them to understand customer behavior better, monitor current trends and make strategic decisions more efficiently.</a:t>
            </a:r>
          </a:p>
        </p:txBody>
      </p:sp>
      <p:sp>
        <p:nvSpPr>
          <p:cNvPr id="5" name="Slide Number Placeholder 4"/>
          <p:cNvSpPr>
            <a:spLocks noGrp="1"/>
          </p:cNvSpPr>
          <p:nvPr>
            <p:ph type="sldNum" sz="quarter" idx="12"/>
          </p:nvPr>
        </p:nvSpPr>
        <p:spPr/>
        <p:txBody>
          <a:bodyPr/>
          <a:lstStyle/>
          <a:p>
            <a:fld id="{168E75EF-FC20-4427-ADAF-D93004198BA8}" type="slidenum">
              <a:rPr lang="en-US" smtClean="0"/>
              <a:pPr/>
              <a:t>17</a:t>
            </a:fld>
            <a:endParaRPr lang="en-US"/>
          </a:p>
        </p:txBody>
      </p:sp>
    </p:spTree>
    <p:extLst>
      <p:ext uri="{BB962C8B-B14F-4D97-AF65-F5344CB8AC3E}">
        <p14:creationId xmlns:p14="http://schemas.microsoft.com/office/powerpoint/2010/main" val="36603888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checkerboard(across)">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Report I</a:t>
            </a:r>
          </a:p>
        </p:txBody>
      </p:sp>
      <p:sp>
        <p:nvSpPr>
          <p:cNvPr id="4" name="Slide Number Placeholder 3"/>
          <p:cNvSpPr>
            <a:spLocks noGrp="1"/>
          </p:cNvSpPr>
          <p:nvPr>
            <p:ph type="sldNum" sz="quarter" idx="12"/>
          </p:nvPr>
        </p:nvSpPr>
        <p:spPr/>
        <p:txBody>
          <a:bodyPr/>
          <a:lstStyle/>
          <a:p>
            <a:fld id="{168E75EF-FC20-4427-ADAF-D93004198BA8}" type="slidenum">
              <a:rPr lang="en-US" smtClean="0"/>
              <a:pPr/>
              <a:t>18</a:t>
            </a:fld>
            <a:endParaRPr lang="en-US"/>
          </a:p>
        </p:txBody>
      </p:sp>
      <p:pic>
        <p:nvPicPr>
          <p:cNvPr id="1027" name="Picture 3"/>
          <p:cNvPicPr>
            <a:picLocks noGrp="1" noChangeAspect="1" noChangeArrowheads="1"/>
          </p:cNvPicPr>
          <p:nvPr>
            <p:ph idx="1"/>
          </p:nvPr>
        </p:nvPicPr>
        <p:blipFill>
          <a:blip r:embed="rId2" cstate="print"/>
          <a:srcRect/>
          <a:stretch>
            <a:fillRect/>
          </a:stretch>
        </p:blipFill>
        <p:spPr bwMode="auto">
          <a:xfrm>
            <a:off x="1725770" y="1482235"/>
            <a:ext cx="8525813" cy="5090247"/>
          </a:xfrm>
          <a:prstGeom prst="rect">
            <a:avLst/>
          </a:prstGeom>
          <a:noFill/>
          <a:ln w="3175" cmpd="dbl">
            <a:solidFill>
              <a:schemeClr val="tx1"/>
            </a:solidFill>
            <a:miter lim="800000"/>
            <a:headEnd/>
            <a:tailEnd/>
          </a:ln>
        </p:spPr>
      </p:pic>
    </p:spTree>
    <p:extLst>
      <p:ext uri="{BB962C8B-B14F-4D97-AF65-F5344CB8AC3E}">
        <p14:creationId xmlns:p14="http://schemas.microsoft.com/office/powerpoint/2010/main" val="973306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Report II</a:t>
            </a:r>
            <a:endParaRPr lang="en-US" dirty="0">
              <a:latin typeface="Angsana New" pitchFamily="18" charset="-34"/>
              <a:cs typeface="Angsana New" pitchFamily="18" charset="-34"/>
            </a:endParaRPr>
          </a:p>
        </p:txBody>
      </p:sp>
      <p:sp>
        <p:nvSpPr>
          <p:cNvPr id="4" name="Slide Number Placeholder 3"/>
          <p:cNvSpPr>
            <a:spLocks noGrp="1"/>
          </p:cNvSpPr>
          <p:nvPr>
            <p:ph type="sldNum" sz="quarter" idx="12"/>
          </p:nvPr>
        </p:nvSpPr>
        <p:spPr/>
        <p:txBody>
          <a:bodyPr/>
          <a:lstStyle/>
          <a:p>
            <a:fld id="{168E75EF-FC20-4427-ADAF-D93004198BA8}" type="slidenum">
              <a:rPr lang="en-US" smtClean="0"/>
              <a:pPr/>
              <a:t>19</a:t>
            </a:fld>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2848955" y="1935164"/>
            <a:ext cx="6494091" cy="4389437"/>
          </a:xfrm>
          <a:prstGeom prst="rect">
            <a:avLst/>
          </a:prstGeom>
          <a:noFill/>
          <a:ln w="9525">
            <a:noFill/>
            <a:miter lim="800000"/>
            <a:headEnd/>
            <a:tailEnd/>
          </a:ln>
        </p:spPr>
      </p:pic>
    </p:spTree>
    <p:extLst>
      <p:ext uri="{BB962C8B-B14F-4D97-AF65-F5344CB8AC3E}">
        <p14:creationId xmlns:p14="http://schemas.microsoft.com/office/powerpoint/2010/main" val="1989857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Background of Analytics</a:t>
            </a:r>
          </a:p>
          <a:p>
            <a:r>
              <a:rPr lang="en-US" dirty="0"/>
              <a:t>Business Analysis </a:t>
            </a:r>
            <a:r>
              <a:rPr lang="en-US" dirty="0" err="1"/>
              <a:t>vs</a:t>
            </a:r>
            <a:r>
              <a:rPr lang="en-US" dirty="0"/>
              <a:t> Business Analytics</a:t>
            </a:r>
          </a:p>
          <a:p>
            <a:r>
              <a:rPr lang="en-US" dirty="0"/>
              <a:t>Introduction to Data Analytics</a:t>
            </a:r>
          </a:p>
          <a:p>
            <a:r>
              <a:rPr lang="en-US" dirty="0"/>
              <a:t>Operational </a:t>
            </a:r>
            <a:r>
              <a:rPr lang="en-US" dirty="0" err="1"/>
              <a:t>vs</a:t>
            </a:r>
            <a:r>
              <a:rPr lang="en-US" dirty="0"/>
              <a:t> Analytical Approach</a:t>
            </a:r>
          </a:p>
          <a:p>
            <a:endParaRPr lang="en-US" dirty="0"/>
          </a:p>
        </p:txBody>
      </p:sp>
    </p:spTree>
    <p:extLst>
      <p:ext uri="{BB962C8B-B14F-4D97-AF65-F5344CB8AC3E}">
        <p14:creationId xmlns:p14="http://schemas.microsoft.com/office/powerpoint/2010/main" val="776143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Analytical Report</a:t>
            </a:r>
          </a:p>
        </p:txBody>
      </p:sp>
      <p:sp>
        <p:nvSpPr>
          <p:cNvPr id="4" name="Slide Number Placeholder 3"/>
          <p:cNvSpPr>
            <a:spLocks noGrp="1"/>
          </p:cNvSpPr>
          <p:nvPr>
            <p:ph type="sldNum" sz="quarter" idx="12"/>
          </p:nvPr>
        </p:nvSpPr>
        <p:spPr/>
        <p:txBody>
          <a:bodyPr/>
          <a:lstStyle/>
          <a:p>
            <a:fld id="{168E75EF-FC20-4427-ADAF-D93004198BA8}" type="slidenum">
              <a:rPr lang="en-US" smtClean="0"/>
              <a:pPr/>
              <a:t>20</a:t>
            </a:fld>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1939826" y="1751527"/>
            <a:ext cx="7725126" cy="4420673"/>
          </a:xfrm>
          <a:prstGeom prst="rect">
            <a:avLst/>
          </a:prstGeom>
          <a:noFill/>
          <a:ln w="9525">
            <a:noFill/>
            <a:miter lim="800000"/>
            <a:headEnd/>
            <a:tailEnd/>
          </a:ln>
        </p:spPr>
      </p:pic>
    </p:spTree>
    <p:extLst>
      <p:ext uri="{BB962C8B-B14F-4D97-AF65-F5344CB8AC3E}">
        <p14:creationId xmlns:p14="http://schemas.microsoft.com/office/powerpoint/2010/main" val="3766609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 Analytical Report</a:t>
            </a:r>
          </a:p>
        </p:txBody>
      </p:sp>
      <p:sp>
        <p:nvSpPr>
          <p:cNvPr id="4" name="Slide Number Placeholder 3"/>
          <p:cNvSpPr>
            <a:spLocks noGrp="1"/>
          </p:cNvSpPr>
          <p:nvPr>
            <p:ph type="sldNum" sz="quarter" idx="12"/>
          </p:nvPr>
        </p:nvSpPr>
        <p:spPr/>
        <p:txBody>
          <a:bodyPr/>
          <a:lstStyle/>
          <a:p>
            <a:fld id="{168E75EF-FC20-4427-ADAF-D93004198BA8}" type="slidenum">
              <a:rPr lang="en-US" smtClean="0"/>
              <a:pPr/>
              <a:t>21</a:t>
            </a:fld>
            <a:endParaRPr lang="en-US"/>
          </a:p>
        </p:txBody>
      </p:sp>
      <p:pic>
        <p:nvPicPr>
          <p:cNvPr id="4099" name="Picture 3"/>
          <p:cNvPicPr>
            <a:picLocks noGrp="1" noChangeAspect="1" noChangeArrowheads="1"/>
          </p:cNvPicPr>
          <p:nvPr>
            <p:ph idx="1"/>
          </p:nvPr>
        </p:nvPicPr>
        <p:blipFill>
          <a:blip r:embed="rId2" cstate="print"/>
          <a:srcRect/>
          <a:stretch>
            <a:fillRect/>
          </a:stretch>
        </p:blipFill>
        <p:spPr bwMode="auto">
          <a:xfrm>
            <a:off x="1774243" y="1700011"/>
            <a:ext cx="8368353" cy="4623516"/>
          </a:xfrm>
          <a:prstGeom prst="rect">
            <a:avLst/>
          </a:prstGeom>
          <a:noFill/>
          <a:ln w="9525">
            <a:noFill/>
            <a:miter lim="800000"/>
            <a:headEnd/>
            <a:tailEnd/>
          </a:ln>
        </p:spPr>
      </p:pic>
    </p:spTree>
    <p:extLst>
      <p:ext uri="{BB962C8B-B14F-4D97-AF65-F5344CB8AC3E}">
        <p14:creationId xmlns:p14="http://schemas.microsoft.com/office/powerpoint/2010/main" val="3984535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Analytics Lifecycle</a:t>
            </a:r>
            <a:endParaRPr lang="en-IN" dirty="0"/>
          </a:p>
        </p:txBody>
      </p:sp>
      <p:sp>
        <p:nvSpPr>
          <p:cNvPr id="4" name="Slide Number Placeholder 3"/>
          <p:cNvSpPr>
            <a:spLocks noGrp="1"/>
          </p:cNvSpPr>
          <p:nvPr>
            <p:ph type="sldNum" sz="quarter" idx="12"/>
          </p:nvPr>
        </p:nvSpPr>
        <p:spPr/>
        <p:txBody>
          <a:bodyPr/>
          <a:lstStyle/>
          <a:p>
            <a:pPr>
              <a:defRPr/>
            </a:pPr>
            <a:fld id="{1C0728EB-68C8-8F48-B9E9-1E3ADA3E891A}" type="slidenum">
              <a:rPr lang="en-US" smtClean="0"/>
              <a:pPr>
                <a:defRPr/>
              </a:pPr>
              <a:t>22</a:t>
            </a:fld>
            <a:endParaRPr lang="en-US"/>
          </a:p>
        </p:txBody>
      </p:sp>
      <p:sp>
        <p:nvSpPr>
          <p:cNvPr id="6" name="TextBox 5"/>
          <p:cNvSpPr txBox="1"/>
          <p:nvPr/>
        </p:nvSpPr>
        <p:spPr>
          <a:xfrm>
            <a:off x="3344328" y="1391615"/>
            <a:ext cx="1841189" cy="276999"/>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000"/>
            </a:lvl1pPr>
          </a:lstStyle>
          <a:p>
            <a:r>
              <a:rPr lang="en-US" sz="1200" b="1" dirty="0"/>
              <a:t>Define a question</a:t>
            </a:r>
          </a:p>
        </p:txBody>
      </p:sp>
      <p:sp>
        <p:nvSpPr>
          <p:cNvPr id="7" name="TextBox 6"/>
          <p:cNvSpPr txBox="1"/>
          <p:nvPr/>
        </p:nvSpPr>
        <p:spPr>
          <a:xfrm>
            <a:off x="7858835" y="1806840"/>
            <a:ext cx="2709081" cy="646331"/>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200" b="1"/>
            </a:lvl1pPr>
          </a:lstStyle>
          <a:p>
            <a:r>
              <a:rPr lang="en-US" dirty="0"/>
              <a:t>Define Ideal Dataset</a:t>
            </a:r>
          </a:p>
          <a:p>
            <a:r>
              <a:rPr lang="en-US" dirty="0"/>
              <a:t>Determine what data you can access</a:t>
            </a:r>
          </a:p>
        </p:txBody>
      </p:sp>
      <p:sp>
        <p:nvSpPr>
          <p:cNvPr id="8" name="TextBox 7"/>
          <p:cNvSpPr txBox="1"/>
          <p:nvPr/>
        </p:nvSpPr>
        <p:spPr>
          <a:xfrm>
            <a:off x="8356978" y="3066025"/>
            <a:ext cx="1730993" cy="461665"/>
          </a:xfrm>
          <a:prstGeom prst="rect">
            <a:avLst/>
          </a:prstGeom>
          <a:noFill/>
        </p:spPr>
        <p:txBody>
          <a:bodyPr wrap="square" rtlCol="0">
            <a:spAutoFit/>
          </a:bodyPr>
          <a:lstStyle/>
          <a:p>
            <a:pPr marL="285750" indent="-285750">
              <a:buFont typeface="Arial" panose="020B0604020202020204" pitchFamily="34" charset="0"/>
              <a:buChar char="•"/>
            </a:pPr>
            <a:r>
              <a:rPr lang="en-US" sz="1200" b="1" dirty="0"/>
              <a:t>Obtain the data</a:t>
            </a:r>
          </a:p>
          <a:p>
            <a:pPr marL="285750" indent="-285750">
              <a:buFont typeface="Arial" panose="020B0604020202020204" pitchFamily="34" charset="0"/>
              <a:buChar char="•"/>
            </a:pPr>
            <a:r>
              <a:rPr lang="en-US" sz="1200" b="1" dirty="0"/>
              <a:t>Clean the data</a:t>
            </a:r>
          </a:p>
        </p:txBody>
      </p:sp>
      <p:sp>
        <p:nvSpPr>
          <p:cNvPr id="9" name="TextBox 8"/>
          <p:cNvSpPr txBox="1"/>
          <p:nvPr/>
        </p:nvSpPr>
        <p:spPr>
          <a:xfrm>
            <a:off x="8356978" y="4093603"/>
            <a:ext cx="1730993" cy="1015663"/>
          </a:xfrm>
          <a:prstGeom prst="rect">
            <a:avLst/>
          </a:prstGeom>
          <a:noFill/>
        </p:spPr>
        <p:txBody>
          <a:bodyPr wrap="square" rtlCol="0">
            <a:spAutoFit/>
          </a:bodyPr>
          <a:lstStyle/>
          <a:p>
            <a:pPr marL="285750" indent="-285750">
              <a:buFont typeface="Arial" panose="020B0604020202020204" pitchFamily="34" charset="0"/>
              <a:buChar char="•"/>
            </a:pPr>
            <a:r>
              <a:rPr lang="en-US" sz="1200" b="1" dirty="0"/>
              <a:t>Data Exploration</a:t>
            </a:r>
          </a:p>
          <a:p>
            <a:pPr marL="285750" indent="-285750">
              <a:buFont typeface="Arial" panose="020B0604020202020204" pitchFamily="34" charset="0"/>
              <a:buChar char="•"/>
            </a:pPr>
            <a:r>
              <a:rPr lang="en-US" sz="1200" b="1" dirty="0"/>
              <a:t>Predictive Modelling</a:t>
            </a:r>
          </a:p>
          <a:p>
            <a:pPr marL="285750" indent="-285750">
              <a:buFont typeface="Arial" panose="020B0604020202020204" pitchFamily="34" charset="0"/>
              <a:buChar char="•"/>
            </a:pPr>
            <a:r>
              <a:rPr lang="en-US" sz="1200" b="1" dirty="0"/>
              <a:t>Interpretation of results</a:t>
            </a:r>
          </a:p>
        </p:txBody>
      </p:sp>
      <p:sp>
        <p:nvSpPr>
          <p:cNvPr id="10" name="TextBox 9"/>
          <p:cNvSpPr txBox="1"/>
          <p:nvPr/>
        </p:nvSpPr>
        <p:spPr>
          <a:xfrm>
            <a:off x="6293321" y="5441445"/>
            <a:ext cx="2186486" cy="830997"/>
          </a:xfrm>
          <a:prstGeom prst="rect">
            <a:avLst/>
          </a:prstGeom>
          <a:noFill/>
        </p:spPr>
        <p:txBody>
          <a:bodyPr wrap="square" rtlCol="0">
            <a:spAutoFit/>
          </a:bodyPr>
          <a:lstStyle/>
          <a:p>
            <a:pPr marL="285750" indent="-285750">
              <a:buFont typeface="Arial" panose="020B0604020202020204" pitchFamily="34" charset="0"/>
              <a:buChar char="•"/>
            </a:pPr>
            <a:r>
              <a:rPr lang="en-US" sz="1200" b="1" dirty="0"/>
              <a:t>Evaluate / Challenge the results</a:t>
            </a:r>
          </a:p>
          <a:p>
            <a:pPr marL="285750" indent="-285750">
              <a:buFont typeface="Arial" panose="020B0604020202020204" pitchFamily="34" charset="0"/>
              <a:buChar char="•"/>
            </a:pPr>
            <a:r>
              <a:rPr lang="en-US" sz="1200" b="1" dirty="0"/>
              <a:t>Synthesize / write-up results </a:t>
            </a:r>
          </a:p>
        </p:txBody>
      </p:sp>
      <p:sp>
        <p:nvSpPr>
          <p:cNvPr id="11" name="TextBox 10"/>
          <p:cNvSpPr txBox="1"/>
          <p:nvPr/>
        </p:nvSpPr>
        <p:spPr>
          <a:xfrm>
            <a:off x="1617262" y="4373038"/>
            <a:ext cx="2295097" cy="646331"/>
          </a:xfrm>
          <a:prstGeom prst="rect">
            <a:avLst/>
          </a:prstGeom>
          <a:noFill/>
        </p:spPr>
        <p:txBody>
          <a:bodyPr wrap="square" rtlCol="0">
            <a:spAutoFit/>
          </a:bodyPr>
          <a:lstStyle/>
          <a:p>
            <a:pPr marL="285750" indent="-285750">
              <a:buFont typeface="Arial" panose="020B0604020202020204" pitchFamily="34" charset="0"/>
              <a:buChar char="•"/>
            </a:pPr>
            <a:r>
              <a:rPr lang="en-US" sz="1200" b="1" dirty="0"/>
              <a:t>Create reproducible code</a:t>
            </a:r>
          </a:p>
          <a:p>
            <a:pPr marL="285750" indent="-285750">
              <a:buFont typeface="Arial" panose="020B0604020202020204" pitchFamily="34" charset="0"/>
              <a:buChar char="•"/>
            </a:pPr>
            <a:r>
              <a:rPr lang="en-US" sz="1200" b="1" dirty="0"/>
              <a:t>Distribute results to all the types of users</a:t>
            </a:r>
          </a:p>
        </p:txBody>
      </p:sp>
      <p:sp>
        <p:nvSpPr>
          <p:cNvPr id="14" name="Rounded Rectangle 13"/>
          <p:cNvSpPr/>
          <p:nvPr/>
        </p:nvSpPr>
        <p:spPr>
          <a:xfrm>
            <a:off x="3643952" y="1963692"/>
            <a:ext cx="1651380" cy="47105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a:t>Business Understanding</a:t>
            </a:r>
            <a:endParaRPr lang="en-IN" sz="1400" dirty="0"/>
          </a:p>
        </p:txBody>
      </p:sp>
      <p:sp>
        <p:nvSpPr>
          <p:cNvPr id="16" name="Rounded Rectangle 15"/>
          <p:cNvSpPr/>
          <p:nvPr/>
        </p:nvSpPr>
        <p:spPr>
          <a:xfrm>
            <a:off x="2922894" y="3794726"/>
            <a:ext cx="1651380" cy="47105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a:t>Deployment</a:t>
            </a:r>
            <a:endParaRPr lang="en-IN" sz="1400" dirty="0"/>
          </a:p>
        </p:txBody>
      </p:sp>
      <p:sp>
        <p:nvSpPr>
          <p:cNvPr id="17" name="Rounded Rectangle 16"/>
          <p:cNvSpPr/>
          <p:nvPr/>
        </p:nvSpPr>
        <p:spPr>
          <a:xfrm>
            <a:off x="6007289" y="1856479"/>
            <a:ext cx="1651380" cy="55418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a:t>Data Understanding</a:t>
            </a:r>
            <a:endParaRPr lang="en-IN" sz="1400" dirty="0"/>
          </a:p>
        </p:txBody>
      </p:sp>
      <p:sp>
        <p:nvSpPr>
          <p:cNvPr id="18" name="Rounded Rectangle 17"/>
          <p:cNvSpPr/>
          <p:nvPr/>
        </p:nvSpPr>
        <p:spPr>
          <a:xfrm>
            <a:off x="6578222" y="3066024"/>
            <a:ext cx="1651380" cy="47105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a:t>Data Preparation</a:t>
            </a:r>
            <a:endParaRPr lang="en-IN" sz="1400" dirty="0"/>
          </a:p>
        </p:txBody>
      </p:sp>
      <p:sp>
        <p:nvSpPr>
          <p:cNvPr id="19" name="Rounded Rectangle 18"/>
          <p:cNvSpPr/>
          <p:nvPr/>
        </p:nvSpPr>
        <p:spPr>
          <a:xfrm>
            <a:off x="6578222" y="4265782"/>
            <a:ext cx="1651380" cy="47105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a:t>Modelling</a:t>
            </a:r>
            <a:endParaRPr lang="en-IN" sz="1400" dirty="0"/>
          </a:p>
        </p:txBody>
      </p:sp>
      <p:sp>
        <p:nvSpPr>
          <p:cNvPr id="20" name="Rounded Rectangle 19"/>
          <p:cNvSpPr/>
          <p:nvPr/>
        </p:nvSpPr>
        <p:spPr>
          <a:xfrm>
            <a:off x="4355909" y="5205916"/>
            <a:ext cx="1651380" cy="47105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a:t>Evaluation</a:t>
            </a:r>
            <a:endParaRPr lang="en-IN" sz="1400" dirty="0"/>
          </a:p>
        </p:txBody>
      </p:sp>
      <p:sp>
        <p:nvSpPr>
          <p:cNvPr id="21" name="Right Arrow 20"/>
          <p:cNvSpPr/>
          <p:nvPr/>
        </p:nvSpPr>
        <p:spPr>
          <a:xfrm>
            <a:off x="5413612" y="1963693"/>
            <a:ext cx="464024" cy="16987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2" name="Right Arrow 21"/>
          <p:cNvSpPr/>
          <p:nvPr/>
        </p:nvSpPr>
        <p:spPr>
          <a:xfrm flipH="1">
            <a:off x="5413612" y="2176446"/>
            <a:ext cx="464024" cy="16987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5" name="Down Arrow 24"/>
          <p:cNvSpPr/>
          <p:nvPr/>
        </p:nvSpPr>
        <p:spPr>
          <a:xfrm rot="-1560000">
            <a:off x="7134367" y="2516634"/>
            <a:ext cx="162636" cy="403986"/>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6" name="Down Arrow 25"/>
          <p:cNvSpPr/>
          <p:nvPr/>
        </p:nvSpPr>
        <p:spPr>
          <a:xfrm>
            <a:off x="7158818" y="3688928"/>
            <a:ext cx="162636" cy="403986"/>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7" name="Down Arrow 26"/>
          <p:cNvSpPr/>
          <p:nvPr/>
        </p:nvSpPr>
        <p:spPr>
          <a:xfrm rot="3120000">
            <a:off x="6334627" y="4811091"/>
            <a:ext cx="154837" cy="403986"/>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8" name="Down Arrow 27"/>
          <p:cNvSpPr/>
          <p:nvPr/>
        </p:nvSpPr>
        <p:spPr>
          <a:xfrm rot="8820000">
            <a:off x="4183604" y="4534845"/>
            <a:ext cx="162636" cy="403986"/>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9" name="Down Arrow 28"/>
          <p:cNvSpPr/>
          <p:nvPr/>
        </p:nvSpPr>
        <p:spPr>
          <a:xfrm rot="10800000">
            <a:off x="7502290" y="3663904"/>
            <a:ext cx="162636" cy="403986"/>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0" name="Down Arrow 29"/>
          <p:cNvSpPr/>
          <p:nvPr/>
        </p:nvSpPr>
        <p:spPr>
          <a:xfrm rot="10242118">
            <a:off x="4978818" y="2600615"/>
            <a:ext cx="216516" cy="2438035"/>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2" name="Bent Arrow 31"/>
          <p:cNvSpPr/>
          <p:nvPr/>
        </p:nvSpPr>
        <p:spPr>
          <a:xfrm>
            <a:off x="3051839" y="2454329"/>
            <a:ext cx="404257" cy="1082751"/>
          </a:xfrm>
          <a:prstGeom prst="bentArrow">
            <a:avLst>
              <a:gd name="adj1" fmla="val 25000"/>
              <a:gd name="adj2" fmla="val 19936"/>
              <a:gd name="adj3" fmla="val 25000"/>
              <a:gd name="adj4" fmla="val 4375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17832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7" grpId="0" build="p"/>
      <p:bldP spid="8" grpId="0" build="p"/>
      <p:bldP spid="9" grpId="0" build="p"/>
      <p:bldP spid="10" grpId="0" build="p"/>
      <p:bldP spid="11" grpId="0" build="p"/>
      <p:bldP spid="14" grpId="0" animBg="1"/>
      <p:bldP spid="16" grpId="0" animBg="1"/>
      <p:bldP spid="17" grpId="0" animBg="1"/>
      <p:bldP spid="18" grpId="0" animBg="1"/>
      <p:bldP spid="19" grpId="0" animBg="1"/>
      <p:bldP spid="20" grpId="0" animBg="1"/>
      <p:bldP spid="21" grpId="0" animBg="1"/>
      <p:bldP spid="22" grpId="0" animBg="1"/>
      <p:bldP spid="25" grpId="0" animBg="1"/>
      <p:bldP spid="26" grpId="0" animBg="1"/>
      <p:bldP spid="27" grpId="0" animBg="1"/>
      <p:bldP spid="28" grpId="0" animBg="1"/>
      <p:bldP spid="29" grpId="0" animBg="1"/>
      <p:bldP spid="30" grpId="0" animBg="1"/>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838200"/>
            <a:ext cx="8229600" cy="819912"/>
          </a:xfrm>
        </p:spPr>
        <p:txBody>
          <a:bodyPr/>
          <a:lstStyle/>
          <a:p>
            <a:endParaRPr lang="en-US" dirty="0"/>
          </a:p>
        </p:txBody>
      </p:sp>
      <p:pic>
        <p:nvPicPr>
          <p:cNvPr id="10" name="Picture 9" descr="1486150458thank-you-WzVO6d-clipart.png"/>
          <p:cNvPicPr>
            <a:picLocks noChangeAspect="1"/>
          </p:cNvPicPr>
          <p:nvPr/>
        </p:nvPicPr>
        <p:blipFill>
          <a:blip r:embed="rId2" cstate="print"/>
          <a:stretch>
            <a:fillRect/>
          </a:stretch>
        </p:blipFill>
        <p:spPr>
          <a:xfrm>
            <a:off x="2958510" y="2286000"/>
            <a:ext cx="6185491" cy="4255618"/>
          </a:xfrm>
          <a:prstGeom prst="rect">
            <a:avLst/>
          </a:prstGeom>
        </p:spPr>
      </p:pic>
      <p:sp>
        <p:nvSpPr>
          <p:cNvPr id="4" name="Slide Number Placeholder 3"/>
          <p:cNvSpPr>
            <a:spLocks noGrp="1"/>
          </p:cNvSpPr>
          <p:nvPr>
            <p:ph type="sldNum" sz="quarter" idx="12"/>
          </p:nvPr>
        </p:nvSpPr>
        <p:spPr/>
        <p:txBody>
          <a:bodyPr/>
          <a:lstStyle/>
          <a:p>
            <a:fld id="{168E75EF-FC20-4427-ADAF-D93004198BA8}" type="slidenum">
              <a:rPr lang="en-US" smtClean="0"/>
              <a:pPr/>
              <a:t>23</a:t>
            </a:fld>
            <a:endParaRPr lang="en-US"/>
          </a:p>
        </p:txBody>
      </p:sp>
    </p:spTree>
    <p:extLst>
      <p:ext uri="{BB962C8B-B14F-4D97-AF65-F5344CB8AC3E}">
        <p14:creationId xmlns:p14="http://schemas.microsoft.com/office/powerpoint/2010/main" val="239156242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400" dirty="0"/>
              <a:t>Business Analysis </a:t>
            </a:r>
            <a:r>
              <a:rPr lang="en-US" sz="5400" dirty="0" err="1"/>
              <a:t>vs</a:t>
            </a:r>
            <a:r>
              <a:rPr lang="en-US" sz="5400" dirty="0"/>
              <a:t> Business Analytics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164707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US" sz="4000" dirty="0"/>
              <a:t>Comparing Business Analysis and Business Analytics</a:t>
            </a:r>
          </a:p>
        </p:txBody>
      </p:sp>
      <p:sp>
        <p:nvSpPr>
          <p:cNvPr id="3" name="Content Placeholder 2"/>
          <p:cNvSpPr>
            <a:spLocks noGrp="1"/>
          </p:cNvSpPr>
          <p:nvPr>
            <p:ph idx="1"/>
          </p:nvPr>
        </p:nvSpPr>
        <p:spPr>
          <a:xfrm>
            <a:off x="1103312" y="2084294"/>
            <a:ext cx="8946541" cy="4164105"/>
          </a:xfrm>
        </p:spPr>
        <p:txBody>
          <a:bodyPr>
            <a:noAutofit/>
          </a:bodyPr>
          <a:lstStyle/>
          <a:p>
            <a:r>
              <a:rPr lang="en-US" dirty="0"/>
              <a:t>Business Analysis is defined as the discipline of recognizing business needs and determining solutions to certain business problems. </a:t>
            </a:r>
          </a:p>
          <a:p>
            <a:r>
              <a:rPr lang="en-US" dirty="0"/>
              <a:t>It can also comprise of organizational change, process improvement or strategic planning and policy development. </a:t>
            </a:r>
          </a:p>
          <a:p>
            <a:r>
              <a:rPr lang="en-US" dirty="0"/>
              <a:t>Business Analytics refers to the collection of tools, techniques and skills which aid the investigation of past business performance.</a:t>
            </a:r>
          </a:p>
          <a:p>
            <a:r>
              <a:rPr lang="en-US" dirty="0"/>
              <a:t>It includes statistical or quantitative analysis, data mining, predictive modeling and multivariate testing.</a:t>
            </a:r>
          </a:p>
          <a:p>
            <a:r>
              <a:rPr lang="en-US" dirty="0"/>
              <a:t>The main difference between the two is that Business Analysis is more related to functions and processes while Business Analytics is usually related with data and reporting. </a:t>
            </a:r>
          </a:p>
        </p:txBody>
      </p:sp>
    </p:spTree>
    <p:extLst>
      <p:ext uri="{BB962C8B-B14F-4D97-AF65-F5344CB8AC3E}">
        <p14:creationId xmlns:p14="http://schemas.microsoft.com/office/powerpoint/2010/main" val="387748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400" dirty="0"/>
              <a:t>Introduction to Data Analytics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4573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Layers of Data Processing</a:t>
            </a:r>
          </a:p>
        </p:txBody>
      </p:sp>
      <p:pic>
        <p:nvPicPr>
          <p:cNvPr id="4" name="Content Placeholder 3"/>
          <p:cNvPicPr>
            <a:picLocks noGrp="1" noChangeAspect="1"/>
          </p:cNvPicPr>
          <p:nvPr>
            <p:ph idx="1"/>
          </p:nvPr>
        </p:nvPicPr>
        <p:blipFill>
          <a:blip r:embed="rId2"/>
          <a:stretch>
            <a:fillRect/>
          </a:stretch>
        </p:blipFill>
        <p:spPr>
          <a:xfrm>
            <a:off x="2474259" y="1853248"/>
            <a:ext cx="6727218" cy="4735961"/>
          </a:xfrm>
          <a:prstGeom prst="rect">
            <a:avLst/>
          </a:prstGeom>
        </p:spPr>
      </p:pic>
    </p:spTree>
    <p:extLst>
      <p:ext uri="{BB962C8B-B14F-4D97-AF65-F5344CB8AC3E}">
        <p14:creationId xmlns:p14="http://schemas.microsoft.com/office/powerpoint/2010/main" val="3205510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US" sz="4800" dirty="0"/>
              <a:t>Data Analysis</a:t>
            </a:r>
          </a:p>
        </p:txBody>
      </p:sp>
      <p:sp>
        <p:nvSpPr>
          <p:cNvPr id="3" name="Content Placeholder 2"/>
          <p:cNvSpPr>
            <a:spLocks noGrp="1"/>
          </p:cNvSpPr>
          <p:nvPr>
            <p:ph idx="1"/>
          </p:nvPr>
        </p:nvSpPr>
        <p:spPr>
          <a:xfrm>
            <a:off x="1103312" y="1680882"/>
            <a:ext cx="8946541" cy="4567517"/>
          </a:xfrm>
        </p:spPr>
        <p:txBody>
          <a:bodyPr>
            <a:noAutofit/>
          </a:bodyPr>
          <a:lstStyle/>
          <a:p>
            <a:r>
              <a:rPr lang="en-US" dirty="0"/>
              <a:t>Data analysis is the process of examining, transforming, and arranging raw data in a specific way to generate useful information from it. </a:t>
            </a:r>
          </a:p>
          <a:p>
            <a:r>
              <a:rPr lang="en-US" dirty="0"/>
              <a:t>It allows for the evaluation of data through analytical and logical reasoning to lead to some sort of outcome or conclusion in some context. </a:t>
            </a:r>
          </a:p>
          <a:p>
            <a:r>
              <a:rPr lang="en-US" dirty="0"/>
              <a:t>The approach to data analysis depends largely on the type of data available for analysis and the purpose of the analysis.</a:t>
            </a:r>
          </a:p>
          <a:p>
            <a:r>
              <a:rPr lang="en-US" dirty="0"/>
              <a:t>It can be also be defined as a way to interpret the data and derive meaningful insights from the data. </a:t>
            </a:r>
          </a:p>
          <a:p>
            <a:r>
              <a:rPr lang="en-US" dirty="0"/>
              <a:t>Let’s say, an executive wants to know, “Who are the top 10 sales folks who exceeded their allotted targets this year in U.S. region?”. Well, one can extract the U.S. sales data from the tool and sort it by descending order to arrive at the top 10. </a:t>
            </a:r>
          </a:p>
        </p:txBody>
      </p:sp>
    </p:spTree>
    <p:extLst>
      <p:ext uri="{BB962C8B-B14F-4D97-AF65-F5344CB8AC3E}">
        <p14:creationId xmlns:p14="http://schemas.microsoft.com/office/powerpoint/2010/main" val="263530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US" sz="4800" dirty="0"/>
              <a:t>Data Analytics</a:t>
            </a:r>
          </a:p>
        </p:txBody>
      </p:sp>
      <p:sp>
        <p:nvSpPr>
          <p:cNvPr id="3" name="Content Placeholder 2"/>
          <p:cNvSpPr>
            <a:spLocks noGrp="1"/>
          </p:cNvSpPr>
          <p:nvPr>
            <p:ph idx="1"/>
          </p:nvPr>
        </p:nvSpPr>
        <p:spPr>
          <a:xfrm>
            <a:off x="1103312" y="1680882"/>
            <a:ext cx="8946541" cy="4567517"/>
          </a:xfrm>
        </p:spPr>
        <p:txBody>
          <a:bodyPr>
            <a:noAutofit/>
          </a:bodyPr>
          <a:lstStyle/>
          <a:p>
            <a:r>
              <a:rPr lang="en-US" sz="2200" dirty="0">
                <a:latin typeface="Cambria" panose="02040503050406030204" pitchFamily="18" charset="0"/>
              </a:rPr>
              <a:t>Data Analytics also holds true in deriving meaningful insights from the data. It is processing recorded data by means of  mathematics, statistics and predictive modeling. </a:t>
            </a:r>
          </a:p>
          <a:p>
            <a:r>
              <a:rPr lang="en-US" sz="2200" dirty="0">
                <a:latin typeface="Cambria" panose="02040503050406030204" pitchFamily="18" charset="0"/>
              </a:rPr>
              <a:t>Major difference between Analysis and Analytics is that analytics involves statistical tools &amp; techniques with business acumen to bring out the hidden patterns, stories and meaningful correlations from the data. </a:t>
            </a:r>
          </a:p>
          <a:p>
            <a:r>
              <a:rPr lang="en-US" sz="2200" dirty="0">
                <a:latin typeface="Cambria" panose="02040503050406030204" pitchFamily="18" charset="0"/>
              </a:rPr>
              <a:t>For example, customer retention can be improved by then using analytics to predict which customers are in danger of defecting. </a:t>
            </a:r>
          </a:p>
          <a:p>
            <a:r>
              <a:rPr lang="en-US" sz="2200" dirty="0">
                <a:latin typeface="Cambria" panose="02040503050406030204" pitchFamily="18" charset="0"/>
              </a:rPr>
              <a:t>In short, Data Analytics = Business + Statistics (Applied </a:t>
            </a:r>
            <a:r>
              <a:rPr lang="en-US" sz="2200" dirty="0" err="1">
                <a:latin typeface="Cambria" panose="02040503050406030204" pitchFamily="18" charset="0"/>
              </a:rPr>
              <a:t>Maths</a:t>
            </a:r>
            <a:r>
              <a:rPr lang="en-US" sz="2200" dirty="0">
                <a:latin typeface="Cambria" panose="02040503050406030204" pitchFamily="18" charset="0"/>
              </a:rPr>
              <a:t>) + Computer Programming</a:t>
            </a:r>
          </a:p>
        </p:txBody>
      </p:sp>
    </p:spTree>
    <p:extLst>
      <p:ext uri="{BB962C8B-B14F-4D97-AF65-F5344CB8AC3E}">
        <p14:creationId xmlns:p14="http://schemas.microsoft.com/office/powerpoint/2010/main" val="406241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838200"/>
            <a:ext cx="8229600" cy="819912"/>
          </a:xfrm>
        </p:spPr>
        <p:txBody>
          <a:bodyPr/>
          <a:lstStyle/>
          <a:p>
            <a:r>
              <a:rPr lang="en-US" dirty="0"/>
              <a:t>Why Analytics?</a:t>
            </a:r>
          </a:p>
        </p:txBody>
      </p:sp>
      <p:sp>
        <p:nvSpPr>
          <p:cNvPr id="4" name="Content Placeholder 3"/>
          <p:cNvSpPr>
            <a:spLocks noGrp="1"/>
          </p:cNvSpPr>
          <p:nvPr>
            <p:ph sz="half" idx="1"/>
          </p:nvPr>
        </p:nvSpPr>
        <p:spPr>
          <a:xfrm>
            <a:off x="2057400" y="1920085"/>
            <a:ext cx="8153400" cy="4434840"/>
          </a:xfrm>
        </p:spPr>
        <p:txBody>
          <a:bodyPr>
            <a:noAutofit/>
          </a:bodyPr>
          <a:lstStyle/>
          <a:p>
            <a:pPr marL="0" indent="0">
              <a:buNone/>
            </a:pPr>
            <a:r>
              <a:rPr lang="en-US" sz="2400" dirty="0">
                <a:latin typeface="Cambria" pitchFamily="18" charset="0"/>
              </a:rPr>
              <a:t>It can uncover correlations and patterns to help answer the following types of questions:</a:t>
            </a:r>
          </a:p>
          <a:p>
            <a:pPr marL="509588" indent="-509588"/>
            <a:r>
              <a:rPr lang="en-US" sz="2400" dirty="0">
                <a:latin typeface="Cambria" pitchFamily="18" charset="0"/>
              </a:rPr>
              <a:t>What happened?</a:t>
            </a:r>
          </a:p>
          <a:p>
            <a:pPr marL="509588" indent="-509588"/>
            <a:r>
              <a:rPr lang="en-US" sz="2400" dirty="0">
                <a:latin typeface="Cambria" pitchFamily="18" charset="0"/>
              </a:rPr>
              <a:t>How or why did it happen?</a:t>
            </a:r>
          </a:p>
          <a:p>
            <a:pPr marL="509588" indent="-509588"/>
            <a:r>
              <a:rPr lang="en-US" sz="2400" dirty="0">
                <a:latin typeface="Cambria" pitchFamily="18" charset="0"/>
              </a:rPr>
              <a:t>What’s happening now?</a:t>
            </a:r>
          </a:p>
          <a:p>
            <a:pPr marL="509588" indent="-509588"/>
            <a:r>
              <a:rPr lang="en-US" sz="2400" dirty="0">
                <a:latin typeface="Cambria" pitchFamily="18" charset="0"/>
              </a:rPr>
              <a:t>What is likely to happen next?</a:t>
            </a:r>
          </a:p>
        </p:txBody>
      </p:sp>
      <p:sp>
        <p:nvSpPr>
          <p:cNvPr id="5" name="Slide Number Placeholder 4"/>
          <p:cNvSpPr>
            <a:spLocks noGrp="1"/>
          </p:cNvSpPr>
          <p:nvPr>
            <p:ph type="sldNum" sz="quarter" idx="12"/>
          </p:nvPr>
        </p:nvSpPr>
        <p:spPr/>
        <p:txBody>
          <a:bodyPr/>
          <a:lstStyle/>
          <a:p>
            <a:fld id="{168E75EF-FC20-4427-ADAF-D93004198BA8}" type="slidenum">
              <a:rPr lang="en-US" smtClean="0"/>
              <a:pPr/>
              <a:t>9</a:t>
            </a:fld>
            <a:endParaRPr lang="en-US"/>
          </a:p>
        </p:txBody>
      </p:sp>
    </p:spTree>
    <p:extLst>
      <p:ext uri="{BB962C8B-B14F-4D97-AF65-F5344CB8AC3E}">
        <p14:creationId xmlns:p14="http://schemas.microsoft.com/office/powerpoint/2010/main" val="9653348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heckerboard(across)">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heckerboard(across)">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checkerboard(across)">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464</TotalTime>
  <Words>1078</Words>
  <Application>Microsoft Office PowerPoint</Application>
  <PresentationFormat>Widescreen</PresentationFormat>
  <Paragraphs>98</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Angsana New</vt:lpstr>
      <vt:lpstr>Arial</vt:lpstr>
      <vt:lpstr>Calibri</vt:lpstr>
      <vt:lpstr>Cambria</vt:lpstr>
      <vt:lpstr>Century Gothic</vt:lpstr>
      <vt:lpstr>Wingdings 3</vt:lpstr>
      <vt:lpstr>Ion</vt:lpstr>
      <vt:lpstr>Introduction to Analytics</vt:lpstr>
      <vt:lpstr>Agenda</vt:lpstr>
      <vt:lpstr>Business Analysis vs Business Analytics</vt:lpstr>
      <vt:lpstr>Comparing Business Analysis and Business Analytics</vt:lpstr>
      <vt:lpstr>Introduction to Data Analytics</vt:lpstr>
      <vt:lpstr>Layers of Data Processing</vt:lpstr>
      <vt:lpstr>Data Analysis</vt:lpstr>
      <vt:lpstr>Data Analytics</vt:lpstr>
      <vt:lpstr>Why Analytics?</vt:lpstr>
      <vt:lpstr>Types of Analytics</vt:lpstr>
      <vt:lpstr>Layers of Analytics</vt:lpstr>
      <vt:lpstr>Descriptive Analytics</vt:lpstr>
      <vt:lpstr>Predictive Analytics</vt:lpstr>
      <vt:lpstr>Prescriptive Analytics</vt:lpstr>
      <vt:lpstr>Operational vs Analytical Approach</vt:lpstr>
      <vt:lpstr>Operational vs Analytical reports</vt:lpstr>
      <vt:lpstr>Operational vs Analytical reports…</vt:lpstr>
      <vt:lpstr>Operational Report I</vt:lpstr>
      <vt:lpstr>Operational Report II</vt:lpstr>
      <vt:lpstr>Simple Analytical Report</vt:lpstr>
      <vt:lpstr>Complex Analytical Report</vt:lpstr>
      <vt:lpstr>Analytics Lifecycle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analytics</dc:title>
  <dc:creator>Admin</dc:creator>
  <cp:lastModifiedBy>Shilpa Tukdeo</cp:lastModifiedBy>
  <cp:revision>44</cp:revision>
  <dcterms:created xsi:type="dcterms:W3CDTF">2017-10-23T03:13:05Z</dcterms:created>
  <dcterms:modified xsi:type="dcterms:W3CDTF">2021-12-07T14:03:35Z</dcterms:modified>
</cp:coreProperties>
</file>