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20"/>
  </p:notesMasterIdLst>
  <p:handoutMasterIdLst>
    <p:handoutMasterId r:id="rId21"/>
  </p:handoutMasterIdLst>
  <p:sldIdLst>
    <p:sldId id="256" r:id="rId2"/>
    <p:sldId id="396" r:id="rId3"/>
    <p:sldId id="398" r:id="rId4"/>
    <p:sldId id="399" r:id="rId5"/>
    <p:sldId id="421" r:id="rId6"/>
    <p:sldId id="402" r:id="rId7"/>
    <p:sldId id="403" r:id="rId8"/>
    <p:sldId id="404" r:id="rId9"/>
    <p:sldId id="407" r:id="rId10"/>
    <p:sldId id="409" r:id="rId11"/>
    <p:sldId id="410" r:id="rId12"/>
    <p:sldId id="413" r:id="rId13"/>
    <p:sldId id="414" r:id="rId14"/>
    <p:sldId id="415" r:id="rId15"/>
    <p:sldId id="417" r:id="rId16"/>
    <p:sldId id="420" r:id="rId17"/>
    <p:sldId id="422" r:id="rId18"/>
    <p:sldId id="30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0C04C-BC56-40B0-AC70-446DCA8AC28E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EA20E-758C-4A46-9D47-C130F70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5AC71-DDB9-4504-9B6B-E39E76578DD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C1C32-1F5C-45C2-9E2B-FE96B4A7A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F447-A4DF-4AFD-86FB-2D9F8E4556F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97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4331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5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27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93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3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78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46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53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55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3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0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74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392E-A9E7-4D03-87E8-F566E12E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96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EEF447-A4DF-4AFD-86FB-2D9F8E4556F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392E-A9E7-4D03-87E8-F566E12E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46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71634" cy="3329581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 smtClean="0"/>
              <a:t>BI – Definitions and Concepts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i="1" cap="none" dirty="0" smtClean="0"/>
              <a:t>Lecture VI</a:t>
            </a:r>
            <a:endParaRPr lang="en-US" i="1" cap="none" dirty="0"/>
          </a:p>
        </p:txBody>
      </p:sp>
      <p:pic>
        <p:nvPicPr>
          <p:cNvPr id="1026" name="Picture 2" descr="http://ibsindia.org/wp-content/uploads/2017/08/ib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0" y="1447800"/>
            <a:ext cx="1904238" cy="76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7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403302"/>
            <a:ext cx="7568153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dirty="0">
                <a:solidFill>
                  <a:schemeClr val="tx1"/>
                </a:solidFill>
                <a:cs typeface="Times New Roman"/>
              </a:rPr>
              <a:t>Implementation</a:t>
            </a:r>
            <a:r>
              <a:rPr sz="4800" spc="-80" dirty="0">
                <a:solidFill>
                  <a:schemeClr val="tx1"/>
                </a:solidFill>
                <a:cs typeface="Times New Roman"/>
              </a:rPr>
              <a:t> </a:t>
            </a:r>
            <a:r>
              <a:rPr sz="4800" spc="-5" dirty="0">
                <a:solidFill>
                  <a:schemeClr val="tx1"/>
                </a:solidFill>
                <a:cs typeface="Times New Roman"/>
              </a:rPr>
              <a:t>Layer</a:t>
            </a:r>
            <a:endParaRPr sz="4800" dirty="0">
              <a:solidFill>
                <a:schemeClr val="tx1"/>
              </a:solidFill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45705" y="4265929"/>
            <a:ext cx="2328545" cy="1014094"/>
          </a:xfrm>
          <a:custGeom>
            <a:avLst/>
            <a:gdLst/>
            <a:ahLst/>
            <a:cxnLst/>
            <a:rect l="l" t="t" r="r" b="b"/>
            <a:pathLst>
              <a:path w="2328545" h="1014095">
                <a:moveTo>
                  <a:pt x="1821434" y="0"/>
                </a:moveTo>
                <a:lnTo>
                  <a:pt x="0" y="0"/>
                </a:lnTo>
                <a:lnTo>
                  <a:pt x="506984" y="506984"/>
                </a:lnTo>
                <a:lnTo>
                  <a:pt x="0" y="1014095"/>
                </a:lnTo>
                <a:lnTo>
                  <a:pt x="1821434" y="1014095"/>
                </a:lnTo>
                <a:lnTo>
                  <a:pt x="2328545" y="506984"/>
                </a:lnTo>
                <a:lnTo>
                  <a:pt x="1821434" y="0"/>
                </a:lnTo>
                <a:close/>
              </a:path>
            </a:pathLst>
          </a:custGeom>
          <a:solidFill>
            <a:srgbClr val="538DD3">
              <a:alpha val="58822"/>
            </a:srgbClr>
          </a:solidFill>
        </p:spPr>
        <p:txBody>
          <a:bodyPr wrap="square" lIns="0" tIns="0" rIns="0" bIns="0" rtlCol="0"/>
          <a:lstStyle/>
          <a:p>
            <a:endParaRPr>
              <a:latin typeface="Cambria" panose="020405030504060302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5705" y="4265929"/>
            <a:ext cx="2328545" cy="1014094"/>
          </a:xfrm>
          <a:custGeom>
            <a:avLst/>
            <a:gdLst/>
            <a:ahLst/>
            <a:cxnLst/>
            <a:rect l="l" t="t" r="r" b="b"/>
            <a:pathLst>
              <a:path w="2328545" h="1014095">
                <a:moveTo>
                  <a:pt x="0" y="0"/>
                </a:moveTo>
                <a:lnTo>
                  <a:pt x="1821434" y="0"/>
                </a:lnTo>
                <a:lnTo>
                  <a:pt x="2328545" y="506984"/>
                </a:lnTo>
                <a:lnTo>
                  <a:pt x="1821434" y="1014095"/>
                </a:lnTo>
                <a:lnTo>
                  <a:pt x="0" y="1014095"/>
                </a:lnTo>
                <a:lnTo>
                  <a:pt x="506984" y="50698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6923B"/>
            </a:solidFill>
          </a:ln>
        </p:spPr>
        <p:txBody>
          <a:bodyPr wrap="square" lIns="0" tIns="0" rIns="0" bIns="0" rtlCol="0"/>
          <a:lstStyle/>
          <a:p>
            <a:endParaRPr>
              <a:latin typeface="Cambria" panose="020405030504060302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97672" y="4535501"/>
            <a:ext cx="107111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340">
              <a:spcBef>
                <a:spcPts val="105"/>
              </a:spcBef>
            </a:pPr>
            <a:r>
              <a:rPr sz="1400" b="1" spc="-5" dirty="0">
                <a:latin typeface="Cambria" panose="02040503050406030204" pitchFamily="18" charset="0"/>
                <a:cs typeface="Calibri"/>
              </a:rPr>
              <a:t>BUSINESS</a:t>
            </a:r>
            <a:endParaRPr sz="1400" dirty="0">
              <a:latin typeface="Cambria" panose="02040503050406030204" pitchFamily="18" charset="0"/>
              <a:cs typeface="Calibri"/>
            </a:endParaRPr>
          </a:p>
          <a:p>
            <a:pPr marL="12700">
              <a:spcBef>
                <a:spcPts val="10"/>
              </a:spcBef>
            </a:pPr>
            <a:r>
              <a:rPr sz="1400" b="1" dirty="0">
                <a:latin typeface="Cambria" panose="02040503050406030204" pitchFamily="18" charset="0"/>
                <a:cs typeface="Calibri"/>
              </a:rPr>
              <a:t>ANA</a:t>
            </a:r>
            <a:r>
              <a:rPr sz="1400" b="1" spc="-125" dirty="0">
                <a:latin typeface="Cambria" panose="02040503050406030204" pitchFamily="18" charset="0"/>
                <a:cs typeface="Calibri"/>
              </a:rPr>
              <a:t>L</a:t>
            </a:r>
            <a:r>
              <a:rPr sz="1400" b="1" dirty="0">
                <a:latin typeface="Cambria" panose="02040503050406030204" pitchFamily="18" charset="0"/>
                <a:cs typeface="Calibri"/>
              </a:rPr>
              <a:t>YTICS</a:t>
            </a:r>
            <a:endParaRPr sz="1400" dirty="0">
              <a:latin typeface="Cambria" panose="02040503050406030204" pitchFamily="18" charset="0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5899" y="3395346"/>
            <a:ext cx="2109978" cy="1557655"/>
          </a:xfrm>
          <a:custGeom>
            <a:avLst/>
            <a:gdLst/>
            <a:ahLst/>
            <a:cxnLst/>
            <a:rect l="l" t="t" r="r" b="b"/>
            <a:pathLst>
              <a:path w="1768475" h="1557654">
                <a:moveTo>
                  <a:pt x="1354963" y="0"/>
                </a:moveTo>
                <a:lnTo>
                  <a:pt x="0" y="0"/>
                </a:lnTo>
                <a:lnTo>
                  <a:pt x="413512" y="778509"/>
                </a:lnTo>
                <a:lnTo>
                  <a:pt x="0" y="1557146"/>
                </a:lnTo>
                <a:lnTo>
                  <a:pt x="1354963" y="1557146"/>
                </a:lnTo>
                <a:lnTo>
                  <a:pt x="1768475" y="778509"/>
                </a:lnTo>
                <a:lnTo>
                  <a:pt x="135496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>
              <a:latin typeface="Cambria" panose="020405030504060302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1" y="3395346"/>
            <a:ext cx="1768475" cy="1557655"/>
          </a:xfrm>
          <a:custGeom>
            <a:avLst/>
            <a:gdLst/>
            <a:ahLst/>
            <a:cxnLst/>
            <a:rect l="l" t="t" r="r" b="b"/>
            <a:pathLst>
              <a:path w="1768475" h="1557654">
                <a:moveTo>
                  <a:pt x="0" y="0"/>
                </a:moveTo>
                <a:lnTo>
                  <a:pt x="1354963" y="0"/>
                </a:lnTo>
                <a:lnTo>
                  <a:pt x="1768475" y="778509"/>
                </a:lnTo>
                <a:lnTo>
                  <a:pt x="1354963" y="1557146"/>
                </a:lnTo>
                <a:lnTo>
                  <a:pt x="0" y="1557146"/>
                </a:lnTo>
                <a:lnTo>
                  <a:pt x="413512" y="7785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33E5F"/>
            </a:solidFill>
          </a:ln>
        </p:spPr>
        <p:txBody>
          <a:bodyPr wrap="square" lIns="0" tIns="0" rIns="0" bIns="0" rtlCol="0"/>
          <a:lstStyle/>
          <a:p>
            <a:endParaRPr>
              <a:latin typeface="Cambria" panose="020405030504060302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6940" y="3936620"/>
            <a:ext cx="1041702" cy="4467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49225">
              <a:lnSpc>
                <a:spcPct val="100699"/>
              </a:lnSpc>
              <a:spcBef>
                <a:spcPts val="90"/>
              </a:spcBef>
            </a:pPr>
            <a:r>
              <a:rPr sz="1400" b="1" spc="-65" dirty="0">
                <a:latin typeface="Cambria" panose="02040503050406030204" pitchFamily="18" charset="0"/>
                <a:cs typeface="Calibri"/>
              </a:rPr>
              <a:t>DATA  </a:t>
            </a:r>
            <a:r>
              <a:rPr sz="1400" b="1" dirty="0">
                <a:latin typeface="Cambria" panose="02040503050406030204" pitchFamily="18" charset="0"/>
                <a:cs typeface="Calibri"/>
              </a:rPr>
              <a:t>S</a:t>
            </a:r>
            <a:r>
              <a:rPr sz="1400" b="1" spc="-10" dirty="0">
                <a:latin typeface="Cambria" panose="02040503050406030204" pitchFamily="18" charset="0"/>
                <a:cs typeface="Calibri"/>
              </a:rPr>
              <a:t>O</a:t>
            </a:r>
            <a:r>
              <a:rPr sz="1400" b="1" spc="-5" dirty="0">
                <a:latin typeface="Cambria" panose="02040503050406030204" pitchFamily="18" charset="0"/>
                <a:cs typeface="Calibri"/>
              </a:rPr>
              <a:t>U</a:t>
            </a:r>
            <a:r>
              <a:rPr sz="1400" b="1" spc="-10" dirty="0">
                <a:latin typeface="Cambria" panose="02040503050406030204" pitchFamily="18" charset="0"/>
                <a:cs typeface="Calibri"/>
              </a:rPr>
              <a:t>R</a:t>
            </a:r>
            <a:r>
              <a:rPr sz="1400" b="1" spc="-5" dirty="0">
                <a:latin typeface="Cambria" panose="02040503050406030204" pitchFamily="18" charset="0"/>
                <a:cs typeface="Calibri"/>
              </a:rPr>
              <a:t>C</a:t>
            </a:r>
            <a:r>
              <a:rPr sz="1400" b="1" spc="-15" dirty="0">
                <a:latin typeface="Cambria" panose="02040503050406030204" pitchFamily="18" charset="0"/>
                <a:cs typeface="Calibri"/>
              </a:rPr>
              <a:t>E</a:t>
            </a:r>
            <a:r>
              <a:rPr sz="1400" b="1" dirty="0">
                <a:latin typeface="Cambria" panose="02040503050406030204" pitchFamily="18" charset="0"/>
                <a:cs typeface="Calibri"/>
              </a:rPr>
              <a:t>S</a:t>
            </a:r>
            <a:endParaRPr sz="1400" dirty="0">
              <a:latin typeface="Cambria" panose="02040503050406030204" pitchFamily="18" charset="0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63032" y="3468752"/>
            <a:ext cx="1682114" cy="1557655"/>
          </a:xfrm>
          <a:custGeom>
            <a:avLst/>
            <a:gdLst/>
            <a:ahLst/>
            <a:cxnLst/>
            <a:rect l="l" t="t" r="r" b="b"/>
            <a:pathLst>
              <a:path w="1682114" h="1557654">
                <a:moveTo>
                  <a:pt x="1267967" y="0"/>
                </a:moveTo>
                <a:lnTo>
                  <a:pt x="0" y="0"/>
                </a:lnTo>
                <a:lnTo>
                  <a:pt x="413765" y="778637"/>
                </a:lnTo>
                <a:lnTo>
                  <a:pt x="0" y="1557147"/>
                </a:lnTo>
                <a:lnTo>
                  <a:pt x="1267967" y="1557147"/>
                </a:lnTo>
                <a:lnTo>
                  <a:pt x="1681733" y="778637"/>
                </a:lnTo>
                <a:lnTo>
                  <a:pt x="126796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>
              <a:latin typeface="Cambria" panose="020405030504060302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63032" y="3468752"/>
            <a:ext cx="1682114" cy="1557655"/>
          </a:xfrm>
          <a:custGeom>
            <a:avLst/>
            <a:gdLst/>
            <a:ahLst/>
            <a:cxnLst/>
            <a:rect l="l" t="t" r="r" b="b"/>
            <a:pathLst>
              <a:path w="1682114" h="1557654">
                <a:moveTo>
                  <a:pt x="0" y="0"/>
                </a:moveTo>
                <a:lnTo>
                  <a:pt x="1267967" y="0"/>
                </a:lnTo>
                <a:lnTo>
                  <a:pt x="1681733" y="778637"/>
                </a:lnTo>
                <a:lnTo>
                  <a:pt x="1267967" y="1557147"/>
                </a:lnTo>
                <a:lnTo>
                  <a:pt x="0" y="1557147"/>
                </a:lnTo>
                <a:lnTo>
                  <a:pt x="413765" y="77863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33E5F"/>
            </a:solidFill>
          </a:ln>
        </p:spPr>
        <p:txBody>
          <a:bodyPr wrap="square" lIns="0" tIns="0" rIns="0" bIns="0" rtlCol="0"/>
          <a:lstStyle/>
          <a:p>
            <a:endParaRPr>
              <a:latin typeface="Cambria" panose="020405030504060302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3197" y="4010026"/>
            <a:ext cx="821560" cy="4467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85090">
              <a:lnSpc>
                <a:spcPct val="100699"/>
              </a:lnSpc>
              <a:spcBef>
                <a:spcPts val="90"/>
              </a:spcBef>
            </a:pPr>
            <a:r>
              <a:rPr sz="1400" b="1" spc="-65" dirty="0">
                <a:latin typeface="Cambria" panose="02040503050406030204" pitchFamily="18" charset="0"/>
                <a:cs typeface="Calibri"/>
              </a:rPr>
              <a:t>DATA  </a:t>
            </a:r>
            <a:r>
              <a:rPr sz="1400" b="1" spc="-15" dirty="0">
                <a:latin typeface="Cambria" panose="02040503050406030204" pitchFamily="18" charset="0"/>
                <a:cs typeface="Calibri"/>
              </a:rPr>
              <a:t>S</a:t>
            </a:r>
            <a:r>
              <a:rPr sz="1400" b="1" spc="-40" dirty="0">
                <a:latin typeface="Cambria" panose="02040503050406030204" pitchFamily="18" charset="0"/>
                <a:cs typeface="Calibri"/>
              </a:rPr>
              <a:t>T</a:t>
            </a:r>
            <a:r>
              <a:rPr sz="1400" b="1" spc="-5" dirty="0">
                <a:latin typeface="Cambria" panose="02040503050406030204" pitchFamily="18" charset="0"/>
                <a:cs typeface="Calibri"/>
              </a:rPr>
              <a:t>OR</a:t>
            </a:r>
            <a:r>
              <a:rPr sz="1400" b="1" spc="-15" dirty="0">
                <a:latin typeface="Cambria" panose="02040503050406030204" pitchFamily="18" charset="0"/>
                <a:cs typeface="Calibri"/>
              </a:rPr>
              <a:t>E</a:t>
            </a:r>
            <a:r>
              <a:rPr sz="1400" b="1" dirty="0">
                <a:latin typeface="Cambria" panose="02040503050406030204" pitchFamily="18" charset="0"/>
                <a:cs typeface="Calibri"/>
              </a:rPr>
              <a:t>S</a:t>
            </a:r>
            <a:endParaRPr sz="1400" dirty="0">
              <a:latin typeface="Cambria" panose="02040503050406030204" pitchFamily="18" charset="0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05200" y="3352801"/>
            <a:ext cx="2225040" cy="1691005"/>
          </a:xfrm>
          <a:custGeom>
            <a:avLst/>
            <a:gdLst/>
            <a:ahLst/>
            <a:cxnLst/>
            <a:rect l="l" t="t" r="r" b="b"/>
            <a:pathLst>
              <a:path w="2225040" h="1691004">
                <a:moveTo>
                  <a:pt x="1775967" y="0"/>
                </a:moveTo>
                <a:lnTo>
                  <a:pt x="0" y="0"/>
                </a:lnTo>
                <a:lnTo>
                  <a:pt x="449072" y="845312"/>
                </a:lnTo>
                <a:lnTo>
                  <a:pt x="0" y="1690624"/>
                </a:lnTo>
                <a:lnTo>
                  <a:pt x="1775967" y="1690624"/>
                </a:lnTo>
                <a:lnTo>
                  <a:pt x="2225040" y="845312"/>
                </a:lnTo>
                <a:lnTo>
                  <a:pt x="177596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>
              <a:latin typeface="Cambria" panose="020405030504060302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05200" y="3352801"/>
            <a:ext cx="2225040" cy="1691005"/>
          </a:xfrm>
          <a:custGeom>
            <a:avLst/>
            <a:gdLst/>
            <a:ahLst/>
            <a:cxnLst/>
            <a:rect l="l" t="t" r="r" b="b"/>
            <a:pathLst>
              <a:path w="2225040" h="1691004">
                <a:moveTo>
                  <a:pt x="0" y="0"/>
                </a:moveTo>
                <a:lnTo>
                  <a:pt x="1775967" y="0"/>
                </a:lnTo>
                <a:lnTo>
                  <a:pt x="2225040" y="845312"/>
                </a:lnTo>
                <a:lnTo>
                  <a:pt x="1775967" y="1690624"/>
                </a:lnTo>
                <a:lnTo>
                  <a:pt x="0" y="1690624"/>
                </a:lnTo>
                <a:lnTo>
                  <a:pt x="449072" y="84531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33E5F"/>
            </a:solidFill>
          </a:ln>
        </p:spPr>
        <p:txBody>
          <a:bodyPr wrap="square" lIns="0" tIns="0" rIns="0" bIns="0" rtlCol="0"/>
          <a:lstStyle/>
          <a:p>
            <a:endParaRPr>
              <a:latin typeface="Cambria" panose="020405030504060302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36822" y="3747262"/>
            <a:ext cx="1160780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00299"/>
              </a:lnSpc>
              <a:spcBef>
                <a:spcPts val="95"/>
              </a:spcBef>
            </a:pPr>
            <a:r>
              <a:rPr sz="1400" b="1" spc="-65" dirty="0">
                <a:latin typeface="Cambria" panose="02040503050406030204" pitchFamily="18" charset="0"/>
                <a:cs typeface="Calibri"/>
              </a:rPr>
              <a:t>DATA  </a:t>
            </a:r>
            <a:r>
              <a:rPr sz="1400" b="1" spc="-5" dirty="0">
                <a:latin typeface="Cambria" panose="02040503050406030204" pitchFamily="18" charset="0"/>
                <a:cs typeface="Calibri"/>
              </a:rPr>
              <a:t>ACQUISITION,  CLEANING</a:t>
            </a:r>
            <a:r>
              <a:rPr sz="1400" b="1" spc="-75" dirty="0">
                <a:latin typeface="Cambria" panose="02040503050406030204" pitchFamily="18" charset="0"/>
                <a:cs typeface="Calibri"/>
              </a:rPr>
              <a:t> </a:t>
            </a:r>
            <a:r>
              <a:rPr sz="1400" b="1" dirty="0">
                <a:latin typeface="Cambria" panose="02040503050406030204" pitchFamily="18" charset="0"/>
                <a:cs typeface="Calibri"/>
              </a:rPr>
              <a:t>AND  </a:t>
            </a:r>
            <a:r>
              <a:rPr sz="1400" b="1" spc="-15" dirty="0">
                <a:latin typeface="Cambria" panose="02040503050406030204" pitchFamily="18" charset="0"/>
                <a:cs typeface="Calibri"/>
              </a:rPr>
              <a:t>INTEGRATION</a:t>
            </a:r>
            <a:endParaRPr sz="1400" dirty="0">
              <a:latin typeface="Cambria" panose="02040503050406030204" pitchFamily="18" charset="0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13271" y="3634613"/>
            <a:ext cx="440055" cy="1211580"/>
          </a:xfrm>
          <a:custGeom>
            <a:avLst/>
            <a:gdLst/>
            <a:ahLst/>
            <a:cxnLst/>
            <a:rect l="l" t="t" r="r" b="b"/>
            <a:pathLst>
              <a:path w="440054" h="1211579">
                <a:moveTo>
                  <a:pt x="219963" y="0"/>
                </a:moveTo>
                <a:lnTo>
                  <a:pt x="219963" y="302894"/>
                </a:lnTo>
                <a:lnTo>
                  <a:pt x="0" y="302894"/>
                </a:lnTo>
                <a:lnTo>
                  <a:pt x="109981" y="605789"/>
                </a:lnTo>
                <a:lnTo>
                  <a:pt x="0" y="908685"/>
                </a:lnTo>
                <a:lnTo>
                  <a:pt x="219963" y="908685"/>
                </a:lnTo>
                <a:lnTo>
                  <a:pt x="219963" y="1211453"/>
                </a:lnTo>
                <a:lnTo>
                  <a:pt x="439800" y="605789"/>
                </a:lnTo>
                <a:lnTo>
                  <a:pt x="219963" y="0"/>
                </a:lnTo>
                <a:close/>
              </a:path>
            </a:pathLst>
          </a:custGeom>
          <a:solidFill>
            <a:srgbClr val="C4BB95"/>
          </a:solidFill>
        </p:spPr>
        <p:txBody>
          <a:bodyPr wrap="square" lIns="0" tIns="0" rIns="0" bIns="0" rtlCol="0"/>
          <a:lstStyle/>
          <a:p>
            <a:endParaRPr>
              <a:latin typeface="Cambria" panose="020405030504060302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13271" y="3634613"/>
            <a:ext cx="440055" cy="1211580"/>
          </a:xfrm>
          <a:custGeom>
            <a:avLst/>
            <a:gdLst/>
            <a:ahLst/>
            <a:cxnLst/>
            <a:rect l="l" t="t" r="r" b="b"/>
            <a:pathLst>
              <a:path w="440054" h="1211579">
                <a:moveTo>
                  <a:pt x="0" y="302894"/>
                </a:moveTo>
                <a:lnTo>
                  <a:pt x="219963" y="302894"/>
                </a:lnTo>
                <a:lnTo>
                  <a:pt x="219963" y="0"/>
                </a:lnTo>
                <a:lnTo>
                  <a:pt x="439800" y="605789"/>
                </a:lnTo>
                <a:lnTo>
                  <a:pt x="219963" y="1211453"/>
                </a:lnTo>
                <a:lnTo>
                  <a:pt x="219963" y="908685"/>
                </a:lnTo>
                <a:lnTo>
                  <a:pt x="0" y="908685"/>
                </a:lnTo>
                <a:lnTo>
                  <a:pt x="109981" y="605789"/>
                </a:lnTo>
                <a:lnTo>
                  <a:pt x="0" y="302894"/>
                </a:lnTo>
                <a:close/>
              </a:path>
            </a:pathLst>
          </a:custGeom>
          <a:ln w="25400">
            <a:solidFill>
              <a:srgbClr val="474329"/>
            </a:solidFill>
          </a:ln>
        </p:spPr>
        <p:txBody>
          <a:bodyPr wrap="square" lIns="0" tIns="0" rIns="0" bIns="0" rtlCol="0"/>
          <a:lstStyle/>
          <a:p>
            <a:endParaRPr>
              <a:latin typeface="Cambria" panose="020405030504060302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45704" y="3335273"/>
            <a:ext cx="2419350" cy="823594"/>
          </a:xfrm>
          <a:custGeom>
            <a:avLst/>
            <a:gdLst/>
            <a:ahLst/>
            <a:cxnLst/>
            <a:rect l="l" t="t" r="r" b="b"/>
            <a:pathLst>
              <a:path w="2419350" h="823595">
                <a:moveTo>
                  <a:pt x="2007489" y="0"/>
                </a:moveTo>
                <a:lnTo>
                  <a:pt x="0" y="0"/>
                </a:lnTo>
                <a:lnTo>
                  <a:pt x="411607" y="411606"/>
                </a:lnTo>
                <a:lnTo>
                  <a:pt x="0" y="823087"/>
                </a:lnTo>
                <a:lnTo>
                  <a:pt x="2007489" y="823087"/>
                </a:lnTo>
                <a:lnTo>
                  <a:pt x="2419096" y="411606"/>
                </a:lnTo>
                <a:lnTo>
                  <a:pt x="2007489" y="0"/>
                </a:lnTo>
                <a:close/>
              </a:path>
            </a:pathLst>
          </a:custGeom>
          <a:solidFill>
            <a:srgbClr val="538DD3">
              <a:alpha val="58822"/>
            </a:srgbClr>
          </a:solidFill>
        </p:spPr>
        <p:txBody>
          <a:bodyPr wrap="square" lIns="0" tIns="0" rIns="0" bIns="0" rtlCol="0"/>
          <a:lstStyle/>
          <a:p>
            <a:endParaRPr>
              <a:latin typeface="Cambria" panose="020405030504060302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45704" y="3335273"/>
            <a:ext cx="2419350" cy="823594"/>
          </a:xfrm>
          <a:custGeom>
            <a:avLst/>
            <a:gdLst/>
            <a:ahLst/>
            <a:cxnLst/>
            <a:rect l="l" t="t" r="r" b="b"/>
            <a:pathLst>
              <a:path w="2419350" h="823595">
                <a:moveTo>
                  <a:pt x="0" y="0"/>
                </a:moveTo>
                <a:lnTo>
                  <a:pt x="2007489" y="0"/>
                </a:lnTo>
                <a:lnTo>
                  <a:pt x="2419096" y="411606"/>
                </a:lnTo>
                <a:lnTo>
                  <a:pt x="2007489" y="823087"/>
                </a:lnTo>
                <a:lnTo>
                  <a:pt x="0" y="823087"/>
                </a:lnTo>
                <a:lnTo>
                  <a:pt x="411607" y="41160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6923B"/>
            </a:solidFill>
          </a:ln>
        </p:spPr>
        <p:txBody>
          <a:bodyPr wrap="square" lIns="0" tIns="0" rIns="0" bIns="0" rtlCol="0"/>
          <a:lstStyle/>
          <a:p>
            <a:endParaRPr>
              <a:latin typeface="Cambria" panose="020405030504060302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98612" y="3509265"/>
            <a:ext cx="1429482" cy="4467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4470" marR="5080" indent="-192405">
              <a:lnSpc>
                <a:spcPct val="100699"/>
              </a:lnSpc>
              <a:spcBef>
                <a:spcPts val="90"/>
              </a:spcBef>
            </a:pPr>
            <a:r>
              <a:rPr sz="1400" b="1" dirty="0">
                <a:latin typeface="Cambria" panose="02040503050406030204" pitchFamily="18" charset="0"/>
                <a:cs typeface="Calibri"/>
              </a:rPr>
              <a:t>IN</a:t>
            </a:r>
            <a:r>
              <a:rPr sz="1400" b="1" spc="-15" dirty="0">
                <a:latin typeface="Cambria" panose="02040503050406030204" pitchFamily="18" charset="0"/>
                <a:cs typeface="Calibri"/>
              </a:rPr>
              <a:t>F</a:t>
            </a:r>
            <a:r>
              <a:rPr sz="1400" b="1" spc="-5" dirty="0">
                <a:latin typeface="Cambria" panose="02040503050406030204" pitchFamily="18" charset="0"/>
                <a:cs typeface="Calibri"/>
              </a:rPr>
              <a:t>ORM</a:t>
            </a:r>
            <a:r>
              <a:rPr sz="1400" b="1" spc="-110" dirty="0">
                <a:latin typeface="Cambria" panose="02040503050406030204" pitchFamily="18" charset="0"/>
                <a:cs typeface="Calibri"/>
              </a:rPr>
              <a:t>A</a:t>
            </a:r>
            <a:r>
              <a:rPr sz="1400" b="1" spc="-5" dirty="0">
                <a:latin typeface="Cambria" panose="02040503050406030204" pitchFamily="18" charset="0"/>
                <a:cs typeface="Calibri"/>
              </a:rPr>
              <a:t>TION  </a:t>
            </a:r>
            <a:r>
              <a:rPr sz="1400" b="1" spc="-10" dirty="0">
                <a:latin typeface="Cambria" panose="02040503050406030204" pitchFamily="18" charset="0"/>
                <a:cs typeface="Calibri"/>
              </a:rPr>
              <a:t>DELIVERY</a:t>
            </a:r>
            <a:endParaRPr sz="1400" dirty="0">
              <a:latin typeface="Cambria" panose="02040503050406030204" pitchFamily="18" charset="0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86787" y="1604263"/>
            <a:ext cx="4851400" cy="956944"/>
          </a:xfrm>
          <a:custGeom>
            <a:avLst/>
            <a:gdLst/>
            <a:ahLst/>
            <a:cxnLst/>
            <a:rect l="l" t="t" r="r" b="b"/>
            <a:pathLst>
              <a:path w="4851400" h="956944">
                <a:moveTo>
                  <a:pt x="4691583" y="0"/>
                </a:moveTo>
                <a:lnTo>
                  <a:pt x="159423" y="0"/>
                </a:lnTo>
                <a:lnTo>
                  <a:pt x="109032" y="8128"/>
                </a:lnTo>
                <a:lnTo>
                  <a:pt x="65268" y="30764"/>
                </a:lnTo>
                <a:lnTo>
                  <a:pt x="30758" y="65288"/>
                </a:lnTo>
                <a:lnTo>
                  <a:pt x="8127" y="109077"/>
                </a:lnTo>
                <a:lnTo>
                  <a:pt x="0" y="159512"/>
                </a:lnTo>
                <a:lnTo>
                  <a:pt x="0" y="797178"/>
                </a:lnTo>
                <a:lnTo>
                  <a:pt x="8127" y="847551"/>
                </a:lnTo>
                <a:lnTo>
                  <a:pt x="30758" y="891303"/>
                </a:lnTo>
                <a:lnTo>
                  <a:pt x="65268" y="925807"/>
                </a:lnTo>
                <a:lnTo>
                  <a:pt x="109032" y="948437"/>
                </a:lnTo>
                <a:lnTo>
                  <a:pt x="159423" y="956563"/>
                </a:lnTo>
                <a:lnTo>
                  <a:pt x="4691583" y="956563"/>
                </a:lnTo>
                <a:lnTo>
                  <a:pt x="4741955" y="948437"/>
                </a:lnTo>
                <a:lnTo>
                  <a:pt x="4785707" y="925807"/>
                </a:lnTo>
                <a:lnTo>
                  <a:pt x="4820211" y="891303"/>
                </a:lnTo>
                <a:lnTo>
                  <a:pt x="4842841" y="847551"/>
                </a:lnTo>
                <a:lnTo>
                  <a:pt x="4850968" y="797178"/>
                </a:lnTo>
                <a:lnTo>
                  <a:pt x="4850968" y="159512"/>
                </a:lnTo>
                <a:lnTo>
                  <a:pt x="4842841" y="109077"/>
                </a:lnTo>
                <a:lnTo>
                  <a:pt x="4820211" y="65288"/>
                </a:lnTo>
                <a:lnTo>
                  <a:pt x="4785707" y="30764"/>
                </a:lnTo>
                <a:lnTo>
                  <a:pt x="4741955" y="8128"/>
                </a:lnTo>
                <a:lnTo>
                  <a:pt x="4691583" y="0"/>
                </a:lnTo>
                <a:close/>
              </a:path>
            </a:pathLst>
          </a:custGeom>
          <a:solidFill>
            <a:srgbClr val="30849B"/>
          </a:solidFill>
        </p:spPr>
        <p:txBody>
          <a:bodyPr wrap="square" lIns="0" tIns="0" rIns="0" bIns="0" rtlCol="0"/>
          <a:lstStyle/>
          <a:p>
            <a:endParaRPr>
              <a:latin typeface="Cambria" panose="02040503050406030204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27602" y="1911857"/>
            <a:ext cx="2169160" cy="596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00" b="1" spc="-90" dirty="0">
                <a:solidFill>
                  <a:srgbClr val="FFFFFF"/>
                </a:solidFill>
                <a:latin typeface="Cambria" panose="02040503050406030204" pitchFamily="18" charset="0"/>
                <a:cs typeface="Calibri"/>
              </a:rPr>
              <a:t>DATA</a:t>
            </a:r>
            <a:r>
              <a:rPr sz="1900" b="1" spc="-65" dirty="0">
                <a:solidFill>
                  <a:srgbClr val="FFFFFF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1900" b="1" spc="-15" dirty="0">
                <a:solidFill>
                  <a:srgbClr val="FFFFFF"/>
                </a:solidFill>
                <a:latin typeface="Cambria" panose="02040503050406030204" pitchFamily="18" charset="0"/>
                <a:cs typeface="Calibri"/>
              </a:rPr>
              <a:t>WAREHOUSING</a:t>
            </a:r>
            <a:endParaRPr sz="1900">
              <a:latin typeface="Cambria" panose="02040503050406030204" pitchFamily="18" charset="0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44766" y="1577975"/>
            <a:ext cx="2820035" cy="956944"/>
          </a:xfrm>
          <a:custGeom>
            <a:avLst/>
            <a:gdLst/>
            <a:ahLst/>
            <a:cxnLst/>
            <a:rect l="l" t="t" r="r" b="b"/>
            <a:pathLst>
              <a:path w="2820034" h="956944">
                <a:moveTo>
                  <a:pt x="2660523" y="0"/>
                </a:moveTo>
                <a:lnTo>
                  <a:pt x="159385" y="0"/>
                </a:lnTo>
                <a:lnTo>
                  <a:pt x="109012" y="8126"/>
                </a:lnTo>
                <a:lnTo>
                  <a:pt x="65260" y="30756"/>
                </a:lnTo>
                <a:lnTo>
                  <a:pt x="30756" y="65260"/>
                </a:lnTo>
                <a:lnTo>
                  <a:pt x="8126" y="109012"/>
                </a:lnTo>
                <a:lnTo>
                  <a:pt x="0" y="159385"/>
                </a:lnTo>
                <a:lnTo>
                  <a:pt x="0" y="797051"/>
                </a:lnTo>
                <a:lnTo>
                  <a:pt x="8126" y="847486"/>
                </a:lnTo>
                <a:lnTo>
                  <a:pt x="30756" y="891275"/>
                </a:lnTo>
                <a:lnTo>
                  <a:pt x="65260" y="925799"/>
                </a:lnTo>
                <a:lnTo>
                  <a:pt x="109012" y="948436"/>
                </a:lnTo>
                <a:lnTo>
                  <a:pt x="159385" y="956563"/>
                </a:lnTo>
                <a:lnTo>
                  <a:pt x="2660523" y="956563"/>
                </a:lnTo>
                <a:lnTo>
                  <a:pt x="2710908" y="948436"/>
                </a:lnTo>
                <a:lnTo>
                  <a:pt x="2754691" y="925799"/>
                </a:lnTo>
                <a:lnTo>
                  <a:pt x="2789233" y="891275"/>
                </a:lnTo>
                <a:lnTo>
                  <a:pt x="2811894" y="847486"/>
                </a:lnTo>
                <a:lnTo>
                  <a:pt x="2820035" y="797051"/>
                </a:lnTo>
                <a:lnTo>
                  <a:pt x="2820035" y="159385"/>
                </a:lnTo>
                <a:lnTo>
                  <a:pt x="2811894" y="109012"/>
                </a:lnTo>
                <a:lnTo>
                  <a:pt x="2789233" y="65260"/>
                </a:lnTo>
                <a:lnTo>
                  <a:pt x="2754691" y="30756"/>
                </a:lnTo>
                <a:lnTo>
                  <a:pt x="2710908" y="8126"/>
                </a:lnTo>
                <a:lnTo>
                  <a:pt x="2660523" y="0"/>
                </a:lnTo>
                <a:close/>
              </a:path>
            </a:pathLst>
          </a:custGeom>
          <a:solidFill>
            <a:srgbClr val="30849B"/>
          </a:solidFill>
        </p:spPr>
        <p:txBody>
          <a:bodyPr wrap="square" lIns="0" tIns="0" rIns="0" bIns="0" rtlCol="0"/>
          <a:lstStyle/>
          <a:p>
            <a:endParaRPr>
              <a:latin typeface="Cambria" panose="02040503050406030204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14057" y="1885568"/>
            <a:ext cx="2482850" cy="596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00" b="1" spc="-20" dirty="0">
                <a:solidFill>
                  <a:srgbClr val="FFFFFF"/>
                </a:solidFill>
                <a:latin typeface="Cambria" panose="02040503050406030204" pitchFamily="18" charset="0"/>
                <a:cs typeface="Calibri"/>
              </a:rPr>
              <a:t>INFORMATION</a:t>
            </a:r>
            <a:r>
              <a:rPr sz="1900" b="1" spc="-25" dirty="0">
                <a:solidFill>
                  <a:srgbClr val="FFFFFF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1900" b="1" spc="-15" dirty="0">
                <a:solidFill>
                  <a:srgbClr val="FFFFFF"/>
                </a:solidFill>
                <a:latin typeface="Cambria" panose="02040503050406030204" pitchFamily="18" charset="0"/>
                <a:cs typeface="Calibri"/>
              </a:rPr>
              <a:t>SERVICES</a:t>
            </a:r>
            <a:endParaRPr sz="1900">
              <a:latin typeface="Cambria" panose="020405030504060302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93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3059" y="292165"/>
            <a:ext cx="7807081" cy="84382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5400" spc="-5" dirty="0">
                <a:solidFill>
                  <a:schemeClr val="tx1"/>
                </a:solidFill>
                <a:cs typeface="Times New Roman"/>
              </a:rPr>
              <a:t>Implementation</a:t>
            </a:r>
            <a:r>
              <a:rPr sz="5400" spc="-45" dirty="0">
                <a:solidFill>
                  <a:schemeClr val="tx1"/>
                </a:solidFill>
                <a:cs typeface="Times New Roman"/>
              </a:rPr>
              <a:t> </a:t>
            </a:r>
            <a:r>
              <a:rPr sz="5400" dirty="0">
                <a:solidFill>
                  <a:schemeClr val="tx1"/>
                </a:solidFill>
                <a:cs typeface="Times New Roman"/>
              </a:rPr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2907890" y="1556337"/>
            <a:ext cx="1024255" cy="851535"/>
          </a:xfrm>
          <a:custGeom>
            <a:avLst/>
            <a:gdLst/>
            <a:ahLst/>
            <a:cxnLst/>
            <a:rect l="l" t="t" r="r" b="b"/>
            <a:pathLst>
              <a:path w="1024255" h="851535">
                <a:moveTo>
                  <a:pt x="0" y="757013"/>
                </a:moveTo>
                <a:lnTo>
                  <a:pt x="0" y="94438"/>
                </a:lnTo>
                <a:lnTo>
                  <a:pt x="47082" y="77268"/>
                </a:lnTo>
                <a:lnTo>
                  <a:pt x="94669" y="61814"/>
                </a:lnTo>
                <a:lnTo>
                  <a:pt x="142707" y="48077"/>
                </a:lnTo>
                <a:lnTo>
                  <a:pt x="191143" y="36058"/>
                </a:lnTo>
                <a:lnTo>
                  <a:pt x="239925" y="25756"/>
                </a:lnTo>
                <a:lnTo>
                  <a:pt x="288998" y="17170"/>
                </a:lnTo>
                <a:lnTo>
                  <a:pt x="338311" y="10302"/>
                </a:lnTo>
                <a:lnTo>
                  <a:pt x="387810" y="5151"/>
                </a:lnTo>
                <a:lnTo>
                  <a:pt x="437441" y="1717"/>
                </a:lnTo>
                <a:lnTo>
                  <a:pt x="487153" y="0"/>
                </a:lnTo>
                <a:lnTo>
                  <a:pt x="536891" y="0"/>
                </a:lnTo>
                <a:lnTo>
                  <a:pt x="586603" y="1717"/>
                </a:lnTo>
                <a:lnTo>
                  <a:pt x="636237" y="5151"/>
                </a:lnTo>
                <a:lnTo>
                  <a:pt x="685738" y="10302"/>
                </a:lnTo>
                <a:lnTo>
                  <a:pt x="735053" y="17170"/>
                </a:lnTo>
                <a:lnTo>
                  <a:pt x="784131" y="25756"/>
                </a:lnTo>
                <a:lnTo>
                  <a:pt x="832917" y="36058"/>
                </a:lnTo>
                <a:lnTo>
                  <a:pt x="881358" y="48077"/>
                </a:lnTo>
                <a:lnTo>
                  <a:pt x="929403" y="61814"/>
                </a:lnTo>
                <a:lnTo>
                  <a:pt x="976997" y="77268"/>
                </a:lnTo>
                <a:lnTo>
                  <a:pt x="1024087" y="94438"/>
                </a:lnTo>
                <a:lnTo>
                  <a:pt x="1023973" y="757013"/>
                </a:lnTo>
                <a:lnTo>
                  <a:pt x="976898" y="774184"/>
                </a:lnTo>
                <a:lnTo>
                  <a:pt x="929318" y="789638"/>
                </a:lnTo>
                <a:lnTo>
                  <a:pt x="881287" y="803374"/>
                </a:lnTo>
                <a:lnTo>
                  <a:pt x="832856" y="815394"/>
                </a:lnTo>
                <a:lnTo>
                  <a:pt x="784080" y="825696"/>
                </a:lnTo>
                <a:lnTo>
                  <a:pt x="735012" y="834282"/>
                </a:lnTo>
                <a:lnTo>
                  <a:pt x="685704" y="841150"/>
                </a:lnTo>
                <a:lnTo>
                  <a:pt x="636210" y="846301"/>
                </a:lnTo>
                <a:lnTo>
                  <a:pt x="586582" y="849735"/>
                </a:lnTo>
                <a:lnTo>
                  <a:pt x="536875" y="851452"/>
                </a:lnTo>
                <a:lnTo>
                  <a:pt x="487140" y="851452"/>
                </a:lnTo>
                <a:lnTo>
                  <a:pt x="437432" y="849735"/>
                </a:lnTo>
                <a:lnTo>
                  <a:pt x="387803" y="846301"/>
                </a:lnTo>
                <a:lnTo>
                  <a:pt x="338307" y="841150"/>
                </a:lnTo>
                <a:lnTo>
                  <a:pt x="288996" y="834282"/>
                </a:lnTo>
                <a:lnTo>
                  <a:pt x="239923" y="825696"/>
                </a:lnTo>
                <a:lnTo>
                  <a:pt x="191143" y="815394"/>
                </a:lnTo>
                <a:lnTo>
                  <a:pt x="142707" y="803374"/>
                </a:lnTo>
                <a:lnTo>
                  <a:pt x="94669" y="789638"/>
                </a:lnTo>
                <a:lnTo>
                  <a:pt x="47082" y="774184"/>
                </a:lnTo>
                <a:lnTo>
                  <a:pt x="0" y="75701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7890" y="1650776"/>
            <a:ext cx="1024255" cy="94615"/>
          </a:xfrm>
          <a:custGeom>
            <a:avLst/>
            <a:gdLst/>
            <a:ahLst/>
            <a:cxnLst/>
            <a:rect l="l" t="t" r="r" b="b"/>
            <a:pathLst>
              <a:path w="1024255" h="94615">
                <a:moveTo>
                  <a:pt x="0" y="0"/>
                </a:moveTo>
                <a:lnTo>
                  <a:pt x="47082" y="17170"/>
                </a:lnTo>
                <a:lnTo>
                  <a:pt x="94669" y="32624"/>
                </a:lnTo>
                <a:lnTo>
                  <a:pt x="142707" y="46360"/>
                </a:lnTo>
                <a:lnTo>
                  <a:pt x="191143" y="58380"/>
                </a:lnTo>
                <a:lnTo>
                  <a:pt x="239923" y="68682"/>
                </a:lnTo>
                <a:lnTo>
                  <a:pt x="288996" y="77268"/>
                </a:lnTo>
                <a:lnTo>
                  <a:pt x="338307" y="84136"/>
                </a:lnTo>
                <a:lnTo>
                  <a:pt x="387803" y="89287"/>
                </a:lnTo>
                <a:lnTo>
                  <a:pt x="437432" y="92721"/>
                </a:lnTo>
                <a:lnTo>
                  <a:pt x="487140" y="94438"/>
                </a:lnTo>
                <a:lnTo>
                  <a:pt x="536875" y="94438"/>
                </a:lnTo>
                <a:lnTo>
                  <a:pt x="586582" y="92721"/>
                </a:lnTo>
                <a:lnTo>
                  <a:pt x="636210" y="89287"/>
                </a:lnTo>
                <a:lnTo>
                  <a:pt x="685704" y="84136"/>
                </a:lnTo>
                <a:lnTo>
                  <a:pt x="735012" y="77268"/>
                </a:lnTo>
                <a:lnTo>
                  <a:pt x="784080" y="68682"/>
                </a:lnTo>
                <a:lnTo>
                  <a:pt x="832856" y="58380"/>
                </a:lnTo>
                <a:lnTo>
                  <a:pt x="881287" y="46360"/>
                </a:lnTo>
                <a:lnTo>
                  <a:pt x="929318" y="32624"/>
                </a:lnTo>
                <a:lnTo>
                  <a:pt x="976898" y="17170"/>
                </a:lnTo>
                <a:lnTo>
                  <a:pt x="10239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7890" y="2828257"/>
            <a:ext cx="1024255" cy="904875"/>
          </a:xfrm>
          <a:custGeom>
            <a:avLst/>
            <a:gdLst/>
            <a:ahLst/>
            <a:cxnLst/>
            <a:rect l="l" t="t" r="r" b="b"/>
            <a:pathLst>
              <a:path w="1024255" h="904875">
                <a:moveTo>
                  <a:pt x="0" y="804353"/>
                </a:moveTo>
                <a:lnTo>
                  <a:pt x="0" y="100341"/>
                </a:lnTo>
                <a:lnTo>
                  <a:pt x="46865" y="82097"/>
                </a:lnTo>
                <a:lnTo>
                  <a:pt x="94300" y="65677"/>
                </a:lnTo>
                <a:lnTo>
                  <a:pt x="142244" y="51082"/>
                </a:lnTo>
                <a:lnTo>
                  <a:pt x="190638" y="38312"/>
                </a:lnTo>
                <a:lnTo>
                  <a:pt x="239422" y="27365"/>
                </a:lnTo>
                <a:lnTo>
                  <a:pt x="288536" y="18243"/>
                </a:lnTo>
                <a:lnTo>
                  <a:pt x="337919" y="10946"/>
                </a:lnTo>
                <a:lnTo>
                  <a:pt x="387512" y="5473"/>
                </a:lnTo>
                <a:lnTo>
                  <a:pt x="437256" y="1824"/>
                </a:lnTo>
                <a:lnTo>
                  <a:pt x="487090" y="0"/>
                </a:lnTo>
                <a:lnTo>
                  <a:pt x="536954" y="0"/>
                </a:lnTo>
                <a:lnTo>
                  <a:pt x="586789" y="1824"/>
                </a:lnTo>
                <a:lnTo>
                  <a:pt x="636534" y="5473"/>
                </a:lnTo>
                <a:lnTo>
                  <a:pt x="686129" y="10946"/>
                </a:lnTo>
                <a:lnTo>
                  <a:pt x="735516" y="18243"/>
                </a:lnTo>
                <a:lnTo>
                  <a:pt x="784633" y="27365"/>
                </a:lnTo>
                <a:lnTo>
                  <a:pt x="833422" y="38312"/>
                </a:lnTo>
                <a:lnTo>
                  <a:pt x="881821" y="51082"/>
                </a:lnTo>
                <a:lnTo>
                  <a:pt x="929772" y="65677"/>
                </a:lnTo>
                <a:lnTo>
                  <a:pt x="977214" y="82097"/>
                </a:lnTo>
                <a:lnTo>
                  <a:pt x="1024087" y="100341"/>
                </a:lnTo>
                <a:lnTo>
                  <a:pt x="1023973" y="804353"/>
                </a:lnTo>
                <a:lnTo>
                  <a:pt x="977115" y="822597"/>
                </a:lnTo>
                <a:lnTo>
                  <a:pt x="929687" y="839016"/>
                </a:lnTo>
                <a:lnTo>
                  <a:pt x="881750" y="853611"/>
                </a:lnTo>
                <a:lnTo>
                  <a:pt x="833361" y="866382"/>
                </a:lnTo>
                <a:lnTo>
                  <a:pt x="784583" y="877329"/>
                </a:lnTo>
                <a:lnTo>
                  <a:pt x="735475" y="886450"/>
                </a:lnTo>
                <a:lnTo>
                  <a:pt x="686096" y="893748"/>
                </a:lnTo>
                <a:lnTo>
                  <a:pt x="636507" y="899221"/>
                </a:lnTo>
                <a:lnTo>
                  <a:pt x="586767" y="902870"/>
                </a:lnTo>
                <a:lnTo>
                  <a:pt x="536938" y="904694"/>
                </a:lnTo>
                <a:lnTo>
                  <a:pt x="487078" y="904694"/>
                </a:lnTo>
                <a:lnTo>
                  <a:pt x="437247" y="902870"/>
                </a:lnTo>
                <a:lnTo>
                  <a:pt x="387506" y="899221"/>
                </a:lnTo>
                <a:lnTo>
                  <a:pt x="337915" y="893748"/>
                </a:lnTo>
                <a:lnTo>
                  <a:pt x="288533" y="886450"/>
                </a:lnTo>
                <a:lnTo>
                  <a:pt x="239421" y="877329"/>
                </a:lnTo>
                <a:lnTo>
                  <a:pt x="190638" y="866382"/>
                </a:lnTo>
                <a:lnTo>
                  <a:pt x="142244" y="853611"/>
                </a:lnTo>
                <a:lnTo>
                  <a:pt x="94300" y="839016"/>
                </a:lnTo>
                <a:lnTo>
                  <a:pt x="46865" y="822597"/>
                </a:lnTo>
                <a:lnTo>
                  <a:pt x="0" y="8043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7890" y="2928599"/>
            <a:ext cx="1024255" cy="100965"/>
          </a:xfrm>
          <a:custGeom>
            <a:avLst/>
            <a:gdLst/>
            <a:ahLst/>
            <a:cxnLst/>
            <a:rect l="l" t="t" r="r" b="b"/>
            <a:pathLst>
              <a:path w="1024255" h="100964">
                <a:moveTo>
                  <a:pt x="0" y="0"/>
                </a:moveTo>
                <a:lnTo>
                  <a:pt x="46865" y="18243"/>
                </a:lnTo>
                <a:lnTo>
                  <a:pt x="94300" y="34663"/>
                </a:lnTo>
                <a:lnTo>
                  <a:pt x="142244" y="49258"/>
                </a:lnTo>
                <a:lnTo>
                  <a:pt x="190638" y="62029"/>
                </a:lnTo>
                <a:lnTo>
                  <a:pt x="239421" y="72975"/>
                </a:lnTo>
                <a:lnTo>
                  <a:pt x="288533" y="82097"/>
                </a:lnTo>
                <a:lnTo>
                  <a:pt x="337915" y="89395"/>
                </a:lnTo>
                <a:lnTo>
                  <a:pt x="387506" y="94868"/>
                </a:lnTo>
                <a:lnTo>
                  <a:pt x="437247" y="98516"/>
                </a:lnTo>
                <a:lnTo>
                  <a:pt x="487078" y="100341"/>
                </a:lnTo>
                <a:lnTo>
                  <a:pt x="536938" y="100341"/>
                </a:lnTo>
                <a:lnTo>
                  <a:pt x="586767" y="98516"/>
                </a:lnTo>
                <a:lnTo>
                  <a:pt x="636507" y="94868"/>
                </a:lnTo>
                <a:lnTo>
                  <a:pt x="686096" y="89395"/>
                </a:lnTo>
                <a:lnTo>
                  <a:pt x="735475" y="82097"/>
                </a:lnTo>
                <a:lnTo>
                  <a:pt x="784583" y="72975"/>
                </a:lnTo>
                <a:lnTo>
                  <a:pt x="833361" y="62029"/>
                </a:lnTo>
                <a:lnTo>
                  <a:pt x="881750" y="49258"/>
                </a:lnTo>
                <a:lnTo>
                  <a:pt x="929687" y="34663"/>
                </a:lnTo>
                <a:lnTo>
                  <a:pt x="977115" y="18243"/>
                </a:lnTo>
                <a:lnTo>
                  <a:pt x="10239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07890" y="4129744"/>
            <a:ext cx="1024255" cy="904875"/>
          </a:xfrm>
          <a:custGeom>
            <a:avLst/>
            <a:gdLst/>
            <a:ahLst/>
            <a:cxnLst/>
            <a:rect l="l" t="t" r="r" b="b"/>
            <a:pathLst>
              <a:path w="1024255" h="904875">
                <a:moveTo>
                  <a:pt x="0" y="804353"/>
                </a:moveTo>
                <a:lnTo>
                  <a:pt x="0" y="100341"/>
                </a:lnTo>
                <a:lnTo>
                  <a:pt x="46865" y="82097"/>
                </a:lnTo>
                <a:lnTo>
                  <a:pt x="94300" y="65677"/>
                </a:lnTo>
                <a:lnTo>
                  <a:pt x="142244" y="51082"/>
                </a:lnTo>
                <a:lnTo>
                  <a:pt x="190638" y="38312"/>
                </a:lnTo>
                <a:lnTo>
                  <a:pt x="239422" y="27365"/>
                </a:lnTo>
                <a:lnTo>
                  <a:pt x="288536" y="18243"/>
                </a:lnTo>
                <a:lnTo>
                  <a:pt x="337919" y="10946"/>
                </a:lnTo>
                <a:lnTo>
                  <a:pt x="387512" y="5473"/>
                </a:lnTo>
                <a:lnTo>
                  <a:pt x="437256" y="1824"/>
                </a:lnTo>
                <a:lnTo>
                  <a:pt x="487090" y="0"/>
                </a:lnTo>
                <a:lnTo>
                  <a:pt x="536954" y="0"/>
                </a:lnTo>
                <a:lnTo>
                  <a:pt x="586789" y="1824"/>
                </a:lnTo>
                <a:lnTo>
                  <a:pt x="636534" y="5473"/>
                </a:lnTo>
                <a:lnTo>
                  <a:pt x="686129" y="10946"/>
                </a:lnTo>
                <a:lnTo>
                  <a:pt x="735516" y="18243"/>
                </a:lnTo>
                <a:lnTo>
                  <a:pt x="784633" y="27365"/>
                </a:lnTo>
                <a:lnTo>
                  <a:pt x="833422" y="38312"/>
                </a:lnTo>
                <a:lnTo>
                  <a:pt x="881821" y="51082"/>
                </a:lnTo>
                <a:lnTo>
                  <a:pt x="929772" y="65677"/>
                </a:lnTo>
                <a:lnTo>
                  <a:pt x="977214" y="82097"/>
                </a:lnTo>
                <a:lnTo>
                  <a:pt x="1024087" y="100341"/>
                </a:lnTo>
                <a:lnTo>
                  <a:pt x="1023973" y="804353"/>
                </a:lnTo>
                <a:lnTo>
                  <a:pt x="977115" y="822597"/>
                </a:lnTo>
                <a:lnTo>
                  <a:pt x="929687" y="839016"/>
                </a:lnTo>
                <a:lnTo>
                  <a:pt x="881750" y="853611"/>
                </a:lnTo>
                <a:lnTo>
                  <a:pt x="833361" y="866382"/>
                </a:lnTo>
                <a:lnTo>
                  <a:pt x="784583" y="877329"/>
                </a:lnTo>
                <a:lnTo>
                  <a:pt x="735475" y="886450"/>
                </a:lnTo>
                <a:lnTo>
                  <a:pt x="686096" y="893748"/>
                </a:lnTo>
                <a:lnTo>
                  <a:pt x="636507" y="899221"/>
                </a:lnTo>
                <a:lnTo>
                  <a:pt x="586767" y="902870"/>
                </a:lnTo>
                <a:lnTo>
                  <a:pt x="536938" y="904694"/>
                </a:lnTo>
                <a:lnTo>
                  <a:pt x="487078" y="904694"/>
                </a:lnTo>
                <a:lnTo>
                  <a:pt x="437247" y="902870"/>
                </a:lnTo>
                <a:lnTo>
                  <a:pt x="387506" y="899221"/>
                </a:lnTo>
                <a:lnTo>
                  <a:pt x="337915" y="893748"/>
                </a:lnTo>
                <a:lnTo>
                  <a:pt x="288533" y="886450"/>
                </a:lnTo>
                <a:lnTo>
                  <a:pt x="239421" y="877329"/>
                </a:lnTo>
                <a:lnTo>
                  <a:pt x="190638" y="866382"/>
                </a:lnTo>
                <a:lnTo>
                  <a:pt x="142244" y="853611"/>
                </a:lnTo>
                <a:lnTo>
                  <a:pt x="94300" y="839016"/>
                </a:lnTo>
                <a:lnTo>
                  <a:pt x="46865" y="822597"/>
                </a:lnTo>
                <a:lnTo>
                  <a:pt x="0" y="8043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7890" y="4230085"/>
            <a:ext cx="1024255" cy="100965"/>
          </a:xfrm>
          <a:custGeom>
            <a:avLst/>
            <a:gdLst/>
            <a:ahLst/>
            <a:cxnLst/>
            <a:rect l="l" t="t" r="r" b="b"/>
            <a:pathLst>
              <a:path w="1024255" h="100964">
                <a:moveTo>
                  <a:pt x="0" y="0"/>
                </a:moveTo>
                <a:lnTo>
                  <a:pt x="46865" y="18243"/>
                </a:lnTo>
                <a:lnTo>
                  <a:pt x="94300" y="34663"/>
                </a:lnTo>
                <a:lnTo>
                  <a:pt x="142244" y="49258"/>
                </a:lnTo>
                <a:lnTo>
                  <a:pt x="190638" y="62029"/>
                </a:lnTo>
                <a:lnTo>
                  <a:pt x="239421" y="72975"/>
                </a:lnTo>
                <a:lnTo>
                  <a:pt x="288533" y="82097"/>
                </a:lnTo>
                <a:lnTo>
                  <a:pt x="337915" y="89395"/>
                </a:lnTo>
                <a:lnTo>
                  <a:pt x="387506" y="94868"/>
                </a:lnTo>
                <a:lnTo>
                  <a:pt x="437247" y="98516"/>
                </a:lnTo>
                <a:lnTo>
                  <a:pt x="487078" y="100341"/>
                </a:lnTo>
                <a:lnTo>
                  <a:pt x="536938" y="100341"/>
                </a:lnTo>
                <a:lnTo>
                  <a:pt x="586767" y="98516"/>
                </a:lnTo>
                <a:lnTo>
                  <a:pt x="636507" y="94868"/>
                </a:lnTo>
                <a:lnTo>
                  <a:pt x="686096" y="89395"/>
                </a:lnTo>
                <a:lnTo>
                  <a:pt x="735475" y="82097"/>
                </a:lnTo>
                <a:lnTo>
                  <a:pt x="784583" y="72975"/>
                </a:lnTo>
                <a:lnTo>
                  <a:pt x="833361" y="62029"/>
                </a:lnTo>
                <a:lnTo>
                  <a:pt x="881750" y="49258"/>
                </a:lnTo>
                <a:lnTo>
                  <a:pt x="929687" y="34663"/>
                </a:lnTo>
                <a:lnTo>
                  <a:pt x="977115" y="18243"/>
                </a:lnTo>
                <a:lnTo>
                  <a:pt x="10239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7890" y="5478557"/>
            <a:ext cx="1024255" cy="904875"/>
          </a:xfrm>
          <a:custGeom>
            <a:avLst/>
            <a:gdLst/>
            <a:ahLst/>
            <a:cxnLst/>
            <a:rect l="l" t="t" r="r" b="b"/>
            <a:pathLst>
              <a:path w="1024255" h="904875">
                <a:moveTo>
                  <a:pt x="0" y="804353"/>
                </a:moveTo>
                <a:lnTo>
                  <a:pt x="0" y="100341"/>
                </a:lnTo>
                <a:lnTo>
                  <a:pt x="46865" y="82097"/>
                </a:lnTo>
                <a:lnTo>
                  <a:pt x="94300" y="65677"/>
                </a:lnTo>
                <a:lnTo>
                  <a:pt x="142244" y="51082"/>
                </a:lnTo>
                <a:lnTo>
                  <a:pt x="190638" y="38312"/>
                </a:lnTo>
                <a:lnTo>
                  <a:pt x="239422" y="27365"/>
                </a:lnTo>
                <a:lnTo>
                  <a:pt x="288536" y="18243"/>
                </a:lnTo>
                <a:lnTo>
                  <a:pt x="337919" y="10946"/>
                </a:lnTo>
                <a:lnTo>
                  <a:pt x="387512" y="5473"/>
                </a:lnTo>
                <a:lnTo>
                  <a:pt x="437256" y="1824"/>
                </a:lnTo>
                <a:lnTo>
                  <a:pt x="487090" y="0"/>
                </a:lnTo>
                <a:lnTo>
                  <a:pt x="536954" y="0"/>
                </a:lnTo>
                <a:lnTo>
                  <a:pt x="586789" y="1824"/>
                </a:lnTo>
                <a:lnTo>
                  <a:pt x="636534" y="5473"/>
                </a:lnTo>
                <a:lnTo>
                  <a:pt x="686129" y="10946"/>
                </a:lnTo>
                <a:lnTo>
                  <a:pt x="735516" y="18243"/>
                </a:lnTo>
                <a:lnTo>
                  <a:pt x="784633" y="27365"/>
                </a:lnTo>
                <a:lnTo>
                  <a:pt x="833422" y="38312"/>
                </a:lnTo>
                <a:lnTo>
                  <a:pt x="881821" y="51082"/>
                </a:lnTo>
                <a:lnTo>
                  <a:pt x="929772" y="65677"/>
                </a:lnTo>
                <a:lnTo>
                  <a:pt x="977214" y="82097"/>
                </a:lnTo>
                <a:lnTo>
                  <a:pt x="1024087" y="100341"/>
                </a:lnTo>
                <a:lnTo>
                  <a:pt x="1023973" y="804353"/>
                </a:lnTo>
                <a:lnTo>
                  <a:pt x="977115" y="822597"/>
                </a:lnTo>
                <a:lnTo>
                  <a:pt x="929687" y="839016"/>
                </a:lnTo>
                <a:lnTo>
                  <a:pt x="881750" y="853611"/>
                </a:lnTo>
                <a:lnTo>
                  <a:pt x="833361" y="866382"/>
                </a:lnTo>
                <a:lnTo>
                  <a:pt x="784583" y="877329"/>
                </a:lnTo>
                <a:lnTo>
                  <a:pt x="735475" y="886450"/>
                </a:lnTo>
                <a:lnTo>
                  <a:pt x="686096" y="893748"/>
                </a:lnTo>
                <a:lnTo>
                  <a:pt x="636507" y="899221"/>
                </a:lnTo>
                <a:lnTo>
                  <a:pt x="586767" y="902870"/>
                </a:lnTo>
                <a:lnTo>
                  <a:pt x="536938" y="904694"/>
                </a:lnTo>
                <a:lnTo>
                  <a:pt x="487078" y="904694"/>
                </a:lnTo>
                <a:lnTo>
                  <a:pt x="437247" y="902870"/>
                </a:lnTo>
                <a:lnTo>
                  <a:pt x="387506" y="899221"/>
                </a:lnTo>
                <a:lnTo>
                  <a:pt x="337915" y="893748"/>
                </a:lnTo>
                <a:lnTo>
                  <a:pt x="288533" y="886450"/>
                </a:lnTo>
                <a:lnTo>
                  <a:pt x="239421" y="877329"/>
                </a:lnTo>
                <a:lnTo>
                  <a:pt x="190638" y="866382"/>
                </a:lnTo>
                <a:lnTo>
                  <a:pt x="142244" y="853611"/>
                </a:lnTo>
                <a:lnTo>
                  <a:pt x="94300" y="839016"/>
                </a:lnTo>
                <a:lnTo>
                  <a:pt x="46865" y="822597"/>
                </a:lnTo>
                <a:lnTo>
                  <a:pt x="0" y="8043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7890" y="5578898"/>
            <a:ext cx="1024255" cy="100965"/>
          </a:xfrm>
          <a:custGeom>
            <a:avLst/>
            <a:gdLst/>
            <a:ahLst/>
            <a:cxnLst/>
            <a:rect l="l" t="t" r="r" b="b"/>
            <a:pathLst>
              <a:path w="1024255" h="100964">
                <a:moveTo>
                  <a:pt x="0" y="0"/>
                </a:moveTo>
                <a:lnTo>
                  <a:pt x="46865" y="18248"/>
                </a:lnTo>
                <a:lnTo>
                  <a:pt x="94300" y="34671"/>
                </a:lnTo>
                <a:lnTo>
                  <a:pt x="142244" y="49270"/>
                </a:lnTo>
                <a:lnTo>
                  <a:pt x="190638" y="62043"/>
                </a:lnTo>
                <a:lnTo>
                  <a:pt x="239421" y="72992"/>
                </a:lnTo>
                <a:lnTo>
                  <a:pt x="288533" y="82116"/>
                </a:lnTo>
                <a:lnTo>
                  <a:pt x="337915" y="89416"/>
                </a:lnTo>
                <a:lnTo>
                  <a:pt x="387506" y="94890"/>
                </a:lnTo>
                <a:lnTo>
                  <a:pt x="437247" y="98540"/>
                </a:lnTo>
                <a:lnTo>
                  <a:pt x="487078" y="100364"/>
                </a:lnTo>
                <a:lnTo>
                  <a:pt x="536938" y="100364"/>
                </a:lnTo>
                <a:lnTo>
                  <a:pt x="586767" y="98540"/>
                </a:lnTo>
                <a:lnTo>
                  <a:pt x="636507" y="94890"/>
                </a:lnTo>
                <a:lnTo>
                  <a:pt x="686096" y="89416"/>
                </a:lnTo>
                <a:lnTo>
                  <a:pt x="735475" y="82116"/>
                </a:lnTo>
                <a:lnTo>
                  <a:pt x="784583" y="72992"/>
                </a:lnTo>
                <a:lnTo>
                  <a:pt x="833361" y="62043"/>
                </a:lnTo>
                <a:lnTo>
                  <a:pt x="881750" y="49270"/>
                </a:lnTo>
                <a:lnTo>
                  <a:pt x="929687" y="34671"/>
                </a:lnTo>
                <a:lnTo>
                  <a:pt x="977115" y="18248"/>
                </a:lnTo>
                <a:lnTo>
                  <a:pt x="10239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48797" y="2448938"/>
            <a:ext cx="3471795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b="1" spc="30" dirty="0">
                <a:latin typeface="Trebuchet MS"/>
                <a:cs typeface="Trebuchet MS"/>
              </a:rPr>
              <a:t>Data Source </a:t>
            </a:r>
            <a:r>
              <a:rPr b="1" spc="25" dirty="0">
                <a:latin typeface="Trebuchet MS"/>
                <a:cs typeface="Trebuchet MS"/>
              </a:rPr>
              <a:t>in </a:t>
            </a:r>
            <a:r>
              <a:rPr b="1" spc="40" dirty="0">
                <a:latin typeface="Trebuchet MS"/>
                <a:cs typeface="Trebuchet MS"/>
              </a:rPr>
              <a:t>New</a:t>
            </a:r>
            <a:r>
              <a:rPr b="1" spc="-45" dirty="0">
                <a:latin typeface="Trebuchet MS"/>
                <a:cs typeface="Trebuchet MS"/>
              </a:rPr>
              <a:t> </a:t>
            </a:r>
            <a:r>
              <a:rPr b="1" spc="30" dirty="0">
                <a:latin typeface="Trebuchet MS"/>
                <a:cs typeface="Trebuchet MS"/>
              </a:rPr>
              <a:t>York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2585" y="3774088"/>
            <a:ext cx="3738434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b="1" spc="30" dirty="0">
                <a:latin typeface="Trebuchet MS"/>
                <a:cs typeface="Trebuchet MS"/>
              </a:rPr>
              <a:t>Data Source </a:t>
            </a:r>
            <a:r>
              <a:rPr b="1" spc="25" dirty="0">
                <a:latin typeface="Trebuchet MS"/>
                <a:cs typeface="Trebuchet MS"/>
              </a:rPr>
              <a:t>in</a:t>
            </a:r>
            <a:r>
              <a:rPr b="1" spc="-25" dirty="0">
                <a:latin typeface="Trebuchet MS"/>
                <a:cs typeface="Trebuchet MS"/>
              </a:rPr>
              <a:t> </a:t>
            </a:r>
            <a:r>
              <a:rPr b="1" spc="30" dirty="0">
                <a:latin typeface="Trebuchet MS"/>
                <a:cs typeface="Trebuchet MS"/>
              </a:rPr>
              <a:t>Washington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2611" y="5099237"/>
            <a:ext cx="3851135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b="1" spc="30" dirty="0">
                <a:latin typeface="Trebuchet MS"/>
                <a:cs typeface="Trebuchet MS"/>
              </a:rPr>
              <a:t>Data Source </a:t>
            </a:r>
            <a:r>
              <a:rPr b="1" spc="25" dirty="0">
                <a:latin typeface="Trebuchet MS"/>
                <a:cs typeface="Trebuchet MS"/>
              </a:rPr>
              <a:t>in</a:t>
            </a:r>
            <a:r>
              <a:rPr b="1" spc="-25" dirty="0">
                <a:latin typeface="Trebuchet MS"/>
                <a:cs typeface="Trebuchet MS"/>
              </a:rPr>
              <a:t> </a:t>
            </a:r>
            <a:r>
              <a:rPr b="1" spc="25" dirty="0">
                <a:latin typeface="Trebuchet MS"/>
                <a:cs typeface="Trebuchet MS"/>
              </a:rPr>
              <a:t>Philadelphia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5029" y="6424421"/>
            <a:ext cx="3216152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b="1" spc="30" dirty="0">
                <a:latin typeface="Trebuchet MS"/>
                <a:cs typeface="Trebuchet MS"/>
              </a:rPr>
              <a:t>Data Source </a:t>
            </a:r>
            <a:r>
              <a:rPr b="1" spc="25" dirty="0">
                <a:latin typeface="Trebuchet MS"/>
                <a:cs typeface="Trebuchet MS"/>
              </a:rPr>
              <a:t>in</a:t>
            </a:r>
            <a:r>
              <a:rPr b="1" spc="-45" dirty="0">
                <a:latin typeface="Trebuchet MS"/>
                <a:cs typeface="Trebuchet MS"/>
              </a:rPr>
              <a:t> </a:t>
            </a:r>
            <a:r>
              <a:rPr b="1" spc="30" dirty="0">
                <a:latin typeface="Trebuchet MS"/>
                <a:cs typeface="Trebuchet MS"/>
              </a:rPr>
              <a:t>Chicago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51202" y="2593208"/>
            <a:ext cx="2138153" cy="3080456"/>
          </a:xfrm>
          <a:custGeom>
            <a:avLst/>
            <a:gdLst/>
            <a:ahLst/>
            <a:cxnLst/>
            <a:rect l="l" t="t" r="r" b="b"/>
            <a:pathLst>
              <a:path w="1843404" h="2839720">
                <a:moveTo>
                  <a:pt x="1843254" y="1419803"/>
                </a:moveTo>
                <a:lnTo>
                  <a:pt x="1013790" y="0"/>
                </a:lnTo>
                <a:lnTo>
                  <a:pt x="1013790" y="937070"/>
                </a:lnTo>
                <a:lnTo>
                  <a:pt x="0" y="937070"/>
                </a:lnTo>
                <a:lnTo>
                  <a:pt x="0" y="1902536"/>
                </a:lnTo>
                <a:lnTo>
                  <a:pt x="1013790" y="1902536"/>
                </a:lnTo>
                <a:lnTo>
                  <a:pt x="1013790" y="2839638"/>
                </a:lnTo>
                <a:lnTo>
                  <a:pt x="1843254" y="14198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38017" y="3749575"/>
            <a:ext cx="1931021" cy="8425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spcBef>
                <a:spcPts val="90"/>
              </a:spcBef>
            </a:pPr>
            <a:r>
              <a:rPr b="1" spc="30" dirty="0">
                <a:latin typeface="Trebuchet MS"/>
                <a:cs typeface="Trebuchet MS"/>
              </a:rPr>
              <a:t>Extract  Clean  Tran</a:t>
            </a:r>
            <a:r>
              <a:rPr b="1" spc="25" dirty="0">
                <a:latin typeface="Trebuchet MS"/>
                <a:cs typeface="Trebuchet MS"/>
              </a:rPr>
              <a:t>sfo</a:t>
            </a:r>
            <a:r>
              <a:rPr b="1" spc="30" dirty="0">
                <a:latin typeface="Trebuchet MS"/>
                <a:cs typeface="Trebuchet MS"/>
              </a:rPr>
              <a:t>rm  </a:t>
            </a:r>
            <a:r>
              <a:rPr b="1" spc="35" dirty="0">
                <a:latin typeface="Trebuchet MS"/>
                <a:cs typeface="Trebuchet MS"/>
              </a:rPr>
              <a:t>Load  </a:t>
            </a:r>
            <a:r>
              <a:rPr b="1" spc="30" dirty="0">
                <a:latin typeface="Trebuchet MS"/>
                <a:cs typeface="Trebuchet MS"/>
              </a:rPr>
              <a:t>Refresh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15484" y="3283548"/>
            <a:ext cx="1024255" cy="2011680"/>
          </a:xfrm>
          <a:custGeom>
            <a:avLst/>
            <a:gdLst/>
            <a:ahLst/>
            <a:cxnLst/>
            <a:rect l="l" t="t" r="r" b="b"/>
            <a:pathLst>
              <a:path w="1024254" h="2011679">
                <a:moveTo>
                  <a:pt x="0" y="1893071"/>
                </a:moveTo>
                <a:lnTo>
                  <a:pt x="0" y="118316"/>
                </a:lnTo>
                <a:lnTo>
                  <a:pt x="44014" y="97782"/>
                </a:lnTo>
                <a:lnTo>
                  <a:pt x="88751" y="79203"/>
                </a:lnTo>
                <a:lnTo>
                  <a:pt x="134138" y="62580"/>
                </a:lnTo>
                <a:lnTo>
                  <a:pt x="180103" y="47913"/>
                </a:lnTo>
                <a:lnTo>
                  <a:pt x="226573" y="35201"/>
                </a:lnTo>
                <a:lnTo>
                  <a:pt x="273476" y="24445"/>
                </a:lnTo>
                <a:lnTo>
                  <a:pt x="320741" y="15645"/>
                </a:lnTo>
                <a:lnTo>
                  <a:pt x="368296" y="8800"/>
                </a:lnTo>
                <a:lnTo>
                  <a:pt x="416067" y="3911"/>
                </a:lnTo>
                <a:lnTo>
                  <a:pt x="463983" y="977"/>
                </a:lnTo>
                <a:lnTo>
                  <a:pt x="511972" y="0"/>
                </a:lnTo>
                <a:lnTo>
                  <a:pt x="559962" y="977"/>
                </a:lnTo>
                <a:lnTo>
                  <a:pt x="607880" y="3911"/>
                </a:lnTo>
                <a:lnTo>
                  <a:pt x="655655" y="8800"/>
                </a:lnTo>
                <a:lnTo>
                  <a:pt x="703214" y="15645"/>
                </a:lnTo>
                <a:lnTo>
                  <a:pt x="750485" y="24445"/>
                </a:lnTo>
                <a:lnTo>
                  <a:pt x="797397" y="35201"/>
                </a:lnTo>
                <a:lnTo>
                  <a:pt x="843876" y="47913"/>
                </a:lnTo>
                <a:lnTo>
                  <a:pt x="889851" y="62580"/>
                </a:lnTo>
                <a:lnTo>
                  <a:pt x="935250" y="79203"/>
                </a:lnTo>
                <a:lnTo>
                  <a:pt x="980000" y="97782"/>
                </a:lnTo>
                <a:lnTo>
                  <a:pt x="1024030" y="118316"/>
                </a:lnTo>
                <a:lnTo>
                  <a:pt x="1024030" y="1893071"/>
                </a:lnTo>
                <a:lnTo>
                  <a:pt x="980000" y="1913605"/>
                </a:lnTo>
                <a:lnTo>
                  <a:pt x="935250" y="1932184"/>
                </a:lnTo>
                <a:lnTo>
                  <a:pt x="889851" y="1948807"/>
                </a:lnTo>
                <a:lnTo>
                  <a:pt x="843876" y="1963474"/>
                </a:lnTo>
                <a:lnTo>
                  <a:pt x="797397" y="1976186"/>
                </a:lnTo>
                <a:lnTo>
                  <a:pt x="750485" y="1986942"/>
                </a:lnTo>
                <a:lnTo>
                  <a:pt x="703214" y="1995742"/>
                </a:lnTo>
                <a:lnTo>
                  <a:pt x="655655" y="2002587"/>
                </a:lnTo>
                <a:lnTo>
                  <a:pt x="607880" y="2007476"/>
                </a:lnTo>
                <a:lnTo>
                  <a:pt x="559962" y="2010410"/>
                </a:lnTo>
                <a:lnTo>
                  <a:pt x="511972" y="2011388"/>
                </a:lnTo>
                <a:lnTo>
                  <a:pt x="463983" y="2010410"/>
                </a:lnTo>
                <a:lnTo>
                  <a:pt x="416067" y="2007476"/>
                </a:lnTo>
                <a:lnTo>
                  <a:pt x="368296" y="2002587"/>
                </a:lnTo>
                <a:lnTo>
                  <a:pt x="320741" y="1995742"/>
                </a:lnTo>
                <a:lnTo>
                  <a:pt x="273476" y="1986942"/>
                </a:lnTo>
                <a:lnTo>
                  <a:pt x="226573" y="1976186"/>
                </a:lnTo>
                <a:lnTo>
                  <a:pt x="180103" y="1963474"/>
                </a:lnTo>
                <a:lnTo>
                  <a:pt x="134138" y="1948807"/>
                </a:lnTo>
                <a:lnTo>
                  <a:pt x="88751" y="1932184"/>
                </a:lnTo>
                <a:lnTo>
                  <a:pt x="44014" y="1913605"/>
                </a:lnTo>
                <a:lnTo>
                  <a:pt x="0" y="18930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15484" y="3401866"/>
            <a:ext cx="1024255" cy="118745"/>
          </a:xfrm>
          <a:custGeom>
            <a:avLst/>
            <a:gdLst/>
            <a:ahLst/>
            <a:cxnLst/>
            <a:rect l="l" t="t" r="r" b="b"/>
            <a:pathLst>
              <a:path w="1024254" h="118744">
                <a:moveTo>
                  <a:pt x="0" y="0"/>
                </a:moveTo>
                <a:lnTo>
                  <a:pt x="44014" y="20534"/>
                </a:lnTo>
                <a:lnTo>
                  <a:pt x="88751" y="39113"/>
                </a:lnTo>
                <a:lnTo>
                  <a:pt x="134138" y="55736"/>
                </a:lnTo>
                <a:lnTo>
                  <a:pt x="180103" y="70403"/>
                </a:lnTo>
                <a:lnTo>
                  <a:pt x="226573" y="83115"/>
                </a:lnTo>
                <a:lnTo>
                  <a:pt x="273476" y="93871"/>
                </a:lnTo>
                <a:lnTo>
                  <a:pt x="320741" y="102671"/>
                </a:lnTo>
                <a:lnTo>
                  <a:pt x="368296" y="109516"/>
                </a:lnTo>
                <a:lnTo>
                  <a:pt x="416067" y="114405"/>
                </a:lnTo>
                <a:lnTo>
                  <a:pt x="463983" y="117339"/>
                </a:lnTo>
                <a:lnTo>
                  <a:pt x="511972" y="118316"/>
                </a:lnTo>
                <a:lnTo>
                  <a:pt x="559962" y="117339"/>
                </a:lnTo>
                <a:lnTo>
                  <a:pt x="607880" y="114405"/>
                </a:lnTo>
                <a:lnTo>
                  <a:pt x="655655" y="109516"/>
                </a:lnTo>
                <a:lnTo>
                  <a:pt x="703214" y="102671"/>
                </a:lnTo>
                <a:lnTo>
                  <a:pt x="750485" y="93871"/>
                </a:lnTo>
                <a:lnTo>
                  <a:pt x="797397" y="83115"/>
                </a:lnTo>
                <a:lnTo>
                  <a:pt x="843876" y="70403"/>
                </a:lnTo>
                <a:lnTo>
                  <a:pt x="889851" y="55736"/>
                </a:lnTo>
                <a:lnTo>
                  <a:pt x="935250" y="39113"/>
                </a:lnTo>
                <a:lnTo>
                  <a:pt x="980000" y="20534"/>
                </a:lnTo>
                <a:lnTo>
                  <a:pt x="10240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15484" y="3929270"/>
            <a:ext cx="1314367" cy="56169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spcBef>
                <a:spcPts val="60"/>
              </a:spcBef>
            </a:pPr>
            <a:r>
              <a:rPr b="1" spc="-30" dirty="0">
                <a:latin typeface="Trebuchet MS"/>
                <a:cs typeface="Trebuchet MS"/>
              </a:rPr>
              <a:t>Data</a:t>
            </a:r>
            <a:r>
              <a:rPr b="1" spc="-85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Warehouse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683101" y="4348401"/>
            <a:ext cx="308610" cy="0"/>
          </a:xfrm>
          <a:custGeom>
            <a:avLst/>
            <a:gdLst/>
            <a:ahLst/>
            <a:cxnLst/>
            <a:rect l="l" t="t" r="r" b="b"/>
            <a:pathLst>
              <a:path w="308609">
                <a:moveTo>
                  <a:pt x="0" y="0"/>
                </a:moveTo>
                <a:lnTo>
                  <a:pt x="308233" y="0"/>
                </a:lnTo>
              </a:path>
            </a:pathLst>
          </a:custGeom>
          <a:ln w="7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40934" y="4314326"/>
            <a:ext cx="111125" cy="68580"/>
          </a:xfrm>
          <a:custGeom>
            <a:avLst/>
            <a:gdLst/>
            <a:ahLst/>
            <a:cxnLst/>
            <a:rect l="l" t="t" r="r" b="b"/>
            <a:pathLst>
              <a:path w="111125" h="68579">
                <a:moveTo>
                  <a:pt x="0" y="0"/>
                </a:moveTo>
                <a:lnTo>
                  <a:pt x="0" y="68150"/>
                </a:lnTo>
                <a:lnTo>
                  <a:pt x="110595" y="340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152071" y="3990055"/>
            <a:ext cx="1738841" cy="934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4925" algn="just">
              <a:spcBef>
                <a:spcPts val="90"/>
              </a:spcBef>
            </a:pPr>
            <a:r>
              <a:rPr sz="2000" b="1" spc="30" dirty="0">
                <a:latin typeface="Trebuchet MS"/>
                <a:cs typeface="Trebuchet MS"/>
              </a:rPr>
              <a:t>Query/  Report/  </a:t>
            </a:r>
            <a:r>
              <a:rPr sz="2000" b="1" spc="40" dirty="0">
                <a:latin typeface="Trebuchet MS"/>
                <a:cs typeface="Trebuchet MS"/>
              </a:rPr>
              <a:t>A</a:t>
            </a:r>
            <a:r>
              <a:rPr sz="2000" b="1" spc="25" dirty="0">
                <a:latin typeface="Trebuchet MS"/>
                <a:cs typeface="Trebuchet MS"/>
              </a:rPr>
              <a:t>nal</a:t>
            </a:r>
            <a:r>
              <a:rPr sz="2000" b="1" spc="30" dirty="0">
                <a:latin typeface="Trebuchet MS"/>
                <a:cs typeface="Trebuchet MS"/>
              </a:rPr>
              <a:t>ys</a:t>
            </a:r>
            <a:r>
              <a:rPr sz="2000" b="1" spc="10" dirty="0">
                <a:latin typeface="Trebuchet MS"/>
                <a:cs typeface="Trebuchet MS"/>
              </a:rPr>
              <a:t>i</a:t>
            </a:r>
            <a:r>
              <a:rPr sz="2000" b="1" spc="25" dirty="0">
                <a:latin typeface="Trebuchet MS"/>
                <a:cs typeface="Trebuchet MS"/>
              </a:rPr>
              <a:t>s</a:t>
            </a: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126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39" y="640207"/>
            <a:ext cx="5981401" cy="84382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5400" spc="-5" dirty="0">
                <a:solidFill>
                  <a:schemeClr val="tx1"/>
                </a:solidFill>
                <a:cs typeface="Times New Roman"/>
              </a:rPr>
              <a:t>Who is BI</a:t>
            </a:r>
            <a:r>
              <a:rPr sz="5400" spc="-50" dirty="0">
                <a:solidFill>
                  <a:schemeClr val="tx1"/>
                </a:solidFill>
                <a:cs typeface="Times New Roman"/>
              </a:rPr>
              <a:t> </a:t>
            </a:r>
            <a:r>
              <a:rPr sz="5400" dirty="0">
                <a:solidFill>
                  <a:schemeClr val="tx1"/>
                </a:solidFill>
                <a:cs typeface="Times New Roman"/>
              </a:rPr>
              <a:t>for?</a:t>
            </a:r>
          </a:p>
        </p:txBody>
      </p:sp>
      <p:sp>
        <p:nvSpPr>
          <p:cNvPr id="3" name="object 3"/>
          <p:cNvSpPr/>
          <p:nvPr/>
        </p:nvSpPr>
        <p:spPr>
          <a:xfrm>
            <a:off x="2059939" y="2051787"/>
            <a:ext cx="6395974" cy="4221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61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350265"/>
            <a:ext cx="6976484" cy="84382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5400" spc="-40" dirty="0">
                <a:solidFill>
                  <a:schemeClr val="tx1"/>
                </a:solidFill>
                <a:cs typeface="Times New Roman"/>
              </a:rPr>
              <a:t>Types </a:t>
            </a:r>
            <a:r>
              <a:rPr sz="5400" dirty="0">
                <a:solidFill>
                  <a:schemeClr val="tx1"/>
                </a:solidFill>
                <a:cs typeface="Times New Roman"/>
              </a:rPr>
              <a:t>of </a:t>
            </a:r>
            <a:r>
              <a:rPr sz="5400" spc="-5" dirty="0">
                <a:solidFill>
                  <a:schemeClr val="tx1"/>
                </a:solidFill>
                <a:cs typeface="Times New Roman"/>
              </a:rPr>
              <a:t>BI Users</a:t>
            </a:r>
            <a:endParaRPr sz="5400" dirty="0">
              <a:solidFill>
                <a:schemeClr val="tx1"/>
              </a:solidFill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60158"/>
              </p:ext>
            </p:extLst>
          </p:nvPr>
        </p:nvGraphicFramePr>
        <p:xfrm>
          <a:off x="1078173" y="1492623"/>
          <a:ext cx="10413241" cy="4947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6294"/>
                <a:gridCol w="4012560"/>
                <a:gridCol w="3934387"/>
              </a:tblGrid>
              <a:tr h="64642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600" b="1" spc="-40" dirty="0">
                          <a:latin typeface="Cambria" panose="02040503050406030204" pitchFamily="18" charset="0"/>
                          <a:cs typeface="Times New Roman"/>
                        </a:rPr>
                        <a:t>Type </a:t>
                      </a:r>
                      <a:r>
                        <a:rPr sz="2600" b="1" dirty="0">
                          <a:latin typeface="Cambria" panose="02040503050406030204" pitchFamily="18" charset="0"/>
                          <a:cs typeface="Times New Roman"/>
                        </a:rPr>
                        <a:t>of</a:t>
                      </a:r>
                      <a:r>
                        <a:rPr sz="2600" b="1" spc="-10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600" b="1" dirty="0">
                          <a:latin typeface="Cambria" panose="02040503050406030204" pitchFamily="18" charset="0"/>
                          <a:cs typeface="Times New Roman"/>
                        </a:rPr>
                        <a:t>user</a:t>
                      </a:r>
                      <a:endParaRPr sz="2600" dirty="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600" b="1" dirty="0">
                          <a:latin typeface="Cambria" panose="02040503050406030204" pitchFamily="18" charset="0"/>
                          <a:cs typeface="Times New Roman"/>
                        </a:rPr>
                        <a:t>Casual</a:t>
                      </a:r>
                      <a:r>
                        <a:rPr sz="2600" b="1" spc="-40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600" b="1" dirty="0" smtClean="0">
                          <a:latin typeface="Cambria" panose="02040503050406030204" pitchFamily="18" charset="0"/>
                          <a:cs typeface="Times New Roman"/>
                        </a:rPr>
                        <a:t>users</a:t>
                      </a:r>
                      <a:endParaRPr sz="2600" dirty="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600" b="1" dirty="0">
                          <a:latin typeface="Cambria" panose="02040503050406030204" pitchFamily="18" charset="0"/>
                          <a:cs typeface="Times New Roman"/>
                        </a:rPr>
                        <a:t>Power</a:t>
                      </a:r>
                      <a:r>
                        <a:rPr sz="2600" b="1" spc="-45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600" b="1" spc="-5" dirty="0" smtClean="0">
                          <a:latin typeface="Cambria" panose="02040503050406030204" pitchFamily="18" charset="0"/>
                          <a:cs typeface="Times New Roman"/>
                        </a:rPr>
                        <a:t>users</a:t>
                      </a:r>
                      <a:endParaRPr sz="2600" dirty="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7515"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600" spc="-5" dirty="0">
                          <a:latin typeface="Cambria" panose="02040503050406030204" pitchFamily="18" charset="0"/>
                          <a:cs typeface="Times New Roman"/>
                        </a:rPr>
                        <a:t>Example</a:t>
                      </a:r>
                      <a:r>
                        <a:rPr sz="2600" spc="-25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Cambria" panose="02040503050406030204" pitchFamily="18" charset="0"/>
                          <a:cs typeface="Times New Roman"/>
                        </a:rPr>
                        <a:t>of</a:t>
                      </a:r>
                    </a:p>
                    <a:p>
                      <a:pPr marL="3905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00" dirty="0">
                          <a:latin typeface="Cambria" panose="02040503050406030204" pitchFamily="18" charset="0"/>
                          <a:cs typeface="Times New Roman"/>
                        </a:rPr>
                        <a:t>such</a:t>
                      </a:r>
                      <a:r>
                        <a:rPr sz="2600" spc="-30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Cambria" panose="02040503050406030204" pitchFamily="18" charset="0"/>
                          <a:cs typeface="Times New Roman"/>
                        </a:rPr>
                        <a:t>users</a:t>
                      </a: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algn="l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600" dirty="0">
                          <a:latin typeface="Cambria" panose="02040503050406030204" pitchFamily="18" charset="0"/>
                          <a:cs typeface="Times New Roman"/>
                        </a:rPr>
                        <a:t>Executives,</a:t>
                      </a:r>
                      <a:r>
                        <a:rPr sz="2600" spc="-45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Cambria" panose="02040503050406030204" pitchFamily="18" charset="0"/>
                          <a:cs typeface="Times New Roman"/>
                        </a:rPr>
                        <a:t>managers,</a:t>
                      </a:r>
                    </a:p>
                    <a:p>
                      <a:pPr marL="73025" marR="444500" algn="l">
                        <a:lnSpc>
                          <a:spcPct val="114999"/>
                        </a:lnSpc>
                      </a:pPr>
                      <a:r>
                        <a:rPr sz="2600" spc="-5" dirty="0">
                          <a:latin typeface="Cambria" panose="02040503050406030204" pitchFamily="18" charset="0"/>
                          <a:cs typeface="Times New Roman"/>
                        </a:rPr>
                        <a:t>customers, </a:t>
                      </a:r>
                      <a:r>
                        <a:rPr sz="2600" spc="-5" dirty="0" smtClean="0">
                          <a:latin typeface="Cambria" panose="02040503050406030204" pitchFamily="18" charset="0"/>
                          <a:cs typeface="Times New Roman"/>
                        </a:rPr>
                        <a:t>suppliers</a:t>
                      </a:r>
                      <a:r>
                        <a:rPr lang="en-IN" sz="2600" spc="-5" baseline="0" dirty="0" smtClean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600" spc="-5" dirty="0" smtClean="0">
                          <a:latin typeface="Cambria" panose="02040503050406030204" pitchFamily="18" charset="0"/>
                          <a:cs typeface="Times New Roman"/>
                        </a:rPr>
                        <a:t>etc</a:t>
                      </a:r>
                      <a:r>
                        <a:rPr sz="2600" spc="-5" dirty="0">
                          <a:latin typeface="Cambria" panose="02040503050406030204" pitchFamily="18" charset="0"/>
                          <a:cs typeface="Times New Roman"/>
                        </a:rPr>
                        <a:t>.</a:t>
                      </a:r>
                      <a:endParaRPr sz="2600" dirty="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algn="l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en-IN" sz="2600" dirty="0" smtClean="0">
                          <a:latin typeface="Cambria" panose="02040503050406030204" pitchFamily="18" charset="0"/>
                          <a:cs typeface="Times New Roman"/>
                        </a:rPr>
                        <a:t>ETL</a:t>
                      </a:r>
                      <a:r>
                        <a:rPr lang="en-IN" sz="2600" baseline="0" dirty="0" smtClean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600" dirty="0" smtClean="0">
                          <a:latin typeface="Cambria" panose="02040503050406030204" pitchFamily="18" charset="0"/>
                          <a:cs typeface="Times New Roman"/>
                        </a:rPr>
                        <a:t>developers</a:t>
                      </a:r>
                      <a:r>
                        <a:rPr sz="2600" dirty="0">
                          <a:latin typeface="Cambria" panose="02040503050406030204" pitchFamily="18" charset="0"/>
                          <a:cs typeface="Times New Roman"/>
                        </a:rPr>
                        <a:t>,</a:t>
                      </a:r>
                    </a:p>
                    <a:p>
                      <a:pPr marL="73025" marR="66675" algn="l">
                        <a:lnSpc>
                          <a:spcPct val="114999"/>
                        </a:lnSpc>
                      </a:pPr>
                      <a:r>
                        <a:rPr lang="en-IN" sz="2600" spc="-5" dirty="0" smtClean="0">
                          <a:latin typeface="Cambria" panose="02040503050406030204" pitchFamily="18" charset="0"/>
                          <a:cs typeface="Times New Roman"/>
                        </a:rPr>
                        <a:t>Database </a:t>
                      </a:r>
                      <a:r>
                        <a:rPr sz="2600" spc="-5" dirty="0" smtClean="0">
                          <a:latin typeface="Cambria" panose="02040503050406030204" pitchFamily="18" charset="0"/>
                          <a:cs typeface="Times New Roman"/>
                        </a:rPr>
                        <a:t>administrators</a:t>
                      </a:r>
                      <a:r>
                        <a:rPr sz="2600" spc="-5" dirty="0">
                          <a:latin typeface="Cambria" panose="02040503050406030204" pitchFamily="18" charset="0"/>
                          <a:cs typeface="Times New Roman"/>
                        </a:rPr>
                        <a:t>, </a:t>
                      </a:r>
                      <a:r>
                        <a:rPr sz="2600" dirty="0">
                          <a:latin typeface="Cambria" panose="02040503050406030204" pitchFamily="18" charset="0"/>
                          <a:cs typeface="Times New Roman"/>
                        </a:rPr>
                        <a:t>business  analysts, </a:t>
                      </a:r>
                      <a:r>
                        <a:rPr sz="2600" dirty="0" smtClean="0">
                          <a:latin typeface="Cambria" panose="02040503050406030204" pitchFamily="18" charset="0"/>
                          <a:cs typeface="Times New Roman"/>
                        </a:rPr>
                        <a:t>IT</a:t>
                      </a:r>
                      <a:r>
                        <a:rPr sz="2600" spc="-50" dirty="0" smtClean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Cambria" panose="02040503050406030204" pitchFamily="18" charset="0"/>
                          <a:cs typeface="Times New Roman"/>
                        </a:rPr>
                        <a:t>professionals,  etc.</a:t>
                      </a:r>
                      <a:endParaRPr sz="2600" dirty="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503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600" dirty="0">
                          <a:latin typeface="Cambria" panose="02040503050406030204" pitchFamily="18" charset="0"/>
                          <a:cs typeface="Times New Roman"/>
                        </a:rPr>
                        <a:t>Usage</a:t>
                      </a: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0" algn="l"/>
                        </a:tabLst>
                      </a:pPr>
                      <a:r>
                        <a:rPr sz="2600" spc="-5" dirty="0">
                          <a:latin typeface="Cambria" panose="02040503050406030204" pitchFamily="18" charset="0"/>
                          <a:cs typeface="Times New Roman"/>
                        </a:rPr>
                        <a:t>Information</a:t>
                      </a:r>
                      <a:r>
                        <a:rPr sz="2600" spc="-45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Cambria" panose="02040503050406030204" pitchFamily="18" charset="0"/>
                          <a:cs typeface="Times New Roman"/>
                        </a:rPr>
                        <a:t>consumers</a:t>
                      </a:r>
                      <a:endParaRPr sz="2600" dirty="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l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600" spc="-5" dirty="0">
                          <a:latin typeface="Cambria" panose="02040503050406030204" pitchFamily="18" charset="0"/>
                          <a:cs typeface="Times New Roman"/>
                        </a:rPr>
                        <a:t>Information</a:t>
                      </a:r>
                      <a:r>
                        <a:rPr sz="2600" spc="-35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Cambria" panose="02040503050406030204" pitchFamily="18" charset="0"/>
                          <a:cs typeface="Times New Roman"/>
                        </a:rPr>
                        <a:t>producers</a:t>
                      </a:r>
                      <a:endParaRPr sz="260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642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600" spc="-30" dirty="0">
                          <a:latin typeface="Cambria" panose="02040503050406030204" pitchFamily="18" charset="0"/>
                          <a:cs typeface="Times New Roman"/>
                        </a:rPr>
                        <a:t>Tools</a:t>
                      </a:r>
                      <a:endParaRPr sz="2600" dirty="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l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600" spc="-5" dirty="0" smtClean="0">
                          <a:latin typeface="Cambria" panose="02040503050406030204" pitchFamily="18" charset="0"/>
                          <a:cs typeface="Times New Roman"/>
                        </a:rPr>
                        <a:t>Pre-defined</a:t>
                      </a:r>
                      <a:r>
                        <a:rPr lang="en-IN" sz="2600" spc="-5" baseline="0" dirty="0" smtClean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600" spc="-5" dirty="0" smtClean="0">
                          <a:latin typeface="Cambria" panose="02040503050406030204" pitchFamily="18" charset="0"/>
                          <a:cs typeface="Times New Roman"/>
                        </a:rPr>
                        <a:t>reports</a:t>
                      </a:r>
                      <a:r>
                        <a:rPr lang="en-IN" sz="2600" spc="-5" baseline="0" dirty="0" smtClean="0">
                          <a:latin typeface="Cambria" panose="02040503050406030204" pitchFamily="18" charset="0"/>
                          <a:cs typeface="Times New Roman"/>
                        </a:rPr>
                        <a:t> and </a:t>
                      </a:r>
                      <a:r>
                        <a:rPr sz="2600" spc="-5" dirty="0" smtClean="0">
                          <a:latin typeface="Cambria" panose="02040503050406030204" pitchFamily="18" charset="0"/>
                          <a:cs typeface="Times New Roman"/>
                        </a:rPr>
                        <a:t>dashboards</a:t>
                      </a:r>
                      <a:endParaRPr sz="2600" dirty="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107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l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600" dirty="0">
                          <a:latin typeface="Cambria" panose="02040503050406030204" pitchFamily="18" charset="0"/>
                          <a:cs typeface="Times New Roman"/>
                        </a:rPr>
                        <a:t>Advanced</a:t>
                      </a:r>
                      <a:r>
                        <a:rPr sz="2600" spc="-155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600" spc="-5" dirty="0" smtClean="0">
                          <a:latin typeface="Cambria" panose="02040503050406030204" pitchFamily="18" charset="0"/>
                          <a:cs typeface="Times New Roman"/>
                        </a:rPr>
                        <a:t>Analytical</a:t>
                      </a:r>
                      <a:r>
                        <a:rPr lang="en-IN" sz="2600" spc="-5" baseline="0" dirty="0" smtClean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600" dirty="0" smtClean="0">
                          <a:latin typeface="Cambria" panose="02040503050406030204" pitchFamily="18" charset="0"/>
                          <a:cs typeface="Times New Roman"/>
                        </a:rPr>
                        <a:t>tools</a:t>
                      </a:r>
                      <a:endParaRPr sz="2600" dirty="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107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0509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600" dirty="0">
                          <a:latin typeface="Cambria" panose="02040503050406030204" pitchFamily="18" charset="0"/>
                          <a:cs typeface="Times New Roman"/>
                        </a:rPr>
                        <a:t>Sources</a:t>
                      </a: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l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600" dirty="0">
                          <a:latin typeface="Cambria" panose="02040503050406030204" pitchFamily="18" charset="0"/>
                          <a:cs typeface="Times New Roman"/>
                        </a:rPr>
                        <a:t>Data</a:t>
                      </a:r>
                      <a:r>
                        <a:rPr sz="2600" spc="-20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Cambria" panose="02040503050406030204" pitchFamily="18" charset="0"/>
                          <a:cs typeface="Times New Roman"/>
                        </a:rPr>
                        <a:t>warehouse/Data</a:t>
                      </a:r>
                      <a:endParaRPr sz="2600" dirty="0">
                        <a:latin typeface="Cambria" panose="02040503050406030204" pitchFamily="18" charset="0"/>
                        <a:cs typeface="Times New Roman"/>
                      </a:endParaRPr>
                    </a:p>
                    <a:p>
                      <a:pPr marL="11430" algn="l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00" spc="-5" dirty="0">
                          <a:latin typeface="Cambria" panose="02040503050406030204" pitchFamily="18" charset="0"/>
                          <a:cs typeface="Times New Roman"/>
                        </a:rPr>
                        <a:t>Marts</a:t>
                      </a:r>
                      <a:endParaRPr sz="2600" dirty="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600" dirty="0">
                          <a:latin typeface="Cambria" panose="02040503050406030204" pitchFamily="18" charset="0"/>
                          <a:cs typeface="Times New Roman"/>
                        </a:rPr>
                        <a:t>Data</a:t>
                      </a:r>
                      <a:r>
                        <a:rPr sz="2600" spc="-60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600" spc="-15" dirty="0">
                          <a:latin typeface="Cambria" panose="02040503050406030204" pitchFamily="18" charset="0"/>
                          <a:cs typeface="Times New Roman"/>
                        </a:rPr>
                        <a:t>Warehouse/Data</a:t>
                      </a:r>
                      <a:endParaRPr sz="2600" dirty="0">
                        <a:latin typeface="Cambria" panose="02040503050406030204" pitchFamily="18" charset="0"/>
                        <a:cs typeface="Times New Roman"/>
                      </a:endParaRPr>
                    </a:p>
                    <a:p>
                      <a:pPr marL="0" marR="213360" indent="0" algn="l">
                        <a:lnSpc>
                          <a:spcPct val="114999"/>
                        </a:lnSpc>
                      </a:pPr>
                      <a:r>
                        <a:rPr sz="2600" spc="-5" dirty="0">
                          <a:latin typeface="Cambria" panose="02040503050406030204" pitchFamily="18" charset="0"/>
                          <a:cs typeface="Times New Roman"/>
                        </a:rPr>
                        <a:t>Marts </a:t>
                      </a:r>
                      <a:r>
                        <a:rPr sz="2600" dirty="0">
                          <a:latin typeface="Cambria" panose="02040503050406030204" pitchFamily="18" charset="0"/>
                          <a:cs typeface="Times New Roman"/>
                        </a:rPr>
                        <a:t>(both internal</a:t>
                      </a:r>
                      <a:r>
                        <a:rPr sz="2600" spc="-125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Cambria" panose="02040503050406030204" pitchFamily="18" charset="0"/>
                          <a:cs typeface="Times New Roman"/>
                        </a:rPr>
                        <a:t>and  external)</a:t>
                      </a: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9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5400" spc="-5" dirty="0">
                <a:solidFill>
                  <a:schemeClr val="tx1"/>
                </a:solidFill>
                <a:cs typeface="Times New Roman"/>
              </a:rPr>
              <a:t>BI</a:t>
            </a:r>
            <a:r>
              <a:rPr sz="5400" spc="-170" dirty="0">
                <a:solidFill>
                  <a:schemeClr val="tx1"/>
                </a:solidFill>
                <a:cs typeface="Times New Roman"/>
              </a:rPr>
              <a:t> </a:t>
            </a:r>
            <a:r>
              <a:rPr sz="5400" spc="-5" dirty="0">
                <a:solidFill>
                  <a:schemeClr val="tx1"/>
                </a:solidFill>
                <a:cs typeface="Times New Roman"/>
              </a:rPr>
              <a:t>Applications</a:t>
            </a:r>
            <a:endParaRPr sz="5400" dirty="0">
              <a:solidFill>
                <a:schemeClr val="tx1"/>
              </a:solidFill>
              <a:cs typeface="Times New Roman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091426" cy="4195763"/>
          </a:xfrm>
        </p:spPr>
        <p:txBody>
          <a:bodyPr>
            <a:normAutofit/>
          </a:bodyPr>
          <a:lstStyle/>
          <a:p>
            <a:pPr marL="12700">
              <a:spcBef>
                <a:spcPts val="580"/>
              </a:spcBef>
            </a:pPr>
            <a:r>
              <a:rPr lang="en-IN" sz="2400" dirty="0">
                <a:latin typeface="Times New Roman"/>
                <a:cs typeface="Times New Roman"/>
              </a:rPr>
              <a:t>BI </a:t>
            </a:r>
            <a:r>
              <a:rPr lang="en-IN" sz="2400" spc="-5" dirty="0">
                <a:latin typeface="Times New Roman"/>
                <a:cs typeface="Times New Roman"/>
              </a:rPr>
              <a:t>applications </a:t>
            </a:r>
            <a:r>
              <a:rPr lang="en-IN" sz="2400" dirty="0">
                <a:latin typeface="Times New Roman"/>
                <a:cs typeface="Times New Roman"/>
              </a:rPr>
              <a:t>can be divided</a:t>
            </a:r>
            <a:r>
              <a:rPr lang="en-IN" sz="2400" spc="-90" dirty="0">
                <a:latin typeface="Times New Roman"/>
                <a:cs typeface="Times New Roman"/>
              </a:rPr>
              <a:t> </a:t>
            </a:r>
            <a:r>
              <a:rPr lang="en-IN" sz="2400" dirty="0">
                <a:latin typeface="Times New Roman"/>
                <a:cs typeface="Times New Roman"/>
              </a:rPr>
              <a:t>into:</a:t>
            </a:r>
          </a:p>
          <a:p>
            <a:pPr marL="414655" indent="-401955">
              <a:spcBef>
                <a:spcPts val="480"/>
              </a:spcBef>
              <a:buFont typeface="Arial"/>
              <a:buChar char="•"/>
              <a:tabLst>
                <a:tab pos="414655" algn="l"/>
                <a:tab pos="415290" algn="l"/>
              </a:tabLst>
            </a:pPr>
            <a:r>
              <a:rPr lang="en-IN" sz="2400" b="1" spc="-20" dirty="0">
                <a:latin typeface="Times New Roman"/>
                <a:cs typeface="Times New Roman"/>
              </a:rPr>
              <a:t>Technology</a:t>
            </a:r>
            <a:r>
              <a:rPr lang="en-IN" sz="2400" b="1" spc="-40" dirty="0">
                <a:latin typeface="Times New Roman"/>
                <a:cs typeface="Times New Roman"/>
              </a:rPr>
              <a:t> </a:t>
            </a:r>
            <a:r>
              <a:rPr lang="en-IN" sz="2400" b="1" dirty="0">
                <a:latin typeface="Times New Roman"/>
                <a:cs typeface="Times New Roman"/>
              </a:rPr>
              <a:t>solutions</a:t>
            </a:r>
            <a:endParaRPr lang="en-IN" sz="24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DSS</a:t>
            </a:r>
          </a:p>
          <a:p>
            <a:pPr marL="756285" lvl="1" indent="-286385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EIS</a:t>
            </a:r>
          </a:p>
          <a:p>
            <a:pPr marL="756285" lvl="1" indent="-286385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OLAP</a:t>
            </a:r>
          </a:p>
          <a:p>
            <a:pPr marL="756285" lvl="1" indent="-286385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IN" sz="2400" dirty="0" smtClean="0">
                <a:latin typeface="Times New Roman"/>
                <a:cs typeface="Times New Roman"/>
              </a:rPr>
              <a:t>Data</a:t>
            </a:r>
            <a:r>
              <a:rPr lang="en-IN" sz="2400" spc="-20" dirty="0" smtClean="0">
                <a:latin typeface="Times New Roman"/>
                <a:cs typeface="Times New Roman"/>
              </a:rPr>
              <a:t> </a:t>
            </a:r>
            <a:r>
              <a:rPr lang="en-IN" sz="2400" spc="-5" dirty="0">
                <a:latin typeface="Times New Roman"/>
                <a:cs typeface="Times New Roman"/>
              </a:rPr>
              <a:t>Mining</a:t>
            </a:r>
            <a:endParaRPr lang="en-IN" sz="2400" dirty="0">
              <a:latin typeface="Times New Roman"/>
              <a:cs typeface="Times New Roman"/>
            </a:endParaRPr>
          </a:p>
          <a:p>
            <a:endParaRPr lang="en-IN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39437" y="2434108"/>
            <a:ext cx="3907611" cy="3829102"/>
          </a:xfrm>
        </p:spPr>
        <p:txBody>
          <a:bodyPr>
            <a:normAutofit/>
          </a:bodyPr>
          <a:lstStyle/>
          <a:p>
            <a:pPr marL="355600"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b="1" dirty="0">
                <a:latin typeface="Times New Roman"/>
                <a:cs typeface="Times New Roman"/>
              </a:rPr>
              <a:t>Business</a:t>
            </a:r>
            <a:r>
              <a:rPr lang="en-IN" sz="2400" b="1" spc="-30" dirty="0">
                <a:latin typeface="Times New Roman"/>
                <a:cs typeface="Times New Roman"/>
              </a:rPr>
              <a:t> </a:t>
            </a:r>
            <a:r>
              <a:rPr lang="en-IN" sz="2400" b="1" dirty="0">
                <a:latin typeface="Times New Roman"/>
                <a:cs typeface="Times New Roman"/>
              </a:rPr>
              <a:t>Solutions</a:t>
            </a:r>
            <a:endParaRPr lang="en-IN" sz="24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Performance</a:t>
            </a:r>
            <a:r>
              <a:rPr lang="en-IN" sz="2400" spc="-160" dirty="0">
                <a:latin typeface="Times New Roman"/>
                <a:cs typeface="Times New Roman"/>
              </a:rPr>
              <a:t> </a:t>
            </a:r>
            <a:r>
              <a:rPr lang="en-IN" sz="2400" spc="-5" dirty="0">
                <a:latin typeface="Times New Roman"/>
                <a:cs typeface="Times New Roman"/>
              </a:rPr>
              <a:t>Analysis</a:t>
            </a:r>
            <a:endParaRPr lang="en-IN" sz="24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Customer</a:t>
            </a:r>
            <a:r>
              <a:rPr lang="en-IN" sz="2400" spc="-130" dirty="0">
                <a:latin typeface="Times New Roman"/>
                <a:cs typeface="Times New Roman"/>
              </a:rPr>
              <a:t> </a:t>
            </a:r>
            <a:r>
              <a:rPr lang="en-IN" sz="2400" spc="-5" dirty="0">
                <a:latin typeface="Times New Roman"/>
                <a:cs typeface="Times New Roman"/>
              </a:rPr>
              <a:t>Analysis</a:t>
            </a:r>
            <a:endParaRPr lang="en-IN" sz="24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Market </a:t>
            </a:r>
            <a:r>
              <a:rPr lang="en-IN" sz="2400" spc="-5" dirty="0">
                <a:latin typeface="Times New Roman"/>
                <a:cs typeface="Times New Roman"/>
              </a:rPr>
              <a:t>Place</a:t>
            </a:r>
            <a:r>
              <a:rPr lang="en-IN" sz="2400" spc="-150" dirty="0">
                <a:latin typeface="Times New Roman"/>
                <a:cs typeface="Times New Roman"/>
              </a:rPr>
              <a:t> </a:t>
            </a:r>
            <a:r>
              <a:rPr lang="en-IN" sz="2400" spc="-5" dirty="0">
                <a:latin typeface="Times New Roman"/>
                <a:cs typeface="Times New Roman"/>
              </a:rPr>
              <a:t>Analysis</a:t>
            </a:r>
            <a:endParaRPr lang="en-IN" sz="24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Productivity</a:t>
            </a:r>
            <a:r>
              <a:rPr lang="en-IN" sz="2400" spc="-170" dirty="0">
                <a:latin typeface="Times New Roman"/>
                <a:cs typeface="Times New Roman"/>
              </a:rPr>
              <a:t> </a:t>
            </a:r>
            <a:r>
              <a:rPr lang="en-IN" sz="2400" spc="-5" dirty="0">
                <a:latin typeface="Times New Roman"/>
                <a:cs typeface="Times New Roman"/>
              </a:rPr>
              <a:t>Analysis</a:t>
            </a:r>
            <a:endParaRPr lang="en-IN" sz="24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IN" sz="2400" dirty="0" smtClean="0">
                <a:latin typeface="Times New Roman"/>
                <a:cs typeface="Times New Roman"/>
              </a:rPr>
              <a:t>Supply </a:t>
            </a:r>
            <a:r>
              <a:rPr lang="en-IN" sz="2400" dirty="0">
                <a:latin typeface="Times New Roman"/>
                <a:cs typeface="Times New Roman"/>
              </a:rPr>
              <a:t>Chain</a:t>
            </a:r>
            <a:r>
              <a:rPr lang="en-IN" sz="2400" spc="-195" dirty="0">
                <a:latin typeface="Times New Roman"/>
                <a:cs typeface="Times New Roman"/>
              </a:rPr>
              <a:t> </a:t>
            </a:r>
            <a:r>
              <a:rPr lang="en-IN" sz="2400" spc="-5" dirty="0">
                <a:latin typeface="Times New Roman"/>
                <a:cs typeface="Times New Roman"/>
              </a:rPr>
              <a:t>Analysis</a:t>
            </a:r>
            <a:endParaRPr lang="en-IN" sz="24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endParaRPr lang="en-IN" sz="2400" dirty="0">
              <a:latin typeface="Times New Roman"/>
              <a:cs typeface="Times New Roman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0495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38" y="350265"/>
            <a:ext cx="8173273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>
                <a:solidFill>
                  <a:schemeClr val="tx1"/>
                </a:solidFill>
                <a:cs typeface="Times New Roman"/>
              </a:rPr>
              <a:t>BI Roles and</a:t>
            </a:r>
            <a:r>
              <a:rPr sz="4800" spc="50" dirty="0">
                <a:solidFill>
                  <a:schemeClr val="tx1"/>
                </a:solidFill>
                <a:cs typeface="Times New Roman"/>
              </a:rPr>
              <a:t> </a:t>
            </a:r>
            <a:r>
              <a:rPr sz="4800" spc="-5" dirty="0">
                <a:solidFill>
                  <a:schemeClr val="tx1"/>
                </a:solidFill>
                <a:cs typeface="Times New Roman"/>
              </a:rPr>
              <a:t>Responsibilities</a:t>
            </a:r>
            <a:endParaRPr sz="4800" dirty="0">
              <a:solidFill>
                <a:schemeClr val="tx1"/>
              </a:solidFill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14024"/>
              </p:ext>
            </p:extLst>
          </p:nvPr>
        </p:nvGraphicFramePr>
        <p:xfrm>
          <a:off x="1586753" y="1433576"/>
          <a:ext cx="7984602" cy="4391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6668"/>
                <a:gridCol w="4727934"/>
              </a:tblGrid>
              <a:tr h="548449">
                <a:tc>
                  <a:txBody>
                    <a:bodyPr/>
                    <a:lstStyle/>
                    <a:p>
                      <a:pPr marL="73025">
                        <a:lnSpc>
                          <a:spcPts val="2335"/>
                        </a:lnSpc>
                      </a:pPr>
                      <a:r>
                        <a:rPr sz="2400" b="1" spc="-5" dirty="0">
                          <a:latin typeface="Cambria" panose="02040503050406030204" pitchFamily="18" charset="0"/>
                          <a:cs typeface="Times New Roman"/>
                        </a:rPr>
                        <a:t>Program</a:t>
                      </a:r>
                      <a:r>
                        <a:rPr sz="2400" b="1" spc="-35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Cambria" panose="02040503050406030204" pitchFamily="18" charset="0"/>
                          <a:cs typeface="Times New Roman"/>
                        </a:rPr>
                        <a:t>Roles</a:t>
                      </a:r>
                      <a:endParaRPr sz="2400" dirty="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335"/>
                        </a:lnSpc>
                      </a:pPr>
                      <a:r>
                        <a:rPr sz="2400" b="1" spc="-5" dirty="0">
                          <a:latin typeface="Cambria" panose="02040503050406030204" pitchFamily="18" charset="0"/>
                          <a:cs typeface="Times New Roman"/>
                        </a:rPr>
                        <a:t>Project</a:t>
                      </a:r>
                      <a:r>
                        <a:rPr sz="2400" b="1" spc="-35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Cambria" panose="02040503050406030204" pitchFamily="18" charset="0"/>
                          <a:cs typeface="Times New Roman"/>
                        </a:rPr>
                        <a:t>Roles</a:t>
                      </a:r>
                      <a:endParaRPr sz="240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449">
                <a:tc>
                  <a:txBody>
                    <a:bodyPr/>
                    <a:lstStyle/>
                    <a:p>
                      <a:pPr marL="73025">
                        <a:lnSpc>
                          <a:spcPts val="2335"/>
                        </a:lnSpc>
                      </a:pPr>
                      <a:r>
                        <a:rPr sz="2400" spc="-5" dirty="0">
                          <a:latin typeface="Cambria" panose="02040503050406030204" pitchFamily="18" charset="0"/>
                          <a:cs typeface="Times New Roman"/>
                        </a:rPr>
                        <a:t>BI </a:t>
                      </a:r>
                      <a:r>
                        <a:rPr sz="2400" dirty="0">
                          <a:latin typeface="Cambria" panose="02040503050406030204" pitchFamily="18" charset="0"/>
                          <a:cs typeface="Times New Roman"/>
                        </a:rPr>
                        <a:t>Program</a:t>
                      </a:r>
                      <a:r>
                        <a:rPr sz="2400" spc="-55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mbria" panose="02040503050406030204" pitchFamily="18" charset="0"/>
                          <a:cs typeface="Times New Roman"/>
                        </a:rPr>
                        <a:t>Manager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335"/>
                        </a:lnSpc>
                      </a:pPr>
                      <a:r>
                        <a:rPr sz="2400" spc="-5" dirty="0">
                          <a:latin typeface="Cambria" panose="02040503050406030204" pitchFamily="18" charset="0"/>
                          <a:cs typeface="Times New Roman"/>
                        </a:rPr>
                        <a:t>BI </a:t>
                      </a:r>
                      <a:r>
                        <a:rPr sz="2400" dirty="0">
                          <a:latin typeface="Cambria" panose="02040503050406030204" pitchFamily="18" charset="0"/>
                          <a:cs typeface="Times New Roman"/>
                        </a:rPr>
                        <a:t>Business</a:t>
                      </a:r>
                      <a:r>
                        <a:rPr sz="2400" spc="-25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ambria" panose="02040503050406030204" pitchFamily="18" charset="0"/>
                          <a:cs typeface="Times New Roman"/>
                        </a:rPr>
                        <a:t>Specialist</a:t>
                      </a:r>
                      <a:endParaRPr sz="240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9164">
                <a:tc>
                  <a:txBody>
                    <a:bodyPr/>
                    <a:lstStyle/>
                    <a:p>
                      <a:pPr marL="73025">
                        <a:lnSpc>
                          <a:spcPts val="2335"/>
                        </a:lnSpc>
                      </a:pPr>
                      <a:r>
                        <a:rPr sz="2400" spc="-5" dirty="0">
                          <a:latin typeface="Cambria" panose="02040503050406030204" pitchFamily="18" charset="0"/>
                          <a:cs typeface="Times New Roman"/>
                        </a:rPr>
                        <a:t>BI </a:t>
                      </a:r>
                      <a:r>
                        <a:rPr sz="2400" dirty="0">
                          <a:latin typeface="Cambria" panose="02040503050406030204" pitchFamily="18" charset="0"/>
                          <a:cs typeface="Times New Roman"/>
                        </a:rPr>
                        <a:t>Data</a:t>
                      </a:r>
                      <a:r>
                        <a:rPr sz="2400" spc="-130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mbria" panose="02040503050406030204" pitchFamily="18" charset="0"/>
                          <a:cs typeface="Times New Roman"/>
                        </a:rPr>
                        <a:t>Architect</a:t>
                      </a:r>
                      <a:endParaRPr sz="240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335"/>
                        </a:lnSpc>
                      </a:pPr>
                      <a:r>
                        <a:rPr sz="2400" spc="-5" dirty="0">
                          <a:latin typeface="Cambria" panose="02040503050406030204" pitchFamily="18" charset="0"/>
                          <a:cs typeface="Times New Roman"/>
                        </a:rPr>
                        <a:t>BI </a:t>
                      </a:r>
                      <a:r>
                        <a:rPr sz="2400" dirty="0">
                          <a:latin typeface="Cambria" panose="02040503050406030204" pitchFamily="18" charset="0"/>
                          <a:cs typeface="Times New Roman"/>
                        </a:rPr>
                        <a:t>Project</a:t>
                      </a:r>
                      <a:r>
                        <a:rPr sz="2400" spc="-40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mbria" panose="02040503050406030204" pitchFamily="18" charset="0"/>
                          <a:cs typeface="Times New Roman"/>
                        </a:rPr>
                        <a:t>Manager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449">
                <a:tc>
                  <a:txBody>
                    <a:bodyPr/>
                    <a:lstStyle/>
                    <a:p>
                      <a:pPr marL="73025">
                        <a:lnSpc>
                          <a:spcPts val="2340"/>
                        </a:lnSpc>
                      </a:pPr>
                      <a:r>
                        <a:rPr sz="2400" spc="-5" dirty="0">
                          <a:latin typeface="Cambria" panose="02040503050406030204" pitchFamily="18" charset="0"/>
                          <a:cs typeface="Times New Roman"/>
                        </a:rPr>
                        <a:t>BI ETL</a:t>
                      </a:r>
                      <a:r>
                        <a:rPr sz="2400" spc="-190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mbria" panose="02040503050406030204" pitchFamily="18" charset="0"/>
                          <a:cs typeface="Times New Roman"/>
                        </a:rPr>
                        <a:t>Architect</a:t>
                      </a:r>
                      <a:endParaRPr sz="240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340"/>
                        </a:lnSpc>
                      </a:pPr>
                      <a:r>
                        <a:rPr sz="2400" dirty="0">
                          <a:latin typeface="Cambria" panose="02040503050406030204" pitchFamily="18" charset="0"/>
                          <a:cs typeface="Times New Roman"/>
                        </a:rPr>
                        <a:t>Business </a:t>
                      </a:r>
                      <a:r>
                        <a:rPr sz="2400" spc="-5" dirty="0">
                          <a:latin typeface="Cambria" panose="02040503050406030204" pitchFamily="18" charset="0"/>
                          <a:cs typeface="Times New Roman"/>
                        </a:rPr>
                        <a:t>Requirements</a:t>
                      </a:r>
                      <a:r>
                        <a:rPr sz="2400" spc="-160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mbria" panose="02040503050406030204" pitchFamily="18" charset="0"/>
                          <a:cs typeface="Times New Roman"/>
                        </a:rPr>
                        <a:t>Analyst</a:t>
                      </a:r>
                      <a:endParaRPr sz="240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9164">
                <a:tc>
                  <a:txBody>
                    <a:bodyPr/>
                    <a:lstStyle/>
                    <a:p>
                      <a:pPr marL="73025">
                        <a:lnSpc>
                          <a:spcPts val="2340"/>
                        </a:lnSpc>
                      </a:pPr>
                      <a:r>
                        <a:rPr sz="2400" spc="-5" dirty="0">
                          <a:latin typeface="Cambria" panose="02040503050406030204" pitchFamily="18" charset="0"/>
                          <a:cs typeface="Times New Roman"/>
                        </a:rPr>
                        <a:t>BI </a:t>
                      </a:r>
                      <a:r>
                        <a:rPr sz="2400" spc="-20" dirty="0">
                          <a:latin typeface="Cambria" panose="02040503050406030204" pitchFamily="18" charset="0"/>
                          <a:cs typeface="Times New Roman"/>
                        </a:rPr>
                        <a:t>Technical</a:t>
                      </a:r>
                      <a:r>
                        <a:rPr sz="2400" spc="-180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mbria" panose="02040503050406030204" pitchFamily="18" charset="0"/>
                          <a:cs typeface="Times New Roman"/>
                        </a:rPr>
                        <a:t>Architect</a:t>
                      </a:r>
                      <a:endParaRPr sz="240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340"/>
                        </a:lnSpc>
                      </a:pPr>
                      <a:r>
                        <a:rPr sz="2400" dirty="0">
                          <a:latin typeface="Cambria" panose="02040503050406030204" pitchFamily="18" charset="0"/>
                          <a:cs typeface="Times New Roman"/>
                        </a:rPr>
                        <a:t>Decision Support</a:t>
                      </a:r>
                      <a:r>
                        <a:rPr sz="2400" spc="-175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mbria" panose="02040503050406030204" pitchFamily="18" charset="0"/>
                          <a:cs typeface="Times New Roman"/>
                        </a:rPr>
                        <a:t>Analyst</a:t>
                      </a:r>
                      <a:endParaRPr sz="240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9164">
                <a:tc>
                  <a:txBody>
                    <a:bodyPr/>
                    <a:lstStyle/>
                    <a:p>
                      <a:pPr marL="73025">
                        <a:lnSpc>
                          <a:spcPts val="2340"/>
                        </a:lnSpc>
                      </a:pPr>
                      <a:r>
                        <a:rPr sz="2400" spc="-5" dirty="0">
                          <a:latin typeface="Cambria" panose="02040503050406030204" pitchFamily="18" charset="0"/>
                          <a:cs typeface="Times New Roman"/>
                        </a:rPr>
                        <a:t>Metadata</a:t>
                      </a:r>
                      <a:r>
                        <a:rPr sz="2400" spc="-30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mbria" panose="02040503050406030204" pitchFamily="18" charset="0"/>
                          <a:cs typeface="Times New Roman"/>
                        </a:rPr>
                        <a:t>Manager</a:t>
                      </a:r>
                      <a:endParaRPr sz="240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340"/>
                        </a:lnSpc>
                      </a:pPr>
                      <a:r>
                        <a:rPr sz="2400" spc="-5" dirty="0">
                          <a:latin typeface="Cambria" panose="02040503050406030204" pitchFamily="18" charset="0"/>
                          <a:cs typeface="Times New Roman"/>
                        </a:rPr>
                        <a:t>BI</a:t>
                      </a:r>
                      <a:r>
                        <a:rPr sz="2400" spc="-10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mbria" panose="02040503050406030204" pitchFamily="18" charset="0"/>
                          <a:cs typeface="Times New Roman"/>
                        </a:rPr>
                        <a:t>Designer</a:t>
                      </a:r>
                      <a:endParaRPr sz="240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9164">
                <a:tc>
                  <a:txBody>
                    <a:bodyPr/>
                    <a:lstStyle/>
                    <a:p>
                      <a:pPr marL="73025">
                        <a:lnSpc>
                          <a:spcPts val="2340"/>
                        </a:lnSpc>
                      </a:pPr>
                      <a:r>
                        <a:rPr sz="2400" spc="-5" dirty="0">
                          <a:latin typeface="Cambria" panose="02040503050406030204" pitchFamily="18" charset="0"/>
                          <a:cs typeface="Times New Roman"/>
                        </a:rPr>
                        <a:t>BI</a:t>
                      </a:r>
                      <a:r>
                        <a:rPr sz="2400" spc="-120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ambria" panose="02040503050406030204" pitchFamily="18" charset="0"/>
                          <a:cs typeface="Times New Roman"/>
                        </a:rPr>
                        <a:t>Administrator</a:t>
                      </a:r>
                      <a:endParaRPr sz="240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340"/>
                        </a:lnSpc>
                      </a:pPr>
                      <a:r>
                        <a:rPr sz="2400" spc="-5" dirty="0">
                          <a:latin typeface="Cambria" panose="02040503050406030204" pitchFamily="18" charset="0"/>
                          <a:cs typeface="Times New Roman"/>
                        </a:rPr>
                        <a:t>ETL</a:t>
                      </a:r>
                      <a:r>
                        <a:rPr sz="2400" spc="-75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ambria" panose="02040503050406030204" pitchFamily="18" charset="0"/>
                          <a:cs typeface="Times New Roman"/>
                        </a:rPr>
                        <a:t>Specialist</a:t>
                      </a:r>
                      <a:endParaRPr sz="240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9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340"/>
                        </a:lnSpc>
                      </a:pPr>
                      <a:r>
                        <a:rPr sz="2400" dirty="0">
                          <a:latin typeface="Cambria" panose="02040503050406030204" pitchFamily="18" charset="0"/>
                          <a:cs typeface="Times New Roman"/>
                        </a:rPr>
                        <a:t>Data</a:t>
                      </a:r>
                      <a:r>
                        <a:rPr sz="2400" spc="-125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ambria" panose="02040503050406030204" pitchFamily="18" charset="0"/>
                          <a:cs typeface="Times New Roman"/>
                        </a:rPr>
                        <a:t>Administrator</a:t>
                      </a:r>
                      <a:endParaRPr sz="2400" dirty="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5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39" y="426465"/>
            <a:ext cx="7218531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>
                <a:solidFill>
                  <a:schemeClr val="tx1"/>
                </a:solidFill>
                <a:cs typeface="Times New Roman"/>
              </a:rPr>
              <a:t>Open </a:t>
            </a:r>
            <a:r>
              <a:rPr sz="4800" spc="-10" dirty="0">
                <a:solidFill>
                  <a:schemeClr val="tx1"/>
                </a:solidFill>
                <a:cs typeface="Times New Roman"/>
              </a:rPr>
              <a:t>Source </a:t>
            </a:r>
            <a:r>
              <a:rPr sz="4800" spc="-5" dirty="0">
                <a:solidFill>
                  <a:schemeClr val="tx1"/>
                </a:solidFill>
                <a:cs typeface="Times New Roman"/>
              </a:rPr>
              <a:t>BI</a:t>
            </a:r>
            <a:r>
              <a:rPr sz="4800" spc="-95" dirty="0">
                <a:solidFill>
                  <a:schemeClr val="tx1"/>
                </a:solidFill>
                <a:cs typeface="Times New Roman"/>
              </a:rPr>
              <a:t> </a:t>
            </a:r>
            <a:r>
              <a:rPr sz="4800" spc="-45" dirty="0">
                <a:solidFill>
                  <a:schemeClr val="tx1"/>
                </a:solidFill>
                <a:cs typeface="Times New Roman"/>
              </a:rPr>
              <a:t>Tools</a:t>
            </a:r>
            <a:endParaRPr sz="4800" dirty="0">
              <a:solidFill>
                <a:schemeClr val="tx1"/>
              </a:solidFill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898120"/>
              </p:ext>
            </p:extLst>
          </p:nvPr>
        </p:nvGraphicFramePr>
        <p:xfrm>
          <a:off x="2059939" y="1708151"/>
          <a:ext cx="8967452" cy="3837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8664"/>
                <a:gridCol w="6168788"/>
              </a:tblGrid>
              <a:tr h="63944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2400" b="1" dirty="0">
                          <a:latin typeface="Cambria" panose="02040503050406030204" pitchFamily="18" charset="0"/>
                          <a:cs typeface="Times New Roman"/>
                        </a:rPr>
                        <a:t>RDBMS</a:t>
                      </a:r>
                      <a:endParaRPr sz="2400" dirty="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2400" spc="-5" dirty="0">
                          <a:latin typeface="Cambria" panose="02040503050406030204" pitchFamily="18" charset="0"/>
                          <a:cs typeface="Times New Roman"/>
                        </a:rPr>
                        <a:t>MySQL, Firebird</a:t>
                      </a:r>
                      <a:endParaRPr sz="240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79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Cambria" panose="02040503050406030204" pitchFamily="18" charset="0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ambria" panose="02040503050406030204" pitchFamily="18" charset="0"/>
                          <a:cs typeface="Times New Roman"/>
                        </a:rPr>
                        <a:t>ETL</a:t>
                      </a:r>
                      <a:r>
                        <a:rPr sz="2400" b="1" spc="-140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400" b="1" spc="-35" dirty="0">
                          <a:latin typeface="Cambria" panose="02040503050406030204" pitchFamily="18" charset="0"/>
                          <a:cs typeface="Times New Roman"/>
                        </a:rPr>
                        <a:t>Tools</a:t>
                      </a:r>
                      <a:endParaRPr sz="240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 dirty="0">
                        <a:latin typeface="Cambria" panose="02040503050406030204" pitchFamily="18" charset="0"/>
                        <a:cs typeface="Times New Roman"/>
                      </a:endParaRPr>
                    </a:p>
                    <a:p>
                      <a:pPr marL="73660" marR="445770">
                        <a:lnSpc>
                          <a:spcPct val="114999"/>
                        </a:lnSpc>
                      </a:pPr>
                      <a:r>
                        <a:rPr sz="2400" dirty="0">
                          <a:latin typeface="Cambria" panose="02040503050406030204" pitchFamily="18" charset="0"/>
                          <a:cs typeface="Times New Roman"/>
                        </a:rPr>
                        <a:t>Pentaho Data </a:t>
                      </a:r>
                      <a:r>
                        <a:rPr sz="2400" spc="-5" dirty="0" smtClean="0">
                          <a:latin typeface="Cambria" panose="02040503050406030204" pitchFamily="18" charset="0"/>
                          <a:cs typeface="Times New Roman"/>
                        </a:rPr>
                        <a:t>Integration,</a:t>
                      </a:r>
                      <a:r>
                        <a:rPr sz="2400" spc="-25" dirty="0" smtClean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mbria" panose="02040503050406030204" pitchFamily="18" charset="0"/>
                          <a:cs typeface="Times New Roman"/>
                        </a:rPr>
                        <a:t>SpagoBI</a:t>
                      </a: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400" b="1" dirty="0">
                          <a:latin typeface="Cambria" panose="02040503050406030204" pitchFamily="18" charset="0"/>
                          <a:cs typeface="Times New Roman"/>
                        </a:rPr>
                        <a:t>Analysis</a:t>
                      </a:r>
                      <a:r>
                        <a:rPr sz="2400" b="1" spc="-80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400" b="1" spc="-35" dirty="0">
                          <a:latin typeface="Cambria" panose="02040503050406030204" pitchFamily="18" charset="0"/>
                          <a:cs typeface="Times New Roman"/>
                        </a:rPr>
                        <a:t>Tools</a:t>
                      </a:r>
                      <a:endParaRPr sz="240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400" spc="-30" dirty="0">
                          <a:latin typeface="Cambria" panose="02040503050406030204" pitchFamily="18" charset="0"/>
                          <a:cs typeface="Times New Roman"/>
                        </a:rPr>
                        <a:t>Weka, </a:t>
                      </a:r>
                      <a:r>
                        <a:rPr sz="2400" spc="-10" dirty="0">
                          <a:latin typeface="Cambria" panose="02040503050406030204" pitchFamily="18" charset="0"/>
                          <a:cs typeface="Times New Roman"/>
                        </a:rPr>
                        <a:t>RapidMiner,</a:t>
                      </a:r>
                      <a:r>
                        <a:rPr sz="2400" spc="-50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mbria" panose="02040503050406030204" pitchFamily="18" charset="0"/>
                          <a:cs typeface="Times New Roman"/>
                        </a:rPr>
                        <a:t>SpagoBI</a:t>
                      </a:r>
                      <a:endParaRPr sz="240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79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 dirty="0">
                        <a:latin typeface="Cambria" panose="02040503050406030204" pitchFamily="18" charset="0"/>
                        <a:cs typeface="Times New Roman"/>
                      </a:endParaRPr>
                    </a:p>
                    <a:p>
                      <a:pPr marL="73025" marR="367030">
                        <a:lnSpc>
                          <a:spcPct val="115100"/>
                        </a:lnSpc>
                      </a:pPr>
                      <a:r>
                        <a:rPr sz="2400" b="1" dirty="0">
                          <a:latin typeface="Cambria" panose="02040503050406030204" pitchFamily="18" charset="0"/>
                          <a:cs typeface="Times New Roman"/>
                        </a:rPr>
                        <a:t>Reporting </a:t>
                      </a:r>
                      <a:r>
                        <a:rPr sz="2400" b="1" spc="-25" dirty="0" smtClean="0">
                          <a:latin typeface="Cambria" panose="02040503050406030204" pitchFamily="18" charset="0"/>
                          <a:cs typeface="Times New Roman"/>
                        </a:rPr>
                        <a:t>Tools</a:t>
                      </a:r>
                      <a:endParaRPr sz="2400" dirty="0">
                        <a:latin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 dirty="0">
                        <a:latin typeface="Cambria" panose="02040503050406030204" pitchFamily="18" charset="0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mbria" panose="02040503050406030204" pitchFamily="18" charset="0"/>
                          <a:cs typeface="Times New Roman"/>
                        </a:rPr>
                        <a:t>Pentaho, </a:t>
                      </a:r>
                      <a:r>
                        <a:rPr sz="2400" spc="-55" dirty="0">
                          <a:latin typeface="Cambria" panose="02040503050406030204" pitchFamily="18" charset="0"/>
                          <a:cs typeface="Times New Roman"/>
                        </a:rPr>
                        <a:t>BIRT, </a:t>
                      </a:r>
                      <a:r>
                        <a:rPr sz="2400" dirty="0">
                          <a:latin typeface="Cambria" panose="02040503050406030204" pitchFamily="18" charset="0"/>
                          <a:cs typeface="Times New Roman"/>
                        </a:rPr>
                        <a:t>Actuate,</a:t>
                      </a:r>
                      <a:r>
                        <a:rPr sz="2400" spc="-130" dirty="0">
                          <a:latin typeface="Cambria" panose="02040503050406030204" pitchFamily="18" charset="0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mbria" panose="02040503050406030204" pitchFamily="18" charset="0"/>
                          <a:cs typeface="Times New Roman"/>
                        </a:rPr>
                        <a:t>Jaspersoft</a:t>
                      </a: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50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6" y="350265"/>
            <a:ext cx="70384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chemeClr val="tx1"/>
                </a:solidFill>
                <a:latin typeface="Times New Roman"/>
                <a:cs typeface="Times New Roman"/>
              </a:rPr>
              <a:t>BI </a:t>
            </a:r>
            <a:r>
              <a:rPr sz="4800" dirty="0">
                <a:solidFill>
                  <a:schemeClr val="tx1"/>
                </a:solidFill>
                <a:latin typeface="Times New Roman"/>
                <a:cs typeface="Times New Roman"/>
              </a:rPr>
              <a:t>DW Best</a:t>
            </a:r>
            <a:r>
              <a:rPr sz="4800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chemeClr val="tx1"/>
                </a:solidFill>
                <a:latin typeface="Times New Roman"/>
                <a:cs typeface="Times New Roman"/>
              </a:rPr>
              <a:t>Practices</a:t>
            </a:r>
            <a:endParaRPr sz="4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356" y="1341084"/>
            <a:ext cx="10920354" cy="50225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buFont typeface="+mj-lt"/>
              <a:buAutoNum type="alphaLcParenR"/>
              <a:tabLst>
                <a:tab pos="354965" algn="l"/>
                <a:tab pos="355600" algn="l"/>
              </a:tabLst>
            </a:pPr>
            <a:r>
              <a:rPr sz="2400" spc="-5" dirty="0" smtClean="0">
                <a:latin typeface="Times New Roman"/>
                <a:cs typeface="Times New Roman"/>
              </a:rPr>
              <a:t>Practice </a:t>
            </a:r>
            <a:r>
              <a:rPr sz="2400" dirty="0">
                <a:latin typeface="Times New Roman"/>
                <a:cs typeface="Times New Roman"/>
              </a:rPr>
              <a:t>“User </a:t>
            </a:r>
            <a:r>
              <a:rPr sz="2400" spc="-5" dirty="0">
                <a:latin typeface="Times New Roman"/>
                <a:cs typeface="Times New Roman"/>
              </a:rPr>
              <a:t>First”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Design</a:t>
            </a:r>
            <a:r>
              <a:rPr lang="en-IN" sz="2400" spc="-5" dirty="0" smtClean="0">
                <a:latin typeface="Times New Roman"/>
                <a:cs typeface="Times New Roman"/>
              </a:rPr>
              <a:t> – </a:t>
            </a:r>
            <a:r>
              <a:rPr lang="en-IN" sz="2400" i="1" spc="-5" dirty="0" smtClean="0">
                <a:latin typeface="Times New Roman"/>
                <a:cs typeface="Times New Roman"/>
              </a:rPr>
              <a:t>always </a:t>
            </a:r>
            <a:r>
              <a:rPr lang="en-IN" sz="2400" i="1" spc="-5" dirty="0" smtClean="0">
                <a:latin typeface="Times New Roman"/>
                <a:cs typeface="Times New Roman"/>
              </a:rPr>
              <a:t>design applications</a:t>
            </a:r>
            <a:r>
              <a:rPr lang="en-IN" sz="2400" i="1" spc="-5" dirty="0" smtClean="0">
                <a:latin typeface="Times New Roman"/>
                <a:cs typeface="Times New Roman"/>
              </a:rPr>
              <a:t> from end-users point of view</a:t>
            </a:r>
            <a:endParaRPr sz="2400" i="1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Font typeface="+mj-lt"/>
              <a:buAutoNum type="alphaLcParenR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Create New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5" dirty="0" smtClean="0">
                <a:latin typeface="Times New Roman"/>
                <a:cs typeface="Times New Roman"/>
              </a:rPr>
              <a:t>Value</a:t>
            </a:r>
            <a:r>
              <a:rPr lang="en-IN" sz="2400" spc="-45" dirty="0" smtClean="0">
                <a:latin typeface="Times New Roman"/>
                <a:cs typeface="Times New Roman"/>
              </a:rPr>
              <a:t> – </a:t>
            </a:r>
            <a:r>
              <a:rPr lang="en-IN" sz="2400" i="1" spc="-45" dirty="0" smtClean="0">
                <a:latin typeface="Times New Roman"/>
                <a:cs typeface="Times New Roman"/>
              </a:rPr>
              <a:t>think about return of investment on BI setup</a:t>
            </a:r>
            <a:endParaRPr sz="2400" i="1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Font typeface="+mj-lt"/>
              <a:buAutoNum type="alphaLcParenR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Attend to </a:t>
            </a:r>
            <a:r>
              <a:rPr sz="2400" spc="-5" dirty="0">
                <a:latin typeface="Times New Roman"/>
                <a:cs typeface="Times New Roman"/>
              </a:rPr>
              <a:t>Human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Impacts</a:t>
            </a:r>
            <a:r>
              <a:rPr lang="en-IN" sz="2400" spc="-5" dirty="0" smtClean="0">
                <a:latin typeface="Times New Roman"/>
                <a:cs typeface="Times New Roman"/>
              </a:rPr>
              <a:t> –</a:t>
            </a:r>
            <a:r>
              <a:rPr lang="en-IN" sz="2400" i="1" spc="-5" dirty="0" smtClean="0">
                <a:latin typeface="Times New Roman"/>
                <a:cs typeface="Times New Roman"/>
              </a:rPr>
              <a:t> consider all levels (strategic/tactical/operational)</a:t>
            </a:r>
            <a:endParaRPr sz="2400" i="1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484"/>
              </a:spcBef>
              <a:buFont typeface="+mj-lt"/>
              <a:buAutoNum type="alphaLcParenR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Focus on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Analytics</a:t>
            </a:r>
            <a:endParaRPr sz="24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Font typeface="+mj-lt"/>
              <a:buAutoNum type="alphaLcParenR"/>
              <a:tabLst>
                <a:tab pos="354965" algn="l"/>
                <a:tab pos="355600" algn="l"/>
              </a:tabLst>
            </a:pPr>
            <a:r>
              <a:rPr lang="en-IN" sz="2400" spc="-5" dirty="0" smtClean="0">
                <a:latin typeface="Times New Roman"/>
                <a:cs typeface="Times New Roman"/>
              </a:rPr>
              <a:t>Manage Data Quality thru Data Governance</a:t>
            </a:r>
            <a:endParaRPr sz="24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Font typeface="+mj-lt"/>
              <a:buAutoNum type="alphaLcParenR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Manage BI as a long </a:t>
            </a:r>
            <a:r>
              <a:rPr sz="2400" spc="-5" dirty="0">
                <a:latin typeface="Times New Roman"/>
                <a:cs typeface="Times New Roman"/>
              </a:rPr>
              <a:t>term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investment</a:t>
            </a:r>
            <a:r>
              <a:rPr lang="en-IN" sz="2400" spc="-5" dirty="0" smtClean="0">
                <a:latin typeface="Times New Roman"/>
                <a:cs typeface="Times New Roman"/>
              </a:rPr>
              <a:t> </a:t>
            </a:r>
            <a:endParaRPr sz="24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Font typeface="+mj-lt"/>
              <a:buAutoNum type="alphaLcParenR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Reach out with BI/DW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solutions</a:t>
            </a:r>
            <a:r>
              <a:rPr lang="en-IN" sz="2400" dirty="0" smtClean="0">
                <a:latin typeface="Times New Roman"/>
                <a:cs typeface="Times New Roman"/>
              </a:rPr>
              <a:t> – </a:t>
            </a:r>
            <a:r>
              <a:rPr lang="en-IN" sz="2400" i="1" dirty="0" smtClean="0">
                <a:latin typeface="Times New Roman"/>
                <a:cs typeface="Times New Roman"/>
              </a:rPr>
              <a:t>try to cover as many business functions as possible</a:t>
            </a:r>
            <a:endParaRPr sz="2400" i="1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Font typeface="+mj-lt"/>
              <a:buAutoNum type="alphaLcParenR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Make </a:t>
            </a:r>
            <a:r>
              <a:rPr sz="2400" spc="-5" dirty="0">
                <a:latin typeface="Times New Roman"/>
                <a:cs typeface="Times New Roman"/>
              </a:rPr>
              <a:t>BI </a:t>
            </a:r>
            <a:r>
              <a:rPr sz="2400" dirty="0">
                <a:latin typeface="Times New Roman"/>
                <a:cs typeface="Times New Roman"/>
              </a:rPr>
              <a:t>a business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Initiative</a:t>
            </a:r>
            <a:r>
              <a:rPr lang="en-IN" sz="2400" spc="-5" dirty="0" smtClean="0">
                <a:latin typeface="Times New Roman"/>
                <a:cs typeface="Times New Roman"/>
              </a:rPr>
              <a:t> </a:t>
            </a:r>
            <a:r>
              <a:rPr lang="en-IN" sz="2400" spc="-5" dirty="0">
                <a:latin typeface="Times New Roman"/>
                <a:cs typeface="Times New Roman"/>
              </a:rPr>
              <a:t>– </a:t>
            </a:r>
            <a:r>
              <a:rPr lang="en-IN" sz="2400" i="1" spc="-5" dirty="0">
                <a:latin typeface="Times New Roman"/>
                <a:cs typeface="Times New Roman"/>
              </a:rPr>
              <a:t>efficient use </a:t>
            </a:r>
            <a:r>
              <a:rPr lang="en-IN" sz="2400" i="1" spc="-5" dirty="0" smtClean="0">
                <a:latin typeface="Times New Roman"/>
                <a:cs typeface="Times New Roman"/>
              </a:rPr>
              <a:t>of IT to support BI functions</a:t>
            </a:r>
            <a:endParaRPr sz="2400" i="1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Font typeface="+mj-lt"/>
              <a:buAutoNum type="alphaLcParenR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Measure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Results</a:t>
            </a:r>
            <a:r>
              <a:rPr lang="en-IN" sz="2400" spc="-5" dirty="0" smtClean="0">
                <a:latin typeface="Times New Roman"/>
                <a:cs typeface="Times New Roman"/>
              </a:rPr>
              <a:t> – </a:t>
            </a:r>
            <a:r>
              <a:rPr lang="en-IN" sz="2400" i="1" spc="-5" dirty="0" smtClean="0">
                <a:latin typeface="Times New Roman"/>
                <a:cs typeface="Times New Roman"/>
              </a:rPr>
              <a:t>ROI, ROA, TCO etc.</a:t>
            </a:r>
            <a:endParaRPr sz="2400" i="1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Font typeface="+mj-lt"/>
              <a:buAutoNum type="alphaLcParenR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Attend to strategic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Positioning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327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38200"/>
            <a:ext cx="8229600" cy="8199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 descr="1486150458thank-you-WzVO6d-clip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8510" y="2286000"/>
            <a:ext cx="6185491" cy="42556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75EF-FC20-4427-ADAF-D93004198BA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62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388365"/>
            <a:ext cx="7043718" cy="84382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5400" spc="-5" dirty="0">
                <a:solidFill>
                  <a:schemeClr val="tx1"/>
                </a:solidFill>
                <a:cs typeface="Times New Roman"/>
              </a:rPr>
              <a:t>Agen</a:t>
            </a:r>
            <a:r>
              <a:rPr sz="5400" spc="-15" dirty="0">
                <a:solidFill>
                  <a:schemeClr val="tx1"/>
                </a:solidFill>
                <a:cs typeface="Times New Roman"/>
              </a:rPr>
              <a:t>d</a:t>
            </a:r>
            <a:r>
              <a:rPr sz="5400" dirty="0">
                <a:solidFill>
                  <a:schemeClr val="tx1"/>
                </a:solidFill>
                <a:cs typeface="Times New Roman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8980" y="1425388"/>
            <a:ext cx="6714032" cy="521681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BI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Framework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Administration </a:t>
            </a:r>
            <a:r>
              <a:rPr sz="2000" dirty="0">
                <a:latin typeface="Times New Roman"/>
                <a:cs typeface="Times New Roman"/>
              </a:rPr>
              <a:t>and Operation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Implementation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Who is BI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for?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 growing Business </a:t>
            </a:r>
            <a:r>
              <a:rPr sz="2000" spc="-5" dirty="0">
                <a:latin typeface="Times New Roman"/>
                <a:cs typeface="Times New Roman"/>
              </a:rPr>
              <a:t>Intelligence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market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5" dirty="0">
                <a:latin typeface="Times New Roman"/>
                <a:cs typeface="Times New Roman"/>
              </a:rPr>
              <a:t>Type </a:t>
            </a:r>
            <a:r>
              <a:rPr sz="2000" dirty="0">
                <a:latin typeface="Times New Roman"/>
                <a:cs typeface="Times New Roman"/>
              </a:rPr>
              <a:t>of BI users</a:t>
            </a:r>
          </a:p>
          <a:p>
            <a:pPr marL="756285" lvl="1" indent="-286385"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Casual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</a:p>
          <a:p>
            <a:pPr marL="756285" lvl="1" indent="-286385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Power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</a:p>
          <a:p>
            <a:pPr marL="355600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BI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</a:p>
          <a:p>
            <a:pPr marL="355600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BI </a:t>
            </a:r>
            <a:r>
              <a:rPr sz="2000" spc="-5" dirty="0">
                <a:latin typeface="Times New Roman"/>
                <a:cs typeface="Times New Roman"/>
              </a:rPr>
              <a:t>roles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responsibilities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BI </a:t>
            </a:r>
            <a:r>
              <a:rPr sz="2000" dirty="0">
                <a:latin typeface="Times New Roman"/>
                <a:cs typeface="Times New Roman"/>
              </a:rPr>
              <a:t>DW Best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practices</a:t>
            </a:r>
          </a:p>
          <a:p>
            <a:pPr marL="355600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Open source BI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Tools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Popular BI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95299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312165"/>
            <a:ext cx="6344471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>
                <a:solidFill>
                  <a:schemeClr val="tx1"/>
                </a:solidFill>
                <a:cs typeface="Times New Roman"/>
              </a:rPr>
              <a:t>Business</a:t>
            </a:r>
            <a:r>
              <a:rPr sz="4800" spc="-60" dirty="0">
                <a:solidFill>
                  <a:schemeClr val="tx1"/>
                </a:solidFill>
                <a:cs typeface="Times New Roman"/>
              </a:rPr>
              <a:t> </a:t>
            </a:r>
            <a:r>
              <a:rPr sz="4800" dirty="0">
                <a:solidFill>
                  <a:schemeClr val="tx1"/>
                </a:solidFill>
                <a:cs typeface="Times New Roman"/>
              </a:rPr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2895601" y="1564339"/>
            <a:ext cx="3270885" cy="2194560"/>
          </a:xfrm>
          <a:custGeom>
            <a:avLst/>
            <a:gdLst/>
            <a:ahLst/>
            <a:cxnLst/>
            <a:rect l="l" t="t" r="r" b="b"/>
            <a:pathLst>
              <a:path w="3270885" h="2194560">
                <a:moveTo>
                  <a:pt x="3270630" y="0"/>
                </a:moveTo>
                <a:lnTo>
                  <a:pt x="365760" y="0"/>
                </a:lnTo>
                <a:lnTo>
                  <a:pt x="319869" y="2848"/>
                </a:lnTo>
                <a:lnTo>
                  <a:pt x="275682" y="11167"/>
                </a:lnTo>
                <a:lnTo>
                  <a:pt x="233542" y="24613"/>
                </a:lnTo>
                <a:lnTo>
                  <a:pt x="193790" y="42844"/>
                </a:lnTo>
                <a:lnTo>
                  <a:pt x="156770" y="65517"/>
                </a:lnTo>
                <a:lnTo>
                  <a:pt x="122822" y="92291"/>
                </a:lnTo>
                <a:lnTo>
                  <a:pt x="92291" y="122822"/>
                </a:lnTo>
                <a:lnTo>
                  <a:pt x="65517" y="156770"/>
                </a:lnTo>
                <a:lnTo>
                  <a:pt x="42844" y="193790"/>
                </a:lnTo>
                <a:lnTo>
                  <a:pt x="24613" y="233542"/>
                </a:lnTo>
                <a:lnTo>
                  <a:pt x="11167" y="275682"/>
                </a:lnTo>
                <a:lnTo>
                  <a:pt x="2848" y="319869"/>
                </a:lnTo>
                <a:lnTo>
                  <a:pt x="0" y="365760"/>
                </a:lnTo>
                <a:lnTo>
                  <a:pt x="0" y="2194560"/>
                </a:lnTo>
                <a:lnTo>
                  <a:pt x="3270630" y="2194560"/>
                </a:lnTo>
                <a:lnTo>
                  <a:pt x="327063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5601" y="1564339"/>
            <a:ext cx="3270885" cy="2194560"/>
          </a:xfrm>
          <a:custGeom>
            <a:avLst/>
            <a:gdLst/>
            <a:ahLst/>
            <a:cxnLst/>
            <a:rect l="l" t="t" r="r" b="b"/>
            <a:pathLst>
              <a:path w="3270885" h="2194560">
                <a:moveTo>
                  <a:pt x="0" y="2194560"/>
                </a:moveTo>
                <a:lnTo>
                  <a:pt x="0" y="365760"/>
                </a:lnTo>
                <a:lnTo>
                  <a:pt x="2848" y="319869"/>
                </a:lnTo>
                <a:lnTo>
                  <a:pt x="11167" y="275682"/>
                </a:lnTo>
                <a:lnTo>
                  <a:pt x="24613" y="233542"/>
                </a:lnTo>
                <a:lnTo>
                  <a:pt x="42844" y="193790"/>
                </a:lnTo>
                <a:lnTo>
                  <a:pt x="65517" y="156770"/>
                </a:lnTo>
                <a:lnTo>
                  <a:pt x="92291" y="122822"/>
                </a:lnTo>
                <a:lnTo>
                  <a:pt x="122822" y="92291"/>
                </a:lnTo>
                <a:lnTo>
                  <a:pt x="156770" y="65517"/>
                </a:lnTo>
                <a:lnTo>
                  <a:pt x="193790" y="42844"/>
                </a:lnTo>
                <a:lnTo>
                  <a:pt x="233542" y="24613"/>
                </a:lnTo>
                <a:lnTo>
                  <a:pt x="275682" y="11167"/>
                </a:lnTo>
                <a:lnTo>
                  <a:pt x="319869" y="2848"/>
                </a:lnTo>
                <a:lnTo>
                  <a:pt x="365760" y="0"/>
                </a:lnTo>
                <a:lnTo>
                  <a:pt x="3270630" y="0"/>
                </a:lnTo>
                <a:lnTo>
                  <a:pt x="3270630" y="2194560"/>
                </a:lnTo>
                <a:lnTo>
                  <a:pt x="0" y="2194560"/>
                </a:lnTo>
                <a:close/>
              </a:path>
            </a:pathLst>
          </a:custGeom>
          <a:ln w="25399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35808" y="2064973"/>
            <a:ext cx="1990725" cy="5949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 indent="381000">
              <a:lnSpc>
                <a:spcPts val="2080"/>
              </a:lnSpc>
              <a:spcBef>
                <a:spcPts val="44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BUSINESS  REQUIRE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66231" y="1564339"/>
            <a:ext cx="3270885" cy="2194560"/>
          </a:xfrm>
          <a:custGeom>
            <a:avLst/>
            <a:gdLst/>
            <a:ahLst/>
            <a:cxnLst/>
            <a:rect l="l" t="t" r="r" b="b"/>
            <a:pathLst>
              <a:path w="3270884" h="2194560">
                <a:moveTo>
                  <a:pt x="2904998" y="0"/>
                </a:moveTo>
                <a:lnTo>
                  <a:pt x="0" y="0"/>
                </a:lnTo>
                <a:lnTo>
                  <a:pt x="0" y="2194560"/>
                </a:lnTo>
                <a:lnTo>
                  <a:pt x="3270758" y="2194560"/>
                </a:lnTo>
                <a:lnTo>
                  <a:pt x="3270758" y="365760"/>
                </a:lnTo>
                <a:lnTo>
                  <a:pt x="3267907" y="319869"/>
                </a:lnTo>
                <a:lnTo>
                  <a:pt x="3259582" y="275682"/>
                </a:lnTo>
                <a:lnTo>
                  <a:pt x="3246129" y="233542"/>
                </a:lnTo>
                <a:lnTo>
                  <a:pt x="3227888" y="193790"/>
                </a:lnTo>
                <a:lnTo>
                  <a:pt x="3205205" y="156770"/>
                </a:lnTo>
                <a:lnTo>
                  <a:pt x="3178423" y="122822"/>
                </a:lnTo>
                <a:lnTo>
                  <a:pt x="3147884" y="92291"/>
                </a:lnTo>
                <a:lnTo>
                  <a:pt x="3113932" y="65517"/>
                </a:lnTo>
                <a:lnTo>
                  <a:pt x="3076911" y="42844"/>
                </a:lnTo>
                <a:lnTo>
                  <a:pt x="3037163" y="24613"/>
                </a:lnTo>
                <a:lnTo>
                  <a:pt x="2995033" y="11167"/>
                </a:lnTo>
                <a:lnTo>
                  <a:pt x="2950863" y="2848"/>
                </a:lnTo>
                <a:lnTo>
                  <a:pt x="2904998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66231" y="1564339"/>
            <a:ext cx="3270885" cy="2194560"/>
          </a:xfrm>
          <a:custGeom>
            <a:avLst/>
            <a:gdLst/>
            <a:ahLst/>
            <a:cxnLst/>
            <a:rect l="l" t="t" r="r" b="b"/>
            <a:pathLst>
              <a:path w="3270884" h="2194560">
                <a:moveTo>
                  <a:pt x="0" y="0"/>
                </a:moveTo>
                <a:lnTo>
                  <a:pt x="2904998" y="0"/>
                </a:lnTo>
                <a:lnTo>
                  <a:pt x="2950863" y="2848"/>
                </a:lnTo>
                <a:lnTo>
                  <a:pt x="2995033" y="11167"/>
                </a:lnTo>
                <a:lnTo>
                  <a:pt x="3037163" y="24613"/>
                </a:lnTo>
                <a:lnTo>
                  <a:pt x="3076911" y="42844"/>
                </a:lnTo>
                <a:lnTo>
                  <a:pt x="3113932" y="65517"/>
                </a:lnTo>
                <a:lnTo>
                  <a:pt x="3147884" y="92291"/>
                </a:lnTo>
                <a:lnTo>
                  <a:pt x="3178423" y="122822"/>
                </a:lnTo>
                <a:lnTo>
                  <a:pt x="3205205" y="156770"/>
                </a:lnTo>
                <a:lnTo>
                  <a:pt x="3227888" y="193790"/>
                </a:lnTo>
                <a:lnTo>
                  <a:pt x="3246129" y="233542"/>
                </a:lnTo>
                <a:lnTo>
                  <a:pt x="3259582" y="275682"/>
                </a:lnTo>
                <a:lnTo>
                  <a:pt x="3267907" y="319869"/>
                </a:lnTo>
                <a:lnTo>
                  <a:pt x="3270758" y="365760"/>
                </a:lnTo>
                <a:lnTo>
                  <a:pt x="3270758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44716" y="2196291"/>
            <a:ext cx="2118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BUSINESS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5601" y="3758898"/>
            <a:ext cx="3270885" cy="2194560"/>
          </a:xfrm>
          <a:custGeom>
            <a:avLst/>
            <a:gdLst/>
            <a:ahLst/>
            <a:cxnLst/>
            <a:rect l="l" t="t" r="r" b="b"/>
            <a:pathLst>
              <a:path w="3270885" h="2194560">
                <a:moveTo>
                  <a:pt x="3270630" y="0"/>
                </a:moveTo>
                <a:lnTo>
                  <a:pt x="0" y="0"/>
                </a:lnTo>
                <a:lnTo>
                  <a:pt x="0" y="1828800"/>
                </a:lnTo>
                <a:lnTo>
                  <a:pt x="2848" y="1874690"/>
                </a:lnTo>
                <a:lnTo>
                  <a:pt x="11167" y="1918877"/>
                </a:lnTo>
                <a:lnTo>
                  <a:pt x="24613" y="1961017"/>
                </a:lnTo>
                <a:lnTo>
                  <a:pt x="42844" y="2000769"/>
                </a:lnTo>
                <a:lnTo>
                  <a:pt x="65517" y="2037789"/>
                </a:lnTo>
                <a:lnTo>
                  <a:pt x="92291" y="2071737"/>
                </a:lnTo>
                <a:lnTo>
                  <a:pt x="122822" y="2102268"/>
                </a:lnTo>
                <a:lnTo>
                  <a:pt x="156770" y="2129042"/>
                </a:lnTo>
                <a:lnTo>
                  <a:pt x="193790" y="2151715"/>
                </a:lnTo>
                <a:lnTo>
                  <a:pt x="233542" y="2169946"/>
                </a:lnTo>
                <a:lnTo>
                  <a:pt x="275682" y="2183392"/>
                </a:lnTo>
                <a:lnTo>
                  <a:pt x="319869" y="2191711"/>
                </a:lnTo>
                <a:lnTo>
                  <a:pt x="365760" y="2194560"/>
                </a:lnTo>
                <a:lnTo>
                  <a:pt x="3270630" y="2194560"/>
                </a:lnTo>
                <a:lnTo>
                  <a:pt x="327063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95601" y="3758898"/>
            <a:ext cx="3270885" cy="2194560"/>
          </a:xfrm>
          <a:custGeom>
            <a:avLst/>
            <a:gdLst/>
            <a:ahLst/>
            <a:cxnLst/>
            <a:rect l="l" t="t" r="r" b="b"/>
            <a:pathLst>
              <a:path w="3270885" h="2194560">
                <a:moveTo>
                  <a:pt x="3270630" y="2194560"/>
                </a:moveTo>
                <a:lnTo>
                  <a:pt x="365760" y="2194560"/>
                </a:lnTo>
                <a:lnTo>
                  <a:pt x="319869" y="2191711"/>
                </a:lnTo>
                <a:lnTo>
                  <a:pt x="275682" y="2183392"/>
                </a:lnTo>
                <a:lnTo>
                  <a:pt x="233542" y="2169946"/>
                </a:lnTo>
                <a:lnTo>
                  <a:pt x="193790" y="2151715"/>
                </a:lnTo>
                <a:lnTo>
                  <a:pt x="156770" y="2129042"/>
                </a:lnTo>
                <a:lnTo>
                  <a:pt x="122822" y="2102268"/>
                </a:lnTo>
                <a:lnTo>
                  <a:pt x="92291" y="2071737"/>
                </a:lnTo>
                <a:lnTo>
                  <a:pt x="65517" y="2037789"/>
                </a:lnTo>
                <a:lnTo>
                  <a:pt x="42844" y="2000769"/>
                </a:lnTo>
                <a:lnTo>
                  <a:pt x="24613" y="1961017"/>
                </a:lnTo>
                <a:lnTo>
                  <a:pt x="11167" y="1918877"/>
                </a:lnTo>
                <a:lnTo>
                  <a:pt x="2848" y="1874690"/>
                </a:lnTo>
                <a:lnTo>
                  <a:pt x="0" y="1828800"/>
                </a:lnTo>
                <a:lnTo>
                  <a:pt x="0" y="0"/>
                </a:lnTo>
                <a:lnTo>
                  <a:pt x="3270630" y="0"/>
                </a:lnTo>
                <a:lnTo>
                  <a:pt x="3270630" y="2194560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98291" y="4808681"/>
            <a:ext cx="1864360" cy="5949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 indent="290830">
              <a:lnSpc>
                <a:spcPts val="2080"/>
              </a:lnSpc>
              <a:spcBef>
                <a:spcPts val="44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PROGRAM  MANAGEMENT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66231" y="3758898"/>
            <a:ext cx="3270885" cy="2194560"/>
          </a:xfrm>
          <a:custGeom>
            <a:avLst/>
            <a:gdLst/>
            <a:ahLst/>
            <a:cxnLst/>
            <a:rect l="l" t="t" r="r" b="b"/>
            <a:pathLst>
              <a:path w="3270884" h="2194560">
                <a:moveTo>
                  <a:pt x="3270758" y="0"/>
                </a:moveTo>
                <a:lnTo>
                  <a:pt x="0" y="0"/>
                </a:lnTo>
                <a:lnTo>
                  <a:pt x="0" y="2194560"/>
                </a:lnTo>
                <a:lnTo>
                  <a:pt x="2904998" y="2194560"/>
                </a:lnTo>
                <a:lnTo>
                  <a:pt x="2950863" y="2191711"/>
                </a:lnTo>
                <a:lnTo>
                  <a:pt x="2995033" y="2183392"/>
                </a:lnTo>
                <a:lnTo>
                  <a:pt x="3037163" y="2169946"/>
                </a:lnTo>
                <a:lnTo>
                  <a:pt x="3076911" y="2151715"/>
                </a:lnTo>
                <a:lnTo>
                  <a:pt x="3113932" y="2129042"/>
                </a:lnTo>
                <a:lnTo>
                  <a:pt x="3147884" y="2102268"/>
                </a:lnTo>
                <a:lnTo>
                  <a:pt x="3178423" y="2071737"/>
                </a:lnTo>
                <a:lnTo>
                  <a:pt x="3205205" y="2037789"/>
                </a:lnTo>
                <a:lnTo>
                  <a:pt x="3227888" y="2000769"/>
                </a:lnTo>
                <a:lnTo>
                  <a:pt x="3246129" y="1961017"/>
                </a:lnTo>
                <a:lnTo>
                  <a:pt x="3259582" y="1918877"/>
                </a:lnTo>
                <a:lnTo>
                  <a:pt x="3267907" y="1874690"/>
                </a:lnTo>
                <a:lnTo>
                  <a:pt x="3270758" y="1828800"/>
                </a:lnTo>
                <a:lnTo>
                  <a:pt x="3270758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66231" y="3758898"/>
            <a:ext cx="3270885" cy="2194560"/>
          </a:xfrm>
          <a:custGeom>
            <a:avLst/>
            <a:gdLst/>
            <a:ahLst/>
            <a:cxnLst/>
            <a:rect l="l" t="t" r="r" b="b"/>
            <a:pathLst>
              <a:path w="3270884" h="2194560">
                <a:moveTo>
                  <a:pt x="3270758" y="0"/>
                </a:moveTo>
                <a:lnTo>
                  <a:pt x="3270758" y="1828800"/>
                </a:lnTo>
                <a:lnTo>
                  <a:pt x="3267907" y="1874690"/>
                </a:lnTo>
                <a:lnTo>
                  <a:pt x="3259582" y="1918877"/>
                </a:lnTo>
                <a:lnTo>
                  <a:pt x="3246129" y="1961017"/>
                </a:lnTo>
                <a:lnTo>
                  <a:pt x="3227888" y="2000769"/>
                </a:lnTo>
                <a:lnTo>
                  <a:pt x="3205205" y="2037789"/>
                </a:lnTo>
                <a:lnTo>
                  <a:pt x="3178423" y="2071737"/>
                </a:lnTo>
                <a:lnTo>
                  <a:pt x="3147884" y="2102268"/>
                </a:lnTo>
                <a:lnTo>
                  <a:pt x="3113932" y="2129042"/>
                </a:lnTo>
                <a:lnTo>
                  <a:pt x="3076911" y="2151715"/>
                </a:lnTo>
                <a:lnTo>
                  <a:pt x="3037163" y="2169946"/>
                </a:lnTo>
                <a:lnTo>
                  <a:pt x="2995033" y="2183392"/>
                </a:lnTo>
                <a:lnTo>
                  <a:pt x="2950863" y="2191711"/>
                </a:lnTo>
                <a:lnTo>
                  <a:pt x="2904998" y="2194560"/>
                </a:lnTo>
                <a:lnTo>
                  <a:pt x="0" y="2194560"/>
                </a:lnTo>
                <a:lnTo>
                  <a:pt x="0" y="0"/>
                </a:lnTo>
                <a:lnTo>
                  <a:pt x="3270758" y="0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49871" y="4940126"/>
            <a:ext cx="19100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85029" y="3210259"/>
            <a:ext cx="1962785" cy="1097280"/>
          </a:xfrm>
          <a:custGeom>
            <a:avLst/>
            <a:gdLst/>
            <a:ahLst/>
            <a:cxnLst/>
            <a:rect l="l" t="t" r="r" b="b"/>
            <a:pathLst>
              <a:path w="1962785" h="1097279">
                <a:moveTo>
                  <a:pt x="1779524" y="0"/>
                </a:moveTo>
                <a:lnTo>
                  <a:pt x="182880" y="0"/>
                </a:ln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79"/>
                </a:lnTo>
                <a:lnTo>
                  <a:pt x="0" y="914399"/>
                </a:lnTo>
                <a:lnTo>
                  <a:pt x="6535" y="963048"/>
                </a:lnTo>
                <a:lnTo>
                  <a:pt x="24976" y="1006743"/>
                </a:lnTo>
                <a:lnTo>
                  <a:pt x="53578" y="1043749"/>
                </a:lnTo>
                <a:lnTo>
                  <a:pt x="90593" y="1072331"/>
                </a:lnTo>
                <a:lnTo>
                  <a:pt x="134276" y="1090753"/>
                </a:lnTo>
                <a:lnTo>
                  <a:pt x="182880" y="1097279"/>
                </a:lnTo>
                <a:lnTo>
                  <a:pt x="1779524" y="1097279"/>
                </a:lnTo>
                <a:lnTo>
                  <a:pt x="1828172" y="1090753"/>
                </a:lnTo>
                <a:lnTo>
                  <a:pt x="1871867" y="1072331"/>
                </a:lnTo>
                <a:lnTo>
                  <a:pt x="1908873" y="1043749"/>
                </a:lnTo>
                <a:lnTo>
                  <a:pt x="1937455" y="1006743"/>
                </a:lnTo>
                <a:lnTo>
                  <a:pt x="1955877" y="963048"/>
                </a:lnTo>
                <a:lnTo>
                  <a:pt x="1962404" y="914399"/>
                </a:lnTo>
                <a:lnTo>
                  <a:pt x="1962404" y="182879"/>
                </a:lnTo>
                <a:lnTo>
                  <a:pt x="1955877" y="134276"/>
                </a:lnTo>
                <a:lnTo>
                  <a:pt x="1937455" y="90593"/>
                </a:lnTo>
                <a:lnTo>
                  <a:pt x="1908873" y="53578"/>
                </a:lnTo>
                <a:lnTo>
                  <a:pt x="1871867" y="24976"/>
                </a:lnTo>
                <a:lnTo>
                  <a:pt x="1828172" y="6535"/>
                </a:lnTo>
                <a:lnTo>
                  <a:pt x="1779524" y="0"/>
                </a:lnTo>
                <a:close/>
              </a:path>
            </a:pathLst>
          </a:custGeom>
          <a:solidFill>
            <a:srgbClr val="ABB0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5029" y="3210259"/>
            <a:ext cx="1962785" cy="1097280"/>
          </a:xfrm>
          <a:custGeom>
            <a:avLst/>
            <a:gdLst/>
            <a:ahLst/>
            <a:cxnLst/>
            <a:rect l="l" t="t" r="r" b="b"/>
            <a:pathLst>
              <a:path w="1962785" h="1097279">
                <a:moveTo>
                  <a:pt x="0" y="182879"/>
                </a:moveTo>
                <a:lnTo>
                  <a:pt x="6535" y="134276"/>
                </a:lnTo>
                <a:lnTo>
                  <a:pt x="24976" y="90593"/>
                </a:lnTo>
                <a:lnTo>
                  <a:pt x="53578" y="53578"/>
                </a:lnTo>
                <a:lnTo>
                  <a:pt x="90593" y="24976"/>
                </a:lnTo>
                <a:lnTo>
                  <a:pt x="134276" y="6535"/>
                </a:lnTo>
                <a:lnTo>
                  <a:pt x="182880" y="0"/>
                </a:lnTo>
                <a:lnTo>
                  <a:pt x="1779524" y="0"/>
                </a:lnTo>
                <a:lnTo>
                  <a:pt x="1828172" y="6535"/>
                </a:lnTo>
                <a:lnTo>
                  <a:pt x="1871867" y="24976"/>
                </a:lnTo>
                <a:lnTo>
                  <a:pt x="1908873" y="53578"/>
                </a:lnTo>
                <a:lnTo>
                  <a:pt x="1937455" y="90593"/>
                </a:lnTo>
                <a:lnTo>
                  <a:pt x="1955877" y="134276"/>
                </a:lnTo>
                <a:lnTo>
                  <a:pt x="1962404" y="182879"/>
                </a:lnTo>
                <a:lnTo>
                  <a:pt x="1962404" y="914399"/>
                </a:lnTo>
                <a:lnTo>
                  <a:pt x="1955877" y="963048"/>
                </a:lnTo>
                <a:lnTo>
                  <a:pt x="1937455" y="1006743"/>
                </a:lnTo>
                <a:lnTo>
                  <a:pt x="1908873" y="1043749"/>
                </a:lnTo>
                <a:lnTo>
                  <a:pt x="1871867" y="1072331"/>
                </a:lnTo>
                <a:lnTo>
                  <a:pt x="1828172" y="1090753"/>
                </a:lnTo>
                <a:lnTo>
                  <a:pt x="1779524" y="1097279"/>
                </a:lnTo>
                <a:lnTo>
                  <a:pt x="182880" y="1097279"/>
                </a:lnTo>
                <a:lnTo>
                  <a:pt x="134276" y="1090753"/>
                </a:lnTo>
                <a:lnTo>
                  <a:pt x="90593" y="1072331"/>
                </a:lnTo>
                <a:lnTo>
                  <a:pt x="53578" y="1043749"/>
                </a:lnTo>
                <a:lnTo>
                  <a:pt x="24976" y="1006743"/>
                </a:lnTo>
                <a:lnTo>
                  <a:pt x="6535" y="963048"/>
                </a:lnTo>
                <a:lnTo>
                  <a:pt x="0" y="914399"/>
                </a:lnTo>
                <a:lnTo>
                  <a:pt x="0" y="182879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52695" y="3436828"/>
            <a:ext cx="1228725" cy="5949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01295" marR="5080" indent="-189230">
              <a:lnSpc>
                <a:spcPts val="2080"/>
              </a:lnSpc>
              <a:spcBef>
                <a:spcPts val="440"/>
              </a:spcBef>
            </a:pPr>
            <a:r>
              <a:rPr sz="2000" dirty="0">
                <a:latin typeface="Times New Roman"/>
                <a:cs typeface="Times New Roman"/>
              </a:rPr>
              <a:t>BUSINESS  </a:t>
            </a:r>
            <a:r>
              <a:rPr sz="2000" spc="-35" dirty="0">
                <a:latin typeface="Times New Roman"/>
                <a:cs typeface="Times New Roman"/>
              </a:rPr>
              <a:t>LAYER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00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5012" y="312165"/>
            <a:ext cx="5954506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>
                <a:solidFill>
                  <a:schemeClr val="tx1"/>
                </a:solidFill>
                <a:cs typeface="Times New Roman"/>
              </a:rPr>
              <a:t>Business</a:t>
            </a:r>
            <a:r>
              <a:rPr sz="4800" spc="-60" dirty="0">
                <a:solidFill>
                  <a:schemeClr val="tx1"/>
                </a:solidFill>
                <a:cs typeface="Times New Roman"/>
              </a:rPr>
              <a:t> </a:t>
            </a:r>
            <a:r>
              <a:rPr sz="4800" dirty="0">
                <a:solidFill>
                  <a:schemeClr val="tx1"/>
                </a:solidFill>
                <a:cs typeface="Times New Roman"/>
              </a:rPr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5012" y="1422625"/>
            <a:ext cx="9359153" cy="5073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>
              <a:spcBef>
                <a:spcPts val="105"/>
              </a:spcBef>
            </a:pPr>
            <a:r>
              <a:rPr sz="2200" b="1" spc="-5" dirty="0">
                <a:latin typeface="Cambria" panose="02040503050406030204" pitchFamily="18" charset="0"/>
                <a:cs typeface="Times New Roman"/>
              </a:rPr>
              <a:t>Business </a:t>
            </a:r>
            <a:r>
              <a:rPr sz="2200" b="1" spc="-10" dirty="0">
                <a:latin typeface="Cambria" panose="02040503050406030204" pitchFamily="18" charset="0"/>
                <a:cs typeface="Times New Roman"/>
              </a:rPr>
              <a:t>requirements: </a:t>
            </a:r>
            <a:r>
              <a:rPr sz="2200" spc="-5" dirty="0">
                <a:latin typeface="Cambria" panose="02040503050406030204" pitchFamily="18" charset="0"/>
                <a:cs typeface="Times New Roman"/>
              </a:rPr>
              <a:t>The requirements </a:t>
            </a:r>
            <a:r>
              <a:rPr sz="2200" dirty="0">
                <a:latin typeface="Cambria" panose="02040503050406030204" pitchFamily="18" charset="0"/>
                <a:cs typeface="Times New Roman"/>
              </a:rPr>
              <a:t>are a </a:t>
            </a:r>
            <a:r>
              <a:rPr sz="2200" spc="-5" dirty="0">
                <a:latin typeface="Cambria" panose="02040503050406030204" pitchFamily="18" charset="0"/>
                <a:cs typeface="Times New Roman"/>
              </a:rPr>
              <a:t>product of three steps </a:t>
            </a:r>
            <a:r>
              <a:rPr sz="2200" dirty="0">
                <a:latin typeface="Cambria" panose="02040503050406030204" pitchFamily="18" charset="0"/>
                <a:cs typeface="Times New Roman"/>
              </a:rPr>
              <a:t>of a  process that</a:t>
            </a:r>
            <a:r>
              <a:rPr sz="2200" spc="-60" dirty="0">
                <a:latin typeface="Cambria" panose="02040503050406030204" pitchFamily="18" charset="0"/>
                <a:cs typeface="Times New Roman"/>
              </a:rPr>
              <a:t> </a:t>
            </a:r>
            <a:r>
              <a:rPr sz="2200" dirty="0">
                <a:latin typeface="Cambria" panose="02040503050406030204" pitchFamily="18" charset="0"/>
                <a:cs typeface="Times New Roman"/>
              </a:rPr>
              <a:t>includes:</a:t>
            </a:r>
          </a:p>
          <a:p>
            <a:pPr>
              <a:spcBef>
                <a:spcPts val="25"/>
              </a:spcBef>
            </a:pPr>
            <a:endParaRPr sz="2200" dirty="0">
              <a:latin typeface="Cambria" panose="02040503050406030204" pitchFamily="18" charset="0"/>
              <a:cs typeface="Times New Roman"/>
            </a:endParaRPr>
          </a:p>
          <a:p>
            <a:pPr marL="413384" indent="-286385">
              <a:buFont typeface="Wingdings"/>
              <a:buChar char=""/>
              <a:tabLst>
                <a:tab pos="414020" algn="l"/>
              </a:tabLst>
            </a:pPr>
            <a:r>
              <a:rPr sz="2200" i="1" dirty="0">
                <a:latin typeface="Cambria" panose="02040503050406030204" pitchFamily="18" charset="0"/>
                <a:cs typeface="Times New Roman"/>
              </a:rPr>
              <a:t>Business drivers </a:t>
            </a:r>
            <a:r>
              <a:rPr sz="2200" dirty="0">
                <a:latin typeface="Cambria" panose="02040503050406030204" pitchFamily="18" charset="0"/>
                <a:cs typeface="Times New Roman"/>
              </a:rPr>
              <a:t>(the </a:t>
            </a:r>
            <a:r>
              <a:rPr sz="2200" spc="-5" dirty="0">
                <a:latin typeface="Cambria" panose="02040503050406030204" pitchFamily="18" charset="0"/>
                <a:cs typeface="Times New Roman"/>
              </a:rPr>
              <a:t>impulses </a:t>
            </a:r>
            <a:r>
              <a:rPr sz="2200" dirty="0">
                <a:latin typeface="Cambria" panose="02040503050406030204" pitchFamily="18" charset="0"/>
                <a:cs typeface="Times New Roman"/>
              </a:rPr>
              <a:t>that </a:t>
            </a:r>
            <a:r>
              <a:rPr sz="2200" spc="-5" dirty="0">
                <a:latin typeface="Cambria" panose="02040503050406030204" pitchFamily="18" charset="0"/>
                <a:cs typeface="Times New Roman"/>
              </a:rPr>
              <a:t>initiate </a:t>
            </a:r>
            <a:r>
              <a:rPr sz="2200" dirty="0">
                <a:latin typeface="Cambria" panose="02040503050406030204" pitchFamily="18" charset="0"/>
                <a:cs typeface="Times New Roman"/>
              </a:rPr>
              <a:t>the need </a:t>
            </a:r>
            <a:r>
              <a:rPr sz="2200" spc="-5" dirty="0">
                <a:latin typeface="Cambria" panose="02040503050406030204" pitchFamily="18" charset="0"/>
                <a:cs typeface="Times New Roman"/>
              </a:rPr>
              <a:t>to</a:t>
            </a:r>
            <a:r>
              <a:rPr sz="2200" spc="-160" dirty="0">
                <a:latin typeface="Cambria" panose="02040503050406030204" pitchFamily="18" charset="0"/>
                <a:cs typeface="Times New Roman"/>
              </a:rPr>
              <a:t> </a:t>
            </a:r>
            <a:r>
              <a:rPr sz="2200" spc="-5" dirty="0">
                <a:latin typeface="Cambria" panose="02040503050406030204" pitchFamily="18" charset="0"/>
                <a:cs typeface="Times New Roman"/>
              </a:rPr>
              <a:t>act).</a:t>
            </a:r>
            <a:endParaRPr sz="2200" dirty="0">
              <a:latin typeface="Cambria" panose="02040503050406030204" pitchFamily="18" charset="0"/>
              <a:cs typeface="Times New Roman"/>
            </a:endParaRPr>
          </a:p>
          <a:p>
            <a:pPr marL="413384" marR="5080">
              <a:spcBef>
                <a:spcPts val="480"/>
              </a:spcBef>
            </a:pPr>
            <a:r>
              <a:rPr sz="2200" spc="-5" dirty="0">
                <a:latin typeface="Cambria" panose="02040503050406030204" pitchFamily="18" charset="0"/>
                <a:cs typeface="Times New Roman"/>
              </a:rPr>
              <a:t>Examples: </a:t>
            </a:r>
            <a:r>
              <a:rPr sz="2200" spc="-5" dirty="0" smtClean="0">
                <a:latin typeface="Cambria" panose="02040503050406030204" pitchFamily="18" charset="0"/>
                <a:cs typeface="Times New Roman"/>
              </a:rPr>
              <a:t>changing </a:t>
            </a:r>
            <a:r>
              <a:rPr sz="2200" spc="-5" dirty="0">
                <a:latin typeface="Cambria" panose="02040503050406030204" pitchFamily="18" charset="0"/>
                <a:cs typeface="Times New Roman"/>
              </a:rPr>
              <a:t>labor </a:t>
            </a:r>
            <a:r>
              <a:rPr sz="2200" spc="-10" dirty="0">
                <a:latin typeface="Cambria" panose="02040503050406030204" pitchFamily="18" charset="0"/>
                <a:cs typeface="Times New Roman"/>
              </a:rPr>
              <a:t>laws, </a:t>
            </a:r>
            <a:r>
              <a:rPr sz="2200" spc="-5" dirty="0">
                <a:latin typeface="Cambria" panose="02040503050406030204" pitchFamily="18" charset="0"/>
                <a:cs typeface="Times New Roman"/>
              </a:rPr>
              <a:t>changing  </a:t>
            </a:r>
            <a:r>
              <a:rPr sz="2200" spc="-20" dirty="0">
                <a:latin typeface="Cambria" panose="02040503050406030204" pitchFamily="18" charset="0"/>
                <a:cs typeface="Times New Roman"/>
              </a:rPr>
              <a:t>economy, </a:t>
            </a:r>
            <a:r>
              <a:rPr sz="2200" dirty="0">
                <a:latin typeface="Cambria" panose="02040503050406030204" pitchFamily="18" charset="0"/>
                <a:cs typeface="Times New Roman"/>
              </a:rPr>
              <a:t>changing </a:t>
            </a:r>
            <a:r>
              <a:rPr sz="2200" spc="-15" dirty="0">
                <a:latin typeface="Cambria" panose="02040503050406030204" pitchFamily="18" charset="0"/>
                <a:cs typeface="Times New Roman"/>
              </a:rPr>
              <a:t>technology,</a:t>
            </a:r>
            <a:r>
              <a:rPr sz="2200" spc="-45" dirty="0">
                <a:latin typeface="Cambria" panose="02040503050406030204" pitchFamily="18" charset="0"/>
                <a:cs typeface="Times New Roman"/>
              </a:rPr>
              <a:t> </a:t>
            </a:r>
            <a:r>
              <a:rPr sz="2200" spc="-5" dirty="0">
                <a:latin typeface="Cambria" panose="02040503050406030204" pitchFamily="18" charset="0"/>
                <a:cs typeface="Times New Roman"/>
              </a:rPr>
              <a:t>etc.</a:t>
            </a:r>
            <a:endParaRPr sz="2200" dirty="0">
              <a:latin typeface="Cambria" panose="02040503050406030204" pitchFamily="18" charset="0"/>
              <a:cs typeface="Times New Roman"/>
            </a:endParaRPr>
          </a:p>
          <a:p>
            <a:pPr marL="413384" marR="5080" indent="-286385">
              <a:spcBef>
                <a:spcPts val="480"/>
              </a:spcBef>
              <a:buFont typeface="Wingdings"/>
              <a:buChar char=""/>
              <a:tabLst>
                <a:tab pos="414020" algn="l"/>
              </a:tabLst>
            </a:pPr>
            <a:r>
              <a:rPr sz="2200" i="1" spc="-5" dirty="0">
                <a:latin typeface="Cambria" panose="02040503050406030204" pitchFamily="18" charset="0"/>
                <a:cs typeface="Times New Roman"/>
              </a:rPr>
              <a:t>Business goals </a:t>
            </a:r>
            <a:r>
              <a:rPr sz="2200" spc="-5" dirty="0">
                <a:latin typeface="Cambria" panose="02040503050406030204" pitchFamily="18" charset="0"/>
                <a:cs typeface="Times New Roman"/>
              </a:rPr>
              <a:t>(the </a:t>
            </a:r>
            <a:r>
              <a:rPr sz="2200" spc="-10" dirty="0">
                <a:latin typeface="Cambria" panose="02040503050406030204" pitchFamily="18" charset="0"/>
                <a:cs typeface="Times New Roman"/>
              </a:rPr>
              <a:t>targets </a:t>
            </a:r>
            <a:r>
              <a:rPr sz="2200" spc="-5" dirty="0">
                <a:latin typeface="Cambria" panose="02040503050406030204" pitchFamily="18" charset="0"/>
                <a:cs typeface="Times New Roman"/>
              </a:rPr>
              <a:t>to </a:t>
            </a:r>
            <a:r>
              <a:rPr sz="2200" dirty="0">
                <a:latin typeface="Cambria" panose="02040503050406030204" pitchFamily="18" charset="0"/>
                <a:cs typeface="Times New Roman"/>
              </a:rPr>
              <a:t>be </a:t>
            </a:r>
            <a:r>
              <a:rPr sz="2200" spc="-5" dirty="0">
                <a:latin typeface="Cambria" panose="02040503050406030204" pitchFamily="18" charset="0"/>
                <a:cs typeface="Times New Roman"/>
              </a:rPr>
              <a:t>achieved </a:t>
            </a:r>
            <a:r>
              <a:rPr sz="2200" spc="-10" dirty="0">
                <a:latin typeface="Cambria" panose="02040503050406030204" pitchFamily="18" charset="0"/>
                <a:cs typeface="Times New Roman"/>
              </a:rPr>
              <a:t>in </a:t>
            </a:r>
            <a:r>
              <a:rPr sz="2200" dirty="0">
                <a:latin typeface="Cambria" panose="02040503050406030204" pitchFamily="18" charset="0"/>
                <a:cs typeface="Times New Roman"/>
              </a:rPr>
              <a:t>response </a:t>
            </a:r>
            <a:r>
              <a:rPr sz="2200" spc="-5" dirty="0">
                <a:latin typeface="Cambria" panose="02040503050406030204" pitchFamily="18" charset="0"/>
                <a:cs typeface="Times New Roman"/>
              </a:rPr>
              <a:t>to </a:t>
            </a:r>
            <a:r>
              <a:rPr sz="2200" spc="-10" dirty="0">
                <a:latin typeface="Cambria" panose="02040503050406030204" pitchFamily="18" charset="0"/>
                <a:cs typeface="Times New Roman"/>
              </a:rPr>
              <a:t>the </a:t>
            </a:r>
            <a:r>
              <a:rPr sz="2200" spc="-5" dirty="0">
                <a:latin typeface="Cambria" panose="02040503050406030204" pitchFamily="18" charset="0"/>
                <a:cs typeface="Times New Roman"/>
              </a:rPr>
              <a:t>business  </a:t>
            </a:r>
            <a:r>
              <a:rPr sz="2200" dirty="0">
                <a:latin typeface="Cambria" panose="02040503050406030204" pitchFamily="18" charset="0"/>
                <a:cs typeface="Times New Roman"/>
              </a:rPr>
              <a:t>drivers).</a:t>
            </a:r>
          </a:p>
          <a:p>
            <a:pPr marL="413384" marR="5715">
              <a:spcBef>
                <a:spcPts val="484"/>
              </a:spcBef>
            </a:pPr>
            <a:r>
              <a:rPr sz="2200" spc="-5" dirty="0">
                <a:latin typeface="Cambria" panose="02040503050406030204" pitchFamily="18" charset="0"/>
                <a:cs typeface="Times New Roman"/>
              </a:rPr>
              <a:t>Examples: increased </a:t>
            </a:r>
            <a:r>
              <a:rPr sz="2200" spc="-15" dirty="0">
                <a:latin typeface="Cambria" panose="02040503050406030204" pitchFamily="18" charset="0"/>
                <a:cs typeface="Times New Roman"/>
              </a:rPr>
              <a:t>productivity, </a:t>
            </a:r>
            <a:r>
              <a:rPr sz="2200" spc="-5" dirty="0">
                <a:latin typeface="Cambria" panose="02040503050406030204" pitchFamily="18" charset="0"/>
                <a:cs typeface="Times New Roman"/>
              </a:rPr>
              <a:t>improved market </a:t>
            </a:r>
            <a:r>
              <a:rPr sz="2200" spc="-5" dirty="0" smtClean="0">
                <a:latin typeface="Cambria" panose="02040503050406030204" pitchFamily="18" charset="0"/>
                <a:cs typeface="Times New Roman"/>
              </a:rPr>
              <a:t>share</a:t>
            </a:r>
            <a:r>
              <a:rPr sz="2200" spc="-10" dirty="0" smtClean="0">
                <a:latin typeface="Cambria" panose="02040503050406030204" pitchFamily="18" charset="0"/>
                <a:cs typeface="Times New Roman"/>
              </a:rPr>
              <a:t>, </a:t>
            </a:r>
            <a:r>
              <a:rPr sz="2200" spc="-5" dirty="0">
                <a:latin typeface="Cambria" panose="02040503050406030204" pitchFamily="18" charset="0"/>
                <a:cs typeface="Times New Roman"/>
              </a:rPr>
              <a:t>improved customer satisfaction, </a:t>
            </a:r>
            <a:r>
              <a:rPr sz="2200" dirty="0">
                <a:latin typeface="Cambria" panose="02040503050406030204" pitchFamily="18" charset="0"/>
                <a:cs typeface="Times New Roman"/>
              </a:rPr>
              <a:t>cost reduction,</a:t>
            </a:r>
            <a:r>
              <a:rPr sz="2200" spc="-114" dirty="0">
                <a:latin typeface="Cambria" panose="02040503050406030204" pitchFamily="18" charset="0"/>
                <a:cs typeface="Times New Roman"/>
              </a:rPr>
              <a:t> </a:t>
            </a:r>
            <a:r>
              <a:rPr sz="2200" spc="-5" dirty="0">
                <a:latin typeface="Cambria" panose="02040503050406030204" pitchFamily="18" charset="0"/>
                <a:cs typeface="Times New Roman"/>
              </a:rPr>
              <a:t>etc.</a:t>
            </a:r>
            <a:endParaRPr sz="2200" dirty="0">
              <a:latin typeface="Cambria" panose="02040503050406030204" pitchFamily="18" charset="0"/>
              <a:cs typeface="Times New Roman"/>
            </a:endParaRPr>
          </a:p>
          <a:p>
            <a:pPr marL="413384" marR="5080" indent="-286385">
              <a:spcBef>
                <a:spcPts val="480"/>
              </a:spcBef>
              <a:buFont typeface="Wingdings"/>
              <a:buChar char=""/>
              <a:tabLst>
                <a:tab pos="414020" algn="l"/>
              </a:tabLst>
            </a:pPr>
            <a:r>
              <a:rPr sz="2200" i="1" spc="-5" dirty="0">
                <a:latin typeface="Cambria" panose="02040503050406030204" pitchFamily="18" charset="0"/>
                <a:cs typeface="Times New Roman"/>
              </a:rPr>
              <a:t>Business strategies </a:t>
            </a:r>
            <a:r>
              <a:rPr sz="2200" spc="-5" dirty="0">
                <a:latin typeface="Cambria" panose="02040503050406030204" pitchFamily="18" charset="0"/>
                <a:cs typeface="Times New Roman"/>
              </a:rPr>
              <a:t>(the planned course </a:t>
            </a:r>
            <a:r>
              <a:rPr sz="2200" dirty="0">
                <a:latin typeface="Cambria" panose="02040503050406030204" pitchFamily="18" charset="0"/>
                <a:cs typeface="Times New Roman"/>
              </a:rPr>
              <a:t>of </a:t>
            </a:r>
            <a:r>
              <a:rPr sz="2200" spc="-10" dirty="0">
                <a:latin typeface="Cambria" panose="02040503050406030204" pitchFamily="18" charset="0"/>
                <a:cs typeface="Times New Roman"/>
              </a:rPr>
              <a:t>action </a:t>
            </a:r>
            <a:r>
              <a:rPr sz="2200" spc="-5" dirty="0">
                <a:latin typeface="Cambria" panose="02040503050406030204" pitchFamily="18" charset="0"/>
                <a:cs typeface="Times New Roman"/>
              </a:rPr>
              <a:t>that </a:t>
            </a:r>
            <a:r>
              <a:rPr sz="2200" dirty="0">
                <a:latin typeface="Cambria" panose="02040503050406030204" pitchFamily="18" charset="0"/>
                <a:cs typeface="Times New Roman"/>
              </a:rPr>
              <a:t>will </a:t>
            </a:r>
            <a:r>
              <a:rPr sz="2200" spc="-5" dirty="0">
                <a:latin typeface="Cambria" panose="02040503050406030204" pitchFamily="18" charset="0"/>
                <a:cs typeface="Times New Roman"/>
              </a:rPr>
              <a:t>help achieve  </a:t>
            </a:r>
            <a:r>
              <a:rPr sz="2200" dirty="0">
                <a:latin typeface="Cambria" panose="02040503050406030204" pitchFamily="18" charset="0"/>
                <a:cs typeface="Times New Roman"/>
              </a:rPr>
              <a:t>the set</a:t>
            </a:r>
            <a:r>
              <a:rPr sz="2200" spc="-30" dirty="0">
                <a:latin typeface="Cambria" panose="02040503050406030204" pitchFamily="18" charset="0"/>
                <a:cs typeface="Times New Roman"/>
              </a:rPr>
              <a:t> </a:t>
            </a:r>
            <a:r>
              <a:rPr sz="2200" dirty="0">
                <a:latin typeface="Cambria" panose="02040503050406030204" pitchFamily="18" charset="0"/>
                <a:cs typeface="Times New Roman"/>
              </a:rPr>
              <a:t>goals).</a:t>
            </a:r>
          </a:p>
          <a:p>
            <a:pPr marL="413384" marR="5080">
              <a:spcBef>
                <a:spcPts val="480"/>
              </a:spcBef>
            </a:pPr>
            <a:r>
              <a:rPr sz="2200" spc="-5" dirty="0">
                <a:latin typeface="Cambria" panose="02040503050406030204" pitchFamily="18" charset="0"/>
                <a:cs typeface="Times New Roman"/>
              </a:rPr>
              <a:t>Examples: outsourcing, </a:t>
            </a:r>
            <a:r>
              <a:rPr sz="2200" spc="-5" dirty="0" smtClean="0">
                <a:latin typeface="Cambria" panose="02040503050406030204" pitchFamily="18" charset="0"/>
                <a:cs typeface="Times New Roman"/>
              </a:rPr>
              <a:t>partnerships</a:t>
            </a:r>
            <a:r>
              <a:rPr sz="2200" spc="-5" dirty="0">
                <a:latin typeface="Cambria" panose="02040503050406030204" pitchFamily="18" charset="0"/>
                <a:cs typeface="Times New Roman"/>
              </a:rPr>
              <a:t>, customer  retention programs, employee retention </a:t>
            </a:r>
            <a:r>
              <a:rPr sz="2200" spc="-5" dirty="0" smtClean="0">
                <a:latin typeface="Cambria" panose="02040503050406030204" pitchFamily="18" charset="0"/>
                <a:cs typeface="Times New Roman"/>
              </a:rPr>
              <a:t>programs</a:t>
            </a:r>
            <a:r>
              <a:rPr lang="en-IN" sz="2200" spc="-5" dirty="0" smtClean="0">
                <a:latin typeface="Cambria" panose="02040503050406030204" pitchFamily="18" charset="0"/>
                <a:cs typeface="Times New Roman"/>
              </a:rPr>
              <a:t> </a:t>
            </a:r>
            <a:r>
              <a:rPr sz="2200" spc="-5" dirty="0" smtClean="0">
                <a:latin typeface="Cambria" panose="02040503050406030204" pitchFamily="18" charset="0"/>
                <a:cs typeface="Times New Roman"/>
              </a:rPr>
              <a:t>etc</a:t>
            </a:r>
            <a:r>
              <a:rPr sz="2200" spc="-5" dirty="0">
                <a:latin typeface="Cambria" panose="02040503050406030204" pitchFamily="18" charset="0"/>
                <a:cs typeface="Times New Roman"/>
              </a:rPr>
              <a:t>.</a:t>
            </a:r>
            <a:endParaRPr sz="2200" dirty="0">
              <a:latin typeface="Cambria" panose="0204050305040603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786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6" y="350265"/>
            <a:ext cx="54038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chemeClr val="tx1"/>
                </a:solidFill>
                <a:latin typeface="Times New Roman"/>
                <a:cs typeface="Times New Roman"/>
              </a:rPr>
              <a:t>Business</a:t>
            </a:r>
            <a:r>
              <a:rPr sz="4400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chemeClr val="tx1"/>
                </a:solidFill>
                <a:latin typeface="Times New Roman"/>
                <a:cs typeface="Times New Roman"/>
              </a:rPr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5" y="1459379"/>
            <a:ext cx="10271661" cy="467294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715" indent="-342900" algn="just">
              <a:lnSpc>
                <a:spcPts val="2160"/>
              </a:lnSpc>
              <a:spcBef>
                <a:spcPts val="375"/>
              </a:spcBef>
            </a:pPr>
            <a:r>
              <a:rPr sz="2600" b="1" spc="-5" dirty="0">
                <a:latin typeface="Times New Roman"/>
                <a:cs typeface="Times New Roman"/>
              </a:rPr>
              <a:t>Business </a:t>
            </a:r>
            <a:r>
              <a:rPr sz="2600" b="1" spc="-35" dirty="0">
                <a:latin typeface="Times New Roman"/>
                <a:cs typeface="Times New Roman"/>
              </a:rPr>
              <a:t>Value: </a:t>
            </a:r>
            <a:r>
              <a:rPr sz="2600" spc="-5" dirty="0">
                <a:latin typeface="Times New Roman"/>
                <a:cs typeface="Times New Roman"/>
              </a:rPr>
              <a:t>Business value can be measured </a:t>
            </a:r>
            <a:r>
              <a:rPr sz="2600" spc="-10" dirty="0">
                <a:latin typeface="Times New Roman"/>
                <a:cs typeface="Times New Roman"/>
              </a:rPr>
              <a:t>in </a:t>
            </a:r>
            <a:r>
              <a:rPr sz="2600" spc="-5" dirty="0">
                <a:latin typeface="Times New Roman"/>
                <a:cs typeface="Times New Roman"/>
              </a:rPr>
              <a:t>terms of </a:t>
            </a:r>
            <a:endParaRPr lang="en-IN" sz="2600" spc="-5" dirty="0" smtClean="0">
              <a:latin typeface="Times New Roman"/>
              <a:cs typeface="Times New Roman"/>
            </a:endParaRPr>
          </a:p>
          <a:p>
            <a:pPr marL="812800" marR="5715" lvl="1" indent="-342900" algn="just">
              <a:lnSpc>
                <a:spcPts val="2160"/>
              </a:lnSpc>
              <a:spcBef>
                <a:spcPts val="375"/>
              </a:spcBef>
              <a:buFont typeface="Wingdings" pitchFamily="2" charset="2"/>
              <a:buChar char="ü"/>
            </a:pPr>
            <a:r>
              <a:rPr sz="2600" spc="-5" dirty="0" smtClean="0">
                <a:latin typeface="Times New Roman"/>
                <a:cs typeface="Times New Roman"/>
              </a:rPr>
              <a:t>ROI </a:t>
            </a:r>
            <a:r>
              <a:rPr sz="2600" spc="-5" dirty="0">
                <a:latin typeface="Times New Roman"/>
                <a:cs typeface="Times New Roman"/>
              </a:rPr>
              <a:t>(Return </a:t>
            </a:r>
            <a:r>
              <a:rPr sz="2600" spc="-10" dirty="0">
                <a:latin typeface="Times New Roman"/>
                <a:cs typeface="Times New Roman"/>
              </a:rPr>
              <a:t>on  </a:t>
            </a:r>
            <a:r>
              <a:rPr sz="2600" spc="-5" dirty="0">
                <a:latin typeface="Times New Roman"/>
                <a:cs typeface="Times New Roman"/>
              </a:rPr>
              <a:t>Investment), </a:t>
            </a:r>
            <a:endParaRPr lang="en-IN" sz="2600" spc="-5" dirty="0" smtClean="0">
              <a:latin typeface="Times New Roman"/>
              <a:cs typeface="Times New Roman"/>
            </a:endParaRPr>
          </a:p>
          <a:p>
            <a:pPr marL="812800" marR="5715" lvl="1" indent="-342900" algn="just">
              <a:lnSpc>
                <a:spcPts val="2160"/>
              </a:lnSpc>
              <a:spcBef>
                <a:spcPts val="375"/>
              </a:spcBef>
              <a:buFont typeface="Wingdings" pitchFamily="2" charset="2"/>
              <a:buChar char="ü"/>
            </a:pPr>
            <a:r>
              <a:rPr sz="2600" dirty="0" smtClean="0">
                <a:latin typeface="Times New Roman"/>
                <a:cs typeface="Times New Roman"/>
              </a:rPr>
              <a:t>ROA </a:t>
            </a:r>
            <a:r>
              <a:rPr sz="2600" spc="-5" dirty="0">
                <a:latin typeface="Times New Roman"/>
                <a:cs typeface="Times New Roman"/>
              </a:rPr>
              <a:t>(Return on Assets), </a:t>
            </a:r>
            <a:endParaRPr lang="en-IN" sz="2600" spc="-5" dirty="0" smtClean="0">
              <a:latin typeface="Times New Roman"/>
              <a:cs typeface="Times New Roman"/>
            </a:endParaRPr>
          </a:p>
          <a:p>
            <a:pPr marL="812800" marR="5715" lvl="1" indent="-342900" algn="just">
              <a:lnSpc>
                <a:spcPts val="2160"/>
              </a:lnSpc>
              <a:spcBef>
                <a:spcPts val="375"/>
              </a:spcBef>
              <a:buFont typeface="Wingdings" pitchFamily="2" charset="2"/>
              <a:buChar char="ü"/>
            </a:pPr>
            <a:r>
              <a:rPr sz="2600" spc="-5" dirty="0" smtClean="0">
                <a:latin typeface="Times New Roman"/>
                <a:cs typeface="Times New Roman"/>
              </a:rPr>
              <a:t>TCO </a:t>
            </a:r>
            <a:r>
              <a:rPr sz="2600" spc="-25" dirty="0">
                <a:latin typeface="Times New Roman"/>
                <a:cs typeface="Times New Roman"/>
              </a:rPr>
              <a:t>(Total </a:t>
            </a:r>
            <a:r>
              <a:rPr sz="2600" spc="-5" dirty="0">
                <a:latin typeface="Times New Roman"/>
                <a:cs typeface="Times New Roman"/>
              </a:rPr>
              <a:t>Cost of Ownership),  </a:t>
            </a:r>
            <a:endParaRPr lang="en-IN" sz="2600" spc="-5" dirty="0" smtClean="0">
              <a:latin typeface="Times New Roman"/>
              <a:cs typeface="Times New Roman"/>
            </a:endParaRPr>
          </a:p>
          <a:p>
            <a:pPr marL="812800" marR="5715" lvl="1" indent="-342900" algn="just">
              <a:lnSpc>
                <a:spcPts val="2160"/>
              </a:lnSpc>
              <a:spcBef>
                <a:spcPts val="375"/>
              </a:spcBef>
              <a:buFont typeface="Wingdings" pitchFamily="2" charset="2"/>
              <a:buChar char="ü"/>
            </a:pPr>
            <a:r>
              <a:rPr sz="2600" dirty="0" smtClean="0">
                <a:latin typeface="Times New Roman"/>
                <a:cs typeface="Times New Roman"/>
              </a:rPr>
              <a:t>TVO </a:t>
            </a:r>
            <a:r>
              <a:rPr sz="2600" spc="-25" dirty="0">
                <a:latin typeface="Times New Roman"/>
                <a:cs typeface="Times New Roman"/>
              </a:rPr>
              <a:t>(Total </a:t>
            </a:r>
            <a:r>
              <a:rPr sz="2600" spc="-45" dirty="0">
                <a:latin typeface="Times New Roman"/>
                <a:cs typeface="Times New Roman"/>
              </a:rPr>
              <a:t>Value </a:t>
            </a:r>
            <a:r>
              <a:rPr sz="2600" dirty="0">
                <a:latin typeface="Times New Roman"/>
                <a:cs typeface="Times New Roman"/>
              </a:rPr>
              <a:t>of Ownership),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etc.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160"/>
              </a:lnSpc>
              <a:spcBef>
                <a:spcPts val="5"/>
              </a:spcBef>
            </a:pPr>
            <a:r>
              <a:rPr sz="2600" b="1" spc="-5" dirty="0">
                <a:latin typeface="Times New Roman"/>
                <a:cs typeface="Times New Roman"/>
              </a:rPr>
              <a:t>Program management: </a:t>
            </a:r>
            <a:r>
              <a:rPr sz="2600" dirty="0">
                <a:latin typeface="Times New Roman"/>
                <a:cs typeface="Times New Roman"/>
              </a:rPr>
              <a:t>It </a:t>
            </a:r>
            <a:r>
              <a:rPr sz="2600" spc="-10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component </a:t>
            </a:r>
            <a:r>
              <a:rPr sz="2600" dirty="0">
                <a:latin typeface="Times New Roman"/>
                <a:cs typeface="Times New Roman"/>
              </a:rPr>
              <a:t>that </a:t>
            </a:r>
            <a:r>
              <a:rPr sz="2600" spc="-5" dirty="0">
                <a:latin typeface="Times New Roman"/>
                <a:cs typeface="Times New Roman"/>
              </a:rPr>
              <a:t>ensures people, projects and  priorities work in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manner </a:t>
            </a:r>
            <a:r>
              <a:rPr sz="2600" spc="-10" dirty="0">
                <a:latin typeface="Times New Roman"/>
                <a:cs typeface="Times New Roman"/>
              </a:rPr>
              <a:t>in </a:t>
            </a:r>
            <a:r>
              <a:rPr sz="2600" spc="-5" dirty="0">
                <a:latin typeface="Times New Roman"/>
                <a:cs typeface="Times New Roman"/>
              </a:rPr>
              <a:t>which individual processes </a:t>
            </a:r>
            <a:r>
              <a:rPr sz="2600" dirty="0">
                <a:latin typeface="Times New Roman"/>
                <a:cs typeface="Times New Roman"/>
              </a:rPr>
              <a:t>are </a:t>
            </a:r>
            <a:r>
              <a:rPr sz="2600" spc="-5" dirty="0">
                <a:latin typeface="Times New Roman"/>
                <a:cs typeface="Times New Roman"/>
              </a:rPr>
              <a:t>compatible  </a:t>
            </a:r>
            <a:r>
              <a:rPr sz="2600" dirty="0">
                <a:latin typeface="Times New Roman"/>
                <a:cs typeface="Times New Roman"/>
              </a:rPr>
              <a:t>with </a:t>
            </a:r>
            <a:r>
              <a:rPr sz="2600" spc="-5" dirty="0">
                <a:latin typeface="Times New Roman"/>
                <a:cs typeface="Times New Roman"/>
              </a:rPr>
              <a:t>each other; </a:t>
            </a:r>
            <a:r>
              <a:rPr sz="2600" dirty="0">
                <a:latin typeface="Times New Roman"/>
                <a:cs typeface="Times New Roman"/>
              </a:rPr>
              <a:t>so </a:t>
            </a:r>
            <a:r>
              <a:rPr sz="2600" spc="-5" dirty="0">
                <a:latin typeface="Times New Roman"/>
                <a:cs typeface="Times New Roman"/>
              </a:rPr>
              <a:t>as </a:t>
            </a:r>
            <a:r>
              <a:rPr sz="2600" spc="-10" dirty="0">
                <a:latin typeface="Times New Roman"/>
                <a:cs typeface="Times New Roman"/>
              </a:rPr>
              <a:t>to </a:t>
            </a:r>
            <a:r>
              <a:rPr sz="2600" spc="-5" dirty="0">
                <a:latin typeface="Times New Roman"/>
                <a:cs typeface="Times New Roman"/>
              </a:rPr>
              <a:t>ensure </a:t>
            </a:r>
            <a:r>
              <a:rPr sz="2600" spc="-10" dirty="0">
                <a:latin typeface="Times New Roman"/>
                <a:cs typeface="Times New Roman"/>
              </a:rPr>
              <a:t>seamless </a:t>
            </a:r>
            <a:r>
              <a:rPr sz="2600" spc="-5" dirty="0">
                <a:latin typeface="Times New Roman"/>
                <a:cs typeface="Times New Roman"/>
              </a:rPr>
              <a:t>integration and </a:t>
            </a:r>
            <a:r>
              <a:rPr sz="2600" spc="-10" dirty="0">
                <a:latin typeface="Times New Roman"/>
                <a:cs typeface="Times New Roman"/>
              </a:rPr>
              <a:t>smooth  </a:t>
            </a:r>
            <a:r>
              <a:rPr sz="2600" dirty="0">
                <a:latin typeface="Times New Roman"/>
                <a:cs typeface="Times New Roman"/>
              </a:rPr>
              <a:t>functioning of the entire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program.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</a:pPr>
            <a:r>
              <a:rPr sz="2600" b="1" spc="-5" dirty="0">
                <a:latin typeface="Times New Roman"/>
                <a:cs typeface="Times New Roman"/>
              </a:rPr>
              <a:t>Development: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process of development consists of </a:t>
            </a:r>
            <a:r>
              <a:rPr sz="2600" i="1" spc="-5" dirty="0">
                <a:latin typeface="Times New Roman"/>
                <a:cs typeface="Times New Roman"/>
              </a:rPr>
              <a:t>database/data-  </a:t>
            </a:r>
            <a:r>
              <a:rPr sz="2600" i="1" spc="-10" dirty="0">
                <a:latin typeface="Times New Roman"/>
                <a:cs typeface="Times New Roman"/>
              </a:rPr>
              <a:t>warehouse </a:t>
            </a:r>
            <a:r>
              <a:rPr sz="2600" i="1" spc="-5" dirty="0" smtClean="0">
                <a:latin typeface="Times New Roman"/>
                <a:cs typeface="Times New Roman"/>
              </a:rPr>
              <a:t>development</a:t>
            </a:r>
            <a:r>
              <a:rPr sz="2600" spc="-5" dirty="0" smtClean="0">
                <a:latin typeface="Times New Roman"/>
                <a:cs typeface="Times New Roman"/>
              </a:rPr>
              <a:t>, </a:t>
            </a:r>
            <a:r>
              <a:rPr sz="2600" i="1" dirty="0">
                <a:latin typeface="Times New Roman"/>
                <a:cs typeface="Times New Roman"/>
              </a:rPr>
              <a:t>data </a:t>
            </a:r>
            <a:r>
              <a:rPr sz="2600" i="1" spc="-5" dirty="0">
                <a:latin typeface="Times New Roman"/>
                <a:cs typeface="Times New Roman"/>
              </a:rPr>
              <a:t>integration system </a:t>
            </a:r>
            <a:r>
              <a:rPr sz="2600" i="1" dirty="0">
                <a:latin typeface="Times New Roman"/>
                <a:cs typeface="Times New Roman"/>
              </a:rPr>
              <a:t>development </a:t>
            </a:r>
            <a:r>
              <a:rPr sz="2600" spc="-5" dirty="0" smtClean="0">
                <a:latin typeface="Times New Roman"/>
                <a:cs typeface="Times New Roman"/>
              </a:rPr>
              <a:t>and </a:t>
            </a:r>
            <a:r>
              <a:rPr sz="2600" i="1" spc="-5" dirty="0">
                <a:latin typeface="Times New Roman"/>
                <a:cs typeface="Times New Roman"/>
              </a:rPr>
              <a:t>business analytics </a:t>
            </a:r>
            <a:r>
              <a:rPr sz="2600" i="1" dirty="0" smtClean="0">
                <a:latin typeface="Times New Roman"/>
                <a:cs typeface="Times New Roman"/>
              </a:rPr>
              <a:t>development</a:t>
            </a:r>
            <a:r>
              <a:rPr lang="en-IN" sz="2600" i="1" dirty="0" smtClean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669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359" y="391208"/>
            <a:ext cx="8818730" cy="62837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5" dirty="0">
                <a:solidFill>
                  <a:schemeClr val="tx1"/>
                </a:solidFill>
                <a:cs typeface="Times New Roman"/>
              </a:rPr>
              <a:t>Administration and Operation</a:t>
            </a:r>
            <a:r>
              <a:rPr sz="4000" spc="-15" dirty="0">
                <a:solidFill>
                  <a:schemeClr val="tx1"/>
                </a:solidFill>
                <a:cs typeface="Times New Roman"/>
              </a:rPr>
              <a:t> </a:t>
            </a:r>
            <a:r>
              <a:rPr sz="4000" dirty="0">
                <a:solidFill>
                  <a:schemeClr val="tx1"/>
                </a:solidFill>
                <a:cs typeface="Times New Roman"/>
              </a:rPr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2438476" y="1440180"/>
            <a:ext cx="3657600" cy="2160270"/>
          </a:xfrm>
          <a:custGeom>
            <a:avLst/>
            <a:gdLst/>
            <a:ahLst/>
            <a:cxnLst/>
            <a:rect l="l" t="t" r="r" b="b"/>
            <a:pathLst>
              <a:path w="3657600" h="2160270">
                <a:moveTo>
                  <a:pt x="3657523" y="0"/>
                </a:moveTo>
                <a:lnTo>
                  <a:pt x="360095" y="0"/>
                </a:lnTo>
                <a:lnTo>
                  <a:pt x="311228" y="3286"/>
                </a:lnTo>
                <a:lnTo>
                  <a:pt x="264361" y="12858"/>
                </a:lnTo>
                <a:lnTo>
                  <a:pt x="219922" y="28289"/>
                </a:lnTo>
                <a:lnTo>
                  <a:pt x="178339" y="49148"/>
                </a:lnTo>
                <a:lnTo>
                  <a:pt x="140043" y="75009"/>
                </a:lnTo>
                <a:lnTo>
                  <a:pt x="105462" y="105441"/>
                </a:lnTo>
                <a:lnTo>
                  <a:pt x="75024" y="140017"/>
                </a:lnTo>
                <a:lnTo>
                  <a:pt x="49159" y="178307"/>
                </a:lnTo>
                <a:lnTo>
                  <a:pt x="28295" y="219884"/>
                </a:lnTo>
                <a:lnTo>
                  <a:pt x="12861" y="264318"/>
                </a:lnTo>
                <a:lnTo>
                  <a:pt x="3286" y="311181"/>
                </a:lnTo>
                <a:lnTo>
                  <a:pt x="0" y="360045"/>
                </a:lnTo>
                <a:lnTo>
                  <a:pt x="0" y="2160270"/>
                </a:lnTo>
                <a:lnTo>
                  <a:pt x="3657523" y="2160270"/>
                </a:lnTo>
                <a:lnTo>
                  <a:pt x="3657523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8476" y="1440180"/>
            <a:ext cx="3657600" cy="2160270"/>
          </a:xfrm>
          <a:custGeom>
            <a:avLst/>
            <a:gdLst/>
            <a:ahLst/>
            <a:cxnLst/>
            <a:rect l="l" t="t" r="r" b="b"/>
            <a:pathLst>
              <a:path w="3657600" h="2160270">
                <a:moveTo>
                  <a:pt x="0" y="2160270"/>
                </a:moveTo>
                <a:lnTo>
                  <a:pt x="0" y="360045"/>
                </a:lnTo>
                <a:lnTo>
                  <a:pt x="3286" y="311181"/>
                </a:lnTo>
                <a:lnTo>
                  <a:pt x="12861" y="264318"/>
                </a:lnTo>
                <a:lnTo>
                  <a:pt x="28295" y="219884"/>
                </a:lnTo>
                <a:lnTo>
                  <a:pt x="49159" y="178307"/>
                </a:lnTo>
                <a:lnTo>
                  <a:pt x="75024" y="140017"/>
                </a:lnTo>
                <a:lnTo>
                  <a:pt x="105462" y="105441"/>
                </a:lnTo>
                <a:lnTo>
                  <a:pt x="140043" y="75009"/>
                </a:lnTo>
                <a:lnTo>
                  <a:pt x="178339" y="49148"/>
                </a:lnTo>
                <a:lnTo>
                  <a:pt x="219922" y="28289"/>
                </a:lnTo>
                <a:lnTo>
                  <a:pt x="264361" y="12858"/>
                </a:lnTo>
                <a:lnTo>
                  <a:pt x="311228" y="3286"/>
                </a:lnTo>
                <a:lnTo>
                  <a:pt x="360095" y="0"/>
                </a:lnTo>
                <a:lnTo>
                  <a:pt x="3657523" y="0"/>
                </a:lnTo>
                <a:lnTo>
                  <a:pt x="3657523" y="2160270"/>
                </a:lnTo>
                <a:lnTo>
                  <a:pt x="0" y="2160270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33725" y="2059306"/>
            <a:ext cx="2265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BI</a:t>
            </a:r>
            <a:r>
              <a:rPr sz="20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0" y="1440180"/>
            <a:ext cx="3657600" cy="2160270"/>
          </a:xfrm>
          <a:custGeom>
            <a:avLst/>
            <a:gdLst/>
            <a:ahLst/>
            <a:cxnLst/>
            <a:rect l="l" t="t" r="r" b="b"/>
            <a:pathLst>
              <a:path w="3657600" h="2160270">
                <a:moveTo>
                  <a:pt x="3297428" y="0"/>
                </a:moveTo>
                <a:lnTo>
                  <a:pt x="0" y="0"/>
                </a:lnTo>
                <a:lnTo>
                  <a:pt x="0" y="2160270"/>
                </a:lnTo>
                <a:lnTo>
                  <a:pt x="3657473" y="2160270"/>
                </a:lnTo>
                <a:lnTo>
                  <a:pt x="3657473" y="360045"/>
                </a:lnTo>
                <a:lnTo>
                  <a:pt x="3654186" y="311181"/>
                </a:lnTo>
                <a:lnTo>
                  <a:pt x="3644614" y="264318"/>
                </a:lnTo>
                <a:lnTo>
                  <a:pt x="3629183" y="219884"/>
                </a:lnTo>
                <a:lnTo>
                  <a:pt x="3608323" y="178308"/>
                </a:lnTo>
                <a:lnTo>
                  <a:pt x="3582463" y="140017"/>
                </a:lnTo>
                <a:lnTo>
                  <a:pt x="3552031" y="105441"/>
                </a:lnTo>
                <a:lnTo>
                  <a:pt x="3517455" y="75009"/>
                </a:lnTo>
                <a:lnTo>
                  <a:pt x="3479164" y="49149"/>
                </a:lnTo>
                <a:lnTo>
                  <a:pt x="3437588" y="28289"/>
                </a:lnTo>
                <a:lnTo>
                  <a:pt x="3393154" y="12858"/>
                </a:lnTo>
                <a:lnTo>
                  <a:pt x="3346291" y="3286"/>
                </a:lnTo>
                <a:lnTo>
                  <a:pt x="3297428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0" y="1440180"/>
            <a:ext cx="3657600" cy="2160270"/>
          </a:xfrm>
          <a:custGeom>
            <a:avLst/>
            <a:gdLst/>
            <a:ahLst/>
            <a:cxnLst/>
            <a:rect l="l" t="t" r="r" b="b"/>
            <a:pathLst>
              <a:path w="3657600" h="2160270">
                <a:moveTo>
                  <a:pt x="0" y="0"/>
                </a:moveTo>
                <a:lnTo>
                  <a:pt x="3297428" y="0"/>
                </a:lnTo>
                <a:lnTo>
                  <a:pt x="3346291" y="3286"/>
                </a:lnTo>
                <a:lnTo>
                  <a:pt x="3393154" y="12858"/>
                </a:lnTo>
                <a:lnTo>
                  <a:pt x="3437588" y="28289"/>
                </a:lnTo>
                <a:lnTo>
                  <a:pt x="3479164" y="49149"/>
                </a:lnTo>
                <a:lnTo>
                  <a:pt x="3517455" y="75009"/>
                </a:lnTo>
                <a:lnTo>
                  <a:pt x="3552031" y="105441"/>
                </a:lnTo>
                <a:lnTo>
                  <a:pt x="3582463" y="140017"/>
                </a:lnTo>
                <a:lnTo>
                  <a:pt x="3608323" y="178308"/>
                </a:lnTo>
                <a:lnTo>
                  <a:pt x="3629183" y="219884"/>
                </a:lnTo>
                <a:lnTo>
                  <a:pt x="3644614" y="264318"/>
                </a:lnTo>
                <a:lnTo>
                  <a:pt x="3654186" y="311181"/>
                </a:lnTo>
                <a:lnTo>
                  <a:pt x="3657473" y="360045"/>
                </a:lnTo>
                <a:lnTo>
                  <a:pt x="3657473" y="2160270"/>
                </a:lnTo>
                <a:lnTo>
                  <a:pt x="0" y="216027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91122" y="1685011"/>
            <a:ext cx="2468245" cy="101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1815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BI AND DW  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(DATA</a:t>
            </a:r>
            <a:r>
              <a:rPr sz="2000" spc="-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WAREHOUSE)</a:t>
            </a:r>
            <a:endParaRPr sz="2000">
              <a:latin typeface="Times New Roman"/>
              <a:cs typeface="Times New Roman"/>
            </a:endParaRPr>
          </a:p>
          <a:p>
            <a:pPr marL="454659">
              <a:lnSpc>
                <a:spcPts val="2065"/>
              </a:lnSpc>
            </a:pP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OPERATIONS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38476" y="3600451"/>
            <a:ext cx="3657600" cy="2160905"/>
          </a:xfrm>
          <a:custGeom>
            <a:avLst/>
            <a:gdLst/>
            <a:ahLst/>
            <a:cxnLst/>
            <a:rect l="l" t="t" r="r" b="b"/>
            <a:pathLst>
              <a:path w="3657600" h="2160904">
                <a:moveTo>
                  <a:pt x="3657523" y="0"/>
                </a:moveTo>
                <a:lnTo>
                  <a:pt x="0" y="0"/>
                </a:lnTo>
                <a:lnTo>
                  <a:pt x="0" y="1800225"/>
                </a:lnTo>
                <a:lnTo>
                  <a:pt x="3286" y="1849086"/>
                </a:lnTo>
                <a:lnTo>
                  <a:pt x="12861" y="1895949"/>
                </a:lnTo>
                <a:lnTo>
                  <a:pt x="28295" y="1940385"/>
                </a:lnTo>
                <a:lnTo>
                  <a:pt x="49159" y="1981966"/>
                </a:lnTo>
                <a:lnTo>
                  <a:pt x="75024" y="2020261"/>
                </a:lnTo>
                <a:lnTo>
                  <a:pt x="105462" y="2054842"/>
                </a:lnTo>
                <a:lnTo>
                  <a:pt x="140043" y="2085280"/>
                </a:lnTo>
                <a:lnTo>
                  <a:pt x="178339" y="2111146"/>
                </a:lnTo>
                <a:lnTo>
                  <a:pt x="219922" y="2132011"/>
                </a:lnTo>
                <a:lnTo>
                  <a:pt x="264361" y="2147445"/>
                </a:lnTo>
                <a:lnTo>
                  <a:pt x="311228" y="2157020"/>
                </a:lnTo>
                <a:lnTo>
                  <a:pt x="360095" y="2160308"/>
                </a:lnTo>
                <a:lnTo>
                  <a:pt x="3657523" y="2160308"/>
                </a:lnTo>
                <a:lnTo>
                  <a:pt x="3657523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8476" y="3600451"/>
            <a:ext cx="3657600" cy="2160905"/>
          </a:xfrm>
          <a:custGeom>
            <a:avLst/>
            <a:gdLst/>
            <a:ahLst/>
            <a:cxnLst/>
            <a:rect l="l" t="t" r="r" b="b"/>
            <a:pathLst>
              <a:path w="3657600" h="2160904">
                <a:moveTo>
                  <a:pt x="3657523" y="2160308"/>
                </a:moveTo>
                <a:lnTo>
                  <a:pt x="360095" y="2160308"/>
                </a:lnTo>
                <a:lnTo>
                  <a:pt x="311228" y="2157020"/>
                </a:lnTo>
                <a:lnTo>
                  <a:pt x="264361" y="2147445"/>
                </a:lnTo>
                <a:lnTo>
                  <a:pt x="219922" y="2132011"/>
                </a:lnTo>
                <a:lnTo>
                  <a:pt x="178339" y="2111146"/>
                </a:lnTo>
                <a:lnTo>
                  <a:pt x="140043" y="2085280"/>
                </a:lnTo>
                <a:lnTo>
                  <a:pt x="105462" y="2054842"/>
                </a:lnTo>
                <a:lnTo>
                  <a:pt x="75024" y="2020261"/>
                </a:lnTo>
                <a:lnTo>
                  <a:pt x="49159" y="1981966"/>
                </a:lnTo>
                <a:lnTo>
                  <a:pt x="28295" y="1940385"/>
                </a:lnTo>
                <a:lnTo>
                  <a:pt x="12861" y="1895949"/>
                </a:lnTo>
                <a:lnTo>
                  <a:pt x="3286" y="1849086"/>
                </a:lnTo>
                <a:lnTo>
                  <a:pt x="0" y="1800225"/>
                </a:lnTo>
                <a:lnTo>
                  <a:pt x="0" y="0"/>
                </a:lnTo>
                <a:lnTo>
                  <a:pt x="3657523" y="0"/>
                </a:lnTo>
                <a:lnTo>
                  <a:pt x="3657523" y="2160308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65730" y="4628770"/>
            <a:ext cx="2206625" cy="59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240"/>
              </a:lnSpc>
              <a:spcBef>
                <a:spcPts val="100"/>
              </a:spcBef>
            </a:pP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0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RESOURCE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240"/>
              </a:lnSpc>
            </a:pP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ADMINISTRATION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96000" y="3600451"/>
            <a:ext cx="3657600" cy="2160905"/>
          </a:xfrm>
          <a:custGeom>
            <a:avLst/>
            <a:gdLst/>
            <a:ahLst/>
            <a:cxnLst/>
            <a:rect l="l" t="t" r="r" b="b"/>
            <a:pathLst>
              <a:path w="3657600" h="2160904">
                <a:moveTo>
                  <a:pt x="3657473" y="0"/>
                </a:moveTo>
                <a:lnTo>
                  <a:pt x="0" y="0"/>
                </a:lnTo>
                <a:lnTo>
                  <a:pt x="0" y="2160295"/>
                </a:lnTo>
                <a:lnTo>
                  <a:pt x="3297428" y="2160295"/>
                </a:lnTo>
                <a:lnTo>
                  <a:pt x="3346291" y="2157008"/>
                </a:lnTo>
                <a:lnTo>
                  <a:pt x="3393154" y="2147433"/>
                </a:lnTo>
                <a:lnTo>
                  <a:pt x="3437588" y="2132000"/>
                </a:lnTo>
                <a:lnTo>
                  <a:pt x="3479165" y="2111136"/>
                </a:lnTo>
                <a:lnTo>
                  <a:pt x="3517455" y="2085272"/>
                </a:lnTo>
                <a:lnTo>
                  <a:pt x="3552031" y="2054836"/>
                </a:lnTo>
                <a:lnTo>
                  <a:pt x="3582463" y="2020256"/>
                </a:lnTo>
                <a:lnTo>
                  <a:pt x="3608324" y="1981962"/>
                </a:lnTo>
                <a:lnTo>
                  <a:pt x="3629183" y="1940383"/>
                </a:lnTo>
                <a:lnTo>
                  <a:pt x="3644614" y="1895948"/>
                </a:lnTo>
                <a:lnTo>
                  <a:pt x="3654186" y="1849086"/>
                </a:lnTo>
                <a:lnTo>
                  <a:pt x="3657473" y="1800225"/>
                </a:lnTo>
                <a:lnTo>
                  <a:pt x="3657473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0" y="3600451"/>
            <a:ext cx="3657600" cy="2160905"/>
          </a:xfrm>
          <a:custGeom>
            <a:avLst/>
            <a:gdLst/>
            <a:ahLst/>
            <a:cxnLst/>
            <a:rect l="l" t="t" r="r" b="b"/>
            <a:pathLst>
              <a:path w="3657600" h="2160904">
                <a:moveTo>
                  <a:pt x="3657473" y="0"/>
                </a:moveTo>
                <a:lnTo>
                  <a:pt x="3657473" y="1800225"/>
                </a:lnTo>
                <a:lnTo>
                  <a:pt x="3654186" y="1849086"/>
                </a:lnTo>
                <a:lnTo>
                  <a:pt x="3644614" y="1895948"/>
                </a:lnTo>
                <a:lnTo>
                  <a:pt x="3629183" y="1940383"/>
                </a:lnTo>
                <a:lnTo>
                  <a:pt x="3608324" y="1981962"/>
                </a:lnTo>
                <a:lnTo>
                  <a:pt x="3582463" y="2020256"/>
                </a:lnTo>
                <a:lnTo>
                  <a:pt x="3552031" y="2054836"/>
                </a:lnTo>
                <a:lnTo>
                  <a:pt x="3517455" y="2085272"/>
                </a:lnTo>
                <a:lnTo>
                  <a:pt x="3479165" y="2111136"/>
                </a:lnTo>
                <a:lnTo>
                  <a:pt x="3437588" y="2132000"/>
                </a:lnTo>
                <a:lnTo>
                  <a:pt x="3393154" y="2147433"/>
                </a:lnTo>
                <a:lnTo>
                  <a:pt x="3346291" y="2157008"/>
                </a:lnTo>
                <a:lnTo>
                  <a:pt x="3297428" y="2160295"/>
                </a:lnTo>
                <a:lnTo>
                  <a:pt x="0" y="2160295"/>
                </a:lnTo>
                <a:lnTo>
                  <a:pt x="0" y="0"/>
                </a:lnTo>
                <a:lnTo>
                  <a:pt x="3657473" y="0"/>
                </a:lnTo>
                <a:close/>
              </a:path>
            </a:pathLst>
          </a:custGeom>
          <a:ln w="25399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95466" y="4760163"/>
            <a:ext cx="30587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BUSINESS</a:t>
            </a:r>
            <a:r>
              <a:rPr sz="20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99304" y="2778632"/>
            <a:ext cx="2993390" cy="1644014"/>
          </a:xfrm>
          <a:custGeom>
            <a:avLst/>
            <a:gdLst/>
            <a:ahLst/>
            <a:cxnLst/>
            <a:rect l="l" t="t" r="r" b="b"/>
            <a:pathLst>
              <a:path w="2993390" h="1644014">
                <a:moveTo>
                  <a:pt x="2719450" y="0"/>
                </a:moveTo>
                <a:lnTo>
                  <a:pt x="273939" y="0"/>
                </a:lnTo>
                <a:lnTo>
                  <a:pt x="224707" y="4414"/>
                </a:lnTo>
                <a:lnTo>
                  <a:pt x="178367" y="17142"/>
                </a:lnTo>
                <a:lnTo>
                  <a:pt x="135692" y="37408"/>
                </a:lnTo>
                <a:lnTo>
                  <a:pt x="97458" y="64438"/>
                </a:lnTo>
                <a:lnTo>
                  <a:pt x="64438" y="97458"/>
                </a:lnTo>
                <a:lnTo>
                  <a:pt x="37408" y="135692"/>
                </a:lnTo>
                <a:lnTo>
                  <a:pt x="17142" y="178367"/>
                </a:lnTo>
                <a:lnTo>
                  <a:pt x="4414" y="224707"/>
                </a:lnTo>
                <a:lnTo>
                  <a:pt x="0" y="273938"/>
                </a:lnTo>
                <a:lnTo>
                  <a:pt x="0" y="1369694"/>
                </a:lnTo>
                <a:lnTo>
                  <a:pt x="4414" y="1418926"/>
                </a:lnTo>
                <a:lnTo>
                  <a:pt x="17142" y="1465266"/>
                </a:lnTo>
                <a:lnTo>
                  <a:pt x="37408" y="1507941"/>
                </a:lnTo>
                <a:lnTo>
                  <a:pt x="64438" y="1546175"/>
                </a:lnTo>
                <a:lnTo>
                  <a:pt x="97458" y="1579195"/>
                </a:lnTo>
                <a:lnTo>
                  <a:pt x="135692" y="1606225"/>
                </a:lnTo>
                <a:lnTo>
                  <a:pt x="178367" y="1626491"/>
                </a:lnTo>
                <a:lnTo>
                  <a:pt x="224707" y="1639219"/>
                </a:lnTo>
                <a:lnTo>
                  <a:pt x="273939" y="1643633"/>
                </a:lnTo>
                <a:lnTo>
                  <a:pt x="2719450" y="1643633"/>
                </a:lnTo>
                <a:lnTo>
                  <a:pt x="2768682" y="1639219"/>
                </a:lnTo>
                <a:lnTo>
                  <a:pt x="2815022" y="1626491"/>
                </a:lnTo>
                <a:lnTo>
                  <a:pt x="2857697" y="1606225"/>
                </a:lnTo>
                <a:lnTo>
                  <a:pt x="2895931" y="1579195"/>
                </a:lnTo>
                <a:lnTo>
                  <a:pt x="2928951" y="1546175"/>
                </a:lnTo>
                <a:lnTo>
                  <a:pt x="2955981" y="1507941"/>
                </a:lnTo>
                <a:lnTo>
                  <a:pt x="2976247" y="1465266"/>
                </a:lnTo>
                <a:lnTo>
                  <a:pt x="2988975" y="1418926"/>
                </a:lnTo>
                <a:lnTo>
                  <a:pt x="2993390" y="1369694"/>
                </a:lnTo>
                <a:lnTo>
                  <a:pt x="2993390" y="273938"/>
                </a:lnTo>
                <a:lnTo>
                  <a:pt x="2988975" y="224707"/>
                </a:lnTo>
                <a:lnTo>
                  <a:pt x="2976247" y="178367"/>
                </a:lnTo>
                <a:lnTo>
                  <a:pt x="2955981" y="135692"/>
                </a:lnTo>
                <a:lnTo>
                  <a:pt x="2928951" y="97458"/>
                </a:lnTo>
                <a:lnTo>
                  <a:pt x="2895931" y="64438"/>
                </a:lnTo>
                <a:lnTo>
                  <a:pt x="2857697" y="37408"/>
                </a:lnTo>
                <a:lnTo>
                  <a:pt x="2815022" y="17142"/>
                </a:lnTo>
                <a:lnTo>
                  <a:pt x="2768682" y="4414"/>
                </a:lnTo>
                <a:lnTo>
                  <a:pt x="2719450" y="0"/>
                </a:lnTo>
                <a:close/>
              </a:path>
            </a:pathLst>
          </a:custGeom>
          <a:solidFill>
            <a:srgbClr val="ABB0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99304" y="2778632"/>
            <a:ext cx="2993390" cy="1644014"/>
          </a:xfrm>
          <a:custGeom>
            <a:avLst/>
            <a:gdLst/>
            <a:ahLst/>
            <a:cxnLst/>
            <a:rect l="l" t="t" r="r" b="b"/>
            <a:pathLst>
              <a:path w="2993390" h="1644014">
                <a:moveTo>
                  <a:pt x="0" y="273938"/>
                </a:moveTo>
                <a:lnTo>
                  <a:pt x="4414" y="224707"/>
                </a:lnTo>
                <a:lnTo>
                  <a:pt x="17142" y="178367"/>
                </a:lnTo>
                <a:lnTo>
                  <a:pt x="37408" y="135692"/>
                </a:lnTo>
                <a:lnTo>
                  <a:pt x="64438" y="97458"/>
                </a:lnTo>
                <a:lnTo>
                  <a:pt x="97458" y="64438"/>
                </a:lnTo>
                <a:lnTo>
                  <a:pt x="135692" y="37408"/>
                </a:lnTo>
                <a:lnTo>
                  <a:pt x="178367" y="17142"/>
                </a:lnTo>
                <a:lnTo>
                  <a:pt x="224707" y="4414"/>
                </a:lnTo>
                <a:lnTo>
                  <a:pt x="273939" y="0"/>
                </a:lnTo>
                <a:lnTo>
                  <a:pt x="2719450" y="0"/>
                </a:lnTo>
                <a:lnTo>
                  <a:pt x="2768682" y="4414"/>
                </a:lnTo>
                <a:lnTo>
                  <a:pt x="2815022" y="17142"/>
                </a:lnTo>
                <a:lnTo>
                  <a:pt x="2857697" y="37408"/>
                </a:lnTo>
                <a:lnTo>
                  <a:pt x="2895931" y="64438"/>
                </a:lnTo>
                <a:lnTo>
                  <a:pt x="2928951" y="97458"/>
                </a:lnTo>
                <a:lnTo>
                  <a:pt x="2955981" y="135692"/>
                </a:lnTo>
                <a:lnTo>
                  <a:pt x="2976247" y="178367"/>
                </a:lnTo>
                <a:lnTo>
                  <a:pt x="2988975" y="224707"/>
                </a:lnTo>
                <a:lnTo>
                  <a:pt x="2993390" y="273938"/>
                </a:lnTo>
                <a:lnTo>
                  <a:pt x="2993390" y="1369694"/>
                </a:lnTo>
                <a:lnTo>
                  <a:pt x="2988975" y="1418926"/>
                </a:lnTo>
                <a:lnTo>
                  <a:pt x="2976247" y="1465266"/>
                </a:lnTo>
                <a:lnTo>
                  <a:pt x="2955981" y="1507941"/>
                </a:lnTo>
                <a:lnTo>
                  <a:pt x="2928951" y="1546175"/>
                </a:lnTo>
                <a:lnTo>
                  <a:pt x="2895931" y="1579195"/>
                </a:lnTo>
                <a:lnTo>
                  <a:pt x="2857697" y="1606225"/>
                </a:lnTo>
                <a:lnTo>
                  <a:pt x="2815022" y="1626491"/>
                </a:lnTo>
                <a:lnTo>
                  <a:pt x="2768682" y="1639219"/>
                </a:lnTo>
                <a:lnTo>
                  <a:pt x="2719450" y="1643633"/>
                </a:lnTo>
                <a:lnTo>
                  <a:pt x="273939" y="1643633"/>
                </a:lnTo>
                <a:lnTo>
                  <a:pt x="224707" y="1639219"/>
                </a:lnTo>
                <a:lnTo>
                  <a:pt x="178367" y="1626491"/>
                </a:lnTo>
                <a:lnTo>
                  <a:pt x="135692" y="1606225"/>
                </a:lnTo>
                <a:lnTo>
                  <a:pt x="97458" y="1579195"/>
                </a:lnTo>
                <a:lnTo>
                  <a:pt x="64438" y="1546175"/>
                </a:lnTo>
                <a:lnTo>
                  <a:pt x="37408" y="1507941"/>
                </a:lnTo>
                <a:lnTo>
                  <a:pt x="17142" y="1465266"/>
                </a:lnTo>
                <a:lnTo>
                  <a:pt x="4414" y="1418926"/>
                </a:lnTo>
                <a:lnTo>
                  <a:pt x="0" y="1369694"/>
                </a:lnTo>
                <a:lnTo>
                  <a:pt x="0" y="273938"/>
                </a:lnTo>
                <a:close/>
              </a:path>
            </a:pathLst>
          </a:custGeom>
          <a:ln w="254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32680" y="3096006"/>
            <a:ext cx="2327275" cy="95885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887094" marR="66675" indent="-812800">
              <a:lnSpc>
                <a:spcPts val="2080"/>
              </a:lnSpc>
              <a:spcBef>
                <a:spcPts val="440"/>
              </a:spcBef>
            </a:pPr>
            <a:r>
              <a:rPr sz="2000" dirty="0">
                <a:latin typeface="Times New Roman"/>
                <a:cs typeface="Times New Roman"/>
              </a:rPr>
              <a:t>ADMINISTR</a:t>
            </a:r>
            <a:r>
              <a:rPr sz="2000" spc="-229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  AND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445"/>
              </a:spcBef>
            </a:pPr>
            <a:r>
              <a:rPr sz="2000" spc="-25" dirty="0">
                <a:latin typeface="Times New Roman"/>
                <a:cs typeface="Times New Roman"/>
              </a:rPr>
              <a:t>OPERATION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LAYER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449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271653"/>
            <a:ext cx="8106036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  <a:cs typeface="Times New Roman"/>
              </a:rPr>
              <a:t>Administration and Operations</a:t>
            </a:r>
            <a:r>
              <a:rPr sz="3600" dirty="0">
                <a:solidFill>
                  <a:schemeClr val="tx1"/>
                </a:solidFill>
                <a:cs typeface="Times New Roman"/>
              </a:rPr>
              <a:t> Layer</a:t>
            </a:r>
          </a:p>
        </p:txBody>
      </p:sp>
      <p:sp>
        <p:nvSpPr>
          <p:cNvPr id="3" name="object 3"/>
          <p:cNvSpPr/>
          <p:nvPr/>
        </p:nvSpPr>
        <p:spPr>
          <a:xfrm>
            <a:off x="4555235" y="1423416"/>
            <a:ext cx="5160264" cy="920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Cambria" panose="020405030504060302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0823" y="1466088"/>
            <a:ext cx="2628900" cy="836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Cambria" panose="020405030504060302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9906" y="1730755"/>
            <a:ext cx="5695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mbria" panose="02040503050406030204" pitchFamily="18" charset="0"/>
                <a:cs typeface="Times New Roman"/>
              </a:rPr>
              <a:t>D</a:t>
            </a:r>
            <a:r>
              <a:rPr sz="1600" b="1" spc="-130" dirty="0">
                <a:solidFill>
                  <a:srgbClr val="FFFFFF"/>
                </a:solidFill>
                <a:latin typeface="Cambria" panose="02040503050406030204" pitchFamily="18" charset="0"/>
                <a:cs typeface="Times New Roman"/>
              </a:rPr>
              <a:t>A</a:t>
            </a:r>
            <a:r>
              <a:rPr sz="1600" b="1" spc="-125" dirty="0">
                <a:solidFill>
                  <a:srgbClr val="FFFFFF"/>
                </a:solidFill>
                <a:latin typeface="Cambria" panose="02040503050406030204" pitchFamily="18" charset="0"/>
                <a:cs typeface="Times New Roman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Cambria" panose="02040503050406030204" pitchFamily="18" charset="0"/>
                <a:cs typeface="Times New Roman"/>
              </a:rPr>
              <a:t>A</a:t>
            </a:r>
            <a:endParaRPr sz="1600"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16196" y="2366773"/>
            <a:ext cx="5160263" cy="1001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Cambria" panose="020405030504060302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2597302" y="1542043"/>
            <a:ext cx="8946541" cy="16510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735" indent="-172085">
              <a:spcBef>
                <a:spcPts val="95"/>
              </a:spcBef>
              <a:buChar char="•"/>
              <a:tabLst>
                <a:tab pos="2199005" algn="l"/>
              </a:tabLst>
            </a:pPr>
            <a:r>
              <a:rPr sz="1600" spc="-5" dirty="0">
                <a:latin typeface="Cambria" panose="02040503050406030204" pitchFamily="18" charset="0"/>
              </a:rPr>
              <a:t>Should follow design standards</a:t>
            </a:r>
          </a:p>
          <a:p>
            <a:pPr marL="2197735" indent="-172085">
              <a:spcBef>
                <a:spcPts val="10"/>
              </a:spcBef>
              <a:buChar char="•"/>
              <a:tabLst>
                <a:tab pos="2199005" algn="l"/>
              </a:tabLst>
            </a:pPr>
            <a:r>
              <a:rPr sz="1600" spc="-5" dirty="0">
                <a:latin typeface="Cambria" panose="02040503050406030204" pitchFamily="18" charset="0"/>
              </a:rPr>
              <a:t>Must have a logically apt data</a:t>
            </a:r>
            <a:r>
              <a:rPr sz="1600" spc="10" dirty="0">
                <a:latin typeface="Cambria" panose="02040503050406030204" pitchFamily="18" charset="0"/>
              </a:rPr>
              <a:t> </a:t>
            </a:r>
            <a:r>
              <a:rPr sz="1600" spc="-10" dirty="0">
                <a:latin typeface="Cambria" panose="02040503050406030204" pitchFamily="18" charset="0"/>
              </a:rPr>
              <a:t>model</a:t>
            </a:r>
          </a:p>
          <a:p>
            <a:pPr marL="2197735" indent="-172085">
              <a:spcBef>
                <a:spcPts val="15"/>
              </a:spcBef>
              <a:buChar char="•"/>
              <a:tabLst>
                <a:tab pos="2199005" algn="l"/>
              </a:tabLst>
            </a:pPr>
            <a:r>
              <a:rPr sz="1600" spc="-5" dirty="0">
                <a:latin typeface="Cambria" panose="02040503050406030204" pitchFamily="18" charset="0"/>
              </a:rPr>
              <a:t>Metadata should be of high standard</a:t>
            </a:r>
          </a:p>
          <a:p>
            <a:pPr marL="2258695" lvl="1" indent="-172085">
              <a:spcBef>
                <a:spcPts val="1135"/>
              </a:spcBef>
              <a:buChar char="•"/>
              <a:tabLst>
                <a:tab pos="2259965" algn="l"/>
              </a:tabLst>
            </a:pPr>
            <a:r>
              <a:rPr sz="1600" spc="-10" dirty="0">
                <a:latin typeface="Cambria" panose="02040503050406030204" pitchFamily="18" charset="0"/>
                <a:cs typeface="Times New Roman"/>
              </a:rPr>
              <a:t>Performed </a:t>
            </a:r>
            <a:r>
              <a:rPr sz="1600" spc="-5" dirty="0">
                <a:latin typeface="Cambria" panose="02040503050406030204" pitchFamily="18" charset="0"/>
                <a:cs typeface="Times New Roman"/>
              </a:rPr>
              <a:t>according to business semantics and</a:t>
            </a:r>
            <a:r>
              <a:rPr sz="1600" spc="105" dirty="0">
                <a:latin typeface="Cambria" panose="02040503050406030204" pitchFamily="18" charset="0"/>
                <a:cs typeface="Times New Roman"/>
              </a:rPr>
              <a:t> </a:t>
            </a:r>
            <a:r>
              <a:rPr sz="1600" spc="-5" dirty="0">
                <a:latin typeface="Cambria" panose="02040503050406030204" pitchFamily="18" charset="0"/>
                <a:cs typeface="Times New Roman"/>
              </a:rPr>
              <a:t>rules</a:t>
            </a:r>
            <a:endParaRPr sz="1600" dirty="0">
              <a:latin typeface="Cambria" panose="02040503050406030204" pitchFamily="18" charset="0"/>
              <a:cs typeface="Times New Roman"/>
            </a:endParaRPr>
          </a:p>
          <a:p>
            <a:pPr marL="2258695" marR="5080" lvl="1" indent="-172085">
              <a:lnSpc>
                <a:spcPts val="1660"/>
              </a:lnSpc>
              <a:spcBef>
                <a:spcPts val="285"/>
              </a:spcBef>
              <a:buChar char="•"/>
              <a:tabLst>
                <a:tab pos="2259965" algn="l"/>
              </a:tabLst>
            </a:pPr>
            <a:r>
              <a:rPr sz="1600" spc="-5" dirty="0">
                <a:latin typeface="Cambria" panose="02040503050406030204" pitchFamily="18" charset="0"/>
                <a:cs typeface="Times New Roman"/>
              </a:rPr>
              <a:t>During integration, certain processing standards have  to be </a:t>
            </a:r>
            <a:r>
              <a:rPr sz="1600" spc="-5" dirty="0" smtClean="0">
                <a:latin typeface="Cambria" panose="02040503050406030204" pitchFamily="18" charset="0"/>
                <a:cs typeface="Times New Roman"/>
              </a:rPr>
              <a:t>followed</a:t>
            </a:r>
            <a:endParaRPr lang="en-US" sz="1600" spc="-5" dirty="0" smtClean="0">
              <a:latin typeface="Cambria" panose="02040503050406030204" pitchFamily="18" charset="0"/>
              <a:cs typeface="Times New Roman"/>
            </a:endParaRPr>
          </a:p>
          <a:p>
            <a:pPr marL="2258695" marR="5080" lvl="1" indent="-172085">
              <a:lnSpc>
                <a:spcPts val="1660"/>
              </a:lnSpc>
              <a:spcBef>
                <a:spcPts val="285"/>
              </a:spcBef>
              <a:buChar char="•"/>
              <a:tabLst>
                <a:tab pos="2259965" algn="l"/>
              </a:tabLst>
            </a:pPr>
            <a:r>
              <a:rPr sz="1600" spc="-10" dirty="0" smtClean="0">
                <a:latin typeface="Cambria" panose="02040503050406030204" pitchFamily="18" charset="0"/>
                <a:cs typeface="Times New Roman"/>
              </a:rPr>
              <a:t>Data </a:t>
            </a:r>
            <a:r>
              <a:rPr sz="1600" spc="-15" dirty="0">
                <a:latin typeface="Cambria" panose="02040503050406030204" pitchFamily="18" charset="0"/>
                <a:cs typeface="Times New Roman"/>
              </a:rPr>
              <a:t>must </a:t>
            </a:r>
            <a:r>
              <a:rPr sz="1600" spc="-5" dirty="0">
                <a:latin typeface="Cambria" panose="02040503050406030204" pitchFamily="18" charset="0"/>
                <a:cs typeface="Times New Roman"/>
              </a:rPr>
              <a:t>be</a:t>
            </a:r>
            <a:r>
              <a:rPr sz="1600" spc="50" dirty="0">
                <a:latin typeface="Cambria" panose="02040503050406030204" pitchFamily="18" charset="0"/>
                <a:cs typeface="Times New Roman"/>
              </a:rPr>
              <a:t> </a:t>
            </a:r>
            <a:r>
              <a:rPr sz="1600" spc="-5" dirty="0">
                <a:latin typeface="Cambria" panose="02040503050406030204" pitchFamily="18" charset="0"/>
                <a:cs typeface="Times New Roman"/>
              </a:rPr>
              <a:t>consistent</a:t>
            </a:r>
            <a:endParaRPr sz="1600" dirty="0"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20823" y="2449067"/>
            <a:ext cx="2628900" cy="836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Cambria" panose="020405030504060302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7302" y="2713989"/>
            <a:ext cx="14744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20" dirty="0">
                <a:solidFill>
                  <a:srgbClr val="FFFFFF"/>
                </a:solidFill>
                <a:latin typeface="Cambria" panose="02040503050406030204" pitchFamily="18" charset="0"/>
                <a:cs typeface="Times New Roman"/>
              </a:rPr>
              <a:t>INTEGRATION</a:t>
            </a:r>
            <a:endParaRPr sz="1600"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16196" y="3390901"/>
            <a:ext cx="5160263" cy="920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Cambria" panose="020405030504060302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8417" y="3486659"/>
            <a:ext cx="4613910" cy="700833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84785" marR="5080" indent="-172085" algn="just">
              <a:lnSpc>
                <a:spcPts val="1660"/>
              </a:lnSpc>
              <a:spcBef>
                <a:spcPts val="36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mbria" panose="02040503050406030204" pitchFamily="18" charset="0"/>
                <a:cs typeface="Times New Roman"/>
              </a:rPr>
              <a:t>Information derived from data that has been  integrated should be usable, findable and as per the  requirements</a:t>
            </a:r>
            <a:endParaRPr sz="1600" dirty="0"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20823" y="3432047"/>
            <a:ext cx="2628900" cy="836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Cambria" panose="020405030504060302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5966" y="3696970"/>
            <a:ext cx="15189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20" dirty="0">
                <a:solidFill>
                  <a:srgbClr val="FFFFFF"/>
                </a:solidFill>
                <a:latin typeface="Cambria" panose="02040503050406030204" pitchFamily="18" charset="0"/>
                <a:cs typeface="Times New Roman"/>
              </a:rPr>
              <a:t>INFORMATION</a:t>
            </a:r>
            <a:endParaRPr sz="1600"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13148" y="4332732"/>
            <a:ext cx="5155692" cy="1220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Cambria" panose="020405030504060302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65623" y="4441654"/>
            <a:ext cx="5555848" cy="963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085">
              <a:lnSpc>
                <a:spcPts val="1789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15" dirty="0">
                <a:latin typeface="Cambria" panose="02040503050406030204" pitchFamily="18" charset="0"/>
                <a:cs typeface="Times New Roman"/>
              </a:rPr>
              <a:t>Technology </a:t>
            </a:r>
            <a:r>
              <a:rPr sz="1600" spc="-5" dirty="0">
                <a:latin typeface="Cambria" panose="02040503050406030204" pitchFamily="18" charset="0"/>
                <a:cs typeface="Times New Roman"/>
              </a:rPr>
              <a:t>used for deriving information </a:t>
            </a:r>
            <a:r>
              <a:rPr sz="1600" spc="-10" dirty="0">
                <a:latin typeface="Cambria" panose="02040503050406030204" pitchFamily="18" charset="0"/>
                <a:cs typeface="Times New Roman"/>
              </a:rPr>
              <a:t>must</a:t>
            </a:r>
            <a:r>
              <a:rPr sz="1600" spc="60" dirty="0">
                <a:latin typeface="Cambria" panose="02040503050406030204" pitchFamily="18" charset="0"/>
                <a:cs typeface="Times New Roman"/>
              </a:rPr>
              <a:t> </a:t>
            </a:r>
            <a:r>
              <a:rPr sz="1600" spc="-5" dirty="0" smtClean="0">
                <a:latin typeface="Cambria" panose="02040503050406030204" pitchFamily="18" charset="0"/>
                <a:cs typeface="Times New Roman"/>
              </a:rPr>
              <a:t>be</a:t>
            </a:r>
            <a:r>
              <a:rPr lang="en-US" sz="1600" spc="-5" dirty="0" smtClean="0">
                <a:latin typeface="Cambria" panose="02040503050406030204" pitchFamily="18" charset="0"/>
                <a:cs typeface="Times New Roman"/>
              </a:rPr>
              <a:t> </a:t>
            </a:r>
            <a:r>
              <a:rPr sz="1600" spc="-5" dirty="0" smtClean="0">
                <a:latin typeface="Cambria" panose="02040503050406030204" pitchFamily="18" charset="0"/>
                <a:cs typeface="Times New Roman"/>
              </a:rPr>
              <a:t>accessible</a:t>
            </a:r>
            <a:endParaRPr sz="1600" dirty="0">
              <a:latin typeface="Cambria" panose="02040503050406030204" pitchFamily="18" charset="0"/>
              <a:cs typeface="Times New Roman"/>
            </a:endParaRPr>
          </a:p>
          <a:p>
            <a:pPr marL="184785" indent="-172085">
              <a:spcBef>
                <a:spcPts val="1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mbria" panose="02040503050406030204" pitchFamily="18" charset="0"/>
                <a:cs typeface="Times New Roman"/>
              </a:rPr>
              <a:t>Also, it should have a good</a:t>
            </a:r>
            <a:r>
              <a:rPr sz="1600" spc="-25" dirty="0">
                <a:latin typeface="Cambria" panose="02040503050406030204" pitchFamily="18" charset="0"/>
                <a:cs typeface="Times New Roman"/>
              </a:rPr>
              <a:t> </a:t>
            </a:r>
            <a:r>
              <a:rPr sz="1600" spc="-5" dirty="0">
                <a:latin typeface="Cambria" panose="02040503050406030204" pitchFamily="18" charset="0"/>
                <a:cs typeface="Times New Roman"/>
              </a:rPr>
              <a:t>user-interface</a:t>
            </a:r>
            <a:endParaRPr sz="1600" dirty="0">
              <a:latin typeface="Cambria" panose="02040503050406030204" pitchFamily="18" charset="0"/>
              <a:cs typeface="Times New Roman"/>
            </a:endParaRPr>
          </a:p>
          <a:p>
            <a:pPr marL="184785" marR="5080" indent="-172085">
              <a:lnSpc>
                <a:spcPts val="1660"/>
              </a:lnSpc>
              <a:spcBef>
                <a:spcPts val="284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mbria" panose="02040503050406030204" pitchFamily="18" charset="0"/>
                <a:cs typeface="Times New Roman"/>
              </a:rPr>
              <a:t>Should support analysis, decision support, data and  storage </a:t>
            </a:r>
            <a:r>
              <a:rPr sz="1600" spc="-10" dirty="0">
                <a:latin typeface="Cambria" panose="02040503050406030204" pitchFamily="18" charset="0"/>
                <a:cs typeface="Times New Roman"/>
              </a:rPr>
              <a:t>management</a:t>
            </a:r>
            <a:endParaRPr sz="1600" dirty="0"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20823" y="4524755"/>
            <a:ext cx="2625852" cy="8366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Cambria" panose="020405030504060302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83587" y="4790059"/>
            <a:ext cx="14992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mbria" panose="02040503050406030204" pitchFamily="18" charset="0"/>
                <a:cs typeface="Times New Roman"/>
              </a:rPr>
              <a:t>TECHNOLOGY</a:t>
            </a:r>
            <a:endParaRPr sz="1600"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16196" y="5576315"/>
            <a:ext cx="5160263" cy="920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68418" y="5777891"/>
            <a:ext cx="4614545" cy="4794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84785" marR="5080" indent="-172085">
              <a:lnSpc>
                <a:spcPts val="1660"/>
              </a:lnSpc>
              <a:spcBef>
                <a:spcPts val="36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Times New Roman"/>
                <a:cs typeface="Times New Roman"/>
              </a:rPr>
              <a:t>Consists </a:t>
            </a:r>
            <a:r>
              <a:rPr sz="1600" spc="-10" dirty="0">
                <a:latin typeface="Times New Roman"/>
                <a:cs typeface="Times New Roman"/>
              </a:rPr>
              <a:t>of different </a:t>
            </a:r>
            <a:r>
              <a:rPr sz="1600" spc="-5" dirty="0">
                <a:latin typeface="Times New Roman"/>
                <a:cs typeface="Times New Roman"/>
              </a:rPr>
              <a:t>roles and responsibilities, like  </a:t>
            </a:r>
            <a:r>
              <a:rPr sz="1600" spc="-10" dirty="0">
                <a:latin typeface="Times New Roman"/>
                <a:cs typeface="Times New Roman"/>
              </a:rPr>
              <a:t>management, </a:t>
            </a:r>
            <a:r>
              <a:rPr sz="1600" spc="-5" dirty="0">
                <a:latin typeface="Times New Roman"/>
                <a:cs typeface="Times New Roman"/>
              </a:rPr>
              <a:t>development, support and usage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roles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20823" y="5617464"/>
            <a:ext cx="2628900" cy="836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15006" y="5883046"/>
            <a:ext cx="16395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20" dirty="0">
                <a:solidFill>
                  <a:srgbClr val="FFFFFF"/>
                </a:solidFill>
                <a:latin typeface="Cambria" panose="02040503050406030204" pitchFamily="18" charset="0"/>
                <a:cs typeface="Times New Roman"/>
              </a:rPr>
              <a:t>ORGANIZATION</a:t>
            </a:r>
            <a:endParaRPr sz="1600"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63267" y="972058"/>
            <a:ext cx="144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BI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Architecture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0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823" y="312165"/>
            <a:ext cx="8993543" cy="62837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5" dirty="0">
                <a:solidFill>
                  <a:schemeClr val="tx1"/>
                </a:solidFill>
                <a:cs typeface="Times New Roman"/>
              </a:rPr>
              <a:t>Administration and Operations</a:t>
            </a:r>
            <a:r>
              <a:rPr sz="4000" dirty="0">
                <a:solidFill>
                  <a:schemeClr val="tx1"/>
                </a:solidFill>
                <a:cs typeface="Times New Roman"/>
              </a:rPr>
              <a:t> 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3796" y="1391098"/>
            <a:ext cx="9517489" cy="43582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400" b="1" spc="-5" dirty="0">
                <a:latin typeface="Times New Roman"/>
                <a:cs typeface="Times New Roman"/>
              </a:rPr>
              <a:t>BI </a:t>
            </a:r>
            <a:r>
              <a:rPr sz="2400" b="1" dirty="0">
                <a:latin typeface="Times New Roman"/>
                <a:cs typeface="Times New Roman"/>
              </a:rPr>
              <a:t>and DW </a:t>
            </a:r>
            <a:r>
              <a:rPr sz="2400" b="1" spc="-5" dirty="0">
                <a:latin typeface="Times New Roman"/>
                <a:cs typeface="Times New Roman"/>
              </a:rPr>
              <a:t>operations: </a:t>
            </a:r>
            <a:r>
              <a:rPr sz="2400" spc="-5" dirty="0">
                <a:latin typeface="Times New Roman"/>
                <a:cs typeface="Times New Roman"/>
              </a:rPr>
              <a:t>Data warehouse administration requires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usage 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various </a:t>
            </a:r>
            <a:r>
              <a:rPr sz="2400" spc="-10" dirty="0">
                <a:latin typeface="Times New Roman"/>
                <a:cs typeface="Times New Roman"/>
              </a:rPr>
              <a:t>tools </a:t>
            </a:r>
            <a:r>
              <a:rPr sz="2400" spc="-5" dirty="0">
                <a:latin typeface="Times New Roman"/>
                <a:cs typeface="Times New Roman"/>
              </a:rPr>
              <a:t>to monitor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performance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usage of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warehouse, </a:t>
            </a:r>
            <a:r>
              <a:rPr sz="2400" dirty="0">
                <a:latin typeface="Times New Roman"/>
                <a:cs typeface="Times New Roman"/>
              </a:rPr>
              <a:t>and  perform </a:t>
            </a:r>
            <a:r>
              <a:rPr sz="2400" spc="-5" dirty="0">
                <a:latin typeface="Times New Roman"/>
                <a:cs typeface="Times New Roman"/>
              </a:rPr>
              <a:t>administrative tasks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it. Some </a:t>
            </a:r>
            <a:r>
              <a:rPr sz="2400" dirty="0">
                <a:latin typeface="Times New Roman"/>
                <a:cs typeface="Times New Roman"/>
              </a:rPr>
              <a:t>of these tools would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be:</a:t>
            </a:r>
            <a:endParaRPr sz="2400" dirty="0">
              <a:latin typeface="Times New Roman"/>
              <a:cs typeface="Times New Roman"/>
            </a:endParaRPr>
          </a:p>
          <a:p>
            <a:pPr marL="812800" indent="-228600">
              <a:spcBef>
                <a:spcPts val="440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lang="en-IN" sz="2400" dirty="0" smtClean="0">
                <a:latin typeface="Times New Roman"/>
                <a:cs typeface="Times New Roman"/>
              </a:rPr>
              <a:t>Data </a:t>
            </a:r>
            <a:r>
              <a:rPr sz="2400" dirty="0" smtClean="0">
                <a:latin typeface="Times New Roman"/>
                <a:cs typeface="Times New Roman"/>
              </a:rPr>
              <a:t>Backup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restore</a:t>
            </a:r>
          </a:p>
          <a:p>
            <a:pPr marL="812800" indent="-228600">
              <a:spcBef>
                <a:spcPts val="430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400" dirty="0">
                <a:latin typeface="Times New Roman"/>
                <a:cs typeface="Times New Roman"/>
              </a:rPr>
              <a:t>Security</a:t>
            </a:r>
          </a:p>
          <a:p>
            <a:pPr marL="812800" indent="-228600">
              <a:spcBef>
                <a:spcPts val="430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Database</a:t>
            </a:r>
            <a:r>
              <a:rPr sz="2400" spc="-15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spcBef>
                <a:spcPts val="470"/>
              </a:spcBef>
            </a:pPr>
            <a:r>
              <a:rPr sz="2400" b="1" dirty="0">
                <a:latin typeface="Times New Roman"/>
                <a:cs typeface="Times New Roman"/>
              </a:rPr>
              <a:t>Data </a:t>
            </a:r>
            <a:r>
              <a:rPr sz="2400" b="1" spc="-15" dirty="0">
                <a:latin typeface="Times New Roman"/>
                <a:cs typeface="Times New Roman"/>
              </a:rPr>
              <a:t>resource </a:t>
            </a:r>
            <a:r>
              <a:rPr sz="2400" b="1" spc="-5" dirty="0">
                <a:latin typeface="Times New Roman"/>
                <a:cs typeface="Times New Roman"/>
              </a:rPr>
              <a:t>administration: </a:t>
            </a:r>
            <a:r>
              <a:rPr sz="2400" spc="-5" dirty="0">
                <a:latin typeface="Times New Roman"/>
                <a:cs typeface="Times New Roman"/>
              </a:rPr>
              <a:t>Involves </a:t>
            </a:r>
            <a:r>
              <a:rPr sz="2400" i="1" spc="-5" dirty="0">
                <a:latin typeface="Times New Roman"/>
                <a:cs typeface="Times New Roman"/>
              </a:rPr>
              <a:t>data governance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i="1" spc="-5" dirty="0">
                <a:latin typeface="Times New Roman"/>
                <a:cs typeface="Times New Roman"/>
              </a:rPr>
              <a:t>metadata  </a:t>
            </a:r>
            <a:r>
              <a:rPr sz="2400" i="1" dirty="0">
                <a:latin typeface="Times New Roman"/>
                <a:cs typeface="Times New Roman"/>
              </a:rPr>
              <a:t>management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812800" marR="5715" lvl="1" indent="-342900">
              <a:spcBef>
                <a:spcPts val="484"/>
              </a:spcBef>
              <a:buFont typeface="Arial" pitchFamily="34" charset="0"/>
              <a:buChar char="•"/>
            </a:pPr>
            <a:r>
              <a:rPr sz="2400" b="1" dirty="0">
                <a:latin typeface="Times New Roman"/>
                <a:cs typeface="Times New Roman"/>
              </a:rPr>
              <a:t>Data </a:t>
            </a:r>
            <a:r>
              <a:rPr sz="2400" b="1" spc="-5" dirty="0">
                <a:latin typeface="Times New Roman"/>
                <a:cs typeface="Times New Roman"/>
              </a:rPr>
              <a:t>governance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technique </a:t>
            </a:r>
            <a:r>
              <a:rPr lang="en-IN" sz="2400" spc="-5" dirty="0" smtClean="0">
                <a:latin typeface="Times New Roman"/>
                <a:cs typeface="Times New Roman"/>
              </a:rPr>
              <a:t>to </a:t>
            </a:r>
            <a:r>
              <a:rPr sz="2400" spc="-5" dirty="0" smtClean="0">
                <a:latin typeface="Times New Roman"/>
                <a:cs typeface="Times New Roman"/>
              </a:rPr>
              <a:t>control </a:t>
            </a: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-25" dirty="0">
                <a:latin typeface="Times New Roman"/>
                <a:cs typeface="Times New Roman"/>
              </a:rPr>
              <a:t>quality,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spc="-1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spc="-20" dirty="0">
                <a:latin typeface="Times New Roman"/>
                <a:cs typeface="Times New Roman"/>
              </a:rPr>
              <a:t>to  </a:t>
            </a:r>
            <a:r>
              <a:rPr sz="2400" spc="-5" dirty="0">
                <a:latin typeface="Times New Roman"/>
                <a:cs typeface="Times New Roman"/>
              </a:rPr>
              <a:t>assess, improve, manage and </a:t>
            </a:r>
            <a:r>
              <a:rPr sz="2400" spc="-10" dirty="0">
                <a:latin typeface="Times New Roman"/>
                <a:cs typeface="Times New Roman"/>
              </a:rPr>
              <a:t>maintain </a:t>
            </a:r>
            <a:r>
              <a:rPr sz="2400" spc="-5" dirty="0">
                <a:latin typeface="Times New Roman"/>
                <a:cs typeface="Times New Roman"/>
              </a:rPr>
              <a:t>information. It helps to define  standards that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required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maintain </a:t>
            </a: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-20" dirty="0">
                <a:latin typeface="Times New Roman"/>
                <a:cs typeface="Times New Roman"/>
              </a:rPr>
              <a:t>quality. 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30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1598" y="1695450"/>
            <a:ext cx="2863031" cy="1733550"/>
          </a:xfrm>
          <a:custGeom>
            <a:avLst/>
            <a:gdLst/>
            <a:ahLst/>
            <a:cxnLst/>
            <a:rect l="l" t="t" r="r" b="b"/>
            <a:pathLst>
              <a:path w="2251710" h="1733550">
                <a:moveTo>
                  <a:pt x="126" y="0"/>
                </a:moveTo>
                <a:lnTo>
                  <a:pt x="0" y="1485900"/>
                </a:lnTo>
                <a:lnTo>
                  <a:pt x="21102" y="1533874"/>
                </a:lnTo>
                <a:lnTo>
                  <a:pt x="57382" y="1564178"/>
                </a:lnTo>
                <a:lnTo>
                  <a:pt x="110047" y="1592835"/>
                </a:lnTo>
                <a:lnTo>
                  <a:pt x="177911" y="1619584"/>
                </a:lnTo>
                <a:lnTo>
                  <a:pt x="217172" y="1632161"/>
                </a:lnTo>
                <a:lnTo>
                  <a:pt x="259787" y="1644163"/>
                </a:lnTo>
                <a:lnTo>
                  <a:pt x="305609" y="1655557"/>
                </a:lnTo>
                <a:lnTo>
                  <a:pt x="354489" y="1666312"/>
                </a:lnTo>
                <a:lnTo>
                  <a:pt x="406278" y="1676393"/>
                </a:lnTo>
                <a:lnTo>
                  <a:pt x="460830" y="1685769"/>
                </a:lnTo>
                <a:lnTo>
                  <a:pt x="517994" y="1694407"/>
                </a:lnTo>
                <a:lnTo>
                  <a:pt x="577624" y="1702274"/>
                </a:lnTo>
                <a:lnTo>
                  <a:pt x="639570" y="1709338"/>
                </a:lnTo>
                <a:lnTo>
                  <a:pt x="703684" y="1715566"/>
                </a:lnTo>
                <a:lnTo>
                  <a:pt x="769819" y="1720925"/>
                </a:lnTo>
                <a:lnTo>
                  <a:pt x="837825" y="1725383"/>
                </a:lnTo>
                <a:lnTo>
                  <a:pt x="907554" y="1728907"/>
                </a:lnTo>
                <a:lnTo>
                  <a:pt x="978859" y="1731464"/>
                </a:lnTo>
                <a:lnTo>
                  <a:pt x="1051591" y="1733023"/>
                </a:lnTo>
                <a:lnTo>
                  <a:pt x="1125601" y="1733550"/>
                </a:lnTo>
                <a:lnTo>
                  <a:pt x="1199610" y="1733023"/>
                </a:lnTo>
                <a:lnTo>
                  <a:pt x="1272342" y="1731464"/>
                </a:lnTo>
                <a:lnTo>
                  <a:pt x="1343647" y="1728907"/>
                </a:lnTo>
                <a:lnTo>
                  <a:pt x="1413376" y="1725383"/>
                </a:lnTo>
                <a:lnTo>
                  <a:pt x="1481382" y="1720925"/>
                </a:lnTo>
                <a:lnTo>
                  <a:pt x="1547517" y="1715566"/>
                </a:lnTo>
                <a:lnTo>
                  <a:pt x="1611631" y="1709338"/>
                </a:lnTo>
                <a:lnTo>
                  <a:pt x="1673577" y="1702274"/>
                </a:lnTo>
                <a:lnTo>
                  <a:pt x="1733207" y="1694407"/>
                </a:lnTo>
                <a:lnTo>
                  <a:pt x="1790371" y="1685769"/>
                </a:lnTo>
                <a:lnTo>
                  <a:pt x="1844923" y="1676393"/>
                </a:lnTo>
                <a:lnTo>
                  <a:pt x="1896712" y="1666312"/>
                </a:lnTo>
                <a:lnTo>
                  <a:pt x="1945592" y="1655557"/>
                </a:lnTo>
                <a:lnTo>
                  <a:pt x="1991414" y="1644163"/>
                </a:lnTo>
                <a:lnTo>
                  <a:pt x="2034029" y="1632161"/>
                </a:lnTo>
                <a:lnTo>
                  <a:pt x="2073290" y="1619584"/>
                </a:lnTo>
                <a:lnTo>
                  <a:pt x="2141154" y="1592835"/>
                </a:lnTo>
                <a:lnTo>
                  <a:pt x="2193819" y="1564178"/>
                </a:lnTo>
                <a:lnTo>
                  <a:pt x="2230099" y="1533874"/>
                </a:lnTo>
                <a:lnTo>
                  <a:pt x="2251202" y="1485900"/>
                </a:lnTo>
                <a:lnTo>
                  <a:pt x="2251202" y="247650"/>
                </a:lnTo>
                <a:lnTo>
                  <a:pt x="1125601" y="247650"/>
                </a:lnTo>
                <a:lnTo>
                  <a:pt x="1051591" y="247123"/>
                </a:lnTo>
                <a:lnTo>
                  <a:pt x="978861" y="245564"/>
                </a:lnTo>
                <a:lnTo>
                  <a:pt x="907559" y="243007"/>
                </a:lnTo>
                <a:lnTo>
                  <a:pt x="837834" y="239483"/>
                </a:lnTo>
                <a:lnTo>
                  <a:pt x="769832" y="235025"/>
                </a:lnTo>
                <a:lnTo>
                  <a:pt x="703703" y="229666"/>
                </a:lnTo>
                <a:lnTo>
                  <a:pt x="639594" y="223438"/>
                </a:lnTo>
                <a:lnTo>
                  <a:pt x="577654" y="216374"/>
                </a:lnTo>
                <a:lnTo>
                  <a:pt x="518032" y="208507"/>
                </a:lnTo>
                <a:lnTo>
                  <a:pt x="460874" y="199869"/>
                </a:lnTo>
                <a:lnTo>
                  <a:pt x="406330" y="190493"/>
                </a:lnTo>
                <a:lnTo>
                  <a:pt x="354548" y="180412"/>
                </a:lnTo>
                <a:lnTo>
                  <a:pt x="305676" y="169657"/>
                </a:lnTo>
                <a:lnTo>
                  <a:pt x="259862" y="158263"/>
                </a:lnTo>
                <a:lnTo>
                  <a:pt x="217254" y="146261"/>
                </a:lnTo>
                <a:lnTo>
                  <a:pt x="178000" y="133684"/>
                </a:lnTo>
                <a:lnTo>
                  <a:pt x="110150" y="106935"/>
                </a:lnTo>
                <a:lnTo>
                  <a:pt x="57496" y="78278"/>
                </a:lnTo>
                <a:lnTo>
                  <a:pt x="21224" y="47974"/>
                </a:lnTo>
                <a:lnTo>
                  <a:pt x="2520" y="16283"/>
                </a:lnTo>
                <a:lnTo>
                  <a:pt x="126" y="0"/>
                </a:lnTo>
                <a:close/>
              </a:path>
              <a:path w="2251710" h="1733550">
                <a:moveTo>
                  <a:pt x="2251202" y="0"/>
                </a:moveTo>
                <a:lnTo>
                  <a:pt x="2230099" y="47974"/>
                </a:lnTo>
                <a:lnTo>
                  <a:pt x="2193819" y="78278"/>
                </a:lnTo>
                <a:lnTo>
                  <a:pt x="2141154" y="106935"/>
                </a:lnTo>
                <a:lnTo>
                  <a:pt x="2073290" y="133684"/>
                </a:lnTo>
                <a:lnTo>
                  <a:pt x="2034029" y="146261"/>
                </a:lnTo>
                <a:lnTo>
                  <a:pt x="1991414" y="158263"/>
                </a:lnTo>
                <a:lnTo>
                  <a:pt x="1945592" y="169657"/>
                </a:lnTo>
                <a:lnTo>
                  <a:pt x="1896712" y="180412"/>
                </a:lnTo>
                <a:lnTo>
                  <a:pt x="1844923" y="190493"/>
                </a:lnTo>
                <a:lnTo>
                  <a:pt x="1790371" y="199869"/>
                </a:lnTo>
                <a:lnTo>
                  <a:pt x="1733207" y="208507"/>
                </a:lnTo>
                <a:lnTo>
                  <a:pt x="1673577" y="216374"/>
                </a:lnTo>
                <a:lnTo>
                  <a:pt x="1611631" y="223438"/>
                </a:lnTo>
                <a:lnTo>
                  <a:pt x="1547517" y="229666"/>
                </a:lnTo>
                <a:lnTo>
                  <a:pt x="1481382" y="235025"/>
                </a:lnTo>
                <a:lnTo>
                  <a:pt x="1413376" y="239483"/>
                </a:lnTo>
                <a:lnTo>
                  <a:pt x="1343647" y="243007"/>
                </a:lnTo>
                <a:lnTo>
                  <a:pt x="1272342" y="245564"/>
                </a:lnTo>
                <a:lnTo>
                  <a:pt x="1199610" y="247123"/>
                </a:lnTo>
                <a:lnTo>
                  <a:pt x="1125601" y="247650"/>
                </a:lnTo>
                <a:lnTo>
                  <a:pt x="2251202" y="247650"/>
                </a:lnTo>
                <a:lnTo>
                  <a:pt x="2251202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41726" y="1447800"/>
            <a:ext cx="2862224" cy="495300"/>
          </a:xfrm>
          <a:custGeom>
            <a:avLst/>
            <a:gdLst/>
            <a:ahLst/>
            <a:cxnLst/>
            <a:rect l="l" t="t" r="r" b="b"/>
            <a:pathLst>
              <a:path w="2251075" h="495300">
                <a:moveTo>
                  <a:pt x="1125474" y="0"/>
                </a:moveTo>
                <a:lnTo>
                  <a:pt x="1051464" y="526"/>
                </a:lnTo>
                <a:lnTo>
                  <a:pt x="978734" y="2085"/>
                </a:lnTo>
                <a:lnTo>
                  <a:pt x="907432" y="4642"/>
                </a:lnTo>
                <a:lnTo>
                  <a:pt x="837707" y="8166"/>
                </a:lnTo>
                <a:lnTo>
                  <a:pt x="769705" y="12624"/>
                </a:lnTo>
                <a:lnTo>
                  <a:pt x="703576" y="17983"/>
                </a:lnTo>
                <a:lnTo>
                  <a:pt x="639467" y="24211"/>
                </a:lnTo>
                <a:lnTo>
                  <a:pt x="577527" y="31275"/>
                </a:lnTo>
                <a:lnTo>
                  <a:pt x="517905" y="39142"/>
                </a:lnTo>
                <a:lnTo>
                  <a:pt x="460747" y="47780"/>
                </a:lnTo>
                <a:lnTo>
                  <a:pt x="406203" y="57156"/>
                </a:lnTo>
                <a:lnTo>
                  <a:pt x="354421" y="67237"/>
                </a:lnTo>
                <a:lnTo>
                  <a:pt x="305549" y="77992"/>
                </a:lnTo>
                <a:lnTo>
                  <a:pt x="259735" y="89386"/>
                </a:lnTo>
                <a:lnTo>
                  <a:pt x="217127" y="101388"/>
                </a:lnTo>
                <a:lnTo>
                  <a:pt x="177873" y="113965"/>
                </a:lnTo>
                <a:lnTo>
                  <a:pt x="110023" y="140714"/>
                </a:lnTo>
                <a:lnTo>
                  <a:pt x="57369" y="169371"/>
                </a:lnTo>
                <a:lnTo>
                  <a:pt x="21097" y="199675"/>
                </a:lnTo>
                <a:lnTo>
                  <a:pt x="0" y="247650"/>
                </a:lnTo>
                <a:lnTo>
                  <a:pt x="2393" y="263933"/>
                </a:lnTo>
                <a:lnTo>
                  <a:pt x="37111" y="310966"/>
                </a:lnTo>
                <a:lnTo>
                  <a:pt x="81722" y="340479"/>
                </a:lnTo>
                <a:lnTo>
                  <a:pt x="142123" y="368214"/>
                </a:lnTo>
                <a:lnTo>
                  <a:pt x="217127" y="393911"/>
                </a:lnTo>
                <a:lnTo>
                  <a:pt x="259735" y="405913"/>
                </a:lnTo>
                <a:lnTo>
                  <a:pt x="305549" y="417307"/>
                </a:lnTo>
                <a:lnTo>
                  <a:pt x="354421" y="428062"/>
                </a:lnTo>
                <a:lnTo>
                  <a:pt x="406203" y="438143"/>
                </a:lnTo>
                <a:lnTo>
                  <a:pt x="460747" y="447519"/>
                </a:lnTo>
                <a:lnTo>
                  <a:pt x="517905" y="456157"/>
                </a:lnTo>
                <a:lnTo>
                  <a:pt x="577527" y="464024"/>
                </a:lnTo>
                <a:lnTo>
                  <a:pt x="639467" y="471088"/>
                </a:lnTo>
                <a:lnTo>
                  <a:pt x="703576" y="477316"/>
                </a:lnTo>
                <a:lnTo>
                  <a:pt x="769705" y="482675"/>
                </a:lnTo>
                <a:lnTo>
                  <a:pt x="837707" y="487133"/>
                </a:lnTo>
                <a:lnTo>
                  <a:pt x="907432" y="490657"/>
                </a:lnTo>
                <a:lnTo>
                  <a:pt x="978734" y="493214"/>
                </a:lnTo>
                <a:lnTo>
                  <a:pt x="1051464" y="494773"/>
                </a:lnTo>
                <a:lnTo>
                  <a:pt x="1125474" y="495300"/>
                </a:lnTo>
                <a:lnTo>
                  <a:pt x="1199483" y="494773"/>
                </a:lnTo>
                <a:lnTo>
                  <a:pt x="1272215" y="493214"/>
                </a:lnTo>
                <a:lnTo>
                  <a:pt x="1343520" y="490657"/>
                </a:lnTo>
                <a:lnTo>
                  <a:pt x="1413249" y="487133"/>
                </a:lnTo>
                <a:lnTo>
                  <a:pt x="1481255" y="482675"/>
                </a:lnTo>
                <a:lnTo>
                  <a:pt x="1547390" y="477316"/>
                </a:lnTo>
                <a:lnTo>
                  <a:pt x="1611504" y="471088"/>
                </a:lnTo>
                <a:lnTo>
                  <a:pt x="1673450" y="464024"/>
                </a:lnTo>
                <a:lnTo>
                  <a:pt x="1733080" y="456157"/>
                </a:lnTo>
                <a:lnTo>
                  <a:pt x="1790244" y="447519"/>
                </a:lnTo>
                <a:lnTo>
                  <a:pt x="1844796" y="438143"/>
                </a:lnTo>
                <a:lnTo>
                  <a:pt x="1896585" y="428062"/>
                </a:lnTo>
                <a:lnTo>
                  <a:pt x="1945465" y="417307"/>
                </a:lnTo>
                <a:lnTo>
                  <a:pt x="1991287" y="405913"/>
                </a:lnTo>
                <a:lnTo>
                  <a:pt x="2033902" y="393911"/>
                </a:lnTo>
                <a:lnTo>
                  <a:pt x="2073163" y="381334"/>
                </a:lnTo>
                <a:lnTo>
                  <a:pt x="2141027" y="354585"/>
                </a:lnTo>
                <a:lnTo>
                  <a:pt x="2193692" y="325928"/>
                </a:lnTo>
                <a:lnTo>
                  <a:pt x="2229972" y="295624"/>
                </a:lnTo>
                <a:lnTo>
                  <a:pt x="2251075" y="247650"/>
                </a:lnTo>
                <a:lnTo>
                  <a:pt x="2248680" y="231366"/>
                </a:lnTo>
                <a:lnTo>
                  <a:pt x="2213954" y="184333"/>
                </a:lnTo>
                <a:lnTo>
                  <a:pt x="2169333" y="154820"/>
                </a:lnTo>
                <a:lnTo>
                  <a:pt x="2108921" y="127085"/>
                </a:lnTo>
                <a:lnTo>
                  <a:pt x="2033902" y="101388"/>
                </a:lnTo>
                <a:lnTo>
                  <a:pt x="1991287" y="89386"/>
                </a:lnTo>
                <a:lnTo>
                  <a:pt x="1945465" y="77992"/>
                </a:lnTo>
                <a:lnTo>
                  <a:pt x="1896585" y="67237"/>
                </a:lnTo>
                <a:lnTo>
                  <a:pt x="1844796" y="57156"/>
                </a:lnTo>
                <a:lnTo>
                  <a:pt x="1790244" y="47780"/>
                </a:lnTo>
                <a:lnTo>
                  <a:pt x="1733080" y="39142"/>
                </a:lnTo>
                <a:lnTo>
                  <a:pt x="1673450" y="31275"/>
                </a:lnTo>
                <a:lnTo>
                  <a:pt x="1611504" y="24211"/>
                </a:lnTo>
                <a:lnTo>
                  <a:pt x="1547390" y="17983"/>
                </a:lnTo>
                <a:lnTo>
                  <a:pt x="1481255" y="12624"/>
                </a:lnTo>
                <a:lnTo>
                  <a:pt x="1413249" y="8166"/>
                </a:lnTo>
                <a:lnTo>
                  <a:pt x="1343520" y="4642"/>
                </a:lnTo>
                <a:lnTo>
                  <a:pt x="1272215" y="2085"/>
                </a:lnTo>
                <a:lnTo>
                  <a:pt x="1199483" y="526"/>
                </a:lnTo>
                <a:lnTo>
                  <a:pt x="1125474" y="0"/>
                </a:lnTo>
                <a:close/>
              </a:path>
            </a:pathLst>
          </a:custGeom>
          <a:solidFill>
            <a:srgbClr val="FFFFA2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41598" y="1447800"/>
            <a:ext cx="2863031" cy="495300"/>
          </a:xfrm>
          <a:custGeom>
            <a:avLst/>
            <a:gdLst/>
            <a:ahLst/>
            <a:cxnLst/>
            <a:rect l="l" t="t" r="r" b="b"/>
            <a:pathLst>
              <a:path w="2251710" h="495300">
                <a:moveTo>
                  <a:pt x="2251202" y="247650"/>
                </a:moveTo>
                <a:lnTo>
                  <a:pt x="2230099" y="295624"/>
                </a:lnTo>
                <a:lnTo>
                  <a:pt x="2193819" y="325928"/>
                </a:lnTo>
                <a:lnTo>
                  <a:pt x="2141154" y="354585"/>
                </a:lnTo>
                <a:lnTo>
                  <a:pt x="2073290" y="381334"/>
                </a:lnTo>
                <a:lnTo>
                  <a:pt x="2034029" y="393911"/>
                </a:lnTo>
                <a:lnTo>
                  <a:pt x="1991414" y="405913"/>
                </a:lnTo>
                <a:lnTo>
                  <a:pt x="1945592" y="417307"/>
                </a:lnTo>
                <a:lnTo>
                  <a:pt x="1896712" y="428062"/>
                </a:lnTo>
                <a:lnTo>
                  <a:pt x="1844923" y="438143"/>
                </a:lnTo>
                <a:lnTo>
                  <a:pt x="1790371" y="447519"/>
                </a:lnTo>
                <a:lnTo>
                  <a:pt x="1733207" y="456157"/>
                </a:lnTo>
                <a:lnTo>
                  <a:pt x="1673577" y="464024"/>
                </a:lnTo>
                <a:lnTo>
                  <a:pt x="1611631" y="471088"/>
                </a:lnTo>
                <a:lnTo>
                  <a:pt x="1547517" y="477316"/>
                </a:lnTo>
                <a:lnTo>
                  <a:pt x="1481382" y="482675"/>
                </a:lnTo>
                <a:lnTo>
                  <a:pt x="1413376" y="487133"/>
                </a:lnTo>
                <a:lnTo>
                  <a:pt x="1343647" y="490657"/>
                </a:lnTo>
                <a:lnTo>
                  <a:pt x="1272342" y="493214"/>
                </a:lnTo>
                <a:lnTo>
                  <a:pt x="1199610" y="494773"/>
                </a:lnTo>
                <a:lnTo>
                  <a:pt x="1125601" y="495300"/>
                </a:lnTo>
                <a:lnTo>
                  <a:pt x="1051591" y="494773"/>
                </a:lnTo>
                <a:lnTo>
                  <a:pt x="978859" y="493214"/>
                </a:lnTo>
                <a:lnTo>
                  <a:pt x="907554" y="490657"/>
                </a:lnTo>
                <a:lnTo>
                  <a:pt x="837825" y="487133"/>
                </a:lnTo>
                <a:lnTo>
                  <a:pt x="769819" y="482675"/>
                </a:lnTo>
                <a:lnTo>
                  <a:pt x="703684" y="477316"/>
                </a:lnTo>
                <a:lnTo>
                  <a:pt x="639570" y="471088"/>
                </a:lnTo>
                <a:lnTo>
                  <a:pt x="577624" y="464024"/>
                </a:lnTo>
                <a:lnTo>
                  <a:pt x="517994" y="456157"/>
                </a:lnTo>
                <a:lnTo>
                  <a:pt x="460830" y="447519"/>
                </a:lnTo>
                <a:lnTo>
                  <a:pt x="406278" y="438143"/>
                </a:lnTo>
                <a:lnTo>
                  <a:pt x="354489" y="428062"/>
                </a:lnTo>
                <a:lnTo>
                  <a:pt x="305609" y="417307"/>
                </a:lnTo>
                <a:lnTo>
                  <a:pt x="259787" y="405913"/>
                </a:lnTo>
                <a:lnTo>
                  <a:pt x="217172" y="393911"/>
                </a:lnTo>
                <a:lnTo>
                  <a:pt x="177911" y="381334"/>
                </a:lnTo>
                <a:lnTo>
                  <a:pt x="110047" y="354585"/>
                </a:lnTo>
                <a:lnTo>
                  <a:pt x="57382" y="325928"/>
                </a:lnTo>
                <a:lnTo>
                  <a:pt x="21102" y="295624"/>
                </a:lnTo>
                <a:lnTo>
                  <a:pt x="0" y="247650"/>
                </a:lnTo>
                <a:lnTo>
                  <a:pt x="2394" y="231366"/>
                </a:lnTo>
                <a:lnTo>
                  <a:pt x="37120" y="184333"/>
                </a:lnTo>
                <a:lnTo>
                  <a:pt x="81741" y="154820"/>
                </a:lnTo>
                <a:lnTo>
                  <a:pt x="142153" y="127085"/>
                </a:lnTo>
                <a:lnTo>
                  <a:pt x="217172" y="101388"/>
                </a:lnTo>
                <a:lnTo>
                  <a:pt x="259787" y="89386"/>
                </a:lnTo>
                <a:lnTo>
                  <a:pt x="305609" y="77992"/>
                </a:lnTo>
                <a:lnTo>
                  <a:pt x="354489" y="67237"/>
                </a:lnTo>
                <a:lnTo>
                  <a:pt x="406278" y="57156"/>
                </a:lnTo>
                <a:lnTo>
                  <a:pt x="460830" y="47780"/>
                </a:lnTo>
                <a:lnTo>
                  <a:pt x="517994" y="39142"/>
                </a:lnTo>
                <a:lnTo>
                  <a:pt x="577624" y="31275"/>
                </a:lnTo>
                <a:lnTo>
                  <a:pt x="639570" y="24211"/>
                </a:lnTo>
                <a:lnTo>
                  <a:pt x="703684" y="17983"/>
                </a:lnTo>
                <a:lnTo>
                  <a:pt x="769819" y="12624"/>
                </a:lnTo>
                <a:lnTo>
                  <a:pt x="837825" y="8166"/>
                </a:lnTo>
                <a:lnTo>
                  <a:pt x="907554" y="4642"/>
                </a:lnTo>
                <a:lnTo>
                  <a:pt x="978859" y="2085"/>
                </a:lnTo>
                <a:lnTo>
                  <a:pt x="1051591" y="526"/>
                </a:lnTo>
                <a:lnTo>
                  <a:pt x="1125601" y="0"/>
                </a:lnTo>
                <a:lnTo>
                  <a:pt x="1199610" y="526"/>
                </a:lnTo>
                <a:lnTo>
                  <a:pt x="1272342" y="2085"/>
                </a:lnTo>
                <a:lnTo>
                  <a:pt x="1343647" y="4642"/>
                </a:lnTo>
                <a:lnTo>
                  <a:pt x="1413376" y="8166"/>
                </a:lnTo>
                <a:lnTo>
                  <a:pt x="1481382" y="12624"/>
                </a:lnTo>
                <a:lnTo>
                  <a:pt x="1547517" y="17983"/>
                </a:lnTo>
                <a:lnTo>
                  <a:pt x="1611631" y="24211"/>
                </a:lnTo>
                <a:lnTo>
                  <a:pt x="1673577" y="31275"/>
                </a:lnTo>
                <a:lnTo>
                  <a:pt x="1733207" y="39142"/>
                </a:lnTo>
                <a:lnTo>
                  <a:pt x="1790371" y="47780"/>
                </a:lnTo>
                <a:lnTo>
                  <a:pt x="1844923" y="57156"/>
                </a:lnTo>
                <a:lnTo>
                  <a:pt x="1896712" y="67237"/>
                </a:lnTo>
                <a:lnTo>
                  <a:pt x="1945592" y="77992"/>
                </a:lnTo>
                <a:lnTo>
                  <a:pt x="1991414" y="89386"/>
                </a:lnTo>
                <a:lnTo>
                  <a:pt x="2034029" y="101388"/>
                </a:lnTo>
                <a:lnTo>
                  <a:pt x="2073290" y="113965"/>
                </a:lnTo>
                <a:lnTo>
                  <a:pt x="2141154" y="140714"/>
                </a:lnTo>
                <a:lnTo>
                  <a:pt x="2193819" y="169371"/>
                </a:lnTo>
                <a:lnTo>
                  <a:pt x="2230099" y="199675"/>
                </a:lnTo>
                <a:lnTo>
                  <a:pt x="2251202" y="2476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41598" y="1695450"/>
            <a:ext cx="2863031" cy="1733550"/>
          </a:xfrm>
          <a:custGeom>
            <a:avLst/>
            <a:gdLst/>
            <a:ahLst/>
            <a:cxnLst/>
            <a:rect l="l" t="t" r="r" b="b"/>
            <a:pathLst>
              <a:path w="2251710" h="1733550">
                <a:moveTo>
                  <a:pt x="2251202" y="0"/>
                </a:moveTo>
                <a:lnTo>
                  <a:pt x="2251202" y="1485900"/>
                </a:lnTo>
                <a:lnTo>
                  <a:pt x="2248807" y="1502183"/>
                </a:lnTo>
                <a:lnTo>
                  <a:pt x="2214081" y="1549216"/>
                </a:lnTo>
                <a:lnTo>
                  <a:pt x="2169460" y="1578729"/>
                </a:lnTo>
                <a:lnTo>
                  <a:pt x="2109048" y="1606464"/>
                </a:lnTo>
                <a:lnTo>
                  <a:pt x="2034029" y="1632161"/>
                </a:lnTo>
                <a:lnTo>
                  <a:pt x="1991414" y="1644163"/>
                </a:lnTo>
                <a:lnTo>
                  <a:pt x="1945592" y="1655557"/>
                </a:lnTo>
                <a:lnTo>
                  <a:pt x="1896712" y="1666312"/>
                </a:lnTo>
                <a:lnTo>
                  <a:pt x="1844923" y="1676393"/>
                </a:lnTo>
                <a:lnTo>
                  <a:pt x="1790371" y="1685769"/>
                </a:lnTo>
                <a:lnTo>
                  <a:pt x="1733207" y="1694407"/>
                </a:lnTo>
                <a:lnTo>
                  <a:pt x="1673577" y="1702274"/>
                </a:lnTo>
                <a:lnTo>
                  <a:pt x="1611631" y="1709338"/>
                </a:lnTo>
                <a:lnTo>
                  <a:pt x="1547517" y="1715566"/>
                </a:lnTo>
                <a:lnTo>
                  <a:pt x="1481382" y="1720925"/>
                </a:lnTo>
                <a:lnTo>
                  <a:pt x="1413376" y="1725383"/>
                </a:lnTo>
                <a:lnTo>
                  <a:pt x="1343647" y="1728907"/>
                </a:lnTo>
                <a:lnTo>
                  <a:pt x="1272342" y="1731464"/>
                </a:lnTo>
                <a:lnTo>
                  <a:pt x="1199610" y="1733023"/>
                </a:lnTo>
                <a:lnTo>
                  <a:pt x="1125601" y="1733550"/>
                </a:lnTo>
                <a:lnTo>
                  <a:pt x="1051591" y="1733023"/>
                </a:lnTo>
                <a:lnTo>
                  <a:pt x="978859" y="1731464"/>
                </a:lnTo>
                <a:lnTo>
                  <a:pt x="907554" y="1728907"/>
                </a:lnTo>
                <a:lnTo>
                  <a:pt x="837825" y="1725383"/>
                </a:lnTo>
                <a:lnTo>
                  <a:pt x="769819" y="1720925"/>
                </a:lnTo>
                <a:lnTo>
                  <a:pt x="703684" y="1715566"/>
                </a:lnTo>
                <a:lnTo>
                  <a:pt x="639570" y="1709338"/>
                </a:lnTo>
                <a:lnTo>
                  <a:pt x="577624" y="1702274"/>
                </a:lnTo>
                <a:lnTo>
                  <a:pt x="517994" y="1694407"/>
                </a:lnTo>
                <a:lnTo>
                  <a:pt x="460830" y="1685769"/>
                </a:lnTo>
                <a:lnTo>
                  <a:pt x="406278" y="1676393"/>
                </a:lnTo>
                <a:lnTo>
                  <a:pt x="354489" y="1666312"/>
                </a:lnTo>
                <a:lnTo>
                  <a:pt x="305609" y="1655557"/>
                </a:lnTo>
                <a:lnTo>
                  <a:pt x="259787" y="1644163"/>
                </a:lnTo>
                <a:lnTo>
                  <a:pt x="217172" y="1632161"/>
                </a:lnTo>
                <a:lnTo>
                  <a:pt x="177911" y="1619584"/>
                </a:lnTo>
                <a:lnTo>
                  <a:pt x="110047" y="1592835"/>
                </a:lnTo>
                <a:lnTo>
                  <a:pt x="57382" y="1564178"/>
                </a:lnTo>
                <a:lnTo>
                  <a:pt x="21102" y="1533874"/>
                </a:lnTo>
                <a:lnTo>
                  <a:pt x="0" y="1485900"/>
                </a:lnTo>
                <a:lnTo>
                  <a:pt x="1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7345" y="1992248"/>
            <a:ext cx="223406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marR="274320" indent="1270" algn="ctr">
              <a:spcBef>
                <a:spcPts val="100"/>
              </a:spcBef>
            </a:pPr>
            <a:r>
              <a:rPr sz="1200" b="1" spc="-1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Data </a:t>
            </a:r>
            <a:r>
              <a:rPr sz="12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definitions  Metrics</a:t>
            </a:r>
            <a:r>
              <a:rPr sz="1200" b="1" spc="-5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12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definitions  Subject models  </a:t>
            </a:r>
            <a:r>
              <a:rPr sz="1200" b="1" spc="-1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Data </a:t>
            </a:r>
            <a:r>
              <a:rPr sz="12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models  Business rules  </a:t>
            </a:r>
            <a:r>
              <a:rPr sz="1200" b="1" spc="-1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Data</a:t>
            </a:r>
            <a:r>
              <a:rPr sz="1200" b="1" spc="-1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12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rules</a:t>
            </a:r>
            <a:endParaRPr sz="1200">
              <a:solidFill>
                <a:schemeClr val="bg1"/>
              </a:solidFill>
              <a:latin typeface="Cambria" panose="02040503050406030204" pitchFamily="18" charset="0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b="1" spc="-1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Data owners/stewards,</a:t>
            </a:r>
            <a:r>
              <a:rPr sz="1200" b="1" spc="-6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etc.</a:t>
            </a:r>
            <a:endParaRPr sz="1200">
              <a:solidFill>
                <a:schemeClr val="bg1"/>
              </a:solidFill>
              <a:latin typeface="Cambria" panose="02040503050406030204" pitchFamily="18" charset="0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67600" y="1714500"/>
            <a:ext cx="3003518" cy="1866900"/>
          </a:xfrm>
          <a:custGeom>
            <a:avLst/>
            <a:gdLst/>
            <a:ahLst/>
            <a:cxnLst/>
            <a:rect l="l" t="t" r="r" b="b"/>
            <a:pathLst>
              <a:path w="2362200" h="1866900">
                <a:moveTo>
                  <a:pt x="0" y="0"/>
                </a:moveTo>
                <a:lnTo>
                  <a:pt x="0" y="1600200"/>
                </a:lnTo>
                <a:lnTo>
                  <a:pt x="2323" y="1617069"/>
                </a:lnTo>
                <a:lnTo>
                  <a:pt x="36073" y="1665876"/>
                </a:lnTo>
                <a:lnTo>
                  <a:pt x="79505" y="1696603"/>
                </a:lnTo>
                <a:lnTo>
                  <a:pt x="138390" y="1725588"/>
                </a:lnTo>
                <a:lnTo>
                  <a:pt x="211622" y="1752582"/>
                </a:lnTo>
                <a:lnTo>
                  <a:pt x="253272" y="1765255"/>
                </a:lnTo>
                <a:lnTo>
                  <a:pt x="298093" y="1777336"/>
                </a:lnTo>
                <a:lnTo>
                  <a:pt x="345948" y="1788794"/>
                </a:lnTo>
                <a:lnTo>
                  <a:pt x="396697" y="1799599"/>
                </a:lnTo>
                <a:lnTo>
                  <a:pt x="450202" y="1809719"/>
                </a:lnTo>
                <a:lnTo>
                  <a:pt x="506325" y="1819123"/>
                </a:lnTo>
                <a:lnTo>
                  <a:pt x="564928" y="1827779"/>
                </a:lnTo>
                <a:lnTo>
                  <a:pt x="625872" y="1835656"/>
                </a:lnTo>
                <a:lnTo>
                  <a:pt x="689019" y="1842724"/>
                </a:lnTo>
                <a:lnTo>
                  <a:pt x="754230" y="1848951"/>
                </a:lnTo>
                <a:lnTo>
                  <a:pt x="821368" y="1854305"/>
                </a:lnTo>
                <a:lnTo>
                  <a:pt x="890292" y="1858756"/>
                </a:lnTo>
                <a:lnTo>
                  <a:pt x="960866" y="1862272"/>
                </a:lnTo>
                <a:lnTo>
                  <a:pt x="1032951" y="1864822"/>
                </a:lnTo>
                <a:lnTo>
                  <a:pt x="1106408" y="1866375"/>
                </a:lnTo>
                <a:lnTo>
                  <a:pt x="1181100" y="1866900"/>
                </a:lnTo>
                <a:lnTo>
                  <a:pt x="1255791" y="1866375"/>
                </a:lnTo>
                <a:lnTo>
                  <a:pt x="1329248" y="1864822"/>
                </a:lnTo>
                <a:lnTo>
                  <a:pt x="1401333" y="1862272"/>
                </a:lnTo>
                <a:lnTo>
                  <a:pt x="1471907" y="1858756"/>
                </a:lnTo>
                <a:lnTo>
                  <a:pt x="1540831" y="1854305"/>
                </a:lnTo>
                <a:lnTo>
                  <a:pt x="1607969" y="1848951"/>
                </a:lnTo>
                <a:lnTo>
                  <a:pt x="1673180" y="1842724"/>
                </a:lnTo>
                <a:lnTo>
                  <a:pt x="1736327" y="1835656"/>
                </a:lnTo>
                <a:lnTo>
                  <a:pt x="1797271" y="1827779"/>
                </a:lnTo>
                <a:lnTo>
                  <a:pt x="1855874" y="1819123"/>
                </a:lnTo>
                <a:lnTo>
                  <a:pt x="1911997" y="1809719"/>
                </a:lnTo>
                <a:lnTo>
                  <a:pt x="1965502" y="1799599"/>
                </a:lnTo>
                <a:lnTo>
                  <a:pt x="2016252" y="1788794"/>
                </a:lnTo>
                <a:lnTo>
                  <a:pt x="2064106" y="1777336"/>
                </a:lnTo>
                <a:lnTo>
                  <a:pt x="2108927" y="1765255"/>
                </a:lnTo>
                <a:lnTo>
                  <a:pt x="2150577" y="1752582"/>
                </a:lnTo>
                <a:lnTo>
                  <a:pt x="2188917" y="1739349"/>
                </a:lnTo>
                <a:lnTo>
                  <a:pt x="2255114" y="1711329"/>
                </a:lnTo>
                <a:lnTo>
                  <a:pt x="2306411" y="1681442"/>
                </a:lnTo>
                <a:lnTo>
                  <a:pt x="2341700" y="1649938"/>
                </a:lnTo>
                <a:lnTo>
                  <a:pt x="2362200" y="1600200"/>
                </a:lnTo>
                <a:lnTo>
                  <a:pt x="2362200" y="266700"/>
                </a:lnTo>
                <a:lnTo>
                  <a:pt x="1181100" y="266700"/>
                </a:lnTo>
                <a:lnTo>
                  <a:pt x="1106408" y="266175"/>
                </a:lnTo>
                <a:lnTo>
                  <a:pt x="1032951" y="264622"/>
                </a:lnTo>
                <a:lnTo>
                  <a:pt x="960866" y="262072"/>
                </a:lnTo>
                <a:lnTo>
                  <a:pt x="890292" y="258556"/>
                </a:lnTo>
                <a:lnTo>
                  <a:pt x="821368" y="254105"/>
                </a:lnTo>
                <a:lnTo>
                  <a:pt x="754230" y="248751"/>
                </a:lnTo>
                <a:lnTo>
                  <a:pt x="689019" y="242524"/>
                </a:lnTo>
                <a:lnTo>
                  <a:pt x="625872" y="235456"/>
                </a:lnTo>
                <a:lnTo>
                  <a:pt x="564928" y="227579"/>
                </a:lnTo>
                <a:lnTo>
                  <a:pt x="506325" y="218923"/>
                </a:lnTo>
                <a:lnTo>
                  <a:pt x="450202" y="209519"/>
                </a:lnTo>
                <a:lnTo>
                  <a:pt x="396697" y="199399"/>
                </a:lnTo>
                <a:lnTo>
                  <a:pt x="345947" y="188594"/>
                </a:lnTo>
                <a:lnTo>
                  <a:pt x="298093" y="177136"/>
                </a:lnTo>
                <a:lnTo>
                  <a:pt x="253272" y="165055"/>
                </a:lnTo>
                <a:lnTo>
                  <a:pt x="211622" y="152382"/>
                </a:lnTo>
                <a:lnTo>
                  <a:pt x="173282" y="139149"/>
                </a:lnTo>
                <a:lnTo>
                  <a:pt x="107085" y="111129"/>
                </a:lnTo>
                <a:lnTo>
                  <a:pt x="55788" y="81242"/>
                </a:lnTo>
                <a:lnTo>
                  <a:pt x="20499" y="49738"/>
                </a:lnTo>
                <a:lnTo>
                  <a:pt x="2323" y="16869"/>
                </a:lnTo>
                <a:lnTo>
                  <a:pt x="0" y="0"/>
                </a:lnTo>
                <a:close/>
              </a:path>
              <a:path w="2362200" h="1866900">
                <a:moveTo>
                  <a:pt x="2362200" y="0"/>
                </a:moveTo>
                <a:lnTo>
                  <a:pt x="2341700" y="49738"/>
                </a:lnTo>
                <a:lnTo>
                  <a:pt x="2306411" y="81242"/>
                </a:lnTo>
                <a:lnTo>
                  <a:pt x="2255114" y="111129"/>
                </a:lnTo>
                <a:lnTo>
                  <a:pt x="2188917" y="139149"/>
                </a:lnTo>
                <a:lnTo>
                  <a:pt x="2150577" y="152382"/>
                </a:lnTo>
                <a:lnTo>
                  <a:pt x="2108927" y="165055"/>
                </a:lnTo>
                <a:lnTo>
                  <a:pt x="2064106" y="177136"/>
                </a:lnTo>
                <a:lnTo>
                  <a:pt x="2016251" y="188594"/>
                </a:lnTo>
                <a:lnTo>
                  <a:pt x="1965502" y="199399"/>
                </a:lnTo>
                <a:lnTo>
                  <a:pt x="1911997" y="209519"/>
                </a:lnTo>
                <a:lnTo>
                  <a:pt x="1855874" y="218923"/>
                </a:lnTo>
                <a:lnTo>
                  <a:pt x="1797271" y="227579"/>
                </a:lnTo>
                <a:lnTo>
                  <a:pt x="1736327" y="235456"/>
                </a:lnTo>
                <a:lnTo>
                  <a:pt x="1673180" y="242524"/>
                </a:lnTo>
                <a:lnTo>
                  <a:pt x="1607969" y="248751"/>
                </a:lnTo>
                <a:lnTo>
                  <a:pt x="1540831" y="254105"/>
                </a:lnTo>
                <a:lnTo>
                  <a:pt x="1471907" y="258556"/>
                </a:lnTo>
                <a:lnTo>
                  <a:pt x="1401333" y="262072"/>
                </a:lnTo>
                <a:lnTo>
                  <a:pt x="1329248" y="264622"/>
                </a:lnTo>
                <a:lnTo>
                  <a:pt x="1255791" y="266175"/>
                </a:lnTo>
                <a:lnTo>
                  <a:pt x="1181100" y="266700"/>
                </a:lnTo>
                <a:lnTo>
                  <a:pt x="2362200" y="266700"/>
                </a:lnTo>
                <a:lnTo>
                  <a:pt x="23622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67600" y="1447800"/>
            <a:ext cx="3003518" cy="533400"/>
          </a:xfrm>
          <a:custGeom>
            <a:avLst/>
            <a:gdLst/>
            <a:ahLst/>
            <a:cxnLst/>
            <a:rect l="l" t="t" r="r" b="b"/>
            <a:pathLst>
              <a:path w="2362200" h="533400">
                <a:moveTo>
                  <a:pt x="1181100" y="0"/>
                </a:moveTo>
                <a:lnTo>
                  <a:pt x="1106408" y="524"/>
                </a:lnTo>
                <a:lnTo>
                  <a:pt x="1032951" y="2077"/>
                </a:lnTo>
                <a:lnTo>
                  <a:pt x="960866" y="4627"/>
                </a:lnTo>
                <a:lnTo>
                  <a:pt x="890292" y="8143"/>
                </a:lnTo>
                <a:lnTo>
                  <a:pt x="821368" y="12594"/>
                </a:lnTo>
                <a:lnTo>
                  <a:pt x="754230" y="17948"/>
                </a:lnTo>
                <a:lnTo>
                  <a:pt x="689019" y="24175"/>
                </a:lnTo>
                <a:lnTo>
                  <a:pt x="625872" y="31243"/>
                </a:lnTo>
                <a:lnTo>
                  <a:pt x="564928" y="39120"/>
                </a:lnTo>
                <a:lnTo>
                  <a:pt x="506325" y="47776"/>
                </a:lnTo>
                <a:lnTo>
                  <a:pt x="450202" y="57180"/>
                </a:lnTo>
                <a:lnTo>
                  <a:pt x="396697" y="67300"/>
                </a:lnTo>
                <a:lnTo>
                  <a:pt x="345947" y="78105"/>
                </a:lnTo>
                <a:lnTo>
                  <a:pt x="298093" y="89563"/>
                </a:lnTo>
                <a:lnTo>
                  <a:pt x="253272" y="101644"/>
                </a:lnTo>
                <a:lnTo>
                  <a:pt x="211622" y="114317"/>
                </a:lnTo>
                <a:lnTo>
                  <a:pt x="173282" y="127550"/>
                </a:lnTo>
                <a:lnTo>
                  <a:pt x="107085" y="155570"/>
                </a:lnTo>
                <a:lnTo>
                  <a:pt x="55788" y="185457"/>
                </a:lnTo>
                <a:lnTo>
                  <a:pt x="20499" y="216961"/>
                </a:lnTo>
                <a:lnTo>
                  <a:pt x="0" y="266700"/>
                </a:lnTo>
                <a:lnTo>
                  <a:pt x="2323" y="283569"/>
                </a:lnTo>
                <a:lnTo>
                  <a:pt x="36073" y="332376"/>
                </a:lnTo>
                <a:lnTo>
                  <a:pt x="79505" y="363103"/>
                </a:lnTo>
                <a:lnTo>
                  <a:pt x="138390" y="392088"/>
                </a:lnTo>
                <a:lnTo>
                  <a:pt x="211622" y="419082"/>
                </a:lnTo>
                <a:lnTo>
                  <a:pt x="253272" y="431755"/>
                </a:lnTo>
                <a:lnTo>
                  <a:pt x="298093" y="443836"/>
                </a:lnTo>
                <a:lnTo>
                  <a:pt x="345948" y="455294"/>
                </a:lnTo>
                <a:lnTo>
                  <a:pt x="396697" y="466099"/>
                </a:lnTo>
                <a:lnTo>
                  <a:pt x="450202" y="476219"/>
                </a:lnTo>
                <a:lnTo>
                  <a:pt x="506325" y="485623"/>
                </a:lnTo>
                <a:lnTo>
                  <a:pt x="564928" y="494279"/>
                </a:lnTo>
                <a:lnTo>
                  <a:pt x="625872" y="502156"/>
                </a:lnTo>
                <a:lnTo>
                  <a:pt x="689019" y="509224"/>
                </a:lnTo>
                <a:lnTo>
                  <a:pt x="754230" y="515451"/>
                </a:lnTo>
                <a:lnTo>
                  <a:pt x="821368" y="520805"/>
                </a:lnTo>
                <a:lnTo>
                  <a:pt x="890292" y="525256"/>
                </a:lnTo>
                <a:lnTo>
                  <a:pt x="960866" y="528772"/>
                </a:lnTo>
                <a:lnTo>
                  <a:pt x="1032951" y="531322"/>
                </a:lnTo>
                <a:lnTo>
                  <a:pt x="1106408" y="532875"/>
                </a:lnTo>
                <a:lnTo>
                  <a:pt x="1181100" y="533400"/>
                </a:lnTo>
                <a:lnTo>
                  <a:pt x="1255791" y="532875"/>
                </a:lnTo>
                <a:lnTo>
                  <a:pt x="1329248" y="531322"/>
                </a:lnTo>
                <a:lnTo>
                  <a:pt x="1401333" y="528772"/>
                </a:lnTo>
                <a:lnTo>
                  <a:pt x="1471907" y="525256"/>
                </a:lnTo>
                <a:lnTo>
                  <a:pt x="1540831" y="520805"/>
                </a:lnTo>
                <a:lnTo>
                  <a:pt x="1607969" y="515451"/>
                </a:lnTo>
                <a:lnTo>
                  <a:pt x="1673180" y="509224"/>
                </a:lnTo>
                <a:lnTo>
                  <a:pt x="1736327" y="502156"/>
                </a:lnTo>
                <a:lnTo>
                  <a:pt x="1797271" y="494279"/>
                </a:lnTo>
                <a:lnTo>
                  <a:pt x="1855874" y="485623"/>
                </a:lnTo>
                <a:lnTo>
                  <a:pt x="1911997" y="476219"/>
                </a:lnTo>
                <a:lnTo>
                  <a:pt x="1965502" y="466099"/>
                </a:lnTo>
                <a:lnTo>
                  <a:pt x="2016252" y="455294"/>
                </a:lnTo>
                <a:lnTo>
                  <a:pt x="2064106" y="443836"/>
                </a:lnTo>
                <a:lnTo>
                  <a:pt x="2108927" y="431755"/>
                </a:lnTo>
                <a:lnTo>
                  <a:pt x="2150577" y="419082"/>
                </a:lnTo>
                <a:lnTo>
                  <a:pt x="2188917" y="405849"/>
                </a:lnTo>
                <a:lnTo>
                  <a:pt x="2255114" y="377829"/>
                </a:lnTo>
                <a:lnTo>
                  <a:pt x="2306411" y="347942"/>
                </a:lnTo>
                <a:lnTo>
                  <a:pt x="2341700" y="316438"/>
                </a:lnTo>
                <a:lnTo>
                  <a:pt x="2362200" y="266700"/>
                </a:lnTo>
                <a:lnTo>
                  <a:pt x="2359876" y="249830"/>
                </a:lnTo>
                <a:lnTo>
                  <a:pt x="2326126" y="201023"/>
                </a:lnTo>
                <a:lnTo>
                  <a:pt x="2282694" y="170296"/>
                </a:lnTo>
                <a:lnTo>
                  <a:pt x="2223809" y="141311"/>
                </a:lnTo>
                <a:lnTo>
                  <a:pt x="2150577" y="114317"/>
                </a:lnTo>
                <a:lnTo>
                  <a:pt x="2108927" y="101644"/>
                </a:lnTo>
                <a:lnTo>
                  <a:pt x="2064106" y="89563"/>
                </a:lnTo>
                <a:lnTo>
                  <a:pt x="2016251" y="78105"/>
                </a:lnTo>
                <a:lnTo>
                  <a:pt x="1965502" y="67300"/>
                </a:lnTo>
                <a:lnTo>
                  <a:pt x="1911997" y="57180"/>
                </a:lnTo>
                <a:lnTo>
                  <a:pt x="1855874" y="47776"/>
                </a:lnTo>
                <a:lnTo>
                  <a:pt x="1797271" y="39120"/>
                </a:lnTo>
                <a:lnTo>
                  <a:pt x="1736327" y="31243"/>
                </a:lnTo>
                <a:lnTo>
                  <a:pt x="1673180" y="24175"/>
                </a:lnTo>
                <a:lnTo>
                  <a:pt x="1607969" y="17948"/>
                </a:lnTo>
                <a:lnTo>
                  <a:pt x="1540831" y="12594"/>
                </a:lnTo>
                <a:lnTo>
                  <a:pt x="1471907" y="8143"/>
                </a:lnTo>
                <a:lnTo>
                  <a:pt x="1401333" y="4627"/>
                </a:lnTo>
                <a:lnTo>
                  <a:pt x="1329248" y="2077"/>
                </a:lnTo>
                <a:lnTo>
                  <a:pt x="1255791" y="524"/>
                </a:lnTo>
                <a:lnTo>
                  <a:pt x="11811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67600" y="1447800"/>
            <a:ext cx="3003518" cy="533400"/>
          </a:xfrm>
          <a:custGeom>
            <a:avLst/>
            <a:gdLst/>
            <a:ahLst/>
            <a:cxnLst/>
            <a:rect l="l" t="t" r="r" b="b"/>
            <a:pathLst>
              <a:path w="2362200" h="533400">
                <a:moveTo>
                  <a:pt x="2362200" y="266700"/>
                </a:moveTo>
                <a:lnTo>
                  <a:pt x="2341700" y="316438"/>
                </a:lnTo>
                <a:lnTo>
                  <a:pt x="2306411" y="347942"/>
                </a:lnTo>
                <a:lnTo>
                  <a:pt x="2255114" y="377829"/>
                </a:lnTo>
                <a:lnTo>
                  <a:pt x="2188917" y="405849"/>
                </a:lnTo>
                <a:lnTo>
                  <a:pt x="2150577" y="419082"/>
                </a:lnTo>
                <a:lnTo>
                  <a:pt x="2108927" y="431755"/>
                </a:lnTo>
                <a:lnTo>
                  <a:pt x="2064106" y="443836"/>
                </a:lnTo>
                <a:lnTo>
                  <a:pt x="2016252" y="455294"/>
                </a:lnTo>
                <a:lnTo>
                  <a:pt x="1965502" y="466099"/>
                </a:lnTo>
                <a:lnTo>
                  <a:pt x="1911997" y="476219"/>
                </a:lnTo>
                <a:lnTo>
                  <a:pt x="1855874" y="485623"/>
                </a:lnTo>
                <a:lnTo>
                  <a:pt x="1797271" y="494279"/>
                </a:lnTo>
                <a:lnTo>
                  <a:pt x="1736327" y="502156"/>
                </a:lnTo>
                <a:lnTo>
                  <a:pt x="1673180" y="509224"/>
                </a:lnTo>
                <a:lnTo>
                  <a:pt x="1607969" y="515451"/>
                </a:lnTo>
                <a:lnTo>
                  <a:pt x="1540831" y="520805"/>
                </a:lnTo>
                <a:lnTo>
                  <a:pt x="1471907" y="525256"/>
                </a:lnTo>
                <a:lnTo>
                  <a:pt x="1401333" y="528772"/>
                </a:lnTo>
                <a:lnTo>
                  <a:pt x="1329248" y="531322"/>
                </a:lnTo>
                <a:lnTo>
                  <a:pt x="1255791" y="532875"/>
                </a:lnTo>
                <a:lnTo>
                  <a:pt x="1181100" y="533400"/>
                </a:lnTo>
                <a:lnTo>
                  <a:pt x="1106408" y="532875"/>
                </a:lnTo>
                <a:lnTo>
                  <a:pt x="1032951" y="531322"/>
                </a:lnTo>
                <a:lnTo>
                  <a:pt x="960866" y="528772"/>
                </a:lnTo>
                <a:lnTo>
                  <a:pt x="890292" y="525256"/>
                </a:lnTo>
                <a:lnTo>
                  <a:pt x="821368" y="520805"/>
                </a:lnTo>
                <a:lnTo>
                  <a:pt x="754230" y="515451"/>
                </a:lnTo>
                <a:lnTo>
                  <a:pt x="689019" y="509224"/>
                </a:lnTo>
                <a:lnTo>
                  <a:pt x="625872" y="502156"/>
                </a:lnTo>
                <a:lnTo>
                  <a:pt x="564928" y="494279"/>
                </a:lnTo>
                <a:lnTo>
                  <a:pt x="506325" y="485623"/>
                </a:lnTo>
                <a:lnTo>
                  <a:pt x="450202" y="476219"/>
                </a:lnTo>
                <a:lnTo>
                  <a:pt x="396697" y="466099"/>
                </a:lnTo>
                <a:lnTo>
                  <a:pt x="345948" y="455294"/>
                </a:lnTo>
                <a:lnTo>
                  <a:pt x="298093" y="443836"/>
                </a:lnTo>
                <a:lnTo>
                  <a:pt x="253272" y="431755"/>
                </a:lnTo>
                <a:lnTo>
                  <a:pt x="211622" y="419082"/>
                </a:lnTo>
                <a:lnTo>
                  <a:pt x="173282" y="405849"/>
                </a:lnTo>
                <a:lnTo>
                  <a:pt x="107085" y="377829"/>
                </a:lnTo>
                <a:lnTo>
                  <a:pt x="55788" y="347942"/>
                </a:lnTo>
                <a:lnTo>
                  <a:pt x="20499" y="316438"/>
                </a:lnTo>
                <a:lnTo>
                  <a:pt x="0" y="266700"/>
                </a:lnTo>
                <a:lnTo>
                  <a:pt x="2323" y="249830"/>
                </a:lnTo>
                <a:lnTo>
                  <a:pt x="36073" y="201023"/>
                </a:lnTo>
                <a:lnTo>
                  <a:pt x="79505" y="170296"/>
                </a:lnTo>
                <a:lnTo>
                  <a:pt x="138390" y="141311"/>
                </a:lnTo>
                <a:lnTo>
                  <a:pt x="211622" y="114317"/>
                </a:lnTo>
                <a:lnTo>
                  <a:pt x="253272" y="101644"/>
                </a:lnTo>
                <a:lnTo>
                  <a:pt x="298093" y="89563"/>
                </a:lnTo>
                <a:lnTo>
                  <a:pt x="345947" y="78105"/>
                </a:lnTo>
                <a:lnTo>
                  <a:pt x="396697" y="67300"/>
                </a:lnTo>
                <a:lnTo>
                  <a:pt x="450202" y="57180"/>
                </a:lnTo>
                <a:lnTo>
                  <a:pt x="506325" y="47776"/>
                </a:lnTo>
                <a:lnTo>
                  <a:pt x="564928" y="39120"/>
                </a:lnTo>
                <a:lnTo>
                  <a:pt x="625872" y="31243"/>
                </a:lnTo>
                <a:lnTo>
                  <a:pt x="689019" y="24175"/>
                </a:lnTo>
                <a:lnTo>
                  <a:pt x="754230" y="17948"/>
                </a:lnTo>
                <a:lnTo>
                  <a:pt x="821368" y="12594"/>
                </a:lnTo>
                <a:lnTo>
                  <a:pt x="890292" y="8143"/>
                </a:lnTo>
                <a:lnTo>
                  <a:pt x="960866" y="4627"/>
                </a:lnTo>
                <a:lnTo>
                  <a:pt x="1032951" y="2077"/>
                </a:lnTo>
                <a:lnTo>
                  <a:pt x="1106408" y="524"/>
                </a:lnTo>
                <a:lnTo>
                  <a:pt x="1181100" y="0"/>
                </a:lnTo>
                <a:lnTo>
                  <a:pt x="1255791" y="524"/>
                </a:lnTo>
                <a:lnTo>
                  <a:pt x="1329248" y="2077"/>
                </a:lnTo>
                <a:lnTo>
                  <a:pt x="1401333" y="4627"/>
                </a:lnTo>
                <a:lnTo>
                  <a:pt x="1471907" y="8143"/>
                </a:lnTo>
                <a:lnTo>
                  <a:pt x="1540831" y="12594"/>
                </a:lnTo>
                <a:lnTo>
                  <a:pt x="1607969" y="17948"/>
                </a:lnTo>
                <a:lnTo>
                  <a:pt x="1673180" y="24175"/>
                </a:lnTo>
                <a:lnTo>
                  <a:pt x="1736327" y="31243"/>
                </a:lnTo>
                <a:lnTo>
                  <a:pt x="1797271" y="39120"/>
                </a:lnTo>
                <a:lnTo>
                  <a:pt x="1855874" y="47776"/>
                </a:lnTo>
                <a:lnTo>
                  <a:pt x="1911997" y="57180"/>
                </a:lnTo>
                <a:lnTo>
                  <a:pt x="1965502" y="67300"/>
                </a:lnTo>
                <a:lnTo>
                  <a:pt x="2016251" y="78105"/>
                </a:lnTo>
                <a:lnTo>
                  <a:pt x="2064106" y="89563"/>
                </a:lnTo>
                <a:lnTo>
                  <a:pt x="2108927" y="101644"/>
                </a:lnTo>
                <a:lnTo>
                  <a:pt x="2150577" y="114317"/>
                </a:lnTo>
                <a:lnTo>
                  <a:pt x="2188917" y="127550"/>
                </a:lnTo>
                <a:lnTo>
                  <a:pt x="2255114" y="155570"/>
                </a:lnTo>
                <a:lnTo>
                  <a:pt x="2306411" y="185457"/>
                </a:lnTo>
                <a:lnTo>
                  <a:pt x="2341700" y="216961"/>
                </a:lnTo>
                <a:lnTo>
                  <a:pt x="236220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67600" y="1714500"/>
            <a:ext cx="3003518" cy="1866900"/>
          </a:xfrm>
          <a:custGeom>
            <a:avLst/>
            <a:gdLst/>
            <a:ahLst/>
            <a:cxnLst/>
            <a:rect l="l" t="t" r="r" b="b"/>
            <a:pathLst>
              <a:path w="2362200" h="1866900">
                <a:moveTo>
                  <a:pt x="2362200" y="0"/>
                </a:moveTo>
                <a:lnTo>
                  <a:pt x="2362200" y="1600200"/>
                </a:lnTo>
                <a:lnTo>
                  <a:pt x="2359876" y="1617069"/>
                </a:lnTo>
                <a:lnTo>
                  <a:pt x="2326126" y="1665876"/>
                </a:lnTo>
                <a:lnTo>
                  <a:pt x="2282694" y="1696603"/>
                </a:lnTo>
                <a:lnTo>
                  <a:pt x="2223809" y="1725588"/>
                </a:lnTo>
                <a:lnTo>
                  <a:pt x="2150577" y="1752582"/>
                </a:lnTo>
                <a:lnTo>
                  <a:pt x="2108927" y="1765255"/>
                </a:lnTo>
                <a:lnTo>
                  <a:pt x="2064106" y="1777336"/>
                </a:lnTo>
                <a:lnTo>
                  <a:pt x="2016252" y="1788794"/>
                </a:lnTo>
                <a:lnTo>
                  <a:pt x="1965502" y="1799599"/>
                </a:lnTo>
                <a:lnTo>
                  <a:pt x="1911997" y="1809719"/>
                </a:lnTo>
                <a:lnTo>
                  <a:pt x="1855874" y="1819123"/>
                </a:lnTo>
                <a:lnTo>
                  <a:pt x="1797271" y="1827779"/>
                </a:lnTo>
                <a:lnTo>
                  <a:pt x="1736327" y="1835656"/>
                </a:lnTo>
                <a:lnTo>
                  <a:pt x="1673180" y="1842724"/>
                </a:lnTo>
                <a:lnTo>
                  <a:pt x="1607969" y="1848951"/>
                </a:lnTo>
                <a:lnTo>
                  <a:pt x="1540831" y="1854305"/>
                </a:lnTo>
                <a:lnTo>
                  <a:pt x="1471907" y="1858756"/>
                </a:lnTo>
                <a:lnTo>
                  <a:pt x="1401333" y="1862272"/>
                </a:lnTo>
                <a:lnTo>
                  <a:pt x="1329248" y="1864822"/>
                </a:lnTo>
                <a:lnTo>
                  <a:pt x="1255791" y="1866375"/>
                </a:lnTo>
                <a:lnTo>
                  <a:pt x="1181100" y="1866900"/>
                </a:lnTo>
                <a:lnTo>
                  <a:pt x="1106408" y="1866375"/>
                </a:lnTo>
                <a:lnTo>
                  <a:pt x="1032951" y="1864822"/>
                </a:lnTo>
                <a:lnTo>
                  <a:pt x="960866" y="1862272"/>
                </a:lnTo>
                <a:lnTo>
                  <a:pt x="890292" y="1858756"/>
                </a:lnTo>
                <a:lnTo>
                  <a:pt x="821368" y="1854305"/>
                </a:lnTo>
                <a:lnTo>
                  <a:pt x="754230" y="1848951"/>
                </a:lnTo>
                <a:lnTo>
                  <a:pt x="689019" y="1842724"/>
                </a:lnTo>
                <a:lnTo>
                  <a:pt x="625872" y="1835656"/>
                </a:lnTo>
                <a:lnTo>
                  <a:pt x="564928" y="1827779"/>
                </a:lnTo>
                <a:lnTo>
                  <a:pt x="506325" y="1819123"/>
                </a:lnTo>
                <a:lnTo>
                  <a:pt x="450202" y="1809719"/>
                </a:lnTo>
                <a:lnTo>
                  <a:pt x="396697" y="1799599"/>
                </a:lnTo>
                <a:lnTo>
                  <a:pt x="345948" y="1788794"/>
                </a:lnTo>
                <a:lnTo>
                  <a:pt x="298093" y="1777336"/>
                </a:lnTo>
                <a:lnTo>
                  <a:pt x="253272" y="1765255"/>
                </a:lnTo>
                <a:lnTo>
                  <a:pt x="211622" y="1752582"/>
                </a:lnTo>
                <a:lnTo>
                  <a:pt x="173282" y="1739349"/>
                </a:lnTo>
                <a:lnTo>
                  <a:pt x="107085" y="1711329"/>
                </a:lnTo>
                <a:lnTo>
                  <a:pt x="55788" y="1681442"/>
                </a:lnTo>
                <a:lnTo>
                  <a:pt x="20499" y="1649938"/>
                </a:lnTo>
                <a:lnTo>
                  <a:pt x="0" y="160020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77631" y="1986535"/>
            <a:ext cx="188611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spcBef>
                <a:spcPts val="100"/>
              </a:spcBef>
            </a:pPr>
            <a:r>
              <a:rPr sz="1200" b="1" spc="-1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Source/target </a:t>
            </a:r>
            <a:r>
              <a:rPr sz="12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maps  </a:t>
            </a:r>
            <a:r>
              <a:rPr sz="1200" b="1" spc="-1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Transformation</a:t>
            </a:r>
            <a:r>
              <a:rPr sz="1200" b="1" spc="-8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12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rules  </a:t>
            </a:r>
            <a:r>
              <a:rPr sz="1200" b="1" spc="-1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Data </a:t>
            </a:r>
            <a:r>
              <a:rPr sz="12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cleansing rules  Extract audit trail  </a:t>
            </a:r>
            <a:r>
              <a:rPr sz="1200" b="1" spc="-1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Transform </a:t>
            </a:r>
            <a:r>
              <a:rPr sz="12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audit trail  Load audit trail</a:t>
            </a:r>
            <a:endParaRPr sz="1200" dirty="0">
              <a:solidFill>
                <a:schemeClr val="bg1"/>
              </a:solidFill>
              <a:latin typeface="Cambria" panose="02040503050406030204" pitchFamily="18" charset="0"/>
              <a:cs typeface="Calibri"/>
            </a:endParaRPr>
          </a:p>
          <a:p>
            <a:pPr marL="104139" marR="95250" algn="ctr"/>
            <a:r>
              <a:rPr sz="1200" b="1" spc="-1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Data </a:t>
            </a:r>
            <a:r>
              <a:rPr sz="12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quality</a:t>
            </a:r>
            <a:r>
              <a:rPr sz="1200" b="1" spc="-5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12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audit  </a:t>
            </a:r>
            <a:r>
              <a:rPr sz="1200" b="1" spc="-1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etc.</a:t>
            </a:r>
            <a:endParaRPr sz="1200" dirty="0">
              <a:solidFill>
                <a:schemeClr val="bg1"/>
              </a:solidFill>
              <a:latin typeface="Cambria" panose="02040503050406030204" pitchFamily="18" charset="0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41598" y="3924300"/>
            <a:ext cx="2863031" cy="1866900"/>
          </a:xfrm>
          <a:custGeom>
            <a:avLst/>
            <a:gdLst/>
            <a:ahLst/>
            <a:cxnLst/>
            <a:rect l="l" t="t" r="r" b="b"/>
            <a:pathLst>
              <a:path w="2251710" h="1866900">
                <a:moveTo>
                  <a:pt x="126" y="0"/>
                </a:moveTo>
                <a:lnTo>
                  <a:pt x="0" y="1600200"/>
                </a:lnTo>
                <a:lnTo>
                  <a:pt x="21102" y="1651863"/>
                </a:lnTo>
                <a:lnTo>
                  <a:pt x="57382" y="1684497"/>
                </a:lnTo>
                <a:lnTo>
                  <a:pt x="110047" y="1715358"/>
                </a:lnTo>
                <a:lnTo>
                  <a:pt x="177911" y="1744165"/>
                </a:lnTo>
                <a:lnTo>
                  <a:pt x="217172" y="1757709"/>
                </a:lnTo>
                <a:lnTo>
                  <a:pt x="259787" y="1770635"/>
                </a:lnTo>
                <a:lnTo>
                  <a:pt x="305609" y="1782906"/>
                </a:lnTo>
                <a:lnTo>
                  <a:pt x="354489" y="1794487"/>
                </a:lnTo>
                <a:lnTo>
                  <a:pt x="406278" y="1805345"/>
                </a:lnTo>
                <a:lnTo>
                  <a:pt x="460830" y="1815442"/>
                </a:lnTo>
                <a:lnTo>
                  <a:pt x="517994" y="1824744"/>
                </a:lnTo>
                <a:lnTo>
                  <a:pt x="577624" y="1833217"/>
                </a:lnTo>
                <a:lnTo>
                  <a:pt x="639570" y="1840824"/>
                </a:lnTo>
                <a:lnTo>
                  <a:pt x="703684" y="1847531"/>
                </a:lnTo>
                <a:lnTo>
                  <a:pt x="769819" y="1853303"/>
                </a:lnTo>
                <a:lnTo>
                  <a:pt x="837825" y="1858104"/>
                </a:lnTo>
                <a:lnTo>
                  <a:pt x="907554" y="1861899"/>
                </a:lnTo>
                <a:lnTo>
                  <a:pt x="978859" y="1864654"/>
                </a:lnTo>
                <a:lnTo>
                  <a:pt x="1051591" y="1866332"/>
                </a:lnTo>
                <a:lnTo>
                  <a:pt x="1125601" y="1866900"/>
                </a:lnTo>
                <a:lnTo>
                  <a:pt x="1199610" y="1866332"/>
                </a:lnTo>
                <a:lnTo>
                  <a:pt x="1272342" y="1864654"/>
                </a:lnTo>
                <a:lnTo>
                  <a:pt x="1343647" y="1861899"/>
                </a:lnTo>
                <a:lnTo>
                  <a:pt x="1413376" y="1858104"/>
                </a:lnTo>
                <a:lnTo>
                  <a:pt x="1481382" y="1853303"/>
                </a:lnTo>
                <a:lnTo>
                  <a:pt x="1547517" y="1847531"/>
                </a:lnTo>
                <a:lnTo>
                  <a:pt x="1611631" y="1840824"/>
                </a:lnTo>
                <a:lnTo>
                  <a:pt x="1673577" y="1833217"/>
                </a:lnTo>
                <a:lnTo>
                  <a:pt x="1733207" y="1824744"/>
                </a:lnTo>
                <a:lnTo>
                  <a:pt x="1790371" y="1815442"/>
                </a:lnTo>
                <a:lnTo>
                  <a:pt x="1844923" y="1805345"/>
                </a:lnTo>
                <a:lnTo>
                  <a:pt x="1896712" y="1794487"/>
                </a:lnTo>
                <a:lnTo>
                  <a:pt x="1945592" y="1782906"/>
                </a:lnTo>
                <a:lnTo>
                  <a:pt x="1991414" y="1770635"/>
                </a:lnTo>
                <a:lnTo>
                  <a:pt x="2034029" y="1757709"/>
                </a:lnTo>
                <a:lnTo>
                  <a:pt x="2073290" y="1744165"/>
                </a:lnTo>
                <a:lnTo>
                  <a:pt x="2109048" y="1730036"/>
                </a:lnTo>
                <a:lnTo>
                  <a:pt x="2169460" y="1700167"/>
                </a:lnTo>
                <a:lnTo>
                  <a:pt x="2214081" y="1668384"/>
                </a:lnTo>
                <a:lnTo>
                  <a:pt x="2241724" y="1634968"/>
                </a:lnTo>
                <a:lnTo>
                  <a:pt x="2251202" y="1600200"/>
                </a:lnTo>
                <a:lnTo>
                  <a:pt x="2251202" y="266700"/>
                </a:lnTo>
                <a:lnTo>
                  <a:pt x="1125601" y="266700"/>
                </a:lnTo>
                <a:lnTo>
                  <a:pt x="1051591" y="266132"/>
                </a:lnTo>
                <a:lnTo>
                  <a:pt x="978861" y="264454"/>
                </a:lnTo>
                <a:lnTo>
                  <a:pt x="907559" y="261700"/>
                </a:lnTo>
                <a:lnTo>
                  <a:pt x="837834" y="257906"/>
                </a:lnTo>
                <a:lnTo>
                  <a:pt x="769832" y="253105"/>
                </a:lnTo>
                <a:lnTo>
                  <a:pt x="703703" y="247335"/>
                </a:lnTo>
                <a:lnTo>
                  <a:pt x="639594" y="240629"/>
                </a:lnTo>
                <a:lnTo>
                  <a:pt x="577654" y="233022"/>
                </a:lnTo>
                <a:lnTo>
                  <a:pt x="518032" y="224551"/>
                </a:lnTo>
                <a:lnTo>
                  <a:pt x="460874" y="215249"/>
                </a:lnTo>
                <a:lnTo>
                  <a:pt x="406330" y="205153"/>
                </a:lnTo>
                <a:lnTo>
                  <a:pt x="354548" y="194297"/>
                </a:lnTo>
                <a:lnTo>
                  <a:pt x="305676" y="182716"/>
                </a:lnTo>
                <a:lnTo>
                  <a:pt x="259862" y="170445"/>
                </a:lnTo>
                <a:lnTo>
                  <a:pt x="217254" y="157520"/>
                </a:lnTo>
                <a:lnTo>
                  <a:pt x="178000" y="143976"/>
                </a:lnTo>
                <a:lnTo>
                  <a:pt x="142250" y="129847"/>
                </a:lnTo>
                <a:lnTo>
                  <a:pt x="81849" y="99978"/>
                </a:lnTo>
                <a:lnTo>
                  <a:pt x="37238" y="68193"/>
                </a:lnTo>
                <a:lnTo>
                  <a:pt x="9602" y="34773"/>
                </a:lnTo>
                <a:lnTo>
                  <a:pt x="2520" y="17538"/>
                </a:lnTo>
                <a:lnTo>
                  <a:pt x="126" y="0"/>
                </a:lnTo>
                <a:close/>
              </a:path>
              <a:path w="2251710" h="1866900">
                <a:moveTo>
                  <a:pt x="2251202" y="0"/>
                </a:moveTo>
                <a:lnTo>
                  <a:pt x="2230099" y="51670"/>
                </a:lnTo>
                <a:lnTo>
                  <a:pt x="2193819" y="84307"/>
                </a:lnTo>
                <a:lnTo>
                  <a:pt x="2141154" y="115170"/>
                </a:lnTo>
                <a:lnTo>
                  <a:pt x="2073290" y="143976"/>
                </a:lnTo>
                <a:lnTo>
                  <a:pt x="2034029" y="157520"/>
                </a:lnTo>
                <a:lnTo>
                  <a:pt x="1991414" y="170445"/>
                </a:lnTo>
                <a:lnTo>
                  <a:pt x="1945592" y="182716"/>
                </a:lnTo>
                <a:lnTo>
                  <a:pt x="1896712" y="194297"/>
                </a:lnTo>
                <a:lnTo>
                  <a:pt x="1844923" y="205153"/>
                </a:lnTo>
                <a:lnTo>
                  <a:pt x="1790371" y="215249"/>
                </a:lnTo>
                <a:lnTo>
                  <a:pt x="1733207" y="224551"/>
                </a:lnTo>
                <a:lnTo>
                  <a:pt x="1673577" y="233022"/>
                </a:lnTo>
                <a:lnTo>
                  <a:pt x="1611631" y="240629"/>
                </a:lnTo>
                <a:lnTo>
                  <a:pt x="1547517" y="247335"/>
                </a:lnTo>
                <a:lnTo>
                  <a:pt x="1481382" y="253105"/>
                </a:lnTo>
                <a:lnTo>
                  <a:pt x="1413376" y="257906"/>
                </a:lnTo>
                <a:lnTo>
                  <a:pt x="1343647" y="261700"/>
                </a:lnTo>
                <a:lnTo>
                  <a:pt x="1272342" y="264454"/>
                </a:lnTo>
                <a:lnTo>
                  <a:pt x="1199610" y="266132"/>
                </a:lnTo>
                <a:lnTo>
                  <a:pt x="1125601" y="266700"/>
                </a:lnTo>
                <a:lnTo>
                  <a:pt x="2251202" y="266700"/>
                </a:lnTo>
                <a:lnTo>
                  <a:pt x="225120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41726" y="3657600"/>
            <a:ext cx="2862224" cy="533400"/>
          </a:xfrm>
          <a:custGeom>
            <a:avLst/>
            <a:gdLst/>
            <a:ahLst/>
            <a:cxnLst/>
            <a:rect l="l" t="t" r="r" b="b"/>
            <a:pathLst>
              <a:path w="2251075" h="533400">
                <a:moveTo>
                  <a:pt x="1125474" y="0"/>
                </a:moveTo>
                <a:lnTo>
                  <a:pt x="1051464" y="567"/>
                </a:lnTo>
                <a:lnTo>
                  <a:pt x="978734" y="2245"/>
                </a:lnTo>
                <a:lnTo>
                  <a:pt x="907432" y="4999"/>
                </a:lnTo>
                <a:lnTo>
                  <a:pt x="837707" y="8793"/>
                </a:lnTo>
                <a:lnTo>
                  <a:pt x="769705" y="13594"/>
                </a:lnTo>
                <a:lnTo>
                  <a:pt x="703576" y="19364"/>
                </a:lnTo>
                <a:lnTo>
                  <a:pt x="639467" y="26070"/>
                </a:lnTo>
                <a:lnTo>
                  <a:pt x="577527" y="33677"/>
                </a:lnTo>
                <a:lnTo>
                  <a:pt x="517905" y="42148"/>
                </a:lnTo>
                <a:lnTo>
                  <a:pt x="460747" y="51450"/>
                </a:lnTo>
                <a:lnTo>
                  <a:pt x="406203" y="61546"/>
                </a:lnTo>
                <a:lnTo>
                  <a:pt x="354421" y="72402"/>
                </a:lnTo>
                <a:lnTo>
                  <a:pt x="305549" y="83983"/>
                </a:lnTo>
                <a:lnTo>
                  <a:pt x="259735" y="96254"/>
                </a:lnTo>
                <a:lnTo>
                  <a:pt x="217127" y="109179"/>
                </a:lnTo>
                <a:lnTo>
                  <a:pt x="177873" y="122723"/>
                </a:lnTo>
                <a:lnTo>
                  <a:pt x="142123" y="136852"/>
                </a:lnTo>
                <a:lnTo>
                  <a:pt x="81722" y="166721"/>
                </a:lnTo>
                <a:lnTo>
                  <a:pt x="37111" y="198506"/>
                </a:lnTo>
                <a:lnTo>
                  <a:pt x="9475" y="231926"/>
                </a:lnTo>
                <a:lnTo>
                  <a:pt x="0" y="266700"/>
                </a:lnTo>
                <a:lnTo>
                  <a:pt x="2393" y="284238"/>
                </a:lnTo>
                <a:lnTo>
                  <a:pt x="21097" y="318370"/>
                </a:lnTo>
                <a:lnTo>
                  <a:pt x="57369" y="351007"/>
                </a:lnTo>
                <a:lnTo>
                  <a:pt x="110023" y="381870"/>
                </a:lnTo>
                <a:lnTo>
                  <a:pt x="177873" y="410676"/>
                </a:lnTo>
                <a:lnTo>
                  <a:pt x="217127" y="424220"/>
                </a:lnTo>
                <a:lnTo>
                  <a:pt x="259735" y="437145"/>
                </a:lnTo>
                <a:lnTo>
                  <a:pt x="305549" y="449416"/>
                </a:lnTo>
                <a:lnTo>
                  <a:pt x="354421" y="460997"/>
                </a:lnTo>
                <a:lnTo>
                  <a:pt x="406203" y="471853"/>
                </a:lnTo>
                <a:lnTo>
                  <a:pt x="460747" y="481949"/>
                </a:lnTo>
                <a:lnTo>
                  <a:pt x="517905" y="491251"/>
                </a:lnTo>
                <a:lnTo>
                  <a:pt x="577527" y="499722"/>
                </a:lnTo>
                <a:lnTo>
                  <a:pt x="639467" y="507329"/>
                </a:lnTo>
                <a:lnTo>
                  <a:pt x="703576" y="514035"/>
                </a:lnTo>
                <a:lnTo>
                  <a:pt x="769705" y="519805"/>
                </a:lnTo>
                <a:lnTo>
                  <a:pt x="837707" y="524606"/>
                </a:lnTo>
                <a:lnTo>
                  <a:pt x="907432" y="528400"/>
                </a:lnTo>
                <a:lnTo>
                  <a:pt x="978734" y="531154"/>
                </a:lnTo>
                <a:lnTo>
                  <a:pt x="1051464" y="532832"/>
                </a:lnTo>
                <a:lnTo>
                  <a:pt x="1125474" y="533400"/>
                </a:lnTo>
                <a:lnTo>
                  <a:pt x="1199483" y="532832"/>
                </a:lnTo>
                <a:lnTo>
                  <a:pt x="1272215" y="531154"/>
                </a:lnTo>
                <a:lnTo>
                  <a:pt x="1343520" y="528400"/>
                </a:lnTo>
                <a:lnTo>
                  <a:pt x="1413249" y="524606"/>
                </a:lnTo>
                <a:lnTo>
                  <a:pt x="1481255" y="519805"/>
                </a:lnTo>
                <a:lnTo>
                  <a:pt x="1547390" y="514035"/>
                </a:lnTo>
                <a:lnTo>
                  <a:pt x="1611504" y="507329"/>
                </a:lnTo>
                <a:lnTo>
                  <a:pt x="1673450" y="499722"/>
                </a:lnTo>
                <a:lnTo>
                  <a:pt x="1733080" y="491251"/>
                </a:lnTo>
                <a:lnTo>
                  <a:pt x="1790244" y="481949"/>
                </a:lnTo>
                <a:lnTo>
                  <a:pt x="1844796" y="471853"/>
                </a:lnTo>
                <a:lnTo>
                  <a:pt x="1896585" y="460997"/>
                </a:lnTo>
                <a:lnTo>
                  <a:pt x="1945465" y="449416"/>
                </a:lnTo>
                <a:lnTo>
                  <a:pt x="1991287" y="437145"/>
                </a:lnTo>
                <a:lnTo>
                  <a:pt x="2033902" y="424220"/>
                </a:lnTo>
                <a:lnTo>
                  <a:pt x="2073163" y="410676"/>
                </a:lnTo>
                <a:lnTo>
                  <a:pt x="2108921" y="396547"/>
                </a:lnTo>
                <a:lnTo>
                  <a:pt x="2169333" y="366678"/>
                </a:lnTo>
                <a:lnTo>
                  <a:pt x="2213954" y="334893"/>
                </a:lnTo>
                <a:lnTo>
                  <a:pt x="2241597" y="301473"/>
                </a:lnTo>
                <a:lnTo>
                  <a:pt x="2251075" y="266700"/>
                </a:lnTo>
                <a:lnTo>
                  <a:pt x="2248680" y="249161"/>
                </a:lnTo>
                <a:lnTo>
                  <a:pt x="2229972" y="215029"/>
                </a:lnTo>
                <a:lnTo>
                  <a:pt x="2193692" y="182392"/>
                </a:lnTo>
                <a:lnTo>
                  <a:pt x="2141027" y="151529"/>
                </a:lnTo>
                <a:lnTo>
                  <a:pt x="2073163" y="122723"/>
                </a:lnTo>
                <a:lnTo>
                  <a:pt x="2033902" y="109179"/>
                </a:lnTo>
                <a:lnTo>
                  <a:pt x="1991287" y="96254"/>
                </a:lnTo>
                <a:lnTo>
                  <a:pt x="1945465" y="83983"/>
                </a:lnTo>
                <a:lnTo>
                  <a:pt x="1896585" y="72402"/>
                </a:lnTo>
                <a:lnTo>
                  <a:pt x="1844796" y="61546"/>
                </a:lnTo>
                <a:lnTo>
                  <a:pt x="1790244" y="51450"/>
                </a:lnTo>
                <a:lnTo>
                  <a:pt x="1733080" y="42148"/>
                </a:lnTo>
                <a:lnTo>
                  <a:pt x="1673450" y="33677"/>
                </a:lnTo>
                <a:lnTo>
                  <a:pt x="1611504" y="26070"/>
                </a:lnTo>
                <a:lnTo>
                  <a:pt x="1547390" y="19364"/>
                </a:lnTo>
                <a:lnTo>
                  <a:pt x="1481255" y="13594"/>
                </a:lnTo>
                <a:lnTo>
                  <a:pt x="1413249" y="8793"/>
                </a:lnTo>
                <a:lnTo>
                  <a:pt x="1343520" y="4999"/>
                </a:lnTo>
                <a:lnTo>
                  <a:pt x="1272215" y="2245"/>
                </a:lnTo>
                <a:lnTo>
                  <a:pt x="1199483" y="567"/>
                </a:lnTo>
                <a:lnTo>
                  <a:pt x="1125474" y="0"/>
                </a:lnTo>
                <a:close/>
              </a:path>
            </a:pathLst>
          </a:custGeom>
          <a:solidFill>
            <a:srgbClr val="BDE295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41598" y="3657600"/>
            <a:ext cx="2863031" cy="533400"/>
          </a:xfrm>
          <a:custGeom>
            <a:avLst/>
            <a:gdLst/>
            <a:ahLst/>
            <a:cxnLst/>
            <a:rect l="l" t="t" r="r" b="b"/>
            <a:pathLst>
              <a:path w="2251710" h="533400">
                <a:moveTo>
                  <a:pt x="2251202" y="266700"/>
                </a:moveTo>
                <a:lnTo>
                  <a:pt x="2230099" y="318370"/>
                </a:lnTo>
                <a:lnTo>
                  <a:pt x="2193819" y="351007"/>
                </a:lnTo>
                <a:lnTo>
                  <a:pt x="2141154" y="381870"/>
                </a:lnTo>
                <a:lnTo>
                  <a:pt x="2073290" y="410676"/>
                </a:lnTo>
                <a:lnTo>
                  <a:pt x="2034029" y="424220"/>
                </a:lnTo>
                <a:lnTo>
                  <a:pt x="1991414" y="437145"/>
                </a:lnTo>
                <a:lnTo>
                  <a:pt x="1945592" y="449416"/>
                </a:lnTo>
                <a:lnTo>
                  <a:pt x="1896712" y="460997"/>
                </a:lnTo>
                <a:lnTo>
                  <a:pt x="1844923" y="471853"/>
                </a:lnTo>
                <a:lnTo>
                  <a:pt x="1790371" y="481949"/>
                </a:lnTo>
                <a:lnTo>
                  <a:pt x="1733207" y="491251"/>
                </a:lnTo>
                <a:lnTo>
                  <a:pt x="1673577" y="499722"/>
                </a:lnTo>
                <a:lnTo>
                  <a:pt x="1611631" y="507329"/>
                </a:lnTo>
                <a:lnTo>
                  <a:pt x="1547517" y="514035"/>
                </a:lnTo>
                <a:lnTo>
                  <a:pt x="1481382" y="519805"/>
                </a:lnTo>
                <a:lnTo>
                  <a:pt x="1413376" y="524606"/>
                </a:lnTo>
                <a:lnTo>
                  <a:pt x="1343647" y="528400"/>
                </a:lnTo>
                <a:lnTo>
                  <a:pt x="1272342" y="531154"/>
                </a:lnTo>
                <a:lnTo>
                  <a:pt x="1199610" y="532832"/>
                </a:lnTo>
                <a:lnTo>
                  <a:pt x="1125601" y="533400"/>
                </a:lnTo>
                <a:lnTo>
                  <a:pt x="1051591" y="532832"/>
                </a:lnTo>
                <a:lnTo>
                  <a:pt x="978859" y="531154"/>
                </a:lnTo>
                <a:lnTo>
                  <a:pt x="907554" y="528400"/>
                </a:lnTo>
                <a:lnTo>
                  <a:pt x="837825" y="524606"/>
                </a:lnTo>
                <a:lnTo>
                  <a:pt x="769819" y="519805"/>
                </a:lnTo>
                <a:lnTo>
                  <a:pt x="703684" y="514035"/>
                </a:lnTo>
                <a:lnTo>
                  <a:pt x="639570" y="507329"/>
                </a:lnTo>
                <a:lnTo>
                  <a:pt x="577624" y="499722"/>
                </a:lnTo>
                <a:lnTo>
                  <a:pt x="517994" y="491251"/>
                </a:lnTo>
                <a:lnTo>
                  <a:pt x="460830" y="481949"/>
                </a:lnTo>
                <a:lnTo>
                  <a:pt x="406278" y="471853"/>
                </a:lnTo>
                <a:lnTo>
                  <a:pt x="354489" y="460997"/>
                </a:lnTo>
                <a:lnTo>
                  <a:pt x="305609" y="449416"/>
                </a:lnTo>
                <a:lnTo>
                  <a:pt x="259787" y="437145"/>
                </a:lnTo>
                <a:lnTo>
                  <a:pt x="217172" y="424220"/>
                </a:lnTo>
                <a:lnTo>
                  <a:pt x="177911" y="410676"/>
                </a:lnTo>
                <a:lnTo>
                  <a:pt x="142153" y="396547"/>
                </a:lnTo>
                <a:lnTo>
                  <a:pt x="81741" y="366678"/>
                </a:lnTo>
                <a:lnTo>
                  <a:pt x="37120" y="334893"/>
                </a:lnTo>
                <a:lnTo>
                  <a:pt x="9477" y="301473"/>
                </a:lnTo>
                <a:lnTo>
                  <a:pt x="0" y="266700"/>
                </a:lnTo>
                <a:lnTo>
                  <a:pt x="2394" y="249161"/>
                </a:lnTo>
                <a:lnTo>
                  <a:pt x="21102" y="215029"/>
                </a:lnTo>
                <a:lnTo>
                  <a:pt x="57382" y="182392"/>
                </a:lnTo>
                <a:lnTo>
                  <a:pt x="110047" y="151529"/>
                </a:lnTo>
                <a:lnTo>
                  <a:pt x="177911" y="122723"/>
                </a:lnTo>
                <a:lnTo>
                  <a:pt x="217172" y="109179"/>
                </a:lnTo>
                <a:lnTo>
                  <a:pt x="259787" y="96254"/>
                </a:lnTo>
                <a:lnTo>
                  <a:pt x="305609" y="83983"/>
                </a:lnTo>
                <a:lnTo>
                  <a:pt x="354489" y="72402"/>
                </a:lnTo>
                <a:lnTo>
                  <a:pt x="406278" y="61546"/>
                </a:lnTo>
                <a:lnTo>
                  <a:pt x="460830" y="51450"/>
                </a:lnTo>
                <a:lnTo>
                  <a:pt x="517994" y="42148"/>
                </a:lnTo>
                <a:lnTo>
                  <a:pt x="577624" y="33677"/>
                </a:lnTo>
                <a:lnTo>
                  <a:pt x="639570" y="26070"/>
                </a:lnTo>
                <a:lnTo>
                  <a:pt x="703684" y="19364"/>
                </a:lnTo>
                <a:lnTo>
                  <a:pt x="769819" y="13594"/>
                </a:lnTo>
                <a:lnTo>
                  <a:pt x="837825" y="8793"/>
                </a:lnTo>
                <a:lnTo>
                  <a:pt x="907554" y="4999"/>
                </a:lnTo>
                <a:lnTo>
                  <a:pt x="978859" y="2245"/>
                </a:lnTo>
                <a:lnTo>
                  <a:pt x="1051591" y="567"/>
                </a:lnTo>
                <a:lnTo>
                  <a:pt x="1125601" y="0"/>
                </a:lnTo>
                <a:lnTo>
                  <a:pt x="1199610" y="567"/>
                </a:lnTo>
                <a:lnTo>
                  <a:pt x="1272342" y="2245"/>
                </a:lnTo>
                <a:lnTo>
                  <a:pt x="1343647" y="4999"/>
                </a:lnTo>
                <a:lnTo>
                  <a:pt x="1413376" y="8793"/>
                </a:lnTo>
                <a:lnTo>
                  <a:pt x="1481382" y="13594"/>
                </a:lnTo>
                <a:lnTo>
                  <a:pt x="1547517" y="19364"/>
                </a:lnTo>
                <a:lnTo>
                  <a:pt x="1611631" y="26070"/>
                </a:lnTo>
                <a:lnTo>
                  <a:pt x="1673577" y="33677"/>
                </a:lnTo>
                <a:lnTo>
                  <a:pt x="1733207" y="42148"/>
                </a:lnTo>
                <a:lnTo>
                  <a:pt x="1790371" y="51450"/>
                </a:lnTo>
                <a:lnTo>
                  <a:pt x="1844923" y="61546"/>
                </a:lnTo>
                <a:lnTo>
                  <a:pt x="1896712" y="72402"/>
                </a:lnTo>
                <a:lnTo>
                  <a:pt x="1945592" y="83983"/>
                </a:lnTo>
                <a:lnTo>
                  <a:pt x="1991414" y="96254"/>
                </a:lnTo>
                <a:lnTo>
                  <a:pt x="2034029" y="109179"/>
                </a:lnTo>
                <a:lnTo>
                  <a:pt x="2073290" y="122723"/>
                </a:lnTo>
                <a:lnTo>
                  <a:pt x="2109048" y="136852"/>
                </a:lnTo>
                <a:lnTo>
                  <a:pt x="2169460" y="166721"/>
                </a:lnTo>
                <a:lnTo>
                  <a:pt x="2214081" y="198506"/>
                </a:lnTo>
                <a:lnTo>
                  <a:pt x="2241724" y="231926"/>
                </a:lnTo>
                <a:lnTo>
                  <a:pt x="2251202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41598" y="3924300"/>
            <a:ext cx="2863031" cy="1866900"/>
          </a:xfrm>
          <a:custGeom>
            <a:avLst/>
            <a:gdLst/>
            <a:ahLst/>
            <a:cxnLst/>
            <a:rect l="l" t="t" r="r" b="b"/>
            <a:pathLst>
              <a:path w="2251710" h="1866900">
                <a:moveTo>
                  <a:pt x="2251202" y="0"/>
                </a:moveTo>
                <a:lnTo>
                  <a:pt x="2251202" y="1600200"/>
                </a:lnTo>
                <a:lnTo>
                  <a:pt x="2248807" y="1617735"/>
                </a:lnTo>
                <a:lnTo>
                  <a:pt x="2230099" y="1651863"/>
                </a:lnTo>
                <a:lnTo>
                  <a:pt x="2193819" y="1684497"/>
                </a:lnTo>
                <a:lnTo>
                  <a:pt x="2141154" y="1715358"/>
                </a:lnTo>
                <a:lnTo>
                  <a:pt x="2073290" y="1744165"/>
                </a:lnTo>
                <a:lnTo>
                  <a:pt x="2034029" y="1757709"/>
                </a:lnTo>
                <a:lnTo>
                  <a:pt x="1991414" y="1770635"/>
                </a:lnTo>
                <a:lnTo>
                  <a:pt x="1945592" y="1782906"/>
                </a:lnTo>
                <a:lnTo>
                  <a:pt x="1896712" y="1794487"/>
                </a:lnTo>
                <a:lnTo>
                  <a:pt x="1844923" y="1805345"/>
                </a:lnTo>
                <a:lnTo>
                  <a:pt x="1790371" y="1815442"/>
                </a:lnTo>
                <a:lnTo>
                  <a:pt x="1733207" y="1824744"/>
                </a:lnTo>
                <a:lnTo>
                  <a:pt x="1673577" y="1833217"/>
                </a:lnTo>
                <a:lnTo>
                  <a:pt x="1611631" y="1840824"/>
                </a:lnTo>
                <a:lnTo>
                  <a:pt x="1547517" y="1847531"/>
                </a:lnTo>
                <a:lnTo>
                  <a:pt x="1481382" y="1853303"/>
                </a:lnTo>
                <a:lnTo>
                  <a:pt x="1413376" y="1858104"/>
                </a:lnTo>
                <a:lnTo>
                  <a:pt x="1343647" y="1861899"/>
                </a:lnTo>
                <a:lnTo>
                  <a:pt x="1272342" y="1864654"/>
                </a:lnTo>
                <a:lnTo>
                  <a:pt x="1199610" y="1866332"/>
                </a:lnTo>
                <a:lnTo>
                  <a:pt x="1125601" y="1866900"/>
                </a:lnTo>
                <a:lnTo>
                  <a:pt x="1051591" y="1866332"/>
                </a:lnTo>
                <a:lnTo>
                  <a:pt x="978859" y="1864654"/>
                </a:lnTo>
                <a:lnTo>
                  <a:pt x="907554" y="1861899"/>
                </a:lnTo>
                <a:lnTo>
                  <a:pt x="837825" y="1858104"/>
                </a:lnTo>
                <a:lnTo>
                  <a:pt x="769819" y="1853303"/>
                </a:lnTo>
                <a:lnTo>
                  <a:pt x="703684" y="1847531"/>
                </a:lnTo>
                <a:lnTo>
                  <a:pt x="639570" y="1840824"/>
                </a:lnTo>
                <a:lnTo>
                  <a:pt x="577624" y="1833217"/>
                </a:lnTo>
                <a:lnTo>
                  <a:pt x="517994" y="1824744"/>
                </a:lnTo>
                <a:lnTo>
                  <a:pt x="460830" y="1815442"/>
                </a:lnTo>
                <a:lnTo>
                  <a:pt x="406278" y="1805345"/>
                </a:lnTo>
                <a:lnTo>
                  <a:pt x="354489" y="1794487"/>
                </a:lnTo>
                <a:lnTo>
                  <a:pt x="305609" y="1782906"/>
                </a:lnTo>
                <a:lnTo>
                  <a:pt x="259787" y="1770635"/>
                </a:lnTo>
                <a:lnTo>
                  <a:pt x="217172" y="1757709"/>
                </a:lnTo>
                <a:lnTo>
                  <a:pt x="177911" y="1744165"/>
                </a:lnTo>
                <a:lnTo>
                  <a:pt x="142153" y="1730036"/>
                </a:lnTo>
                <a:lnTo>
                  <a:pt x="81741" y="1700167"/>
                </a:lnTo>
                <a:lnTo>
                  <a:pt x="37120" y="1668384"/>
                </a:lnTo>
                <a:lnTo>
                  <a:pt x="9477" y="1634968"/>
                </a:lnTo>
                <a:lnTo>
                  <a:pt x="0" y="1600200"/>
                </a:lnTo>
                <a:lnTo>
                  <a:pt x="1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7864" y="4196538"/>
            <a:ext cx="175600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spcBef>
                <a:spcPts val="100"/>
              </a:spcBef>
            </a:pPr>
            <a:r>
              <a:rPr sz="1200" b="1" spc="-1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Data </a:t>
            </a:r>
            <a:r>
              <a:rPr sz="12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locations  </a:t>
            </a:r>
            <a:r>
              <a:rPr sz="1200" b="1" spc="-1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Data </a:t>
            </a:r>
            <a:r>
              <a:rPr sz="12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formats  </a:t>
            </a:r>
            <a:r>
              <a:rPr sz="1200" b="1" spc="-1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Technical</a:t>
            </a:r>
            <a:r>
              <a:rPr sz="1200" b="1" spc="-8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12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names  </a:t>
            </a:r>
            <a:r>
              <a:rPr sz="1200" b="1" spc="-1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Data</a:t>
            </a:r>
            <a:r>
              <a:rPr sz="1200" b="1" spc="-2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sizes</a:t>
            </a:r>
            <a:endParaRPr sz="1200" dirty="0">
              <a:solidFill>
                <a:schemeClr val="bg1"/>
              </a:solidFill>
              <a:latin typeface="Cambria" panose="02040503050406030204" pitchFamily="18" charset="0"/>
              <a:cs typeface="Calibri"/>
            </a:endParaRPr>
          </a:p>
          <a:p>
            <a:pPr marL="190500" marR="183515" algn="ctr"/>
            <a:r>
              <a:rPr sz="1200" b="1" spc="-1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Data</a:t>
            </a:r>
            <a:r>
              <a:rPr sz="1200" b="1" spc="-9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1200" b="1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types  </a:t>
            </a:r>
            <a:r>
              <a:rPr sz="12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Indexing</a:t>
            </a:r>
            <a:endParaRPr sz="1200" dirty="0">
              <a:solidFill>
                <a:schemeClr val="bg1"/>
              </a:solidFill>
              <a:latin typeface="Cambria" panose="02040503050406030204" pitchFamily="18" charset="0"/>
              <a:cs typeface="Calibri"/>
            </a:endParaRPr>
          </a:p>
          <a:p>
            <a:pPr marL="44450" marR="34925" algn="ctr"/>
            <a:r>
              <a:rPr sz="1200" b="1" spc="-1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Data</a:t>
            </a:r>
            <a:r>
              <a:rPr sz="1200" b="1" spc="-7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12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structures  </a:t>
            </a:r>
            <a:r>
              <a:rPr sz="1200" b="1" spc="-1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etc.</a:t>
            </a:r>
            <a:endParaRPr sz="1200" dirty="0">
              <a:solidFill>
                <a:schemeClr val="bg1"/>
              </a:solidFill>
              <a:latin typeface="Cambria" panose="02040503050406030204" pitchFamily="18" charset="0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67601" y="4067176"/>
            <a:ext cx="3039851" cy="1800225"/>
          </a:xfrm>
          <a:custGeom>
            <a:avLst/>
            <a:gdLst/>
            <a:ahLst/>
            <a:cxnLst/>
            <a:rect l="l" t="t" r="r" b="b"/>
            <a:pathLst>
              <a:path w="2390775" h="1800225">
                <a:moveTo>
                  <a:pt x="0" y="0"/>
                </a:moveTo>
                <a:lnTo>
                  <a:pt x="0" y="1543050"/>
                </a:lnTo>
                <a:lnTo>
                  <a:pt x="2181" y="1558716"/>
                </a:lnTo>
                <a:lnTo>
                  <a:pt x="33904" y="1604119"/>
                </a:lnTo>
                <a:lnTo>
                  <a:pt x="74784" y="1632787"/>
                </a:lnTo>
                <a:lnTo>
                  <a:pt x="130281" y="1659925"/>
                </a:lnTo>
                <a:lnTo>
                  <a:pt x="199397" y="1685316"/>
                </a:lnTo>
                <a:lnTo>
                  <a:pt x="238748" y="1697289"/>
                </a:lnTo>
                <a:lnTo>
                  <a:pt x="281129" y="1708745"/>
                </a:lnTo>
                <a:lnTo>
                  <a:pt x="326414" y="1719657"/>
                </a:lnTo>
                <a:lnTo>
                  <a:pt x="374478" y="1729998"/>
                </a:lnTo>
                <a:lnTo>
                  <a:pt x="425197" y="1739741"/>
                </a:lnTo>
                <a:lnTo>
                  <a:pt x="478444" y="1748859"/>
                </a:lnTo>
                <a:lnTo>
                  <a:pt x="534096" y="1757326"/>
                </a:lnTo>
                <a:lnTo>
                  <a:pt x="592026" y="1765113"/>
                </a:lnTo>
                <a:lnTo>
                  <a:pt x="652111" y="1772195"/>
                </a:lnTo>
                <a:lnTo>
                  <a:pt x="714224" y="1778545"/>
                </a:lnTo>
                <a:lnTo>
                  <a:pt x="778242" y="1784135"/>
                </a:lnTo>
                <a:lnTo>
                  <a:pt x="844038" y="1788939"/>
                </a:lnTo>
                <a:lnTo>
                  <a:pt x="911487" y="1792930"/>
                </a:lnTo>
                <a:lnTo>
                  <a:pt x="980466" y="1796081"/>
                </a:lnTo>
                <a:lnTo>
                  <a:pt x="1050848" y="1798365"/>
                </a:lnTo>
                <a:lnTo>
                  <a:pt x="1122509" y="1799755"/>
                </a:lnTo>
                <a:lnTo>
                  <a:pt x="1195324" y="1800225"/>
                </a:lnTo>
                <a:lnTo>
                  <a:pt x="1268152" y="1799755"/>
                </a:lnTo>
                <a:lnTo>
                  <a:pt x="1339825" y="1798365"/>
                </a:lnTo>
                <a:lnTo>
                  <a:pt x="1410219" y="1796081"/>
                </a:lnTo>
                <a:lnTo>
                  <a:pt x="1479208" y="1792930"/>
                </a:lnTo>
                <a:lnTo>
                  <a:pt x="1546668" y="1788939"/>
                </a:lnTo>
                <a:lnTo>
                  <a:pt x="1612473" y="1784135"/>
                </a:lnTo>
                <a:lnTo>
                  <a:pt x="1676498" y="1778545"/>
                </a:lnTo>
                <a:lnTo>
                  <a:pt x="1738619" y="1772195"/>
                </a:lnTo>
                <a:lnTo>
                  <a:pt x="1798710" y="1765113"/>
                </a:lnTo>
                <a:lnTo>
                  <a:pt x="1856646" y="1757326"/>
                </a:lnTo>
                <a:lnTo>
                  <a:pt x="1912303" y="1748859"/>
                </a:lnTo>
                <a:lnTo>
                  <a:pt x="1965555" y="1739741"/>
                </a:lnTo>
                <a:lnTo>
                  <a:pt x="2016278" y="1729998"/>
                </a:lnTo>
                <a:lnTo>
                  <a:pt x="2064346" y="1719657"/>
                </a:lnTo>
                <a:lnTo>
                  <a:pt x="2109634" y="1708745"/>
                </a:lnTo>
                <a:lnTo>
                  <a:pt x="2152017" y="1697289"/>
                </a:lnTo>
                <a:lnTo>
                  <a:pt x="2191371" y="1685316"/>
                </a:lnTo>
                <a:lnTo>
                  <a:pt x="2227570" y="1672852"/>
                </a:lnTo>
                <a:lnTo>
                  <a:pt x="2290004" y="1646561"/>
                </a:lnTo>
                <a:lnTo>
                  <a:pt x="2338319" y="1618631"/>
                </a:lnTo>
                <a:lnTo>
                  <a:pt x="2371516" y="1589278"/>
                </a:lnTo>
                <a:lnTo>
                  <a:pt x="2390775" y="1543050"/>
                </a:lnTo>
                <a:lnTo>
                  <a:pt x="2390775" y="257175"/>
                </a:lnTo>
                <a:lnTo>
                  <a:pt x="1195451" y="257175"/>
                </a:lnTo>
                <a:lnTo>
                  <a:pt x="1122622" y="256705"/>
                </a:lnTo>
                <a:lnTo>
                  <a:pt x="1050949" y="255314"/>
                </a:lnTo>
                <a:lnTo>
                  <a:pt x="980555" y="253029"/>
                </a:lnTo>
                <a:lnTo>
                  <a:pt x="911566" y="249877"/>
                </a:lnTo>
                <a:lnTo>
                  <a:pt x="844106" y="245885"/>
                </a:lnTo>
                <a:lnTo>
                  <a:pt x="778301" y="241079"/>
                </a:lnTo>
                <a:lnTo>
                  <a:pt x="714276" y="235487"/>
                </a:lnTo>
                <a:lnTo>
                  <a:pt x="652155" y="229136"/>
                </a:lnTo>
                <a:lnTo>
                  <a:pt x="592064" y="222052"/>
                </a:lnTo>
                <a:lnTo>
                  <a:pt x="534128" y="214262"/>
                </a:lnTo>
                <a:lnTo>
                  <a:pt x="478471" y="205794"/>
                </a:lnTo>
                <a:lnTo>
                  <a:pt x="425219" y="196674"/>
                </a:lnTo>
                <a:lnTo>
                  <a:pt x="374496" y="186930"/>
                </a:lnTo>
                <a:lnTo>
                  <a:pt x="326428" y="176588"/>
                </a:lnTo>
                <a:lnTo>
                  <a:pt x="281140" y="165674"/>
                </a:lnTo>
                <a:lnTo>
                  <a:pt x="238757" y="154217"/>
                </a:lnTo>
                <a:lnTo>
                  <a:pt x="199403" y="142243"/>
                </a:lnTo>
                <a:lnTo>
                  <a:pt x="163204" y="129779"/>
                </a:lnTo>
                <a:lnTo>
                  <a:pt x="100770" y="103489"/>
                </a:lnTo>
                <a:lnTo>
                  <a:pt x="52455" y="75562"/>
                </a:lnTo>
                <a:lnTo>
                  <a:pt x="19258" y="46214"/>
                </a:lnTo>
                <a:lnTo>
                  <a:pt x="2181" y="15661"/>
                </a:lnTo>
                <a:lnTo>
                  <a:pt x="0" y="0"/>
                </a:lnTo>
                <a:close/>
              </a:path>
              <a:path w="2390775" h="1800225">
                <a:moveTo>
                  <a:pt x="2390775" y="0"/>
                </a:moveTo>
                <a:lnTo>
                  <a:pt x="2371516" y="46214"/>
                </a:lnTo>
                <a:lnTo>
                  <a:pt x="2338320" y="75562"/>
                </a:lnTo>
                <a:lnTo>
                  <a:pt x="2290006" y="103489"/>
                </a:lnTo>
                <a:lnTo>
                  <a:pt x="2227575" y="129779"/>
                </a:lnTo>
                <a:lnTo>
                  <a:pt x="2191377" y="142243"/>
                </a:lnTo>
                <a:lnTo>
                  <a:pt x="2152026" y="154217"/>
                </a:lnTo>
                <a:lnTo>
                  <a:pt x="2109645" y="165674"/>
                </a:lnTo>
                <a:lnTo>
                  <a:pt x="2064360" y="176588"/>
                </a:lnTo>
                <a:lnTo>
                  <a:pt x="2016296" y="186930"/>
                </a:lnTo>
                <a:lnTo>
                  <a:pt x="1965577" y="196674"/>
                </a:lnTo>
                <a:lnTo>
                  <a:pt x="1912330" y="205794"/>
                </a:lnTo>
                <a:lnTo>
                  <a:pt x="1856678" y="214262"/>
                </a:lnTo>
                <a:lnTo>
                  <a:pt x="1798748" y="222052"/>
                </a:lnTo>
                <a:lnTo>
                  <a:pt x="1738663" y="229136"/>
                </a:lnTo>
                <a:lnTo>
                  <a:pt x="1676550" y="235487"/>
                </a:lnTo>
                <a:lnTo>
                  <a:pt x="1612532" y="241079"/>
                </a:lnTo>
                <a:lnTo>
                  <a:pt x="1546736" y="245885"/>
                </a:lnTo>
                <a:lnTo>
                  <a:pt x="1479287" y="249877"/>
                </a:lnTo>
                <a:lnTo>
                  <a:pt x="1410308" y="253029"/>
                </a:lnTo>
                <a:lnTo>
                  <a:pt x="1339926" y="255314"/>
                </a:lnTo>
                <a:lnTo>
                  <a:pt x="1268265" y="256705"/>
                </a:lnTo>
                <a:lnTo>
                  <a:pt x="1195451" y="257175"/>
                </a:lnTo>
                <a:lnTo>
                  <a:pt x="2390775" y="257175"/>
                </a:lnTo>
                <a:lnTo>
                  <a:pt x="2390775" y="0"/>
                </a:lnTo>
                <a:close/>
              </a:path>
            </a:pathLst>
          </a:custGeom>
          <a:solidFill>
            <a:srgbClr val="99E9EE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67601" y="3810000"/>
            <a:ext cx="3039851" cy="514350"/>
          </a:xfrm>
          <a:custGeom>
            <a:avLst/>
            <a:gdLst/>
            <a:ahLst/>
            <a:cxnLst/>
            <a:rect l="l" t="t" r="r" b="b"/>
            <a:pathLst>
              <a:path w="2390775" h="514350">
                <a:moveTo>
                  <a:pt x="1195451" y="0"/>
                </a:moveTo>
                <a:lnTo>
                  <a:pt x="1122622" y="469"/>
                </a:lnTo>
                <a:lnTo>
                  <a:pt x="1050949" y="1860"/>
                </a:lnTo>
                <a:lnTo>
                  <a:pt x="980555" y="4145"/>
                </a:lnTo>
                <a:lnTo>
                  <a:pt x="911566" y="7297"/>
                </a:lnTo>
                <a:lnTo>
                  <a:pt x="844106" y="11289"/>
                </a:lnTo>
                <a:lnTo>
                  <a:pt x="778301" y="16095"/>
                </a:lnTo>
                <a:lnTo>
                  <a:pt x="714276" y="21687"/>
                </a:lnTo>
                <a:lnTo>
                  <a:pt x="652155" y="28038"/>
                </a:lnTo>
                <a:lnTo>
                  <a:pt x="592064" y="35122"/>
                </a:lnTo>
                <a:lnTo>
                  <a:pt x="534128" y="42912"/>
                </a:lnTo>
                <a:lnTo>
                  <a:pt x="478471" y="51380"/>
                </a:lnTo>
                <a:lnTo>
                  <a:pt x="425219" y="60500"/>
                </a:lnTo>
                <a:lnTo>
                  <a:pt x="374496" y="70244"/>
                </a:lnTo>
                <a:lnTo>
                  <a:pt x="326428" y="80586"/>
                </a:lnTo>
                <a:lnTo>
                  <a:pt x="281140" y="91500"/>
                </a:lnTo>
                <a:lnTo>
                  <a:pt x="238757" y="102957"/>
                </a:lnTo>
                <a:lnTo>
                  <a:pt x="199403" y="114931"/>
                </a:lnTo>
                <a:lnTo>
                  <a:pt x="163204" y="127395"/>
                </a:lnTo>
                <a:lnTo>
                  <a:pt x="100770" y="153685"/>
                </a:lnTo>
                <a:lnTo>
                  <a:pt x="52455" y="181612"/>
                </a:lnTo>
                <a:lnTo>
                  <a:pt x="19258" y="210960"/>
                </a:lnTo>
                <a:lnTo>
                  <a:pt x="0" y="257175"/>
                </a:lnTo>
                <a:lnTo>
                  <a:pt x="2181" y="272836"/>
                </a:lnTo>
                <a:lnTo>
                  <a:pt x="33904" y="318228"/>
                </a:lnTo>
                <a:lnTo>
                  <a:pt x="74785" y="346892"/>
                </a:lnTo>
                <a:lnTo>
                  <a:pt x="130285" y="374027"/>
                </a:lnTo>
                <a:lnTo>
                  <a:pt x="199403" y="399418"/>
                </a:lnTo>
                <a:lnTo>
                  <a:pt x="238757" y="411392"/>
                </a:lnTo>
                <a:lnTo>
                  <a:pt x="281140" y="422849"/>
                </a:lnTo>
                <a:lnTo>
                  <a:pt x="326428" y="433763"/>
                </a:lnTo>
                <a:lnTo>
                  <a:pt x="374496" y="444105"/>
                </a:lnTo>
                <a:lnTo>
                  <a:pt x="425219" y="453849"/>
                </a:lnTo>
                <a:lnTo>
                  <a:pt x="478471" y="462969"/>
                </a:lnTo>
                <a:lnTo>
                  <a:pt x="534128" y="471437"/>
                </a:lnTo>
                <a:lnTo>
                  <a:pt x="592064" y="479227"/>
                </a:lnTo>
                <a:lnTo>
                  <a:pt x="652155" y="486311"/>
                </a:lnTo>
                <a:lnTo>
                  <a:pt x="714276" y="492662"/>
                </a:lnTo>
                <a:lnTo>
                  <a:pt x="778301" y="498254"/>
                </a:lnTo>
                <a:lnTo>
                  <a:pt x="844106" y="503060"/>
                </a:lnTo>
                <a:lnTo>
                  <a:pt x="911566" y="507052"/>
                </a:lnTo>
                <a:lnTo>
                  <a:pt x="980555" y="510204"/>
                </a:lnTo>
                <a:lnTo>
                  <a:pt x="1050949" y="512489"/>
                </a:lnTo>
                <a:lnTo>
                  <a:pt x="1122622" y="513880"/>
                </a:lnTo>
                <a:lnTo>
                  <a:pt x="1195451" y="514350"/>
                </a:lnTo>
                <a:lnTo>
                  <a:pt x="1268265" y="513880"/>
                </a:lnTo>
                <a:lnTo>
                  <a:pt x="1339926" y="512489"/>
                </a:lnTo>
                <a:lnTo>
                  <a:pt x="1410308" y="510204"/>
                </a:lnTo>
                <a:lnTo>
                  <a:pt x="1479287" y="507052"/>
                </a:lnTo>
                <a:lnTo>
                  <a:pt x="1546736" y="503060"/>
                </a:lnTo>
                <a:lnTo>
                  <a:pt x="1612532" y="498254"/>
                </a:lnTo>
                <a:lnTo>
                  <a:pt x="1676550" y="492662"/>
                </a:lnTo>
                <a:lnTo>
                  <a:pt x="1738663" y="486311"/>
                </a:lnTo>
                <a:lnTo>
                  <a:pt x="1798748" y="479227"/>
                </a:lnTo>
                <a:lnTo>
                  <a:pt x="1856678" y="471437"/>
                </a:lnTo>
                <a:lnTo>
                  <a:pt x="1912330" y="462969"/>
                </a:lnTo>
                <a:lnTo>
                  <a:pt x="1965577" y="453849"/>
                </a:lnTo>
                <a:lnTo>
                  <a:pt x="2016296" y="444105"/>
                </a:lnTo>
                <a:lnTo>
                  <a:pt x="2064360" y="433763"/>
                </a:lnTo>
                <a:lnTo>
                  <a:pt x="2109645" y="422849"/>
                </a:lnTo>
                <a:lnTo>
                  <a:pt x="2152026" y="411392"/>
                </a:lnTo>
                <a:lnTo>
                  <a:pt x="2191377" y="399418"/>
                </a:lnTo>
                <a:lnTo>
                  <a:pt x="2227575" y="386954"/>
                </a:lnTo>
                <a:lnTo>
                  <a:pt x="2290006" y="360664"/>
                </a:lnTo>
                <a:lnTo>
                  <a:pt x="2338320" y="332737"/>
                </a:lnTo>
                <a:lnTo>
                  <a:pt x="2371516" y="303389"/>
                </a:lnTo>
                <a:lnTo>
                  <a:pt x="2390775" y="257175"/>
                </a:lnTo>
                <a:lnTo>
                  <a:pt x="2388593" y="241513"/>
                </a:lnTo>
                <a:lnTo>
                  <a:pt x="2356870" y="196121"/>
                </a:lnTo>
                <a:lnTo>
                  <a:pt x="2315990" y="167457"/>
                </a:lnTo>
                <a:lnTo>
                  <a:pt x="2260493" y="140322"/>
                </a:lnTo>
                <a:lnTo>
                  <a:pt x="2191377" y="114931"/>
                </a:lnTo>
                <a:lnTo>
                  <a:pt x="2152026" y="102957"/>
                </a:lnTo>
                <a:lnTo>
                  <a:pt x="2109645" y="91500"/>
                </a:lnTo>
                <a:lnTo>
                  <a:pt x="2064360" y="80586"/>
                </a:lnTo>
                <a:lnTo>
                  <a:pt x="2016296" y="70244"/>
                </a:lnTo>
                <a:lnTo>
                  <a:pt x="1965577" y="60500"/>
                </a:lnTo>
                <a:lnTo>
                  <a:pt x="1912330" y="51380"/>
                </a:lnTo>
                <a:lnTo>
                  <a:pt x="1856678" y="42912"/>
                </a:lnTo>
                <a:lnTo>
                  <a:pt x="1798748" y="35122"/>
                </a:lnTo>
                <a:lnTo>
                  <a:pt x="1738663" y="28038"/>
                </a:lnTo>
                <a:lnTo>
                  <a:pt x="1676550" y="21687"/>
                </a:lnTo>
                <a:lnTo>
                  <a:pt x="1612532" y="16095"/>
                </a:lnTo>
                <a:lnTo>
                  <a:pt x="1546736" y="11289"/>
                </a:lnTo>
                <a:lnTo>
                  <a:pt x="1479287" y="7297"/>
                </a:lnTo>
                <a:lnTo>
                  <a:pt x="1410308" y="4145"/>
                </a:lnTo>
                <a:lnTo>
                  <a:pt x="1339926" y="1860"/>
                </a:lnTo>
                <a:lnTo>
                  <a:pt x="1268265" y="469"/>
                </a:lnTo>
                <a:lnTo>
                  <a:pt x="1195451" y="0"/>
                </a:lnTo>
                <a:close/>
              </a:path>
            </a:pathLst>
          </a:custGeom>
          <a:solidFill>
            <a:srgbClr val="C2F1F5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67601" y="3810000"/>
            <a:ext cx="3039851" cy="514350"/>
          </a:xfrm>
          <a:custGeom>
            <a:avLst/>
            <a:gdLst/>
            <a:ahLst/>
            <a:cxnLst/>
            <a:rect l="l" t="t" r="r" b="b"/>
            <a:pathLst>
              <a:path w="2390775" h="514350">
                <a:moveTo>
                  <a:pt x="2390775" y="257175"/>
                </a:moveTo>
                <a:lnTo>
                  <a:pt x="2371516" y="303389"/>
                </a:lnTo>
                <a:lnTo>
                  <a:pt x="2338319" y="332737"/>
                </a:lnTo>
                <a:lnTo>
                  <a:pt x="2290004" y="360664"/>
                </a:lnTo>
                <a:lnTo>
                  <a:pt x="2227570" y="386954"/>
                </a:lnTo>
                <a:lnTo>
                  <a:pt x="2191371" y="399418"/>
                </a:lnTo>
                <a:lnTo>
                  <a:pt x="2152017" y="411392"/>
                </a:lnTo>
                <a:lnTo>
                  <a:pt x="2109634" y="422849"/>
                </a:lnTo>
                <a:lnTo>
                  <a:pt x="2064346" y="433763"/>
                </a:lnTo>
                <a:lnTo>
                  <a:pt x="2016278" y="444105"/>
                </a:lnTo>
                <a:lnTo>
                  <a:pt x="1965555" y="453849"/>
                </a:lnTo>
                <a:lnTo>
                  <a:pt x="1912303" y="462969"/>
                </a:lnTo>
                <a:lnTo>
                  <a:pt x="1856646" y="471437"/>
                </a:lnTo>
                <a:lnTo>
                  <a:pt x="1798710" y="479227"/>
                </a:lnTo>
                <a:lnTo>
                  <a:pt x="1738619" y="486311"/>
                </a:lnTo>
                <a:lnTo>
                  <a:pt x="1676498" y="492662"/>
                </a:lnTo>
                <a:lnTo>
                  <a:pt x="1612473" y="498254"/>
                </a:lnTo>
                <a:lnTo>
                  <a:pt x="1546668" y="503060"/>
                </a:lnTo>
                <a:lnTo>
                  <a:pt x="1479208" y="507052"/>
                </a:lnTo>
                <a:lnTo>
                  <a:pt x="1410219" y="510204"/>
                </a:lnTo>
                <a:lnTo>
                  <a:pt x="1339825" y="512489"/>
                </a:lnTo>
                <a:lnTo>
                  <a:pt x="1268152" y="513880"/>
                </a:lnTo>
                <a:lnTo>
                  <a:pt x="1195324" y="514350"/>
                </a:lnTo>
                <a:lnTo>
                  <a:pt x="1122509" y="513880"/>
                </a:lnTo>
                <a:lnTo>
                  <a:pt x="1050848" y="512489"/>
                </a:lnTo>
                <a:lnTo>
                  <a:pt x="980466" y="510204"/>
                </a:lnTo>
                <a:lnTo>
                  <a:pt x="911487" y="507052"/>
                </a:lnTo>
                <a:lnTo>
                  <a:pt x="844038" y="503060"/>
                </a:lnTo>
                <a:lnTo>
                  <a:pt x="778242" y="498254"/>
                </a:lnTo>
                <a:lnTo>
                  <a:pt x="714224" y="492662"/>
                </a:lnTo>
                <a:lnTo>
                  <a:pt x="652111" y="486311"/>
                </a:lnTo>
                <a:lnTo>
                  <a:pt x="592026" y="479227"/>
                </a:lnTo>
                <a:lnTo>
                  <a:pt x="534096" y="471437"/>
                </a:lnTo>
                <a:lnTo>
                  <a:pt x="478444" y="462969"/>
                </a:lnTo>
                <a:lnTo>
                  <a:pt x="425197" y="453849"/>
                </a:lnTo>
                <a:lnTo>
                  <a:pt x="374478" y="444105"/>
                </a:lnTo>
                <a:lnTo>
                  <a:pt x="326414" y="433763"/>
                </a:lnTo>
                <a:lnTo>
                  <a:pt x="281129" y="422849"/>
                </a:lnTo>
                <a:lnTo>
                  <a:pt x="238748" y="411392"/>
                </a:lnTo>
                <a:lnTo>
                  <a:pt x="199397" y="399418"/>
                </a:lnTo>
                <a:lnTo>
                  <a:pt x="163199" y="386954"/>
                </a:lnTo>
                <a:lnTo>
                  <a:pt x="100768" y="360664"/>
                </a:lnTo>
                <a:lnTo>
                  <a:pt x="52454" y="332737"/>
                </a:lnTo>
                <a:lnTo>
                  <a:pt x="19258" y="303389"/>
                </a:lnTo>
                <a:lnTo>
                  <a:pt x="0" y="257175"/>
                </a:lnTo>
                <a:lnTo>
                  <a:pt x="2181" y="241513"/>
                </a:lnTo>
                <a:lnTo>
                  <a:pt x="33904" y="196121"/>
                </a:lnTo>
                <a:lnTo>
                  <a:pt x="74784" y="167457"/>
                </a:lnTo>
                <a:lnTo>
                  <a:pt x="130281" y="140322"/>
                </a:lnTo>
                <a:lnTo>
                  <a:pt x="199397" y="114931"/>
                </a:lnTo>
                <a:lnTo>
                  <a:pt x="238748" y="102957"/>
                </a:lnTo>
                <a:lnTo>
                  <a:pt x="281129" y="91500"/>
                </a:lnTo>
                <a:lnTo>
                  <a:pt x="326414" y="80586"/>
                </a:lnTo>
                <a:lnTo>
                  <a:pt x="374478" y="70244"/>
                </a:lnTo>
                <a:lnTo>
                  <a:pt x="425197" y="60500"/>
                </a:lnTo>
                <a:lnTo>
                  <a:pt x="478444" y="51380"/>
                </a:lnTo>
                <a:lnTo>
                  <a:pt x="534096" y="42912"/>
                </a:lnTo>
                <a:lnTo>
                  <a:pt x="592026" y="35122"/>
                </a:lnTo>
                <a:lnTo>
                  <a:pt x="652111" y="28038"/>
                </a:lnTo>
                <a:lnTo>
                  <a:pt x="714224" y="21687"/>
                </a:lnTo>
                <a:lnTo>
                  <a:pt x="778242" y="16095"/>
                </a:lnTo>
                <a:lnTo>
                  <a:pt x="844038" y="11289"/>
                </a:lnTo>
                <a:lnTo>
                  <a:pt x="911487" y="7297"/>
                </a:lnTo>
                <a:lnTo>
                  <a:pt x="980466" y="4145"/>
                </a:lnTo>
                <a:lnTo>
                  <a:pt x="1050848" y="1860"/>
                </a:lnTo>
                <a:lnTo>
                  <a:pt x="1122509" y="469"/>
                </a:lnTo>
                <a:lnTo>
                  <a:pt x="1195324" y="0"/>
                </a:lnTo>
                <a:lnTo>
                  <a:pt x="1268152" y="469"/>
                </a:lnTo>
                <a:lnTo>
                  <a:pt x="1339825" y="1860"/>
                </a:lnTo>
                <a:lnTo>
                  <a:pt x="1410219" y="4145"/>
                </a:lnTo>
                <a:lnTo>
                  <a:pt x="1479208" y="7297"/>
                </a:lnTo>
                <a:lnTo>
                  <a:pt x="1546668" y="11289"/>
                </a:lnTo>
                <a:lnTo>
                  <a:pt x="1612473" y="16095"/>
                </a:lnTo>
                <a:lnTo>
                  <a:pt x="1676498" y="21687"/>
                </a:lnTo>
                <a:lnTo>
                  <a:pt x="1738619" y="28038"/>
                </a:lnTo>
                <a:lnTo>
                  <a:pt x="1798710" y="35122"/>
                </a:lnTo>
                <a:lnTo>
                  <a:pt x="1856646" y="42912"/>
                </a:lnTo>
                <a:lnTo>
                  <a:pt x="1912303" y="51380"/>
                </a:lnTo>
                <a:lnTo>
                  <a:pt x="1965555" y="60500"/>
                </a:lnTo>
                <a:lnTo>
                  <a:pt x="2016278" y="70244"/>
                </a:lnTo>
                <a:lnTo>
                  <a:pt x="2064346" y="80586"/>
                </a:lnTo>
                <a:lnTo>
                  <a:pt x="2109634" y="91500"/>
                </a:lnTo>
                <a:lnTo>
                  <a:pt x="2152017" y="102957"/>
                </a:lnTo>
                <a:lnTo>
                  <a:pt x="2191371" y="114931"/>
                </a:lnTo>
                <a:lnTo>
                  <a:pt x="2227570" y="127395"/>
                </a:lnTo>
                <a:lnTo>
                  <a:pt x="2290004" y="153685"/>
                </a:lnTo>
                <a:lnTo>
                  <a:pt x="2338319" y="181612"/>
                </a:lnTo>
                <a:lnTo>
                  <a:pt x="2371516" y="210960"/>
                </a:lnTo>
                <a:lnTo>
                  <a:pt x="2390775" y="257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67601" y="4067176"/>
            <a:ext cx="3039851" cy="1800225"/>
          </a:xfrm>
          <a:custGeom>
            <a:avLst/>
            <a:gdLst/>
            <a:ahLst/>
            <a:cxnLst/>
            <a:rect l="l" t="t" r="r" b="b"/>
            <a:pathLst>
              <a:path w="2390775" h="1800225">
                <a:moveTo>
                  <a:pt x="2390775" y="0"/>
                </a:moveTo>
                <a:lnTo>
                  <a:pt x="2390775" y="1543050"/>
                </a:lnTo>
                <a:lnTo>
                  <a:pt x="2388593" y="1558716"/>
                </a:lnTo>
                <a:lnTo>
                  <a:pt x="2356870" y="1604119"/>
                </a:lnTo>
                <a:lnTo>
                  <a:pt x="2315989" y="1632787"/>
                </a:lnTo>
                <a:lnTo>
                  <a:pt x="2260489" y="1659925"/>
                </a:lnTo>
                <a:lnTo>
                  <a:pt x="2191371" y="1685316"/>
                </a:lnTo>
                <a:lnTo>
                  <a:pt x="2152017" y="1697289"/>
                </a:lnTo>
                <a:lnTo>
                  <a:pt x="2109634" y="1708745"/>
                </a:lnTo>
                <a:lnTo>
                  <a:pt x="2064346" y="1719657"/>
                </a:lnTo>
                <a:lnTo>
                  <a:pt x="2016278" y="1729998"/>
                </a:lnTo>
                <a:lnTo>
                  <a:pt x="1965555" y="1739741"/>
                </a:lnTo>
                <a:lnTo>
                  <a:pt x="1912303" y="1748859"/>
                </a:lnTo>
                <a:lnTo>
                  <a:pt x="1856646" y="1757326"/>
                </a:lnTo>
                <a:lnTo>
                  <a:pt x="1798710" y="1765113"/>
                </a:lnTo>
                <a:lnTo>
                  <a:pt x="1738619" y="1772195"/>
                </a:lnTo>
                <a:lnTo>
                  <a:pt x="1676498" y="1778545"/>
                </a:lnTo>
                <a:lnTo>
                  <a:pt x="1612473" y="1784135"/>
                </a:lnTo>
                <a:lnTo>
                  <a:pt x="1546668" y="1788939"/>
                </a:lnTo>
                <a:lnTo>
                  <a:pt x="1479208" y="1792930"/>
                </a:lnTo>
                <a:lnTo>
                  <a:pt x="1410219" y="1796081"/>
                </a:lnTo>
                <a:lnTo>
                  <a:pt x="1339825" y="1798365"/>
                </a:lnTo>
                <a:lnTo>
                  <a:pt x="1268152" y="1799755"/>
                </a:lnTo>
                <a:lnTo>
                  <a:pt x="1195324" y="1800225"/>
                </a:lnTo>
                <a:lnTo>
                  <a:pt x="1122509" y="1799755"/>
                </a:lnTo>
                <a:lnTo>
                  <a:pt x="1050848" y="1798365"/>
                </a:lnTo>
                <a:lnTo>
                  <a:pt x="980466" y="1796081"/>
                </a:lnTo>
                <a:lnTo>
                  <a:pt x="911487" y="1792930"/>
                </a:lnTo>
                <a:lnTo>
                  <a:pt x="844038" y="1788939"/>
                </a:lnTo>
                <a:lnTo>
                  <a:pt x="778242" y="1784135"/>
                </a:lnTo>
                <a:lnTo>
                  <a:pt x="714224" y="1778545"/>
                </a:lnTo>
                <a:lnTo>
                  <a:pt x="652111" y="1772195"/>
                </a:lnTo>
                <a:lnTo>
                  <a:pt x="592026" y="1765113"/>
                </a:lnTo>
                <a:lnTo>
                  <a:pt x="534096" y="1757326"/>
                </a:lnTo>
                <a:lnTo>
                  <a:pt x="478444" y="1748859"/>
                </a:lnTo>
                <a:lnTo>
                  <a:pt x="425197" y="1739741"/>
                </a:lnTo>
                <a:lnTo>
                  <a:pt x="374478" y="1729998"/>
                </a:lnTo>
                <a:lnTo>
                  <a:pt x="326414" y="1719657"/>
                </a:lnTo>
                <a:lnTo>
                  <a:pt x="281129" y="1708745"/>
                </a:lnTo>
                <a:lnTo>
                  <a:pt x="238748" y="1697289"/>
                </a:lnTo>
                <a:lnTo>
                  <a:pt x="199397" y="1685316"/>
                </a:lnTo>
                <a:lnTo>
                  <a:pt x="163199" y="1672852"/>
                </a:lnTo>
                <a:lnTo>
                  <a:pt x="100768" y="1646561"/>
                </a:lnTo>
                <a:lnTo>
                  <a:pt x="52454" y="1618631"/>
                </a:lnTo>
                <a:lnTo>
                  <a:pt x="19258" y="1589278"/>
                </a:lnTo>
                <a:lnTo>
                  <a:pt x="0" y="154305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86776" y="4397756"/>
            <a:ext cx="187696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spcBef>
                <a:spcPts val="100"/>
              </a:spcBef>
            </a:pPr>
            <a:r>
              <a:rPr sz="1200" b="1" spc="-1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Data </a:t>
            </a:r>
            <a:r>
              <a:rPr sz="12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access history:  </a:t>
            </a:r>
            <a:r>
              <a:rPr sz="1200" b="1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Who is </a:t>
            </a:r>
            <a:r>
              <a:rPr sz="12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accessing?  Frequency </a:t>
            </a:r>
            <a:r>
              <a:rPr sz="1200" b="1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of</a:t>
            </a:r>
            <a:r>
              <a:rPr sz="1200" b="1" spc="-7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12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access?</a:t>
            </a:r>
            <a:endParaRPr sz="1200" dirty="0">
              <a:solidFill>
                <a:schemeClr val="bg1"/>
              </a:solidFill>
              <a:latin typeface="Cambria" panose="02040503050406030204" pitchFamily="18" charset="0"/>
              <a:cs typeface="Calibri"/>
            </a:endParaRPr>
          </a:p>
          <a:p>
            <a:pPr marL="154305" marR="146685" algn="ctr"/>
            <a:r>
              <a:rPr sz="12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When</a:t>
            </a:r>
            <a:r>
              <a:rPr sz="1200" b="1" spc="-5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12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accessed?  </a:t>
            </a:r>
            <a:r>
              <a:rPr sz="1200" b="1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How </a:t>
            </a:r>
            <a:r>
              <a:rPr sz="12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accessed?  </a:t>
            </a:r>
            <a:r>
              <a:rPr sz="1200" b="1" spc="-1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etc.</a:t>
            </a:r>
            <a:endParaRPr sz="1200" dirty="0">
              <a:solidFill>
                <a:schemeClr val="bg1"/>
              </a:solidFill>
              <a:latin typeface="Cambria" panose="02040503050406030204" pitchFamily="18" charset="0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81145" y="1619758"/>
            <a:ext cx="181341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Business</a:t>
            </a:r>
            <a:r>
              <a:rPr sz="1400" b="1" spc="-6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1400" b="1" spc="-1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Metadata</a:t>
            </a:r>
            <a:endParaRPr sz="1400">
              <a:solidFill>
                <a:schemeClr val="bg1"/>
              </a:solidFill>
              <a:latin typeface="Cambria" panose="02040503050406030204" pitchFamily="18" charset="0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50783" y="1619758"/>
            <a:ext cx="15695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Process</a:t>
            </a:r>
            <a:r>
              <a:rPr sz="1400" b="1" spc="-10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Metadata</a:t>
            </a:r>
            <a:endParaRPr sz="1200">
              <a:solidFill>
                <a:schemeClr val="bg1"/>
              </a:solidFill>
              <a:latin typeface="Cambria" panose="02040503050406030204" pitchFamily="18" charset="0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81146" y="3830192"/>
            <a:ext cx="191272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1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Technical</a:t>
            </a:r>
            <a:r>
              <a:rPr sz="1400" b="1" spc="20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Metadata</a:t>
            </a:r>
            <a:endParaRPr sz="1400">
              <a:solidFill>
                <a:schemeClr val="bg1"/>
              </a:solidFill>
              <a:latin typeface="Cambria" panose="02040503050406030204" pitchFamily="18" charset="0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25181" y="3982592"/>
            <a:ext cx="193856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Application</a:t>
            </a:r>
            <a:r>
              <a:rPr sz="1400" b="1" spc="-6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Cambria" panose="02040503050406030204" pitchFamily="18" charset="0"/>
                <a:cs typeface="Calibri"/>
              </a:rPr>
              <a:t>Metadata</a:t>
            </a:r>
            <a:endParaRPr sz="1200">
              <a:solidFill>
                <a:schemeClr val="bg1"/>
              </a:solidFill>
              <a:latin typeface="Cambria" panose="02040503050406030204" pitchFamily="18" charset="0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2969" y="937007"/>
            <a:ext cx="2560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Metadata</a:t>
            </a:r>
            <a:r>
              <a:rPr sz="2000" b="1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487606" y="327152"/>
            <a:ext cx="8127041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  <a:cs typeface="Times New Roman"/>
              </a:rPr>
              <a:t>Administration and Operations</a:t>
            </a:r>
            <a:r>
              <a:rPr sz="3600" dirty="0">
                <a:solidFill>
                  <a:schemeClr val="tx1"/>
                </a:solidFill>
                <a:cs typeface="Times New Roman"/>
              </a:rPr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67323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1694</TotalTime>
  <Words>920</Words>
  <Application>Microsoft Office PowerPoint</Application>
  <PresentationFormat>Custom</PresentationFormat>
  <Paragraphs>184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BI – Definitions and Concepts</vt:lpstr>
      <vt:lpstr>Agenda</vt:lpstr>
      <vt:lpstr>Business Layer</vt:lpstr>
      <vt:lpstr>Business Layer</vt:lpstr>
      <vt:lpstr>Business Layer</vt:lpstr>
      <vt:lpstr>Administration and Operation Layer</vt:lpstr>
      <vt:lpstr>Administration and Operations Layer</vt:lpstr>
      <vt:lpstr>Administration and Operations Layer</vt:lpstr>
      <vt:lpstr>Administration and Operations Layer</vt:lpstr>
      <vt:lpstr>Implementation Layer</vt:lpstr>
      <vt:lpstr>Implementation Layer</vt:lpstr>
      <vt:lpstr>Who is BI for?</vt:lpstr>
      <vt:lpstr>Types of BI Users</vt:lpstr>
      <vt:lpstr>BI Applications</vt:lpstr>
      <vt:lpstr>BI Roles and Responsibilities</vt:lpstr>
      <vt:lpstr>Open Source BI Tools</vt:lpstr>
      <vt:lpstr>BI DW Best Practices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analytics</dc:title>
  <dc:creator>Admin</dc:creator>
  <cp:lastModifiedBy>Rajesh Tukdeo</cp:lastModifiedBy>
  <cp:revision>145</cp:revision>
  <dcterms:created xsi:type="dcterms:W3CDTF">2017-10-23T03:13:05Z</dcterms:created>
  <dcterms:modified xsi:type="dcterms:W3CDTF">2018-11-04T16:58:19Z</dcterms:modified>
</cp:coreProperties>
</file>