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erriweather Light"/>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Light-regular.fntdata"/><Relationship Id="rId14" Type="http://schemas.openxmlformats.org/officeDocument/2006/relationships/slide" Target="slides/slide9.xml"/><Relationship Id="rId17" Type="http://schemas.openxmlformats.org/officeDocument/2006/relationships/font" Target="fonts/MerriweatherLight-italic.fntdata"/><Relationship Id="rId16" Type="http://schemas.openxmlformats.org/officeDocument/2006/relationships/font" Target="fonts/MerriweatherLight-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MerriweatherLigh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2475fd3b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2475fd3b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2475fd3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2475fd3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2475fd3b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2475fd3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2475fd3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2475fd3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2475fd3b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2475fd3b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2475fd3b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2475fd3b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2475fd3b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2475fd3b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2475fd3b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2475fd3b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Electrical_network" TargetMode="External"/><Relationship Id="rId4" Type="http://schemas.openxmlformats.org/officeDocument/2006/relationships/hyperlink" Target="https://en.wikipedia.org/wiki/Overcurrent" TargetMode="External"/><Relationship Id="rId10"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hyperlink" Target="https://en.wikipedia.org/wiki/Short_circuit" TargetMode="External"/><Relationship Id="rId6" Type="http://schemas.openxmlformats.org/officeDocument/2006/relationships/hyperlink" Target="https://en.wikipedia.org/wiki/Fire" TargetMode="External"/><Relationship Id="rId7" Type="http://schemas.openxmlformats.org/officeDocument/2006/relationships/hyperlink" Target="https://en.wikipedia.org/wiki/Fuse_(electrical)" TargetMode="External"/><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silience4j.readme.io/docs/circuitbreaker" TargetMode="External"/><Relationship Id="rId4" Type="http://schemas.openxmlformats.org/officeDocument/2006/relationships/hyperlink" Target="https://spring.io/guides/gs/cloud-circuit-breaker/" TargetMode="External"/><Relationship Id="rId5" Type="http://schemas.openxmlformats.org/officeDocument/2006/relationships/hyperlink" Target="https://www.baeldung.com/spring-cloud-circuit-breaker" TargetMode="External"/><Relationship Id="rId6" Type="http://schemas.openxmlformats.org/officeDocument/2006/relationships/hyperlink" Target="https://docs.spring.io/spring-cloud-circuitbreaker/docs/current/reference/html/spring-cloud-circuitbreaker-resilience4j.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baeldung.com/spring-cloud-netflix-hystrix" TargetMode="External"/><Relationship Id="rId4" Type="http://schemas.openxmlformats.org/officeDocument/2006/relationships/hyperlink" Target="https://github.com/alibaba/Sentinel" TargetMode="External"/><Relationship Id="rId5" Type="http://schemas.openxmlformats.org/officeDocument/2006/relationships/hyperlink" Target="https://www.baeldung.com/spring-retr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264550" y="1587525"/>
            <a:ext cx="4614899" cy="3555975"/>
          </a:xfrm>
          <a:prstGeom prst="rect">
            <a:avLst/>
          </a:prstGeom>
          <a:noFill/>
          <a:ln>
            <a:noFill/>
          </a:ln>
        </p:spPr>
      </p:pic>
      <p:sp>
        <p:nvSpPr>
          <p:cNvPr id="55" name="Google Shape;55;p13"/>
          <p:cNvSpPr txBox="1"/>
          <p:nvPr/>
        </p:nvSpPr>
        <p:spPr>
          <a:xfrm>
            <a:off x="2264550" y="600175"/>
            <a:ext cx="46149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600">
                <a:solidFill>
                  <a:srgbClr val="CC0000"/>
                </a:solidFill>
                <a:latin typeface="Merriweather"/>
                <a:ea typeface="Merriweather"/>
                <a:cs typeface="Merriweather"/>
                <a:sym typeface="Merriweather"/>
              </a:rPr>
              <a:t>Circuit Breaker</a:t>
            </a:r>
            <a:endParaRPr b="1" sz="4600">
              <a:solidFill>
                <a:srgbClr val="CC0000"/>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3018537" y="1246425"/>
            <a:ext cx="3106924" cy="3509600"/>
          </a:xfrm>
          <a:prstGeom prst="rect">
            <a:avLst/>
          </a:prstGeom>
          <a:noFill/>
          <a:ln>
            <a:noFill/>
          </a:ln>
        </p:spPr>
      </p:pic>
      <p:sp>
        <p:nvSpPr>
          <p:cNvPr id="61" name="Google Shape;61;p14"/>
          <p:cNvSpPr txBox="1"/>
          <p:nvPr/>
        </p:nvSpPr>
        <p:spPr>
          <a:xfrm>
            <a:off x="121550" y="189925"/>
            <a:ext cx="4376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Problem</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02122"/>
                </a:solidFill>
                <a:highlight>
                  <a:srgbClr val="FFFFFF"/>
                </a:highlight>
                <a:latin typeface="Merriweather Light"/>
                <a:ea typeface="Merriweather Light"/>
                <a:cs typeface="Merriweather Light"/>
                <a:sym typeface="Merriweather Light"/>
              </a:rPr>
              <a:t>A circuit breaker is an electrical safety device designed to protect </a:t>
            </a:r>
            <a:r>
              <a:rPr lang="en" sz="1600">
                <a:solidFill>
                  <a:srgbClr val="202122"/>
                </a:solidFill>
                <a:highlight>
                  <a:srgbClr val="FFFFFF"/>
                </a:highlight>
                <a:uFill>
                  <a:noFill/>
                </a:uFill>
                <a:latin typeface="Merriweather Light"/>
                <a:ea typeface="Merriweather Light"/>
                <a:cs typeface="Merriweather Light"/>
                <a:sym typeface="Merriweather Light"/>
                <a:hlinkClick r:id="rId3">
                  <a:extLst>
                    <a:ext uri="{A12FA001-AC4F-418D-AE19-62706E023703}">
                      <ahyp:hlinkClr val="tx"/>
                    </a:ext>
                  </a:extLst>
                </a:hlinkClick>
              </a:rPr>
              <a:t>electrical circuit</a:t>
            </a:r>
            <a:r>
              <a:rPr lang="en" sz="1600">
                <a:solidFill>
                  <a:srgbClr val="202122"/>
                </a:solidFill>
                <a:highlight>
                  <a:srgbClr val="FFFFFF"/>
                </a:highlight>
                <a:latin typeface="Merriweather Light"/>
                <a:ea typeface="Merriweather Light"/>
                <a:cs typeface="Merriweather Light"/>
                <a:sym typeface="Merriweather Light"/>
              </a:rPr>
              <a:t> from damage caused by </a:t>
            </a:r>
            <a:r>
              <a:rPr lang="en" sz="1600">
                <a:solidFill>
                  <a:srgbClr val="202122"/>
                </a:solidFill>
                <a:highlight>
                  <a:srgbClr val="FFFFFF"/>
                </a:highlight>
                <a:uFill>
                  <a:noFill/>
                </a:uFill>
                <a:latin typeface="Merriweather Light"/>
                <a:ea typeface="Merriweather Light"/>
                <a:cs typeface="Merriweather Light"/>
                <a:sym typeface="Merriweather Light"/>
                <a:hlinkClick r:id="rId4">
                  <a:extLst>
                    <a:ext uri="{A12FA001-AC4F-418D-AE19-62706E023703}">
                      <ahyp:hlinkClr val="tx"/>
                    </a:ext>
                  </a:extLst>
                </a:hlinkClick>
              </a:rPr>
              <a:t>overcurrent</a:t>
            </a:r>
            <a:r>
              <a:rPr lang="en" sz="1600">
                <a:solidFill>
                  <a:srgbClr val="202122"/>
                </a:solidFill>
                <a:highlight>
                  <a:srgbClr val="FFFFFF"/>
                </a:highlight>
                <a:latin typeface="Merriweather Light"/>
                <a:ea typeface="Merriweather Light"/>
                <a:cs typeface="Merriweather Light"/>
                <a:sym typeface="Merriweather Light"/>
              </a:rPr>
              <a:t> or </a:t>
            </a:r>
            <a:r>
              <a:rPr lang="en" sz="1600">
                <a:solidFill>
                  <a:srgbClr val="202122"/>
                </a:solidFill>
                <a:highlight>
                  <a:srgbClr val="FFFFFF"/>
                </a:highlight>
                <a:uFill>
                  <a:noFill/>
                </a:uFill>
                <a:latin typeface="Merriweather Light"/>
                <a:ea typeface="Merriweather Light"/>
                <a:cs typeface="Merriweather Light"/>
                <a:sym typeface="Merriweather Light"/>
                <a:hlinkClick r:id="rId5">
                  <a:extLst>
                    <a:ext uri="{A12FA001-AC4F-418D-AE19-62706E023703}">
                      <ahyp:hlinkClr val="tx"/>
                    </a:ext>
                  </a:extLst>
                </a:hlinkClick>
              </a:rPr>
              <a:t>short circuit</a:t>
            </a:r>
            <a:r>
              <a:rPr lang="en" sz="1600">
                <a:solidFill>
                  <a:srgbClr val="202122"/>
                </a:solidFill>
                <a:highlight>
                  <a:srgbClr val="FFFFFF"/>
                </a:highlight>
                <a:latin typeface="Merriweather Light"/>
                <a:ea typeface="Merriweather Light"/>
                <a:cs typeface="Merriweather Light"/>
                <a:sym typeface="Merriweather Light"/>
              </a:rPr>
              <a:t>. Its basic function is to interrupt current flow to protect equipment and to prevent the risk of </a:t>
            </a:r>
            <a:r>
              <a:rPr lang="en" sz="1600">
                <a:solidFill>
                  <a:srgbClr val="202122"/>
                </a:solidFill>
                <a:highlight>
                  <a:srgbClr val="FFFFFF"/>
                </a:highlight>
                <a:uFill>
                  <a:noFill/>
                </a:uFill>
                <a:latin typeface="Merriweather Light"/>
                <a:ea typeface="Merriweather Light"/>
                <a:cs typeface="Merriweather Light"/>
                <a:sym typeface="Merriweather Light"/>
                <a:hlinkClick r:id="rId6">
                  <a:extLst>
                    <a:ext uri="{A12FA001-AC4F-418D-AE19-62706E023703}">
                      <ahyp:hlinkClr val="tx"/>
                    </a:ext>
                  </a:extLst>
                </a:hlinkClick>
              </a:rPr>
              <a:t>fire</a:t>
            </a:r>
            <a:r>
              <a:rPr lang="en" sz="1600">
                <a:solidFill>
                  <a:srgbClr val="202122"/>
                </a:solidFill>
                <a:highlight>
                  <a:srgbClr val="FFFFFF"/>
                </a:highlight>
                <a:latin typeface="Merriweather Light"/>
                <a:ea typeface="Merriweather Light"/>
                <a:cs typeface="Merriweather Light"/>
                <a:sym typeface="Merriweather Light"/>
              </a:rPr>
              <a:t>. Unlike a </a:t>
            </a:r>
            <a:r>
              <a:rPr lang="en" sz="1600">
                <a:solidFill>
                  <a:srgbClr val="202122"/>
                </a:solidFill>
                <a:highlight>
                  <a:srgbClr val="FFFFFF"/>
                </a:highlight>
                <a:uFill>
                  <a:noFill/>
                </a:uFill>
                <a:latin typeface="Merriweather Light"/>
                <a:ea typeface="Merriweather Light"/>
                <a:cs typeface="Merriweather Light"/>
                <a:sym typeface="Merriweather Light"/>
                <a:hlinkClick r:id="rId7">
                  <a:extLst>
                    <a:ext uri="{A12FA001-AC4F-418D-AE19-62706E023703}">
                      <ahyp:hlinkClr val="tx"/>
                    </a:ext>
                  </a:extLst>
                </a:hlinkClick>
              </a:rPr>
              <a:t>fuse</a:t>
            </a:r>
            <a:r>
              <a:rPr lang="en" sz="1600">
                <a:solidFill>
                  <a:srgbClr val="202122"/>
                </a:solidFill>
                <a:highlight>
                  <a:srgbClr val="FFFFFF"/>
                </a:highlight>
                <a:latin typeface="Merriweather Light"/>
                <a:ea typeface="Merriweather Light"/>
                <a:cs typeface="Merriweather Light"/>
                <a:sym typeface="Merriweather Light"/>
              </a:rPr>
              <a:t>, which operates once and then must be replaced, a circuit breaker can be reset (either manually or automatically) to resume normal operation.</a:t>
            </a:r>
            <a:endParaRPr sz="1600">
              <a:solidFill>
                <a:srgbClr val="202122"/>
              </a:solidFill>
              <a:latin typeface="Merriweather Light"/>
              <a:ea typeface="Merriweather Light"/>
              <a:cs typeface="Merriweather Light"/>
              <a:sym typeface="Merriweather Light"/>
            </a:endParaRPr>
          </a:p>
        </p:txBody>
      </p:sp>
      <p:pic>
        <p:nvPicPr>
          <p:cNvPr id="68" name="Google Shape;68;p15"/>
          <p:cNvPicPr preferRelativeResize="0"/>
          <p:nvPr/>
        </p:nvPicPr>
        <p:blipFill>
          <a:blip r:embed="rId8">
            <a:alphaModFix/>
          </a:blip>
          <a:stretch>
            <a:fillRect/>
          </a:stretch>
        </p:blipFill>
        <p:spPr>
          <a:xfrm>
            <a:off x="7212167" y="2863813"/>
            <a:ext cx="1517358" cy="2020950"/>
          </a:xfrm>
          <a:prstGeom prst="rect">
            <a:avLst/>
          </a:prstGeom>
          <a:noFill/>
          <a:ln>
            <a:noFill/>
          </a:ln>
        </p:spPr>
      </p:pic>
      <p:pic>
        <p:nvPicPr>
          <p:cNvPr id="69" name="Google Shape;69;p15"/>
          <p:cNvPicPr preferRelativeResize="0"/>
          <p:nvPr/>
        </p:nvPicPr>
        <p:blipFill>
          <a:blip r:embed="rId9">
            <a:alphaModFix/>
          </a:blip>
          <a:stretch>
            <a:fillRect/>
          </a:stretch>
        </p:blipFill>
        <p:spPr>
          <a:xfrm>
            <a:off x="4414150" y="2849000"/>
            <a:ext cx="1554725" cy="2050575"/>
          </a:xfrm>
          <a:prstGeom prst="rect">
            <a:avLst/>
          </a:prstGeom>
          <a:noFill/>
          <a:ln>
            <a:noFill/>
          </a:ln>
        </p:spPr>
      </p:pic>
      <p:pic>
        <p:nvPicPr>
          <p:cNvPr id="70" name="Google Shape;70;p15"/>
          <p:cNvPicPr preferRelativeResize="0"/>
          <p:nvPr/>
        </p:nvPicPr>
        <p:blipFill>
          <a:blip r:embed="rId10">
            <a:alphaModFix/>
          </a:blip>
          <a:stretch>
            <a:fillRect/>
          </a:stretch>
        </p:blipFill>
        <p:spPr>
          <a:xfrm>
            <a:off x="479050" y="3024537"/>
            <a:ext cx="2962625" cy="1699500"/>
          </a:xfrm>
          <a:prstGeom prst="rect">
            <a:avLst/>
          </a:prstGeom>
          <a:noFill/>
          <a:ln>
            <a:noFill/>
          </a:ln>
        </p:spPr>
      </p:pic>
      <p:sp>
        <p:nvSpPr>
          <p:cNvPr id="71" name="Google Shape;71;p15"/>
          <p:cNvSpPr/>
          <p:nvPr/>
        </p:nvSpPr>
        <p:spPr>
          <a:xfrm>
            <a:off x="3540450" y="3691900"/>
            <a:ext cx="729300" cy="36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6225863" y="3691900"/>
            <a:ext cx="729300" cy="36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r>
              <a:rPr lang="en" sz="2244"/>
              <a:t>Ecommerce</a:t>
            </a:r>
            <a:r>
              <a:rPr lang="en"/>
              <a:t>)</a:t>
            </a:r>
            <a:endParaRPr/>
          </a:p>
        </p:txBody>
      </p:sp>
      <p:sp>
        <p:nvSpPr>
          <p:cNvPr id="78" name="Google Shape;78;p16"/>
          <p:cNvSpPr/>
          <p:nvPr/>
        </p:nvSpPr>
        <p:spPr>
          <a:xfrm>
            <a:off x="1071275" y="2340050"/>
            <a:ext cx="841800" cy="7293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3799225" y="2347700"/>
            <a:ext cx="841800" cy="729300"/>
          </a:xfrm>
          <a:prstGeom prst="hexagon">
            <a:avLst>
              <a:gd fmla="val 25000" name="adj"/>
              <a:gd fmla="val 115470" name="vf"/>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734150" y="2340050"/>
            <a:ext cx="841800" cy="729300"/>
          </a:xfrm>
          <a:prstGeom prst="hexagon">
            <a:avLst>
              <a:gd fmla="val 25000" name="adj"/>
              <a:gd fmla="val 115470"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00"/>
              </a:solidFill>
              <a:highlight>
                <a:srgbClr val="FFFF00"/>
              </a:highlight>
            </a:endParaRPr>
          </a:p>
        </p:txBody>
      </p:sp>
      <p:sp>
        <p:nvSpPr>
          <p:cNvPr id="81" name="Google Shape;81;p16"/>
          <p:cNvSpPr/>
          <p:nvPr/>
        </p:nvSpPr>
        <p:spPr>
          <a:xfrm>
            <a:off x="6041400" y="1017725"/>
            <a:ext cx="841800" cy="729300"/>
          </a:xfrm>
          <a:prstGeom prst="hexagon">
            <a:avLst>
              <a:gd fmla="val 25000" name="adj"/>
              <a:gd fmla="val 115470" name="vf"/>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6041400" y="2340050"/>
            <a:ext cx="841800" cy="729300"/>
          </a:xfrm>
          <a:prstGeom prst="hexagon">
            <a:avLst>
              <a:gd fmla="val 25000" name="adj"/>
              <a:gd fmla="val 115470" name="vf"/>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6041400" y="3778225"/>
            <a:ext cx="841800" cy="729300"/>
          </a:xfrm>
          <a:prstGeom prst="hexagon">
            <a:avLst>
              <a:gd fmla="val 25000" name="adj"/>
              <a:gd fmla="val 115470" name="vf"/>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8190125" y="835725"/>
            <a:ext cx="790200" cy="9699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8179125" y="2444688"/>
            <a:ext cx="729378" cy="520020"/>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  </a:t>
            </a:r>
            <a:r>
              <a:rPr lang="en" sz="1200"/>
              <a:t>ES</a:t>
            </a:r>
            <a:endParaRPr sz="1200"/>
          </a:p>
        </p:txBody>
      </p:sp>
      <p:sp>
        <p:nvSpPr>
          <p:cNvPr id="86" name="Google Shape;86;p16"/>
          <p:cNvSpPr txBox="1"/>
          <p:nvPr/>
        </p:nvSpPr>
        <p:spPr>
          <a:xfrm>
            <a:off x="1199650" y="2520050"/>
            <a:ext cx="67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Client</a:t>
            </a:r>
            <a:endParaRPr sz="1200"/>
          </a:p>
        </p:txBody>
      </p:sp>
      <p:sp>
        <p:nvSpPr>
          <p:cNvPr id="87" name="Google Shape;87;p16"/>
          <p:cNvSpPr/>
          <p:nvPr/>
        </p:nvSpPr>
        <p:spPr>
          <a:xfrm>
            <a:off x="1957207" y="2400825"/>
            <a:ext cx="1873200" cy="22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1957213" y="2800850"/>
            <a:ext cx="1873200" cy="228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response</a:t>
            </a:r>
            <a:endParaRPr sz="700"/>
          </a:p>
        </p:txBody>
      </p:sp>
      <p:sp>
        <p:nvSpPr>
          <p:cNvPr id="89" name="Google Shape;89;p16"/>
          <p:cNvSpPr txBox="1"/>
          <p:nvPr/>
        </p:nvSpPr>
        <p:spPr>
          <a:xfrm>
            <a:off x="3213975" y="2368575"/>
            <a:ext cx="519900" cy="2925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700"/>
              <a:t>request</a:t>
            </a:r>
            <a:endParaRPr sz="700"/>
          </a:p>
        </p:txBody>
      </p:sp>
      <p:sp>
        <p:nvSpPr>
          <p:cNvPr id="90" name="Google Shape;90;p16"/>
          <p:cNvSpPr txBox="1"/>
          <p:nvPr/>
        </p:nvSpPr>
        <p:spPr>
          <a:xfrm>
            <a:off x="4706375" y="2520050"/>
            <a:ext cx="100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Middleman</a:t>
            </a:r>
            <a:endParaRPr sz="1200"/>
          </a:p>
        </p:txBody>
      </p:sp>
      <p:sp>
        <p:nvSpPr>
          <p:cNvPr id="91" name="Google Shape;91;p16"/>
          <p:cNvSpPr txBox="1"/>
          <p:nvPr/>
        </p:nvSpPr>
        <p:spPr>
          <a:xfrm>
            <a:off x="3874550" y="2443850"/>
            <a:ext cx="7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Product service</a:t>
            </a:r>
            <a:endParaRPr sz="1200"/>
          </a:p>
        </p:txBody>
      </p:sp>
      <p:sp>
        <p:nvSpPr>
          <p:cNvPr id="92" name="Google Shape;92;p16"/>
          <p:cNvSpPr txBox="1"/>
          <p:nvPr/>
        </p:nvSpPr>
        <p:spPr>
          <a:xfrm>
            <a:off x="6109200" y="1109475"/>
            <a:ext cx="1002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Rating</a:t>
            </a:r>
            <a:endParaRPr sz="1200">
              <a:solidFill>
                <a:schemeClr val="lt1"/>
              </a:solidFill>
            </a:endParaRPr>
          </a:p>
          <a:p>
            <a:pPr indent="0" lvl="0" marL="0" rtl="0" algn="l">
              <a:spcBef>
                <a:spcPts val="0"/>
              </a:spcBef>
              <a:spcAft>
                <a:spcPts val="0"/>
              </a:spcAft>
              <a:buNone/>
            </a:pPr>
            <a:r>
              <a:rPr lang="en" sz="1200">
                <a:solidFill>
                  <a:schemeClr val="lt1"/>
                </a:solidFill>
              </a:rPr>
              <a:t>service</a:t>
            </a:r>
            <a:endParaRPr sz="1200">
              <a:solidFill>
                <a:schemeClr val="lt1"/>
              </a:solidFill>
            </a:endParaRPr>
          </a:p>
        </p:txBody>
      </p:sp>
      <p:sp>
        <p:nvSpPr>
          <p:cNvPr id="93" name="Google Shape;93;p16"/>
          <p:cNvSpPr txBox="1"/>
          <p:nvPr/>
        </p:nvSpPr>
        <p:spPr>
          <a:xfrm>
            <a:off x="6105225" y="2351450"/>
            <a:ext cx="729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Product catalog</a:t>
            </a:r>
            <a:endParaRPr sz="1200"/>
          </a:p>
          <a:p>
            <a:pPr indent="0" lvl="0" marL="0" rtl="0" algn="l">
              <a:spcBef>
                <a:spcPts val="0"/>
              </a:spcBef>
              <a:spcAft>
                <a:spcPts val="0"/>
              </a:spcAft>
              <a:buNone/>
            </a:pPr>
            <a:r>
              <a:rPr lang="en" sz="1200"/>
              <a:t>service</a:t>
            </a:r>
            <a:endParaRPr sz="1200"/>
          </a:p>
        </p:txBody>
      </p:sp>
      <p:sp>
        <p:nvSpPr>
          <p:cNvPr id="94" name="Google Shape;94;p16"/>
          <p:cNvSpPr txBox="1"/>
          <p:nvPr/>
        </p:nvSpPr>
        <p:spPr>
          <a:xfrm>
            <a:off x="6117600" y="3882025"/>
            <a:ext cx="1002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Payment service</a:t>
            </a:r>
            <a:endParaRPr sz="1200"/>
          </a:p>
        </p:txBody>
      </p:sp>
      <p:sp>
        <p:nvSpPr>
          <p:cNvPr id="95" name="Google Shape;95;p16"/>
          <p:cNvSpPr txBox="1"/>
          <p:nvPr/>
        </p:nvSpPr>
        <p:spPr>
          <a:xfrm>
            <a:off x="8190124" y="1182925"/>
            <a:ext cx="95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Database</a:t>
            </a:r>
            <a:endParaRPr sz="1200"/>
          </a:p>
        </p:txBody>
      </p:sp>
      <p:cxnSp>
        <p:nvCxnSpPr>
          <p:cNvPr id="96" name="Google Shape;96;p16"/>
          <p:cNvCxnSpPr>
            <a:stCxn id="81" idx="3"/>
            <a:endCxn id="80" idx="5"/>
          </p:cNvCxnSpPr>
          <p:nvPr/>
        </p:nvCxnSpPr>
        <p:spPr>
          <a:xfrm flipH="1">
            <a:off x="5393700" y="1382375"/>
            <a:ext cx="647700" cy="957600"/>
          </a:xfrm>
          <a:prstGeom prst="curvedConnector2">
            <a:avLst/>
          </a:prstGeom>
          <a:noFill/>
          <a:ln cap="flat" cmpd="sng" w="9525">
            <a:solidFill>
              <a:schemeClr val="accent4"/>
            </a:solidFill>
            <a:prstDash val="solid"/>
            <a:round/>
            <a:headEnd len="med" w="med" type="stealth"/>
            <a:tailEnd len="med" w="med" type="none"/>
          </a:ln>
        </p:spPr>
      </p:cxnSp>
      <p:cxnSp>
        <p:nvCxnSpPr>
          <p:cNvPr id="97" name="Google Shape;97;p16"/>
          <p:cNvCxnSpPr>
            <a:stCxn id="80" idx="1"/>
            <a:endCxn id="83" idx="3"/>
          </p:cNvCxnSpPr>
          <p:nvPr/>
        </p:nvCxnSpPr>
        <p:spPr>
          <a:xfrm flipH="1" rot="-5400000">
            <a:off x="5180775" y="3282200"/>
            <a:ext cx="1073400" cy="647700"/>
          </a:xfrm>
          <a:prstGeom prst="curvedConnector2">
            <a:avLst/>
          </a:prstGeom>
          <a:noFill/>
          <a:ln cap="flat" cmpd="sng" w="9525">
            <a:solidFill>
              <a:srgbClr val="267438"/>
            </a:solidFill>
            <a:prstDash val="solid"/>
            <a:round/>
            <a:headEnd len="med" w="med" type="none"/>
            <a:tailEnd len="med" w="med" type="none"/>
          </a:ln>
        </p:spPr>
      </p:cxnSp>
      <p:cxnSp>
        <p:nvCxnSpPr>
          <p:cNvPr id="98" name="Google Shape;98;p16"/>
          <p:cNvCxnSpPr/>
          <p:nvPr/>
        </p:nvCxnSpPr>
        <p:spPr>
          <a:xfrm flipH="1" rot="10800000">
            <a:off x="5546175" y="2717800"/>
            <a:ext cx="495300" cy="2100"/>
          </a:xfrm>
          <a:prstGeom prst="curvedConnector3">
            <a:avLst>
              <a:gd fmla="val 55219" name="adj1"/>
            </a:avLst>
          </a:prstGeom>
          <a:noFill/>
          <a:ln cap="flat" cmpd="sng" w="9525">
            <a:solidFill>
              <a:srgbClr val="267438"/>
            </a:solidFill>
            <a:prstDash val="solid"/>
            <a:round/>
            <a:headEnd len="med" w="med" type="none"/>
            <a:tailEnd len="med" w="med" type="none"/>
          </a:ln>
        </p:spPr>
      </p:cxnSp>
      <p:cxnSp>
        <p:nvCxnSpPr>
          <p:cNvPr id="99" name="Google Shape;99;p16"/>
          <p:cNvCxnSpPr>
            <a:endCxn id="85" idx="1"/>
          </p:cNvCxnSpPr>
          <p:nvPr/>
        </p:nvCxnSpPr>
        <p:spPr>
          <a:xfrm flipH="1" rot="10800000">
            <a:off x="6898425" y="2704698"/>
            <a:ext cx="1280700" cy="15300"/>
          </a:xfrm>
          <a:prstGeom prst="curvedConnector3">
            <a:avLst>
              <a:gd fmla="val 50000" name="adj1"/>
            </a:avLst>
          </a:prstGeom>
          <a:noFill/>
          <a:ln cap="flat" cmpd="sng" w="9525">
            <a:solidFill>
              <a:srgbClr val="267438"/>
            </a:solidFill>
            <a:prstDash val="solid"/>
            <a:round/>
            <a:headEnd len="med" w="med" type="none"/>
            <a:tailEnd len="med" w="med" type="stealth"/>
          </a:ln>
        </p:spPr>
      </p:cxnSp>
      <p:cxnSp>
        <p:nvCxnSpPr>
          <p:cNvPr id="100" name="Google Shape;100;p16"/>
          <p:cNvCxnSpPr>
            <a:stCxn id="95" idx="1"/>
          </p:cNvCxnSpPr>
          <p:nvPr/>
        </p:nvCxnSpPr>
        <p:spPr>
          <a:xfrm flipH="1">
            <a:off x="6875824" y="1367575"/>
            <a:ext cx="1314300" cy="15300"/>
          </a:xfrm>
          <a:prstGeom prst="curvedConnector3">
            <a:avLst>
              <a:gd fmla="val 50000" name="adj1"/>
            </a:avLst>
          </a:prstGeom>
          <a:noFill/>
          <a:ln cap="flat" cmpd="sng" w="9525">
            <a:solidFill>
              <a:srgbClr val="267438"/>
            </a:solidFill>
            <a:prstDash val="solid"/>
            <a:round/>
            <a:headEnd len="med" w="med" type="none"/>
            <a:tailEnd len="med" w="med" type="none"/>
          </a:ln>
        </p:spPr>
      </p:cxnSp>
      <p:cxnSp>
        <p:nvCxnSpPr>
          <p:cNvPr id="101" name="Google Shape;101;p16"/>
          <p:cNvCxnSpPr/>
          <p:nvPr/>
        </p:nvCxnSpPr>
        <p:spPr>
          <a:xfrm flipH="1">
            <a:off x="5469975" y="1564738"/>
            <a:ext cx="647700" cy="957600"/>
          </a:xfrm>
          <a:prstGeom prst="curvedConnector2">
            <a:avLst/>
          </a:prstGeom>
          <a:noFill/>
          <a:ln cap="flat" cmpd="sng" w="9525">
            <a:solidFill>
              <a:schemeClr val="accent4"/>
            </a:solidFill>
            <a:prstDash val="solid"/>
            <a:round/>
            <a:headEnd len="med" w="med" type="none"/>
            <a:tailEnd len="med" w="med" type="stealth"/>
          </a:ln>
        </p:spPr>
      </p:cxnSp>
      <p:sp>
        <p:nvSpPr>
          <p:cNvPr id="102" name="Google Shape;102;p16"/>
          <p:cNvSpPr/>
          <p:nvPr/>
        </p:nvSpPr>
        <p:spPr>
          <a:xfrm>
            <a:off x="5546175" y="1856138"/>
            <a:ext cx="197400" cy="1446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 name="Google Shape;103;p16"/>
          <p:cNvSpPr/>
          <p:nvPr/>
        </p:nvSpPr>
        <p:spPr>
          <a:xfrm>
            <a:off x="5844075" y="2118388"/>
            <a:ext cx="197400" cy="1446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cxnSp>
        <p:nvCxnSpPr>
          <p:cNvPr id="104" name="Google Shape;104;p16"/>
          <p:cNvCxnSpPr/>
          <p:nvPr/>
        </p:nvCxnSpPr>
        <p:spPr>
          <a:xfrm rot="5400000">
            <a:off x="5367850" y="1770350"/>
            <a:ext cx="930600" cy="672000"/>
          </a:xfrm>
          <a:prstGeom prst="curvedConnector3">
            <a:avLst>
              <a:gd fmla="val 50000" name="adj1"/>
            </a:avLst>
          </a:prstGeom>
          <a:noFill/>
          <a:ln cap="flat" cmpd="sng" w="9525">
            <a:solidFill>
              <a:srgbClr val="EA9999"/>
            </a:solidFill>
            <a:prstDash val="solid"/>
            <a:round/>
            <a:headEnd len="med" w="med" type="stealth"/>
            <a:tailEnd len="med" w="med" type="none"/>
          </a:ln>
        </p:spPr>
      </p:cxnSp>
      <p:cxnSp>
        <p:nvCxnSpPr>
          <p:cNvPr id="105" name="Google Shape;105;p16"/>
          <p:cNvCxnSpPr/>
          <p:nvPr/>
        </p:nvCxnSpPr>
        <p:spPr>
          <a:xfrm rot="5400000">
            <a:off x="5496388" y="1782838"/>
            <a:ext cx="858300" cy="815700"/>
          </a:xfrm>
          <a:prstGeom prst="curvedConnector3">
            <a:avLst>
              <a:gd fmla="val 53961" name="adj1"/>
            </a:avLst>
          </a:prstGeom>
          <a:noFill/>
          <a:ln cap="flat" cmpd="sng" w="9525">
            <a:solidFill>
              <a:srgbClr val="E06666"/>
            </a:solidFill>
            <a:prstDash val="solid"/>
            <a:round/>
            <a:headEnd len="med" w="med" type="none"/>
            <a:tailEnd len="med" w="med" type="stealth"/>
          </a:ln>
        </p:spPr>
      </p:cxnSp>
      <p:sp>
        <p:nvSpPr>
          <p:cNvPr id="106" name="Google Shape;106;p16"/>
          <p:cNvSpPr/>
          <p:nvPr/>
        </p:nvSpPr>
        <p:spPr>
          <a:xfrm flipH="1" rot="10800000">
            <a:off x="4953575" y="3178899"/>
            <a:ext cx="384000" cy="1037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4603850" y="2608550"/>
            <a:ext cx="189900" cy="192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nvSpPr>
        <p:spPr>
          <a:xfrm rot="-5400000">
            <a:off x="4458575" y="3414800"/>
            <a:ext cx="1374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Circuit Breaker</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Realization</a:t>
            </a:r>
            <a:endParaRPr/>
          </a:p>
        </p:txBody>
      </p:sp>
      <p:sp>
        <p:nvSpPr>
          <p:cNvPr id="114" name="Google Shape;11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200">
                <a:solidFill>
                  <a:srgbClr val="171717"/>
                </a:solidFill>
                <a:highlight>
                  <a:srgbClr val="FFFFFF"/>
                </a:highlight>
              </a:rPr>
              <a:t>In a distributed environment, calls to remote resources and services can fail due to transient faults, such as slow network connections, timeouts, or the resources being overcommitted or temporarily unavailable. These faults typically correct themselves after a short period of time, and a robust cloud application should be prepared to handle them by using a strategy such as the Retry pattern.</a:t>
            </a:r>
            <a:endParaRPr sz="1200">
              <a:solidFill>
                <a:srgbClr val="171717"/>
              </a:solidFill>
              <a:highlight>
                <a:srgbClr val="FFFFFF"/>
              </a:highlight>
            </a:endParaRPr>
          </a:p>
          <a:p>
            <a:pPr indent="0" lvl="0" marL="0" rtl="0" algn="l">
              <a:spcBef>
                <a:spcPts val="1200"/>
              </a:spcBef>
              <a:spcAft>
                <a:spcPts val="0"/>
              </a:spcAft>
              <a:buNone/>
            </a:pPr>
            <a:r>
              <a:rPr lang="en" sz="1200">
                <a:solidFill>
                  <a:srgbClr val="171717"/>
                </a:solidFill>
                <a:highlight>
                  <a:srgbClr val="FFFFFF"/>
                </a:highlight>
              </a:rPr>
              <a:t>However, there can also be situations where faults are due to unanticipated events, and that might take much longer to fix. These faults can range in severity from a partial loss of connectivity to the complete failure of a service. In these situations it might be pointless for an application to continually retry an operation that is unlikely to succeed, and instead the application should quickly accept that the operation has failed and handle this failure accordingly.</a:t>
            </a:r>
            <a:endParaRPr sz="1200">
              <a:solidFill>
                <a:srgbClr val="171717"/>
              </a:solidFill>
              <a:highlight>
                <a:srgbClr val="FFFFFF"/>
              </a:highlight>
            </a:endParaRPr>
          </a:p>
          <a:p>
            <a:pPr indent="0" lvl="0" marL="0" rtl="0" algn="l">
              <a:spcBef>
                <a:spcPts val="1200"/>
              </a:spcBef>
              <a:spcAft>
                <a:spcPts val="1200"/>
              </a:spcAft>
              <a:buNone/>
            </a:pPr>
            <a:r>
              <a:rPr lang="en" sz="1200">
                <a:solidFill>
                  <a:srgbClr val="171717"/>
                </a:solidFill>
                <a:highlight>
                  <a:srgbClr val="FFFFFF"/>
                </a:highlight>
              </a:rPr>
              <a:t>Additionally, if a service is very busy, failure in one part of the system might lead to cascading failures. For example, an operation that invokes a service could be configured to implement a timeout, and reply with a failure message if the service fails to respond within this period. However, this strategy could cause many concurrent requests to the same operation to be blocked until the timeout period expires. These blocked requests might hold critical system resources such as memory, threads, database connections, and so on. Consequently, these resources could become exhausted, causing failure of other possibly unrelated parts of the system that need to use the same resources. In these situations, it would be preferable for the operation to fail immediately, and only attempt to invoke the service if it's likely to succeed. Note that setting a shorter timeout might help to resolve this problem, but the timeout shouldn't be so short that the operation fails most of the time, even if the request to the service would eventually succeed.</a:t>
            </a:r>
            <a:endParaRPr sz="1200">
              <a:solidFill>
                <a:srgbClr val="171717"/>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Retry vs Circuit breaker</a:t>
            </a:r>
            <a:endParaRPr/>
          </a:p>
        </p:txBody>
      </p:sp>
      <p:sp>
        <p:nvSpPr>
          <p:cNvPr id="120" name="Google Shape;12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171717"/>
                </a:solidFill>
                <a:highlight>
                  <a:srgbClr val="FFFFFF"/>
                </a:highlight>
              </a:rPr>
              <a:t>The Retry pattern enables an application to retry an operation in the expectation that it'll succeed. The Circuit Breaker pattern prevents an application from performing an operation that is likely to fail. An application can combine these two patterns by using the Retry pattern to invoke an operation through a circuit breaker. However, the retry logic should be sensitive to any exceptions returned by the circuit breaker and abandon retry attempts if the circuit breaker indicates that a fault is not transient.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to use</a:t>
            </a:r>
            <a:endParaRPr/>
          </a:p>
        </p:txBody>
      </p:sp>
      <p:sp>
        <p:nvSpPr>
          <p:cNvPr id="126" name="Google Shape;12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200">
                <a:solidFill>
                  <a:srgbClr val="171717"/>
                </a:solidFill>
                <a:highlight>
                  <a:srgbClr val="FFFFFF"/>
                </a:highlight>
              </a:rPr>
              <a:t>Use this pattern:</a:t>
            </a:r>
            <a:endParaRPr sz="1200">
              <a:solidFill>
                <a:srgbClr val="171717"/>
              </a:solidFill>
              <a:highlight>
                <a:srgbClr val="FFFFFF"/>
              </a:highlight>
            </a:endParaRPr>
          </a:p>
          <a:p>
            <a:pPr indent="-304800" lvl="0" marL="825500" rtl="0" algn="l">
              <a:spcBef>
                <a:spcPts val="2400"/>
              </a:spcBef>
              <a:spcAft>
                <a:spcPts val="0"/>
              </a:spcAft>
              <a:buClr>
                <a:srgbClr val="171717"/>
              </a:buClr>
              <a:buSzPts val="1200"/>
              <a:buChar char="●"/>
            </a:pPr>
            <a:r>
              <a:rPr lang="en" sz="1200">
                <a:solidFill>
                  <a:srgbClr val="171717"/>
                </a:solidFill>
                <a:highlight>
                  <a:srgbClr val="FFFFFF"/>
                </a:highlight>
              </a:rPr>
              <a:t>To prevent an application from trying to invoke a remote service or access a shared resource if this operation is highly likely to fail.</a:t>
            </a:r>
            <a:endParaRPr sz="1200">
              <a:solidFill>
                <a:srgbClr val="171717"/>
              </a:solidFill>
              <a:highlight>
                <a:srgbClr val="FFFFFF"/>
              </a:highlight>
            </a:endParaRPr>
          </a:p>
          <a:p>
            <a:pPr indent="0" lvl="0" marL="0" rtl="0" algn="l">
              <a:spcBef>
                <a:spcPts val="2400"/>
              </a:spcBef>
              <a:spcAft>
                <a:spcPts val="0"/>
              </a:spcAft>
              <a:buClr>
                <a:schemeClr val="dk1"/>
              </a:buClr>
              <a:buSzPts val="1100"/>
              <a:buFont typeface="Arial"/>
              <a:buNone/>
            </a:pPr>
            <a:r>
              <a:rPr lang="en" sz="1200">
                <a:solidFill>
                  <a:srgbClr val="171717"/>
                </a:solidFill>
                <a:highlight>
                  <a:srgbClr val="FFFFFF"/>
                </a:highlight>
              </a:rPr>
              <a:t>This pattern isn't recommended:</a:t>
            </a:r>
            <a:endParaRPr sz="1200">
              <a:solidFill>
                <a:srgbClr val="171717"/>
              </a:solidFill>
              <a:highlight>
                <a:srgbClr val="FFFFFF"/>
              </a:highlight>
            </a:endParaRPr>
          </a:p>
          <a:p>
            <a:pPr indent="-304800" lvl="0" marL="825500" rtl="0" algn="l">
              <a:spcBef>
                <a:spcPts val="2400"/>
              </a:spcBef>
              <a:spcAft>
                <a:spcPts val="0"/>
              </a:spcAft>
              <a:buClr>
                <a:srgbClr val="171717"/>
              </a:buClr>
              <a:buSzPts val="1200"/>
              <a:buChar char="●"/>
            </a:pPr>
            <a:r>
              <a:rPr lang="en" sz="1200">
                <a:solidFill>
                  <a:srgbClr val="171717"/>
                </a:solidFill>
                <a:highlight>
                  <a:srgbClr val="FFFFFF"/>
                </a:highlight>
              </a:rPr>
              <a:t>For handling access to local private resources in an application, such as in-memory data structure. In this environment, using a circuit breaker would add overhead to your system.</a:t>
            </a:r>
            <a:endParaRPr sz="1200">
              <a:solidFill>
                <a:srgbClr val="171717"/>
              </a:solidFill>
              <a:highlight>
                <a:srgbClr val="FFFFFF"/>
              </a:highlight>
            </a:endParaRPr>
          </a:p>
          <a:p>
            <a:pPr indent="-304800" lvl="0" marL="825500" rtl="0" algn="l">
              <a:spcBef>
                <a:spcPts val="0"/>
              </a:spcBef>
              <a:spcAft>
                <a:spcPts val="0"/>
              </a:spcAft>
              <a:buClr>
                <a:srgbClr val="171717"/>
              </a:buClr>
              <a:buSzPts val="1200"/>
              <a:buChar char="●"/>
            </a:pPr>
            <a:r>
              <a:rPr lang="en" sz="1200">
                <a:solidFill>
                  <a:srgbClr val="171717"/>
                </a:solidFill>
                <a:highlight>
                  <a:srgbClr val="FFFFFF"/>
                </a:highlight>
              </a:rPr>
              <a:t>As a substitute for handling exceptions in the business logic of your applications.</a:t>
            </a:r>
            <a:endParaRPr sz="1200">
              <a:solidFill>
                <a:srgbClr val="171717"/>
              </a:solidFill>
              <a:highlight>
                <a:srgbClr val="FFFFFF"/>
              </a:highlight>
            </a:endParaRPr>
          </a:p>
          <a:p>
            <a:pPr indent="0" lvl="0" marL="0" rtl="0" algn="l">
              <a:spcBef>
                <a:spcPts val="24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Useful links</a:t>
            </a:r>
            <a:endParaRPr/>
          </a:p>
        </p:txBody>
      </p:sp>
      <p:sp>
        <p:nvSpPr>
          <p:cNvPr id="132" name="Google Shape;13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https://resilience4j.readme.io/docs/circuitbreaker</a:t>
            </a:r>
            <a:endParaRPr/>
          </a:p>
          <a:p>
            <a:pPr indent="0" lvl="0" marL="0" rtl="0" algn="l">
              <a:spcBef>
                <a:spcPts val="1200"/>
              </a:spcBef>
              <a:spcAft>
                <a:spcPts val="0"/>
              </a:spcAft>
              <a:buNone/>
            </a:pPr>
            <a:r>
              <a:rPr lang="en" u="sng">
                <a:solidFill>
                  <a:schemeClr val="hlink"/>
                </a:solidFill>
                <a:hlinkClick r:id="rId4"/>
              </a:rPr>
              <a:t>https://spring.io/guides/gs/cloud-circuit-breaker/</a:t>
            </a:r>
            <a:endParaRPr/>
          </a:p>
          <a:p>
            <a:pPr indent="0" lvl="0" marL="0" rtl="0" algn="l">
              <a:spcBef>
                <a:spcPts val="1200"/>
              </a:spcBef>
              <a:spcAft>
                <a:spcPts val="0"/>
              </a:spcAft>
              <a:buNone/>
            </a:pPr>
            <a:r>
              <a:rPr lang="en" u="sng">
                <a:solidFill>
                  <a:schemeClr val="hlink"/>
                </a:solidFill>
                <a:hlinkClick r:id="rId5"/>
              </a:rPr>
              <a:t>https://www.baeldung.com/spring-cloud-circuit-breaker</a:t>
            </a:r>
            <a:endParaRPr/>
          </a:p>
          <a:p>
            <a:pPr indent="0" lvl="0" marL="0" rtl="0" algn="l">
              <a:spcBef>
                <a:spcPts val="1200"/>
              </a:spcBef>
              <a:spcAft>
                <a:spcPts val="0"/>
              </a:spcAft>
              <a:buNone/>
            </a:pPr>
            <a:r>
              <a:rPr lang="en" u="sng">
                <a:solidFill>
                  <a:schemeClr val="hlink"/>
                </a:solidFill>
                <a:hlinkClick r:id="rId6"/>
              </a:rPr>
              <a:t>https://docs.spring.io/spring-cloud-circuitbreaker/docs/current/reference/html/spring-cloud-circuitbreaker-resilience4j.html</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lnSpc>
                <a:spcPct val="110000"/>
              </a:lnSpc>
              <a:spcBef>
                <a:spcPts val="3600"/>
              </a:spcBef>
              <a:spcAft>
                <a:spcPts val="0"/>
              </a:spcAft>
              <a:buClr>
                <a:schemeClr val="dk1"/>
              </a:buClr>
              <a:buSzPct val="50000"/>
              <a:buFont typeface="Arial"/>
              <a:buNone/>
            </a:pPr>
            <a:r>
              <a:rPr b="1" lang="en" sz="2200">
                <a:solidFill>
                  <a:schemeClr val="dk1"/>
                </a:solidFill>
                <a:highlight>
                  <a:srgbClr val="FFFFFF"/>
                </a:highlight>
              </a:rPr>
              <a:t>Alternative Implementations</a:t>
            </a:r>
            <a:endParaRPr b="1" sz="2200">
              <a:solidFill>
                <a:schemeClr val="dk1"/>
              </a:solidFill>
              <a:highlight>
                <a:srgbClr val="FFFFFF"/>
              </a:highlight>
            </a:endParaRPr>
          </a:p>
          <a:p>
            <a:pPr indent="0" lvl="0" marL="0" rtl="0" algn="l">
              <a:lnSpc>
                <a:spcPct val="133400"/>
              </a:lnSpc>
              <a:spcBef>
                <a:spcPts val="2200"/>
              </a:spcBef>
              <a:spcAft>
                <a:spcPts val="0"/>
              </a:spcAft>
              <a:buClr>
                <a:schemeClr val="dk1"/>
              </a:buClr>
              <a:buSzPct val="81481"/>
              <a:buFont typeface="Arial"/>
              <a:buNone/>
            </a:pPr>
            <a:r>
              <a:rPr lang="en" sz="1350">
                <a:solidFill>
                  <a:schemeClr val="dk1"/>
                </a:solidFill>
                <a:highlight>
                  <a:srgbClr val="FFFFFF"/>
                </a:highlight>
              </a:rPr>
              <a:t>We've seen how to use the </a:t>
            </a:r>
            <a:r>
              <a:rPr i="1" lang="en" sz="1350">
                <a:solidFill>
                  <a:schemeClr val="dk1"/>
                </a:solidFill>
                <a:highlight>
                  <a:srgbClr val="FFFFFF"/>
                </a:highlight>
              </a:rPr>
              <a:t>Resilience4j</a:t>
            </a:r>
            <a:r>
              <a:rPr lang="en" sz="1350">
                <a:solidFill>
                  <a:schemeClr val="dk1"/>
                </a:solidFill>
                <a:highlight>
                  <a:srgbClr val="FFFFFF"/>
                </a:highlight>
              </a:rPr>
              <a:t> implementation to create one or more circuit breakers with Spring Cloud Circuit Breaker.</a:t>
            </a:r>
            <a:endParaRPr sz="1350">
              <a:solidFill>
                <a:schemeClr val="dk1"/>
              </a:solidFill>
              <a:highlight>
                <a:srgbClr val="FFFFFF"/>
              </a:highlight>
            </a:endParaRPr>
          </a:p>
          <a:p>
            <a:pPr indent="0" lvl="0" marL="0" rtl="0" algn="l">
              <a:lnSpc>
                <a:spcPct val="133400"/>
              </a:lnSpc>
              <a:spcBef>
                <a:spcPts val="800"/>
              </a:spcBef>
              <a:spcAft>
                <a:spcPts val="0"/>
              </a:spcAft>
              <a:buClr>
                <a:schemeClr val="dk1"/>
              </a:buClr>
              <a:buSzPct val="81481"/>
              <a:buFont typeface="Arial"/>
              <a:buNone/>
            </a:pPr>
            <a:r>
              <a:rPr lang="en" sz="1350">
                <a:solidFill>
                  <a:schemeClr val="dk1"/>
                </a:solidFill>
                <a:highlight>
                  <a:srgbClr val="FFFFFF"/>
                </a:highlight>
              </a:rPr>
              <a:t>However, there are other implementations supported by Spring Cloud Circuit Breaker that we can leverage in our application:</a:t>
            </a:r>
            <a:endParaRPr sz="1350">
              <a:solidFill>
                <a:schemeClr val="dk1"/>
              </a:solidFill>
              <a:highlight>
                <a:srgbClr val="FFFFFF"/>
              </a:highlight>
            </a:endParaRPr>
          </a:p>
          <a:p>
            <a:pPr indent="-288607" lvl="0" marL="457200" rtl="0" algn="l">
              <a:spcBef>
                <a:spcPts val="800"/>
              </a:spcBef>
              <a:spcAft>
                <a:spcPts val="0"/>
              </a:spcAft>
              <a:buClr>
                <a:schemeClr val="dk1"/>
              </a:buClr>
              <a:buSzPct val="100000"/>
              <a:buChar char="●"/>
            </a:pPr>
            <a:r>
              <a:rPr b="1" lang="en" sz="1350">
                <a:solidFill>
                  <a:srgbClr val="267438"/>
                </a:solidFill>
                <a:highlight>
                  <a:srgbClr val="FFFFFF"/>
                </a:highlight>
                <a:uFill>
                  <a:noFill/>
                </a:uFill>
                <a:hlinkClick r:id="rId3">
                  <a:extLst>
                    <a:ext uri="{A12FA001-AC4F-418D-AE19-62706E023703}">
                      <ahyp:hlinkClr val="tx"/>
                    </a:ext>
                  </a:extLst>
                </a:hlinkClick>
              </a:rPr>
              <a:t>Hystrix</a:t>
            </a:r>
            <a:endParaRPr b="1" sz="1350">
              <a:solidFill>
                <a:srgbClr val="267438"/>
              </a:solidFill>
              <a:highlight>
                <a:srgbClr val="FFFFFF"/>
              </a:highlight>
            </a:endParaRPr>
          </a:p>
          <a:p>
            <a:pPr indent="-288607" lvl="0" marL="457200" rtl="0" algn="l">
              <a:spcBef>
                <a:spcPts val="0"/>
              </a:spcBef>
              <a:spcAft>
                <a:spcPts val="0"/>
              </a:spcAft>
              <a:buClr>
                <a:schemeClr val="dk1"/>
              </a:buClr>
              <a:buSzPct val="100000"/>
              <a:buChar char="●"/>
            </a:pPr>
            <a:r>
              <a:rPr b="1" lang="en" sz="1350">
                <a:solidFill>
                  <a:srgbClr val="267438"/>
                </a:solidFill>
                <a:highlight>
                  <a:srgbClr val="FFFFFF"/>
                </a:highlight>
                <a:uFill>
                  <a:noFill/>
                </a:uFill>
                <a:hlinkClick r:id="rId4">
                  <a:extLst>
                    <a:ext uri="{A12FA001-AC4F-418D-AE19-62706E023703}">
                      <ahyp:hlinkClr val="tx"/>
                    </a:ext>
                  </a:extLst>
                </a:hlinkClick>
              </a:rPr>
              <a:t>Sentinel</a:t>
            </a:r>
            <a:endParaRPr b="1" sz="1350">
              <a:solidFill>
                <a:srgbClr val="267438"/>
              </a:solidFill>
              <a:highlight>
                <a:srgbClr val="FFFFFF"/>
              </a:highlight>
            </a:endParaRPr>
          </a:p>
          <a:p>
            <a:pPr indent="-288607" lvl="0" marL="457200" rtl="0" algn="l">
              <a:spcBef>
                <a:spcPts val="0"/>
              </a:spcBef>
              <a:spcAft>
                <a:spcPts val="0"/>
              </a:spcAft>
              <a:buClr>
                <a:schemeClr val="dk1"/>
              </a:buClr>
              <a:buSzPct val="100000"/>
              <a:buChar char="●"/>
            </a:pPr>
            <a:r>
              <a:rPr b="1" lang="en" sz="1350">
                <a:solidFill>
                  <a:srgbClr val="267438"/>
                </a:solidFill>
                <a:highlight>
                  <a:srgbClr val="FFFFFF"/>
                </a:highlight>
                <a:uFill>
                  <a:noFill/>
                </a:uFill>
                <a:hlinkClick r:id="rId5">
                  <a:extLst>
                    <a:ext uri="{A12FA001-AC4F-418D-AE19-62706E023703}">
                      <ahyp:hlinkClr val="tx"/>
                    </a:ext>
                  </a:extLst>
                </a:hlinkClick>
              </a:rPr>
              <a:t>Spring Retry</a:t>
            </a:r>
            <a:endParaRPr b="1" sz="1350">
              <a:solidFill>
                <a:srgbClr val="267438"/>
              </a:solidFill>
              <a:highlight>
                <a:srgbClr val="FFFFFF"/>
              </a:highlight>
            </a:endParaRPr>
          </a:p>
          <a:p>
            <a:pPr indent="0" lvl="0" marL="0" rtl="0" algn="l">
              <a:lnSpc>
                <a:spcPct val="133400"/>
              </a:lnSpc>
              <a:spcBef>
                <a:spcPts val="800"/>
              </a:spcBef>
              <a:spcAft>
                <a:spcPts val="0"/>
              </a:spcAft>
              <a:buClr>
                <a:schemeClr val="dk1"/>
              </a:buClr>
              <a:buSzPct val="81481"/>
              <a:buFont typeface="Arial"/>
              <a:buNone/>
            </a:pPr>
            <a:r>
              <a:rPr b="1" lang="en" sz="1350">
                <a:solidFill>
                  <a:schemeClr val="dk1"/>
                </a:solidFill>
                <a:highlight>
                  <a:srgbClr val="FFFFFF"/>
                </a:highlight>
              </a:rPr>
              <a:t>It's worth mentioning that we can mix and match different circuit breaker implementations</a:t>
            </a:r>
            <a:r>
              <a:rPr lang="en" sz="1350">
                <a:solidFill>
                  <a:schemeClr val="dk1"/>
                </a:solidFill>
                <a:highlight>
                  <a:srgbClr val="FFFFFF"/>
                </a:highlight>
              </a:rPr>
              <a:t> in our application. We're not just limited to one library.</a:t>
            </a:r>
            <a:endParaRPr sz="1350">
              <a:solidFill>
                <a:schemeClr val="dk1"/>
              </a:solidFill>
              <a:highlight>
                <a:srgbClr val="FFFFFF"/>
              </a:highlight>
            </a:endParaRPr>
          </a:p>
          <a:p>
            <a:pPr indent="0" lvl="0" marL="0" rtl="0" algn="l">
              <a:lnSpc>
                <a:spcPct val="133400"/>
              </a:lnSpc>
              <a:spcBef>
                <a:spcPts val="800"/>
              </a:spcBef>
              <a:spcAft>
                <a:spcPts val="0"/>
              </a:spcAft>
              <a:buClr>
                <a:schemeClr val="dk1"/>
              </a:buClr>
              <a:buSzPct val="81481"/>
              <a:buFont typeface="Arial"/>
              <a:buNone/>
            </a:pPr>
            <a:r>
              <a:rPr lang="en" sz="1350">
                <a:solidFill>
                  <a:schemeClr val="dk1"/>
                </a:solidFill>
                <a:highlight>
                  <a:srgbClr val="FFFFFF"/>
                </a:highlight>
              </a:rPr>
              <a:t>The above libraries have more capabilities than we've explored here. However, Spring Cloud Circuit Breaker is an abstraction over only the circuit breaker part. For example, Resilience4j also provides other modules like </a:t>
            </a:r>
            <a:r>
              <a:rPr i="1" lang="en" sz="1350">
                <a:solidFill>
                  <a:schemeClr val="dk1"/>
                </a:solidFill>
                <a:highlight>
                  <a:srgbClr val="FFFFFF"/>
                </a:highlight>
              </a:rPr>
              <a:t>RateLimiter</a:t>
            </a:r>
            <a:r>
              <a:rPr lang="en" sz="1350">
                <a:solidFill>
                  <a:schemeClr val="dk1"/>
                </a:solidFill>
                <a:highlight>
                  <a:srgbClr val="FFFFFF"/>
                </a:highlight>
              </a:rPr>
              <a:t>, </a:t>
            </a:r>
            <a:r>
              <a:rPr i="1" lang="en" sz="1350">
                <a:solidFill>
                  <a:schemeClr val="dk1"/>
                </a:solidFill>
                <a:highlight>
                  <a:srgbClr val="FFFFFF"/>
                </a:highlight>
              </a:rPr>
              <a:t>Bulkhead</a:t>
            </a:r>
            <a:r>
              <a:rPr lang="en" sz="1350">
                <a:solidFill>
                  <a:schemeClr val="dk1"/>
                </a:solidFill>
                <a:highlight>
                  <a:srgbClr val="FFFFFF"/>
                </a:highlight>
              </a:rPr>
              <a:t>, </a:t>
            </a:r>
            <a:r>
              <a:rPr i="1" lang="en" sz="1350">
                <a:solidFill>
                  <a:schemeClr val="dk1"/>
                </a:solidFill>
                <a:highlight>
                  <a:srgbClr val="FFFFFF"/>
                </a:highlight>
              </a:rPr>
              <a:t>Retry</a:t>
            </a:r>
            <a:r>
              <a:rPr lang="en" sz="1350">
                <a:solidFill>
                  <a:schemeClr val="dk1"/>
                </a:solidFill>
                <a:highlight>
                  <a:srgbClr val="FFFFFF"/>
                </a:highlight>
              </a:rPr>
              <a:t> in addition to the </a:t>
            </a:r>
            <a:r>
              <a:rPr i="1" lang="en" sz="1350">
                <a:solidFill>
                  <a:schemeClr val="dk1"/>
                </a:solidFill>
                <a:highlight>
                  <a:srgbClr val="FFFFFF"/>
                </a:highlight>
              </a:rPr>
              <a:t>CircuitBreaker</a:t>
            </a:r>
            <a:r>
              <a:rPr lang="en" sz="1350">
                <a:solidFill>
                  <a:schemeClr val="dk1"/>
                </a:solidFill>
                <a:highlight>
                  <a:srgbClr val="FFFFFF"/>
                </a:highlight>
              </a:rPr>
              <a:t> and </a:t>
            </a:r>
            <a:r>
              <a:rPr i="1" lang="en" sz="1350">
                <a:solidFill>
                  <a:schemeClr val="dk1"/>
                </a:solidFill>
                <a:highlight>
                  <a:srgbClr val="FFFFFF"/>
                </a:highlight>
              </a:rPr>
              <a:t>TimeLimiter</a:t>
            </a:r>
            <a:r>
              <a:rPr lang="en" sz="1350">
                <a:solidFill>
                  <a:schemeClr val="dk1"/>
                </a:solidFill>
                <a:highlight>
                  <a:srgbClr val="FFFFFF"/>
                </a:highlight>
              </a:rPr>
              <a:t> modules used in this article.</a:t>
            </a:r>
            <a:endParaRPr sz="1350">
              <a:solidFill>
                <a:schemeClr val="dk1"/>
              </a:solidFill>
              <a:highlight>
                <a:srgbClr val="FFFFFF"/>
              </a:highlight>
            </a:endParaRPr>
          </a:p>
          <a:p>
            <a:pPr indent="0" lvl="0" marL="0" rtl="0" algn="l">
              <a:spcBef>
                <a:spcPts val="8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rPr lang="en"/>
              <a:t>https://medium.com/bliblidotcom-techblog/resilience4j-circuit-breaker-implementation-on-spring-boot-9f8d195a49e0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