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4610100" cy="27339925"/>
  <p:notesSz cx="4610100" cy="201041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3917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0" d="100"/>
          <a:sy n="300" d="100"/>
        </p:scale>
        <p:origin x="570" y="-24288"/>
      </p:cViewPr>
      <p:guideLst>
        <p:guide orient="horz" pos="3917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9" y="8475377"/>
            <a:ext cx="391858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5310359"/>
            <a:ext cx="322707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7" y="6288185"/>
            <a:ext cx="200539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3" y="6288185"/>
            <a:ext cx="200539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6960204"/>
            <a:ext cx="4607560" cy="379961"/>
          </a:xfrm>
          <a:custGeom>
            <a:avLst/>
            <a:gdLst/>
            <a:ahLst/>
            <a:cxnLst/>
            <a:rect l="l" t="t" r="r" b="b"/>
            <a:pathLst>
              <a:path w="4607560" h="279400">
                <a:moveTo>
                  <a:pt x="4607189" y="0"/>
                </a:moveTo>
                <a:lnTo>
                  <a:pt x="0" y="0"/>
                </a:lnTo>
                <a:lnTo>
                  <a:pt x="0" y="279223"/>
                </a:lnTo>
                <a:lnTo>
                  <a:pt x="4607189" y="279223"/>
                </a:lnTo>
                <a:lnTo>
                  <a:pt x="4607189" y="0"/>
                </a:lnTo>
                <a:close/>
              </a:path>
            </a:pathLst>
          </a:custGeom>
          <a:solidFill>
            <a:srgbClr val="2196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379723"/>
            <a:ext cx="4607560" cy="2088839"/>
          </a:xfrm>
          <a:custGeom>
            <a:avLst/>
            <a:gdLst/>
            <a:ahLst/>
            <a:cxnLst/>
            <a:rect l="l" t="t" r="r" b="b"/>
            <a:pathLst>
              <a:path w="4607560" h="2027555">
                <a:moveTo>
                  <a:pt x="4607189" y="0"/>
                </a:moveTo>
                <a:lnTo>
                  <a:pt x="0" y="0"/>
                </a:lnTo>
                <a:lnTo>
                  <a:pt x="0" y="2027163"/>
                </a:lnTo>
                <a:lnTo>
                  <a:pt x="4607189" y="2027163"/>
                </a:lnTo>
                <a:lnTo>
                  <a:pt x="4607189" y="0"/>
                </a:lnTo>
                <a:close/>
              </a:path>
            </a:pathLst>
          </a:custGeom>
          <a:solidFill>
            <a:srgbClr val="2576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4607560" cy="379961"/>
          </a:xfrm>
          <a:custGeom>
            <a:avLst/>
            <a:gdLst/>
            <a:ahLst/>
            <a:cxnLst/>
            <a:rect l="l" t="t" r="r" b="b"/>
            <a:pathLst>
              <a:path w="4607560" h="279400">
                <a:moveTo>
                  <a:pt x="4607189" y="0"/>
                </a:moveTo>
                <a:lnTo>
                  <a:pt x="0" y="0"/>
                </a:lnTo>
                <a:lnTo>
                  <a:pt x="0" y="279223"/>
                </a:lnTo>
                <a:lnTo>
                  <a:pt x="4607189" y="279223"/>
                </a:lnTo>
                <a:lnTo>
                  <a:pt x="4607189" y="0"/>
                </a:lnTo>
                <a:close/>
              </a:path>
            </a:pathLst>
          </a:custGeom>
          <a:solidFill>
            <a:srgbClr val="2196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0505" y="1093598"/>
            <a:ext cx="414909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505" y="6288185"/>
            <a:ext cx="414909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25426132"/>
            <a:ext cx="1475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7" y="25426132"/>
            <a:ext cx="106032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4" y="25426132"/>
            <a:ext cx="106032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hyperlink" Target="https://meetings.asco.org/abstracts-presentations/216074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hyperlink" Target="https://www.clinicaltrials.gov/ct2/about-studies/learn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jpg"/><Relationship Id="rId10" Type="http://schemas.openxmlformats.org/officeDocument/2006/relationships/image" Target="../media/image7.jp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5553" y="411162"/>
            <a:ext cx="3644900" cy="214161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8255">
              <a:lnSpc>
                <a:spcPts val="1480"/>
              </a:lnSpc>
              <a:spcBef>
                <a:spcPts val="170"/>
              </a:spcBef>
            </a:pPr>
            <a:r>
              <a:rPr lang="en-US" sz="1250" spc="-90" dirty="0">
                <a:solidFill>
                  <a:srgbClr val="FFFFFF"/>
                </a:solidFill>
                <a:latin typeface="Arial Black"/>
                <a:cs typeface="Arial Black"/>
              </a:rPr>
              <a:t>&lt;Title&gt;</a:t>
            </a:r>
            <a:endParaRPr sz="1250" dirty="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468565"/>
            <a:ext cx="474980" cy="24472100"/>
          </a:xfrm>
          <a:custGeom>
            <a:avLst/>
            <a:gdLst/>
            <a:ahLst/>
            <a:cxnLst/>
            <a:rect l="l" t="t" r="r" b="b"/>
            <a:pathLst>
              <a:path w="474980" h="19622135">
                <a:moveTo>
                  <a:pt x="474680" y="0"/>
                </a:moveTo>
                <a:lnTo>
                  <a:pt x="0" y="0"/>
                </a:lnTo>
                <a:lnTo>
                  <a:pt x="0" y="19621662"/>
                </a:lnTo>
                <a:lnTo>
                  <a:pt x="474680" y="19621662"/>
                </a:lnTo>
                <a:lnTo>
                  <a:pt x="474680" y="0"/>
                </a:lnTo>
                <a:close/>
              </a:path>
            </a:pathLst>
          </a:custGeom>
          <a:solidFill>
            <a:srgbClr val="5B2E8F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7088" y="2544762"/>
            <a:ext cx="299720" cy="176972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57785">
              <a:lnSpc>
                <a:spcPts val="550"/>
              </a:lnSpc>
              <a:spcBef>
                <a:spcPts val="180"/>
              </a:spcBef>
            </a:pPr>
            <a:r>
              <a:rPr sz="500" spc="-20" dirty="0">
                <a:solidFill>
                  <a:srgbClr val="2576BC"/>
                </a:solidFill>
                <a:latin typeface="Arial Black"/>
                <a:cs typeface="Arial Black"/>
              </a:rPr>
              <a:t>View</a:t>
            </a:r>
            <a:r>
              <a:rPr sz="500" spc="500" dirty="0">
                <a:solidFill>
                  <a:srgbClr val="2576BC"/>
                </a:solidFill>
                <a:latin typeface="Arial Black"/>
                <a:cs typeface="Arial Black"/>
              </a:rPr>
              <a:t> </a:t>
            </a:r>
            <a:r>
              <a:rPr sz="500" spc="-30" dirty="0">
                <a:solidFill>
                  <a:srgbClr val="2576BC"/>
                </a:solidFill>
                <a:latin typeface="Arial Black"/>
                <a:cs typeface="Arial Black"/>
              </a:rPr>
              <a:t>abstract</a:t>
            </a:r>
            <a:endParaRPr sz="500" dirty="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092" y="3627171"/>
            <a:ext cx="347345" cy="176972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00965">
              <a:lnSpc>
                <a:spcPts val="550"/>
              </a:lnSpc>
              <a:spcBef>
                <a:spcPts val="180"/>
              </a:spcBef>
            </a:pPr>
            <a:r>
              <a:rPr sz="500" spc="-25" dirty="0">
                <a:solidFill>
                  <a:srgbClr val="2576BC"/>
                </a:solidFill>
                <a:latin typeface="Arial Black"/>
                <a:cs typeface="Arial Black"/>
              </a:rPr>
              <a:t>Key</a:t>
            </a:r>
            <a:r>
              <a:rPr sz="500" spc="500" dirty="0">
                <a:solidFill>
                  <a:srgbClr val="2576BC"/>
                </a:solidFill>
                <a:latin typeface="Arial Black"/>
                <a:cs typeface="Arial Black"/>
              </a:rPr>
              <a:t> </a:t>
            </a:r>
            <a:r>
              <a:rPr sz="500" spc="-30" dirty="0">
                <a:solidFill>
                  <a:srgbClr val="2576BC"/>
                </a:solidFill>
                <a:latin typeface="Arial Black"/>
                <a:cs typeface="Arial Black"/>
              </a:rPr>
              <a:t>takeaway</a:t>
            </a:r>
            <a:endParaRPr sz="5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33" y="5569741"/>
            <a:ext cx="348615" cy="9233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500" spc="-20" dirty="0">
                <a:solidFill>
                  <a:srgbClr val="2576BC"/>
                </a:solidFill>
                <a:latin typeface="Arial Black"/>
                <a:cs typeface="Arial Black"/>
              </a:rPr>
              <a:t>Phonetics</a:t>
            </a:r>
            <a:endParaRPr sz="5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733" y="7213941"/>
            <a:ext cx="424815" cy="9233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500" spc="-20" dirty="0">
                <a:solidFill>
                  <a:srgbClr val="2576BC"/>
                </a:solidFill>
                <a:latin typeface="Arial Black"/>
                <a:cs typeface="Arial Black"/>
              </a:rPr>
              <a:t>Introduction</a:t>
            </a:r>
            <a:endParaRPr sz="5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942" y="11628257"/>
            <a:ext cx="236220" cy="176972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5240">
              <a:lnSpc>
                <a:spcPts val="550"/>
              </a:lnSpc>
              <a:spcBef>
                <a:spcPts val="180"/>
              </a:spcBef>
            </a:pPr>
            <a:r>
              <a:rPr sz="500" spc="-20" dirty="0">
                <a:solidFill>
                  <a:srgbClr val="2576BC"/>
                </a:solidFill>
                <a:latin typeface="Arial Black"/>
                <a:cs typeface="Arial Black"/>
              </a:rPr>
              <a:t>Study</a:t>
            </a:r>
            <a:r>
              <a:rPr sz="500" spc="500" dirty="0">
                <a:solidFill>
                  <a:srgbClr val="2576BC"/>
                </a:solidFill>
                <a:latin typeface="Arial Black"/>
                <a:cs typeface="Arial Black"/>
              </a:rPr>
              <a:t> </a:t>
            </a:r>
            <a:r>
              <a:rPr sz="500" spc="-40" dirty="0">
                <a:solidFill>
                  <a:srgbClr val="2576BC"/>
                </a:solidFill>
                <a:latin typeface="Arial Black"/>
                <a:cs typeface="Arial Black"/>
              </a:rPr>
              <a:t>details</a:t>
            </a:r>
            <a:endParaRPr sz="5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976" y="17696519"/>
            <a:ext cx="254000" cy="9233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500" spc="-35" dirty="0">
                <a:solidFill>
                  <a:srgbClr val="2576BC"/>
                </a:solidFill>
                <a:latin typeface="Arial Black"/>
                <a:cs typeface="Arial Black"/>
              </a:rPr>
              <a:t>Results</a:t>
            </a:r>
            <a:endParaRPr sz="5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753" y="24784743"/>
            <a:ext cx="404495" cy="176972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07314">
              <a:lnSpc>
                <a:spcPts val="550"/>
              </a:lnSpc>
              <a:spcBef>
                <a:spcPts val="180"/>
              </a:spcBef>
            </a:pPr>
            <a:r>
              <a:rPr sz="500" spc="-20" dirty="0">
                <a:solidFill>
                  <a:srgbClr val="2576BC"/>
                </a:solidFill>
                <a:latin typeface="Arial Black"/>
                <a:cs typeface="Arial Black"/>
              </a:rPr>
              <a:t>More</a:t>
            </a:r>
            <a:r>
              <a:rPr sz="500" spc="500" dirty="0">
                <a:solidFill>
                  <a:srgbClr val="2576BC"/>
                </a:solidFill>
                <a:latin typeface="Arial Black"/>
                <a:cs typeface="Arial Black"/>
              </a:rPr>
              <a:t> </a:t>
            </a:r>
            <a:r>
              <a:rPr sz="500" spc="-25" dirty="0">
                <a:solidFill>
                  <a:srgbClr val="2576BC"/>
                </a:solidFill>
                <a:latin typeface="Arial Black"/>
                <a:cs typeface="Arial Black"/>
              </a:rPr>
              <a:t>information</a:t>
            </a:r>
            <a:endParaRPr sz="500">
              <a:latin typeface="Arial Black"/>
              <a:cs typeface="Arial Black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3523176"/>
            <a:ext cx="4607560" cy="46990"/>
          </a:xfrm>
          <a:custGeom>
            <a:avLst/>
            <a:gdLst/>
            <a:ahLst/>
            <a:cxnLst/>
            <a:rect l="l" t="t" r="r" b="b"/>
            <a:pathLst>
              <a:path w="4607560" h="46989">
                <a:moveTo>
                  <a:pt x="0" y="0"/>
                </a:moveTo>
                <a:lnTo>
                  <a:pt x="192873" y="0"/>
                </a:lnTo>
                <a:lnTo>
                  <a:pt x="237533" y="46537"/>
                </a:lnTo>
                <a:lnTo>
                  <a:pt x="282962" y="0"/>
                </a:lnTo>
                <a:lnTo>
                  <a:pt x="4607189" y="0"/>
                </a:lnTo>
              </a:path>
            </a:pathLst>
          </a:custGeom>
          <a:ln w="11634">
            <a:solidFill>
              <a:srgbClr val="2576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5465762"/>
            <a:ext cx="4607560" cy="46990"/>
          </a:xfrm>
          <a:custGeom>
            <a:avLst/>
            <a:gdLst/>
            <a:ahLst/>
            <a:cxnLst/>
            <a:rect l="l" t="t" r="r" b="b"/>
            <a:pathLst>
              <a:path w="4607560" h="46989">
                <a:moveTo>
                  <a:pt x="0" y="0"/>
                </a:moveTo>
                <a:lnTo>
                  <a:pt x="192873" y="0"/>
                </a:lnTo>
                <a:lnTo>
                  <a:pt x="237533" y="46537"/>
                </a:lnTo>
                <a:lnTo>
                  <a:pt x="282962" y="0"/>
                </a:lnTo>
                <a:lnTo>
                  <a:pt x="4607189" y="0"/>
                </a:lnTo>
              </a:path>
            </a:pathLst>
          </a:custGeom>
          <a:ln w="11634">
            <a:solidFill>
              <a:srgbClr val="2576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7109956"/>
            <a:ext cx="4607560" cy="46990"/>
          </a:xfrm>
          <a:custGeom>
            <a:avLst/>
            <a:gdLst/>
            <a:ahLst/>
            <a:cxnLst/>
            <a:rect l="l" t="t" r="r" b="b"/>
            <a:pathLst>
              <a:path w="4607560" h="46989">
                <a:moveTo>
                  <a:pt x="0" y="0"/>
                </a:moveTo>
                <a:lnTo>
                  <a:pt x="192873" y="0"/>
                </a:lnTo>
                <a:lnTo>
                  <a:pt x="237533" y="46537"/>
                </a:lnTo>
                <a:lnTo>
                  <a:pt x="282962" y="0"/>
                </a:lnTo>
                <a:lnTo>
                  <a:pt x="4607189" y="0"/>
                </a:lnTo>
              </a:path>
            </a:pathLst>
          </a:custGeom>
          <a:ln w="11634">
            <a:solidFill>
              <a:srgbClr val="2576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11524243"/>
            <a:ext cx="4607560" cy="46990"/>
          </a:xfrm>
          <a:custGeom>
            <a:avLst/>
            <a:gdLst/>
            <a:ahLst/>
            <a:cxnLst/>
            <a:rect l="l" t="t" r="r" b="b"/>
            <a:pathLst>
              <a:path w="4607560" h="46990">
                <a:moveTo>
                  <a:pt x="0" y="0"/>
                </a:moveTo>
                <a:lnTo>
                  <a:pt x="192873" y="0"/>
                </a:lnTo>
                <a:lnTo>
                  <a:pt x="237533" y="46537"/>
                </a:lnTo>
                <a:lnTo>
                  <a:pt x="282962" y="0"/>
                </a:lnTo>
                <a:lnTo>
                  <a:pt x="4607189" y="0"/>
                </a:lnTo>
              </a:path>
            </a:pathLst>
          </a:custGeom>
          <a:ln w="11634">
            <a:solidFill>
              <a:srgbClr val="2576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17623489"/>
            <a:ext cx="4607560" cy="46990"/>
          </a:xfrm>
          <a:custGeom>
            <a:avLst/>
            <a:gdLst/>
            <a:ahLst/>
            <a:cxnLst/>
            <a:rect l="l" t="t" r="r" b="b"/>
            <a:pathLst>
              <a:path w="4607560" h="46990">
                <a:moveTo>
                  <a:pt x="0" y="0"/>
                </a:moveTo>
                <a:lnTo>
                  <a:pt x="192873" y="0"/>
                </a:lnTo>
                <a:lnTo>
                  <a:pt x="237533" y="46537"/>
                </a:lnTo>
                <a:lnTo>
                  <a:pt x="282962" y="0"/>
                </a:lnTo>
                <a:lnTo>
                  <a:pt x="4607189" y="0"/>
                </a:lnTo>
              </a:path>
            </a:pathLst>
          </a:custGeom>
          <a:ln w="11634">
            <a:solidFill>
              <a:srgbClr val="2576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-1" y="24692344"/>
            <a:ext cx="4607560" cy="46990"/>
          </a:xfrm>
          <a:custGeom>
            <a:avLst/>
            <a:gdLst/>
            <a:ahLst/>
            <a:cxnLst/>
            <a:rect l="l" t="t" r="r" b="b"/>
            <a:pathLst>
              <a:path w="4607560" h="46990">
                <a:moveTo>
                  <a:pt x="0" y="0"/>
                </a:moveTo>
                <a:lnTo>
                  <a:pt x="192873" y="0"/>
                </a:lnTo>
                <a:lnTo>
                  <a:pt x="237533" y="46537"/>
                </a:lnTo>
                <a:lnTo>
                  <a:pt x="282962" y="0"/>
                </a:lnTo>
                <a:lnTo>
                  <a:pt x="4607189" y="0"/>
                </a:lnTo>
              </a:path>
            </a:pathLst>
          </a:custGeom>
          <a:ln w="11634">
            <a:solidFill>
              <a:srgbClr val="2576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07138" y="7216902"/>
            <a:ext cx="3666490" cy="144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850" spc="-45" dirty="0">
                <a:solidFill>
                  <a:srgbClr val="5B2E8F"/>
                </a:solidFill>
                <a:latin typeface="Arial Black"/>
                <a:cs typeface="Arial Black"/>
              </a:rPr>
              <a:t>What</a:t>
            </a:r>
            <a:r>
              <a:rPr sz="850" spc="-50" dirty="0">
                <a:solidFill>
                  <a:srgbClr val="5B2E8F"/>
                </a:solidFill>
                <a:latin typeface="Arial Black"/>
                <a:cs typeface="Arial Black"/>
              </a:rPr>
              <a:t> </a:t>
            </a:r>
            <a:r>
              <a:rPr sz="850" spc="-60" dirty="0">
                <a:solidFill>
                  <a:srgbClr val="5B2E8F"/>
                </a:solidFill>
                <a:latin typeface="Arial Black"/>
                <a:cs typeface="Arial Black"/>
              </a:rPr>
              <a:t>will</a:t>
            </a:r>
            <a:r>
              <a:rPr sz="850" spc="-45" dirty="0">
                <a:solidFill>
                  <a:srgbClr val="5B2E8F"/>
                </a:solidFill>
                <a:latin typeface="Arial Black"/>
                <a:cs typeface="Arial Black"/>
              </a:rPr>
              <a:t> the </a:t>
            </a:r>
            <a:r>
              <a:rPr sz="850" spc="-55" dirty="0">
                <a:solidFill>
                  <a:srgbClr val="5B2E8F"/>
                </a:solidFill>
                <a:latin typeface="Arial Black"/>
                <a:cs typeface="Arial Black"/>
              </a:rPr>
              <a:t>study</a:t>
            </a:r>
            <a:r>
              <a:rPr sz="850" spc="-45" dirty="0">
                <a:solidFill>
                  <a:srgbClr val="5B2E8F"/>
                </a:solidFill>
                <a:latin typeface="Arial Black"/>
                <a:cs typeface="Arial Black"/>
              </a:rPr>
              <a:t> </a:t>
            </a:r>
            <a:r>
              <a:rPr sz="850" spc="-55" dirty="0">
                <a:solidFill>
                  <a:srgbClr val="5B2E8F"/>
                </a:solidFill>
                <a:latin typeface="Arial Black"/>
                <a:cs typeface="Arial Black"/>
              </a:rPr>
              <a:t>look</a:t>
            </a:r>
            <a:r>
              <a:rPr sz="850" spc="-45" dirty="0">
                <a:solidFill>
                  <a:srgbClr val="5B2E8F"/>
                </a:solidFill>
                <a:latin typeface="Arial Black"/>
                <a:cs typeface="Arial Black"/>
              </a:rPr>
              <a:t> </a:t>
            </a:r>
            <a:r>
              <a:rPr sz="850" spc="-25" dirty="0">
                <a:solidFill>
                  <a:srgbClr val="5B2E8F"/>
                </a:solidFill>
                <a:latin typeface="Arial Black"/>
                <a:cs typeface="Arial Black"/>
              </a:rPr>
              <a:t>at?</a:t>
            </a:r>
            <a:endParaRPr sz="850" dirty="0">
              <a:latin typeface="Arial Black"/>
              <a:cs typeface="Arial Black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06860" y="25658238"/>
            <a:ext cx="3543935" cy="11256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000"/>
              </a:lnSpc>
              <a:spcBef>
                <a:spcPts val="100"/>
              </a:spcBef>
            </a:pPr>
            <a:r>
              <a:rPr sz="550" spc="-35" dirty="0">
                <a:latin typeface="Arial Black"/>
                <a:cs typeface="Arial Black"/>
              </a:rPr>
              <a:t>Pfizer</a:t>
            </a:r>
            <a:r>
              <a:rPr sz="550" spc="-10" dirty="0">
                <a:latin typeface="Arial Black"/>
                <a:cs typeface="Arial Black"/>
              </a:rPr>
              <a:t> </a:t>
            </a:r>
            <a:r>
              <a:rPr sz="550" spc="-35" dirty="0">
                <a:latin typeface="Arial Black"/>
                <a:cs typeface="Arial Black"/>
              </a:rPr>
              <a:t>would</a:t>
            </a:r>
            <a:r>
              <a:rPr sz="550" spc="-15" dirty="0">
                <a:latin typeface="Arial Black"/>
                <a:cs typeface="Arial Black"/>
              </a:rPr>
              <a:t> </a:t>
            </a:r>
            <a:r>
              <a:rPr sz="550" spc="-30" dirty="0">
                <a:latin typeface="Arial Black"/>
                <a:cs typeface="Arial Black"/>
              </a:rPr>
              <a:t>like</a:t>
            </a:r>
            <a:r>
              <a:rPr sz="550" spc="-10" dirty="0">
                <a:latin typeface="Arial Black"/>
                <a:cs typeface="Arial Black"/>
              </a:rPr>
              <a:t> </a:t>
            </a:r>
            <a:r>
              <a:rPr sz="550" spc="-25" dirty="0">
                <a:latin typeface="Arial Black"/>
                <a:cs typeface="Arial Black"/>
              </a:rPr>
              <a:t>to</a:t>
            </a:r>
            <a:r>
              <a:rPr sz="550" spc="-10" dirty="0">
                <a:latin typeface="Arial Black"/>
                <a:cs typeface="Arial Black"/>
              </a:rPr>
              <a:t> </a:t>
            </a:r>
            <a:r>
              <a:rPr sz="550" spc="-25" dirty="0">
                <a:latin typeface="Arial Black"/>
                <a:cs typeface="Arial Black"/>
              </a:rPr>
              <a:t>thank</a:t>
            </a:r>
            <a:r>
              <a:rPr sz="550" spc="-10" dirty="0">
                <a:latin typeface="Arial Black"/>
                <a:cs typeface="Arial Black"/>
              </a:rPr>
              <a:t> </a:t>
            </a:r>
            <a:r>
              <a:rPr sz="550" spc="-25" dirty="0">
                <a:latin typeface="Arial Black"/>
                <a:cs typeface="Arial Black"/>
              </a:rPr>
              <a:t>the</a:t>
            </a:r>
            <a:r>
              <a:rPr sz="550" spc="-10" dirty="0">
                <a:latin typeface="Arial Black"/>
                <a:cs typeface="Arial Black"/>
              </a:rPr>
              <a:t> </a:t>
            </a:r>
            <a:r>
              <a:rPr sz="550" spc="-30" dirty="0">
                <a:latin typeface="Arial Black"/>
                <a:cs typeface="Arial Black"/>
              </a:rPr>
              <a:t>patients</a:t>
            </a:r>
            <a:r>
              <a:rPr sz="550" spc="-10" dirty="0">
                <a:latin typeface="Arial Black"/>
                <a:cs typeface="Arial Black"/>
              </a:rPr>
              <a:t> </a:t>
            </a:r>
            <a:r>
              <a:rPr sz="550" spc="-30" dirty="0">
                <a:latin typeface="Arial Black"/>
                <a:cs typeface="Arial Black"/>
              </a:rPr>
              <a:t>and</a:t>
            </a:r>
            <a:r>
              <a:rPr sz="550" spc="-10" dirty="0">
                <a:latin typeface="Arial Black"/>
                <a:cs typeface="Arial Black"/>
              </a:rPr>
              <a:t> </a:t>
            </a:r>
            <a:r>
              <a:rPr sz="550" spc="-20" dirty="0">
                <a:latin typeface="Arial Black"/>
                <a:cs typeface="Arial Black"/>
              </a:rPr>
              <a:t>their</a:t>
            </a:r>
            <a:r>
              <a:rPr sz="550" spc="-10" dirty="0">
                <a:latin typeface="Arial Black"/>
                <a:cs typeface="Arial Black"/>
              </a:rPr>
              <a:t> </a:t>
            </a:r>
            <a:r>
              <a:rPr sz="550" spc="-35" dirty="0">
                <a:latin typeface="Arial Black"/>
                <a:cs typeface="Arial Black"/>
              </a:rPr>
              <a:t>families</a:t>
            </a:r>
            <a:r>
              <a:rPr sz="550" spc="-10" dirty="0">
                <a:latin typeface="Arial Black"/>
                <a:cs typeface="Arial Black"/>
              </a:rPr>
              <a:t> for </a:t>
            </a:r>
            <a:r>
              <a:rPr sz="550" spc="-30" dirty="0">
                <a:latin typeface="Arial Black"/>
                <a:cs typeface="Arial Black"/>
              </a:rPr>
              <a:t>participating</a:t>
            </a:r>
            <a:r>
              <a:rPr sz="550" spc="-10" dirty="0">
                <a:latin typeface="Arial Black"/>
                <a:cs typeface="Arial Black"/>
              </a:rPr>
              <a:t> </a:t>
            </a:r>
            <a:r>
              <a:rPr sz="550" spc="-20" dirty="0">
                <a:latin typeface="Arial Black"/>
                <a:cs typeface="Arial Black"/>
              </a:rPr>
              <a:t>in</a:t>
            </a:r>
            <a:r>
              <a:rPr sz="550" spc="-10" dirty="0">
                <a:latin typeface="Arial Black"/>
                <a:cs typeface="Arial Black"/>
              </a:rPr>
              <a:t> </a:t>
            </a:r>
            <a:r>
              <a:rPr sz="550" spc="-30" dirty="0">
                <a:latin typeface="Arial Black"/>
                <a:cs typeface="Arial Black"/>
              </a:rPr>
              <a:t>this</a:t>
            </a:r>
            <a:r>
              <a:rPr sz="550" spc="-10" dirty="0">
                <a:latin typeface="Arial Black"/>
                <a:cs typeface="Arial Black"/>
              </a:rPr>
              <a:t> </a:t>
            </a:r>
            <a:r>
              <a:rPr sz="550" spc="-35" dirty="0">
                <a:latin typeface="Arial Black"/>
                <a:cs typeface="Arial Black"/>
              </a:rPr>
              <a:t>study,</a:t>
            </a:r>
            <a:r>
              <a:rPr sz="550" spc="-10" dirty="0">
                <a:latin typeface="Arial Black"/>
                <a:cs typeface="Arial Black"/>
              </a:rPr>
              <a:t> </a:t>
            </a:r>
            <a:r>
              <a:rPr sz="550" spc="-55" dirty="0">
                <a:latin typeface="Arial Black"/>
                <a:cs typeface="Arial Black"/>
              </a:rPr>
              <a:t>as</a:t>
            </a:r>
            <a:r>
              <a:rPr sz="550" spc="-10" dirty="0">
                <a:latin typeface="Arial Black"/>
                <a:cs typeface="Arial Black"/>
              </a:rPr>
              <a:t> </a:t>
            </a:r>
            <a:r>
              <a:rPr sz="550" spc="-40" dirty="0">
                <a:latin typeface="Arial Black"/>
                <a:cs typeface="Arial Black"/>
              </a:rPr>
              <a:t>well</a:t>
            </a:r>
            <a:r>
              <a:rPr sz="550" spc="-10" dirty="0">
                <a:latin typeface="Arial Black"/>
                <a:cs typeface="Arial Black"/>
              </a:rPr>
              <a:t> </a:t>
            </a:r>
            <a:r>
              <a:rPr sz="550" spc="-55" dirty="0">
                <a:latin typeface="Arial Black"/>
                <a:cs typeface="Arial Black"/>
              </a:rPr>
              <a:t>as</a:t>
            </a:r>
            <a:r>
              <a:rPr sz="550" spc="-10" dirty="0">
                <a:latin typeface="Arial Black"/>
                <a:cs typeface="Arial Black"/>
              </a:rPr>
              <a:t> </a:t>
            </a:r>
            <a:r>
              <a:rPr sz="550" spc="-25" dirty="0">
                <a:latin typeface="Arial Black"/>
                <a:cs typeface="Arial Black"/>
              </a:rPr>
              <a:t>the</a:t>
            </a:r>
            <a:r>
              <a:rPr sz="550" spc="500" dirty="0">
                <a:latin typeface="Arial Black"/>
                <a:cs typeface="Arial Black"/>
              </a:rPr>
              <a:t> </a:t>
            </a:r>
            <a:r>
              <a:rPr sz="550" spc="-30" dirty="0">
                <a:latin typeface="Arial Black"/>
                <a:cs typeface="Arial Black"/>
              </a:rPr>
              <a:t>investigators</a:t>
            </a:r>
            <a:r>
              <a:rPr sz="550" spc="-10" dirty="0">
                <a:latin typeface="Arial Black"/>
                <a:cs typeface="Arial Black"/>
              </a:rPr>
              <a:t> </a:t>
            </a:r>
            <a:r>
              <a:rPr sz="550" spc="-30" dirty="0">
                <a:latin typeface="Arial Black"/>
                <a:cs typeface="Arial Black"/>
              </a:rPr>
              <a:t>and</a:t>
            </a:r>
            <a:r>
              <a:rPr sz="550" spc="-10" dirty="0">
                <a:latin typeface="Arial Black"/>
                <a:cs typeface="Arial Black"/>
              </a:rPr>
              <a:t> </a:t>
            </a:r>
            <a:r>
              <a:rPr sz="550" spc="-25" dirty="0">
                <a:latin typeface="Arial Black"/>
                <a:cs typeface="Arial Black"/>
              </a:rPr>
              <a:t>the</a:t>
            </a:r>
            <a:r>
              <a:rPr sz="550" spc="-5" dirty="0">
                <a:latin typeface="Arial Black"/>
                <a:cs typeface="Arial Black"/>
              </a:rPr>
              <a:t> </a:t>
            </a:r>
            <a:r>
              <a:rPr sz="550" spc="-45" dirty="0">
                <a:latin typeface="Arial Black"/>
                <a:cs typeface="Arial Black"/>
              </a:rPr>
              <a:t>clinical</a:t>
            </a:r>
            <a:r>
              <a:rPr sz="550" spc="-10" dirty="0">
                <a:latin typeface="Arial Black"/>
                <a:cs typeface="Arial Black"/>
              </a:rPr>
              <a:t> </a:t>
            </a:r>
            <a:r>
              <a:rPr sz="550" spc="-40" dirty="0">
                <a:latin typeface="Arial Black"/>
                <a:cs typeface="Arial Black"/>
              </a:rPr>
              <a:t>teams</a:t>
            </a:r>
            <a:r>
              <a:rPr sz="550" spc="-10" dirty="0">
                <a:latin typeface="Arial Black"/>
                <a:cs typeface="Arial Black"/>
              </a:rPr>
              <a:t> for</a:t>
            </a:r>
            <a:r>
              <a:rPr sz="550" spc="-5" dirty="0">
                <a:latin typeface="Arial Black"/>
                <a:cs typeface="Arial Black"/>
              </a:rPr>
              <a:t> </a:t>
            </a:r>
            <a:r>
              <a:rPr sz="550" spc="-25" dirty="0">
                <a:latin typeface="Arial Black"/>
                <a:cs typeface="Arial Black"/>
              </a:rPr>
              <a:t>making</a:t>
            </a:r>
            <a:r>
              <a:rPr sz="550" spc="-10" dirty="0">
                <a:latin typeface="Arial Black"/>
                <a:cs typeface="Arial Black"/>
              </a:rPr>
              <a:t> </a:t>
            </a:r>
            <a:r>
              <a:rPr sz="550" spc="-30" dirty="0">
                <a:latin typeface="Arial Black"/>
                <a:cs typeface="Arial Black"/>
              </a:rPr>
              <a:t>this</a:t>
            </a:r>
            <a:r>
              <a:rPr sz="550" spc="-10" dirty="0">
                <a:latin typeface="Arial Black"/>
                <a:cs typeface="Arial Black"/>
              </a:rPr>
              <a:t> </a:t>
            </a:r>
            <a:r>
              <a:rPr sz="550" spc="-30" dirty="0">
                <a:latin typeface="Arial Black"/>
                <a:cs typeface="Arial Black"/>
              </a:rPr>
              <a:t>study</a:t>
            </a:r>
            <a:r>
              <a:rPr sz="550" spc="-5" dirty="0">
                <a:latin typeface="Arial Black"/>
                <a:cs typeface="Arial Black"/>
              </a:rPr>
              <a:t> </a:t>
            </a:r>
            <a:r>
              <a:rPr sz="550" spc="-10" dirty="0">
                <a:latin typeface="Arial Black"/>
                <a:cs typeface="Arial Black"/>
              </a:rPr>
              <a:t>possible.</a:t>
            </a:r>
            <a:endParaRPr sz="550" dirty="0">
              <a:latin typeface="Arial Black"/>
              <a:cs typeface="Arial Black"/>
            </a:endParaRPr>
          </a:p>
          <a:p>
            <a:pPr marL="13335">
              <a:spcBef>
                <a:spcPts val="605"/>
              </a:spcBef>
            </a:pPr>
            <a:r>
              <a:rPr sz="850" spc="-55" dirty="0">
                <a:solidFill>
                  <a:srgbClr val="2576BC"/>
                </a:solidFill>
                <a:latin typeface="Arial Black"/>
                <a:cs typeface="Arial Black"/>
              </a:rPr>
              <a:t>Where</a:t>
            </a:r>
            <a:r>
              <a:rPr sz="850" spc="-50" dirty="0">
                <a:solidFill>
                  <a:srgbClr val="2576BC"/>
                </a:solidFill>
                <a:latin typeface="Arial Black"/>
                <a:cs typeface="Arial Black"/>
              </a:rPr>
              <a:t> </a:t>
            </a:r>
            <a:r>
              <a:rPr sz="850" spc="-80" dirty="0">
                <a:solidFill>
                  <a:srgbClr val="2576BC"/>
                </a:solidFill>
                <a:latin typeface="Arial Black"/>
                <a:cs typeface="Arial Black"/>
              </a:rPr>
              <a:t>can</a:t>
            </a:r>
            <a:r>
              <a:rPr sz="850" spc="-45" dirty="0">
                <a:solidFill>
                  <a:srgbClr val="2576BC"/>
                </a:solidFill>
                <a:latin typeface="Arial Black"/>
                <a:cs typeface="Arial Black"/>
              </a:rPr>
              <a:t> </a:t>
            </a:r>
            <a:r>
              <a:rPr sz="850" spc="-20" dirty="0">
                <a:solidFill>
                  <a:srgbClr val="2576BC"/>
                </a:solidFill>
                <a:latin typeface="Arial Black"/>
                <a:cs typeface="Arial Black"/>
              </a:rPr>
              <a:t>I</a:t>
            </a:r>
            <a:r>
              <a:rPr sz="850" spc="-45" dirty="0">
                <a:solidFill>
                  <a:srgbClr val="2576BC"/>
                </a:solidFill>
                <a:latin typeface="Arial Black"/>
                <a:cs typeface="Arial Black"/>
              </a:rPr>
              <a:t> </a:t>
            </a:r>
            <a:r>
              <a:rPr sz="850" spc="-30" dirty="0">
                <a:solidFill>
                  <a:srgbClr val="2576BC"/>
                </a:solidFill>
                <a:latin typeface="Arial Black"/>
                <a:cs typeface="Arial Black"/>
              </a:rPr>
              <a:t>find</a:t>
            </a:r>
            <a:r>
              <a:rPr sz="850" spc="-50" dirty="0">
                <a:solidFill>
                  <a:srgbClr val="2576BC"/>
                </a:solidFill>
                <a:latin typeface="Arial Black"/>
                <a:cs typeface="Arial Black"/>
              </a:rPr>
              <a:t> </a:t>
            </a:r>
            <a:r>
              <a:rPr sz="850" spc="-45" dirty="0">
                <a:solidFill>
                  <a:srgbClr val="2576BC"/>
                </a:solidFill>
                <a:latin typeface="Arial Black"/>
                <a:cs typeface="Arial Black"/>
              </a:rPr>
              <a:t>more </a:t>
            </a:r>
            <a:r>
              <a:rPr sz="850" spc="-10" dirty="0">
                <a:solidFill>
                  <a:srgbClr val="2576BC"/>
                </a:solidFill>
                <a:latin typeface="Arial Black"/>
                <a:cs typeface="Arial Black"/>
              </a:rPr>
              <a:t>information?</a:t>
            </a:r>
            <a:endParaRPr sz="850" dirty="0">
              <a:latin typeface="Arial Black"/>
              <a:cs typeface="Arial Black"/>
            </a:endParaRPr>
          </a:p>
          <a:p>
            <a:pPr marL="13335" marR="820419">
              <a:lnSpc>
                <a:spcPct val="134200"/>
              </a:lnSpc>
              <a:spcBef>
                <a:spcPts val="489"/>
              </a:spcBef>
            </a:pPr>
            <a:r>
              <a:rPr sz="550" dirty="0">
                <a:latin typeface="Arial"/>
                <a:cs typeface="Arial"/>
              </a:rPr>
              <a:t>For</a:t>
            </a:r>
            <a:r>
              <a:rPr sz="550" spc="9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more</a:t>
            </a:r>
            <a:r>
              <a:rPr sz="550" spc="9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information</a:t>
            </a:r>
            <a:r>
              <a:rPr sz="550" spc="9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on</a:t>
            </a:r>
            <a:r>
              <a:rPr sz="550" spc="9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this</a:t>
            </a:r>
            <a:r>
              <a:rPr sz="550" spc="9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study,</a:t>
            </a:r>
            <a:r>
              <a:rPr sz="550" spc="9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please</a:t>
            </a:r>
            <a:r>
              <a:rPr sz="550" spc="90" dirty="0">
                <a:latin typeface="Arial"/>
                <a:cs typeface="Arial"/>
              </a:rPr>
              <a:t> </a:t>
            </a:r>
            <a:r>
              <a:rPr sz="550" spc="-10" dirty="0">
                <a:latin typeface="Arial"/>
                <a:cs typeface="Arial"/>
              </a:rPr>
              <a:t>visit:</a:t>
            </a:r>
            <a:endParaRPr lang="en-US" sz="550" spc="-10" dirty="0">
              <a:latin typeface="Arial"/>
              <a:cs typeface="Arial"/>
            </a:endParaRPr>
          </a:p>
          <a:p>
            <a:pPr marL="13335" marR="820419">
              <a:lnSpc>
                <a:spcPct val="134200"/>
              </a:lnSpc>
              <a:spcBef>
                <a:spcPts val="489"/>
              </a:spcBef>
            </a:pPr>
            <a:endParaRPr lang="en-US" sz="550" spc="-10" dirty="0">
              <a:latin typeface="Arial"/>
              <a:cs typeface="Arial"/>
            </a:endParaRPr>
          </a:p>
          <a:p>
            <a:pPr marL="13335" marR="820419">
              <a:lnSpc>
                <a:spcPct val="134200"/>
              </a:lnSpc>
              <a:spcBef>
                <a:spcPts val="489"/>
              </a:spcBef>
            </a:pPr>
            <a:endParaRPr sz="500" dirty="0">
              <a:latin typeface="Arial Black"/>
              <a:cs typeface="Arial Black"/>
            </a:endParaRPr>
          </a:p>
          <a:p>
            <a:pPr marL="13335">
              <a:spcBef>
                <a:spcPts val="5"/>
              </a:spcBef>
            </a:pPr>
            <a:r>
              <a:rPr sz="550" dirty="0">
                <a:latin typeface="Arial"/>
                <a:cs typeface="Arial"/>
              </a:rPr>
              <a:t>For</a:t>
            </a:r>
            <a:r>
              <a:rPr sz="550" spc="9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more</a:t>
            </a:r>
            <a:r>
              <a:rPr sz="550" spc="9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information</a:t>
            </a:r>
            <a:r>
              <a:rPr sz="550" spc="9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on</a:t>
            </a:r>
            <a:r>
              <a:rPr sz="550" spc="9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clinical</a:t>
            </a:r>
            <a:r>
              <a:rPr sz="550" spc="9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studies</a:t>
            </a:r>
            <a:r>
              <a:rPr sz="550" spc="9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in</a:t>
            </a:r>
            <a:r>
              <a:rPr sz="550" spc="9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general,</a:t>
            </a:r>
            <a:r>
              <a:rPr sz="550" spc="9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please</a:t>
            </a:r>
            <a:r>
              <a:rPr sz="550" spc="95" dirty="0">
                <a:latin typeface="Arial"/>
                <a:cs typeface="Arial"/>
              </a:rPr>
              <a:t> </a:t>
            </a:r>
            <a:r>
              <a:rPr sz="550" spc="-10" dirty="0">
                <a:latin typeface="Arial"/>
                <a:cs typeface="Arial"/>
              </a:rPr>
              <a:t>visit:</a:t>
            </a:r>
            <a:endParaRPr sz="550" dirty="0">
              <a:latin typeface="Arial"/>
              <a:cs typeface="Arial"/>
            </a:endParaRPr>
          </a:p>
          <a:p>
            <a:pPr marL="13335">
              <a:spcBef>
                <a:spcPts val="225"/>
              </a:spcBef>
            </a:pPr>
            <a:r>
              <a:rPr sz="550" spc="-30" dirty="0">
                <a:solidFill>
                  <a:srgbClr val="5B2E8F"/>
                </a:solidFill>
                <a:latin typeface="Arial Black"/>
                <a:cs typeface="Arial Black"/>
                <a:hlinkClick r:id="rId2"/>
              </a:rPr>
              <a:t>https://www.clinicaltrials.gov/ct2/about-</a:t>
            </a:r>
            <a:r>
              <a:rPr sz="550" spc="-10" dirty="0">
                <a:solidFill>
                  <a:srgbClr val="5B2E8F"/>
                </a:solidFill>
                <a:latin typeface="Arial Black"/>
                <a:cs typeface="Arial Black"/>
                <a:hlinkClick r:id="rId2"/>
              </a:rPr>
              <a:t>studies/learn</a:t>
            </a:r>
            <a:endParaRPr sz="550" dirty="0">
              <a:latin typeface="Arial Black"/>
              <a:cs typeface="Arial Black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07696" y="11631189"/>
            <a:ext cx="1701164" cy="144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850" spc="-40" dirty="0">
                <a:solidFill>
                  <a:srgbClr val="2576BC"/>
                </a:solidFill>
                <a:latin typeface="Arial Black"/>
                <a:cs typeface="Arial Black"/>
              </a:rPr>
              <a:t>Who</a:t>
            </a:r>
            <a:r>
              <a:rPr sz="850" spc="-45" dirty="0">
                <a:solidFill>
                  <a:srgbClr val="2576BC"/>
                </a:solidFill>
                <a:latin typeface="Arial Black"/>
                <a:cs typeface="Arial Black"/>
              </a:rPr>
              <a:t> </a:t>
            </a:r>
            <a:r>
              <a:rPr sz="850" spc="-60" dirty="0">
                <a:solidFill>
                  <a:srgbClr val="2576BC"/>
                </a:solidFill>
                <a:latin typeface="Arial Black"/>
                <a:cs typeface="Arial Black"/>
              </a:rPr>
              <a:t>will</a:t>
            </a:r>
            <a:r>
              <a:rPr sz="850" spc="-45" dirty="0">
                <a:solidFill>
                  <a:srgbClr val="2576BC"/>
                </a:solidFill>
                <a:latin typeface="Arial Black"/>
                <a:cs typeface="Arial Black"/>
              </a:rPr>
              <a:t> </a:t>
            </a:r>
            <a:r>
              <a:rPr sz="850" spc="-70" dirty="0">
                <a:solidFill>
                  <a:srgbClr val="2576BC"/>
                </a:solidFill>
                <a:latin typeface="Arial Black"/>
                <a:cs typeface="Arial Black"/>
              </a:rPr>
              <a:t>take</a:t>
            </a:r>
            <a:r>
              <a:rPr sz="850" spc="-45" dirty="0">
                <a:solidFill>
                  <a:srgbClr val="2576BC"/>
                </a:solidFill>
                <a:latin typeface="Arial Black"/>
                <a:cs typeface="Arial Black"/>
              </a:rPr>
              <a:t> </a:t>
            </a:r>
            <a:r>
              <a:rPr sz="850" spc="-40" dirty="0">
                <a:solidFill>
                  <a:srgbClr val="2576BC"/>
                </a:solidFill>
                <a:latin typeface="Arial Black"/>
                <a:cs typeface="Arial Black"/>
              </a:rPr>
              <a:t>part </a:t>
            </a:r>
            <a:r>
              <a:rPr sz="850" spc="-35" dirty="0">
                <a:solidFill>
                  <a:srgbClr val="2576BC"/>
                </a:solidFill>
                <a:latin typeface="Arial Black"/>
                <a:cs typeface="Arial Black"/>
              </a:rPr>
              <a:t>in</a:t>
            </a:r>
            <a:r>
              <a:rPr sz="850" spc="-45" dirty="0">
                <a:solidFill>
                  <a:srgbClr val="2576BC"/>
                </a:solidFill>
                <a:latin typeface="Arial Black"/>
                <a:cs typeface="Arial Black"/>
              </a:rPr>
              <a:t> the study?</a:t>
            </a:r>
            <a:endParaRPr sz="850">
              <a:latin typeface="Arial Black"/>
              <a:cs typeface="Arial Black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07138" y="17699437"/>
            <a:ext cx="3483610" cy="144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850" spc="-45" dirty="0">
                <a:solidFill>
                  <a:srgbClr val="2576BC"/>
                </a:solidFill>
                <a:latin typeface="Arial Black"/>
                <a:cs typeface="Arial Black"/>
              </a:rPr>
              <a:t>What </a:t>
            </a:r>
            <a:r>
              <a:rPr sz="850" spc="-60" dirty="0">
                <a:solidFill>
                  <a:srgbClr val="2576BC"/>
                </a:solidFill>
                <a:latin typeface="Arial Black"/>
                <a:cs typeface="Arial Black"/>
              </a:rPr>
              <a:t>will</a:t>
            </a:r>
            <a:r>
              <a:rPr sz="850" spc="-45" dirty="0">
                <a:solidFill>
                  <a:srgbClr val="2576BC"/>
                </a:solidFill>
                <a:latin typeface="Arial Black"/>
                <a:cs typeface="Arial Black"/>
              </a:rPr>
              <a:t> </a:t>
            </a:r>
            <a:r>
              <a:rPr sz="850" spc="-55" dirty="0">
                <a:solidFill>
                  <a:srgbClr val="2576BC"/>
                </a:solidFill>
                <a:latin typeface="Arial Black"/>
                <a:cs typeface="Arial Black"/>
              </a:rPr>
              <a:t>this</a:t>
            </a:r>
            <a:r>
              <a:rPr sz="850" spc="-40" dirty="0">
                <a:solidFill>
                  <a:srgbClr val="2576BC"/>
                </a:solidFill>
                <a:latin typeface="Arial Black"/>
                <a:cs typeface="Arial Black"/>
              </a:rPr>
              <a:t> </a:t>
            </a:r>
            <a:r>
              <a:rPr sz="850" spc="-55" dirty="0">
                <a:solidFill>
                  <a:srgbClr val="2576BC"/>
                </a:solidFill>
                <a:latin typeface="Arial Black"/>
                <a:cs typeface="Arial Black"/>
              </a:rPr>
              <a:t>study</a:t>
            </a:r>
            <a:r>
              <a:rPr sz="850" spc="-45" dirty="0">
                <a:solidFill>
                  <a:srgbClr val="2576BC"/>
                </a:solidFill>
                <a:latin typeface="Arial Black"/>
                <a:cs typeface="Arial Black"/>
              </a:rPr>
              <a:t> </a:t>
            </a:r>
            <a:r>
              <a:rPr sz="850" spc="-10" dirty="0">
                <a:solidFill>
                  <a:srgbClr val="2576BC"/>
                </a:solidFill>
                <a:latin typeface="Arial Black"/>
                <a:cs typeface="Arial Black"/>
              </a:rPr>
              <a:t>assess?</a:t>
            </a:r>
            <a:endParaRPr sz="850" dirty="0">
              <a:latin typeface="Arial Black"/>
              <a:cs typeface="Arial Black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06858" y="24787653"/>
            <a:ext cx="3350260" cy="83901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spcBef>
                <a:spcPts val="105"/>
              </a:spcBef>
            </a:pPr>
            <a:r>
              <a:rPr sz="850" spc="-40" dirty="0">
                <a:solidFill>
                  <a:srgbClr val="2576BC"/>
                </a:solidFill>
                <a:latin typeface="Arial Black"/>
                <a:cs typeface="Arial Black"/>
              </a:rPr>
              <a:t>Who</a:t>
            </a:r>
            <a:r>
              <a:rPr sz="850" spc="-30" dirty="0">
                <a:solidFill>
                  <a:srgbClr val="2576BC"/>
                </a:solidFill>
                <a:latin typeface="Arial Black"/>
                <a:cs typeface="Arial Black"/>
              </a:rPr>
              <a:t> </a:t>
            </a:r>
            <a:r>
              <a:rPr sz="850" spc="-75" dirty="0">
                <a:solidFill>
                  <a:srgbClr val="2576BC"/>
                </a:solidFill>
                <a:latin typeface="Arial Black"/>
                <a:cs typeface="Arial Black"/>
              </a:rPr>
              <a:t>is</a:t>
            </a:r>
            <a:r>
              <a:rPr sz="850" spc="-30" dirty="0">
                <a:solidFill>
                  <a:srgbClr val="2576BC"/>
                </a:solidFill>
                <a:latin typeface="Arial Black"/>
                <a:cs typeface="Arial Black"/>
              </a:rPr>
              <a:t> </a:t>
            </a:r>
            <a:r>
              <a:rPr sz="850" spc="-55" dirty="0">
                <a:solidFill>
                  <a:srgbClr val="2576BC"/>
                </a:solidFill>
                <a:latin typeface="Arial Black"/>
                <a:cs typeface="Arial Black"/>
              </a:rPr>
              <a:t>sponsoring</a:t>
            </a:r>
            <a:r>
              <a:rPr sz="850" spc="-30" dirty="0">
                <a:solidFill>
                  <a:srgbClr val="2576BC"/>
                </a:solidFill>
                <a:latin typeface="Arial Black"/>
                <a:cs typeface="Arial Black"/>
              </a:rPr>
              <a:t> </a:t>
            </a:r>
            <a:r>
              <a:rPr sz="850" spc="-55" dirty="0">
                <a:solidFill>
                  <a:srgbClr val="2576BC"/>
                </a:solidFill>
                <a:latin typeface="Arial Black"/>
                <a:cs typeface="Arial Black"/>
              </a:rPr>
              <a:t>this</a:t>
            </a:r>
            <a:r>
              <a:rPr sz="850" spc="-25" dirty="0">
                <a:solidFill>
                  <a:srgbClr val="2576BC"/>
                </a:solidFill>
                <a:latin typeface="Arial Black"/>
                <a:cs typeface="Arial Black"/>
              </a:rPr>
              <a:t> </a:t>
            </a:r>
            <a:r>
              <a:rPr sz="850" spc="-10" dirty="0">
                <a:solidFill>
                  <a:srgbClr val="2576BC"/>
                </a:solidFill>
                <a:latin typeface="Arial Black"/>
                <a:cs typeface="Arial Black"/>
              </a:rPr>
              <a:t>study?</a:t>
            </a:r>
            <a:endParaRPr sz="850" dirty="0">
              <a:latin typeface="Arial Black"/>
              <a:cs typeface="Arial Black"/>
            </a:endParaRPr>
          </a:p>
          <a:p>
            <a:pPr marL="12700" marR="5080">
              <a:lnSpc>
                <a:spcPct val="111000"/>
              </a:lnSpc>
              <a:spcBef>
                <a:spcPts val="515"/>
              </a:spcBef>
            </a:pPr>
            <a:endParaRPr lang="en-US" sz="550" dirty="0">
              <a:latin typeface="Arial Black"/>
              <a:cs typeface="Arial Black"/>
            </a:endParaRPr>
          </a:p>
          <a:p>
            <a:pPr marL="12700" marR="5080">
              <a:lnSpc>
                <a:spcPct val="111000"/>
              </a:lnSpc>
              <a:spcBef>
                <a:spcPts val="515"/>
              </a:spcBef>
            </a:pPr>
            <a:endParaRPr sz="550" dirty="0">
              <a:latin typeface="Arial Black"/>
              <a:cs typeface="Arial Black"/>
            </a:endParaRPr>
          </a:p>
          <a:p>
            <a:pPr marL="12700">
              <a:spcBef>
                <a:spcPts val="350"/>
              </a:spcBef>
            </a:pPr>
            <a:r>
              <a:rPr sz="550" spc="-10" dirty="0">
                <a:latin typeface="Arial"/>
                <a:cs typeface="Arial"/>
              </a:rPr>
              <a:t>Pfizer</a:t>
            </a:r>
            <a:endParaRPr sz="550" dirty="0">
              <a:latin typeface="Arial"/>
              <a:cs typeface="Arial"/>
            </a:endParaRPr>
          </a:p>
          <a:p>
            <a:pPr marL="12700" marR="1794510">
              <a:lnSpc>
                <a:spcPct val="152700"/>
              </a:lnSpc>
            </a:pPr>
            <a:r>
              <a:rPr sz="550" dirty="0">
                <a:latin typeface="Arial"/>
                <a:cs typeface="Arial"/>
              </a:rPr>
              <a:t>235</a:t>
            </a:r>
            <a:r>
              <a:rPr sz="550" spc="10" dirty="0">
                <a:latin typeface="Arial"/>
                <a:cs typeface="Arial"/>
              </a:rPr>
              <a:t> </a:t>
            </a:r>
            <a:r>
              <a:rPr sz="550" spc="-10" dirty="0">
                <a:latin typeface="Arial"/>
                <a:cs typeface="Arial"/>
              </a:rPr>
              <a:t>East</a:t>
            </a:r>
            <a:r>
              <a:rPr sz="550" spc="1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42nd</a:t>
            </a:r>
            <a:r>
              <a:rPr sz="550" spc="1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Street,</a:t>
            </a:r>
            <a:r>
              <a:rPr sz="550" spc="1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New</a:t>
            </a:r>
            <a:r>
              <a:rPr sz="550" spc="1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York,</a:t>
            </a:r>
            <a:r>
              <a:rPr sz="550" spc="15" dirty="0">
                <a:latin typeface="Arial"/>
                <a:cs typeface="Arial"/>
              </a:rPr>
              <a:t> </a:t>
            </a:r>
            <a:r>
              <a:rPr sz="550" spc="-10" dirty="0">
                <a:latin typeface="Arial"/>
                <a:cs typeface="Arial"/>
              </a:rPr>
              <a:t>NY</a:t>
            </a:r>
            <a:r>
              <a:rPr sz="550" spc="1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10017,</a:t>
            </a:r>
            <a:r>
              <a:rPr sz="550" spc="15" dirty="0">
                <a:latin typeface="Arial"/>
                <a:cs typeface="Arial"/>
              </a:rPr>
              <a:t> </a:t>
            </a:r>
            <a:r>
              <a:rPr sz="550" spc="-25" dirty="0">
                <a:latin typeface="Arial"/>
                <a:cs typeface="Arial"/>
              </a:rPr>
              <a:t>USA</a:t>
            </a:r>
            <a:r>
              <a:rPr sz="550" spc="50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Phone</a:t>
            </a:r>
            <a:r>
              <a:rPr sz="550" spc="3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(United</a:t>
            </a:r>
            <a:r>
              <a:rPr sz="550" spc="4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States):</a:t>
            </a:r>
            <a:r>
              <a:rPr sz="550" spc="4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+1</a:t>
            </a:r>
            <a:r>
              <a:rPr sz="550" spc="4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212-733-</a:t>
            </a:r>
            <a:r>
              <a:rPr sz="550" spc="-20" dirty="0">
                <a:latin typeface="Arial"/>
                <a:cs typeface="Arial"/>
              </a:rPr>
              <a:t>2323</a:t>
            </a:r>
            <a:endParaRPr sz="55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07696" y="5547835"/>
            <a:ext cx="2372360" cy="11541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650" spc="-35" dirty="0">
                <a:solidFill>
                  <a:srgbClr val="5B2E8F"/>
                </a:solidFill>
                <a:latin typeface="Arial Black"/>
                <a:cs typeface="Arial Black"/>
              </a:rPr>
              <a:t>Find</a:t>
            </a:r>
            <a:r>
              <a:rPr sz="650" spc="-30" dirty="0">
                <a:solidFill>
                  <a:srgbClr val="5B2E8F"/>
                </a:solidFill>
                <a:latin typeface="Arial Black"/>
                <a:cs typeface="Arial Black"/>
              </a:rPr>
              <a:t> </a:t>
            </a:r>
            <a:r>
              <a:rPr sz="650" spc="-20" dirty="0">
                <a:solidFill>
                  <a:srgbClr val="5B2E8F"/>
                </a:solidFill>
                <a:latin typeface="Arial Black"/>
                <a:cs typeface="Arial Black"/>
              </a:rPr>
              <a:t>out</a:t>
            </a:r>
            <a:r>
              <a:rPr sz="650" spc="-25" dirty="0">
                <a:solidFill>
                  <a:srgbClr val="5B2E8F"/>
                </a:solidFill>
                <a:latin typeface="Arial Black"/>
                <a:cs typeface="Arial Black"/>
              </a:rPr>
              <a:t> </a:t>
            </a:r>
            <a:r>
              <a:rPr sz="650" spc="-40" dirty="0">
                <a:solidFill>
                  <a:srgbClr val="5B2E8F"/>
                </a:solidFill>
                <a:latin typeface="Arial Black"/>
                <a:cs typeface="Arial Black"/>
              </a:rPr>
              <a:t>how</a:t>
            </a:r>
            <a:r>
              <a:rPr sz="650" spc="-25" dirty="0">
                <a:solidFill>
                  <a:srgbClr val="5B2E8F"/>
                </a:solidFill>
                <a:latin typeface="Arial Black"/>
                <a:cs typeface="Arial Black"/>
              </a:rPr>
              <a:t> to</a:t>
            </a:r>
            <a:r>
              <a:rPr sz="650" spc="-30" dirty="0">
                <a:solidFill>
                  <a:srgbClr val="5B2E8F"/>
                </a:solidFill>
                <a:latin typeface="Arial Black"/>
                <a:cs typeface="Arial Black"/>
              </a:rPr>
              <a:t> </a:t>
            </a:r>
            <a:r>
              <a:rPr sz="650" spc="-55" dirty="0">
                <a:solidFill>
                  <a:srgbClr val="5B2E8F"/>
                </a:solidFill>
                <a:latin typeface="Arial Black"/>
                <a:cs typeface="Arial Black"/>
              </a:rPr>
              <a:t>say</a:t>
            </a:r>
            <a:r>
              <a:rPr sz="650" spc="-25" dirty="0">
                <a:solidFill>
                  <a:srgbClr val="5B2E8F"/>
                </a:solidFill>
                <a:latin typeface="Arial Black"/>
                <a:cs typeface="Arial Black"/>
              </a:rPr>
              <a:t> </a:t>
            </a:r>
            <a:r>
              <a:rPr sz="650" spc="-40" dirty="0">
                <a:solidFill>
                  <a:srgbClr val="5B2E8F"/>
                </a:solidFill>
                <a:latin typeface="Arial Black"/>
                <a:cs typeface="Arial Black"/>
              </a:rPr>
              <a:t>medical</a:t>
            </a:r>
            <a:r>
              <a:rPr sz="650" spc="-25" dirty="0">
                <a:solidFill>
                  <a:srgbClr val="5B2E8F"/>
                </a:solidFill>
                <a:latin typeface="Arial Black"/>
                <a:cs typeface="Arial Black"/>
              </a:rPr>
              <a:t> </a:t>
            </a:r>
            <a:r>
              <a:rPr sz="650" spc="-30" dirty="0">
                <a:solidFill>
                  <a:srgbClr val="5B2E8F"/>
                </a:solidFill>
                <a:latin typeface="Arial Black"/>
                <a:cs typeface="Arial Black"/>
              </a:rPr>
              <a:t>terms </a:t>
            </a:r>
            <a:r>
              <a:rPr sz="650" spc="-40" dirty="0">
                <a:solidFill>
                  <a:srgbClr val="5B2E8F"/>
                </a:solidFill>
                <a:latin typeface="Arial Black"/>
                <a:cs typeface="Arial Black"/>
              </a:rPr>
              <a:t>used</a:t>
            </a:r>
            <a:r>
              <a:rPr sz="650" spc="-25" dirty="0">
                <a:solidFill>
                  <a:srgbClr val="5B2E8F"/>
                </a:solidFill>
                <a:latin typeface="Arial Black"/>
                <a:cs typeface="Arial Black"/>
              </a:rPr>
              <a:t> </a:t>
            </a:r>
            <a:r>
              <a:rPr sz="650" spc="-20" dirty="0">
                <a:solidFill>
                  <a:srgbClr val="5B2E8F"/>
                </a:solidFill>
                <a:latin typeface="Arial Black"/>
                <a:cs typeface="Arial Black"/>
              </a:rPr>
              <a:t>in</a:t>
            </a:r>
            <a:r>
              <a:rPr sz="650" spc="-25" dirty="0">
                <a:solidFill>
                  <a:srgbClr val="5B2E8F"/>
                </a:solidFill>
                <a:latin typeface="Arial Black"/>
                <a:cs typeface="Arial Black"/>
              </a:rPr>
              <a:t> </a:t>
            </a:r>
            <a:r>
              <a:rPr sz="650" spc="-35" dirty="0">
                <a:solidFill>
                  <a:srgbClr val="5B2E8F"/>
                </a:solidFill>
                <a:latin typeface="Arial Black"/>
                <a:cs typeface="Arial Black"/>
              </a:rPr>
              <a:t>this</a:t>
            </a:r>
            <a:r>
              <a:rPr sz="650" spc="-25" dirty="0">
                <a:solidFill>
                  <a:srgbClr val="5B2E8F"/>
                </a:solidFill>
                <a:latin typeface="Arial Black"/>
                <a:cs typeface="Arial Black"/>
              </a:rPr>
              <a:t> </a:t>
            </a:r>
            <a:r>
              <a:rPr sz="650" spc="-10" dirty="0">
                <a:solidFill>
                  <a:srgbClr val="5B2E8F"/>
                </a:solidFill>
                <a:latin typeface="Arial Black"/>
                <a:cs typeface="Arial Black"/>
              </a:rPr>
              <a:t>summary</a:t>
            </a:r>
            <a:endParaRPr sz="650" dirty="0">
              <a:latin typeface="Arial Black"/>
              <a:cs typeface="Arial Black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07696" y="3231571"/>
            <a:ext cx="3883354" cy="974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550" spc="-45" dirty="0">
                <a:latin typeface="Arial Black"/>
                <a:cs typeface="Arial Black"/>
              </a:rPr>
              <a:t>Study</a:t>
            </a:r>
            <a:r>
              <a:rPr sz="550" spc="-20" dirty="0">
                <a:latin typeface="Arial Black"/>
                <a:cs typeface="Arial Black"/>
              </a:rPr>
              <a:t> </a:t>
            </a:r>
            <a:r>
              <a:rPr sz="550" spc="-30" dirty="0">
                <a:latin typeface="Arial Black"/>
                <a:cs typeface="Arial Black"/>
              </a:rPr>
              <a:t>number:</a:t>
            </a:r>
            <a:r>
              <a:rPr sz="550" spc="-20" dirty="0">
                <a:latin typeface="Arial Black"/>
                <a:cs typeface="Arial Black"/>
              </a:rPr>
              <a:t> </a:t>
            </a:r>
            <a:r>
              <a:rPr lang="en-US" sz="550" spc="-20" dirty="0">
                <a:latin typeface="Arial"/>
                <a:cs typeface="Arial"/>
              </a:rPr>
              <a:t>	           </a:t>
            </a:r>
            <a:r>
              <a:rPr sz="550" spc="145" dirty="0">
                <a:solidFill>
                  <a:srgbClr val="2576BC"/>
                </a:solidFill>
                <a:latin typeface="Arial Black"/>
                <a:cs typeface="Arial Black"/>
              </a:rPr>
              <a:t>|</a:t>
            </a:r>
            <a:r>
              <a:rPr sz="550" spc="-45" dirty="0">
                <a:latin typeface="Arial Black"/>
                <a:cs typeface="Arial Black"/>
              </a:rPr>
              <a:t>Study</a:t>
            </a:r>
            <a:r>
              <a:rPr sz="550" spc="-20" dirty="0">
                <a:latin typeface="Arial Black"/>
                <a:cs typeface="Arial Black"/>
              </a:rPr>
              <a:t> </a:t>
            </a:r>
            <a:r>
              <a:rPr sz="550" spc="-40" dirty="0">
                <a:latin typeface="Arial Black"/>
                <a:cs typeface="Arial Black"/>
              </a:rPr>
              <a:t>start</a:t>
            </a:r>
            <a:r>
              <a:rPr sz="550" spc="-20" dirty="0">
                <a:latin typeface="Arial Black"/>
                <a:cs typeface="Arial Black"/>
              </a:rPr>
              <a:t> </a:t>
            </a:r>
            <a:r>
              <a:rPr sz="550" spc="-40" dirty="0">
                <a:latin typeface="Arial Black"/>
                <a:cs typeface="Arial Black"/>
              </a:rPr>
              <a:t>date:</a:t>
            </a:r>
            <a:r>
              <a:rPr sz="550" spc="-15" dirty="0">
                <a:latin typeface="Arial Black"/>
                <a:cs typeface="Arial Black"/>
              </a:rPr>
              <a:t> </a:t>
            </a:r>
            <a:r>
              <a:rPr lang="en-US" sz="550" spc="-15" dirty="0">
                <a:latin typeface="Arial"/>
                <a:cs typeface="Arial"/>
              </a:rPr>
              <a:t>	                  </a:t>
            </a:r>
            <a:r>
              <a:rPr sz="550" spc="180" dirty="0">
                <a:latin typeface="Arial"/>
                <a:cs typeface="Arial"/>
              </a:rPr>
              <a:t> </a:t>
            </a:r>
            <a:r>
              <a:rPr sz="550" spc="145" dirty="0">
                <a:solidFill>
                  <a:srgbClr val="2576BC"/>
                </a:solidFill>
                <a:latin typeface="Arial Black"/>
                <a:cs typeface="Arial Black"/>
              </a:rPr>
              <a:t>|</a:t>
            </a:r>
            <a:r>
              <a:rPr sz="550" spc="-50" dirty="0">
                <a:latin typeface="Arial Black"/>
                <a:cs typeface="Arial Black"/>
              </a:rPr>
              <a:t>Estimated</a:t>
            </a:r>
            <a:r>
              <a:rPr sz="550" spc="-20" dirty="0">
                <a:latin typeface="Arial Black"/>
                <a:cs typeface="Arial Black"/>
              </a:rPr>
              <a:t> </a:t>
            </a:r>
            <a:r>
              <a:rPr sz="550" spc="-40" dirty="0">
                <a:latin typeface="Arial Black"/>
                <a:cs typeface="Arial Black"/>
              </a:rPr>
              <a:t>study</a:t>
            </a:r>
            <a:r>
              <a:rPr sz="550" spc="-15" dirty="0">
                <a:latin typeface="Arial Black"/>
                <a:cs typeface="Arial Black"/>
              </a:rPr>
              <a:t> </a:t>
            </a:r>
            <a:r>
              <a:rPr sz="550" spc="-35" dirty="0">
                <a:latin typeface="Arial Black"/>
                <a:cs typeface="Arial Black"/>
              </a:rPr>
              <a:t>end</a:t>
            </a:r>
            <a:r>
              <a:rPr sz="550" spc="-20" dirty="0">
                <a:latin typeface="Arial Black"/>
                <a:cs typeface="Arial Black"/>
              </a:rPr>
              <a:t> </a:t>
            </a:r>
            <a:r>
              <a:rPr sz="550" spc="-40" dirty="0">
                <a:latin typeface="Arial Black"/>
                <a:cs typeface="Arial Black"/>
              </a:rPr>
              <a:t>date:</a:t>
            </a:r>
            <a:r>
              <a:rPr lang="en-US" sz="550" spc="-20" dirty="0">
                <a:latin typeface="Arial Black"/>
                <a:cs typeface="Arial Black"/>
              </a:rPr>
              <a:t> </a:t>
            </a:r>
            <a:endParaRPr lang="en-US" sz="550" dirty="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645508" y="2652208"/>
            <a:ext cx="1765300" cy="31034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13690">
              <a:spcBef>
                <a:spcPts val="120"/>
              </a:spcBef>
            </a:pPr>
            <a:r>
              <a:rPr sz="650" spc="-35" dirty="0">
                <a:solidFill>
                  <a:srgbClr val="2576BC"/>
                </a:solidFill>
                <a:latin typeface="Arial Black"/>
                <a:cs typeface="Arial Black"/>
              </a:rPr>
              <a:t>Date</a:t>
            </a:r>
            <a:r>
              <a:rPr sz="650" spc="-5" dirty="0">
                <a:solidFill>
                  <a:srgbClr val="2576BC"/>
                </a:solidFill>
                <a:latin typeface="Arial Black"/>
                <a:cs typeface="Arial Black"/>
              </a:rPr>
              <a:t> </a:t>
            </a:r>
            <a:r>
              <a:rPr sz="650" spc="-20" dirty="0">
                <a:solidFill>
                  <a:srgbClr val="2576BC"/>
                </a:solidFill>
                <a:latin typeface="Arial Black"/>
                <a:cs typeface="Arial Black"/>
              </a:rPr>
              <a:t>of</a:t>
            </a:r>
            <a:r>
              <a:rPr sz="650" dirty="0">
                <a:solidFill>
                  <a:srgbClr val="2576BC"/>
                </a:solidFill>
                <a:latin typeface="Arial Black"/>
                <a:cs typeface="Arial Black"/>
              </a:rPr>
              <a:t> </a:t>
            </a:r>
            <a:r>
              <a:rPr sz="650" spc="-30" dirty="0">
                <a:solidFill>
                  <a:srgbClr val="2576BC"/>
                </a:solidFill>
                <a:latin typeface="Arial Black"/>
                <a:cs typeface="Arial Black"/>
              </a:rPr>
              <a:t>summary:</a:t>
            </a:r>
            <a:endParaRPr sz="650" dirty="0">
              <a:latin typeface="Arial"/>
              <a:cs typeface="Arial"/>
            </a:endParaRPr>
          </a:p>
          <a:p>
            <a:pPr marL="12700">
              <a:spcBef>
                <a:spcPts val="795"/>
              </a:spcBef>
            </a:pPr>
            <a:r>
              <a:rPr sz="600" dirty="0">
                <a:latin typeface="Arial"/>
                <a:cs typeface="Arial"/>
              </a:rPr>
              <a:t>For</a:t>
            </a:r>
            <a:r>
              <a:rPr sz="600" spc="5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more</a:t>
            </a:r>
            <a:r>
              <a:rPr sz="600" spc="5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information</a:t>
            </a:r>
            <a:r>
              <a:rPr sz="600" spc="5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on</a:t>
            </a:r>
            <a:r>
              <a:rPr sz="600" spc="5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this</a:t>
            </a:r>
            <a:r>
              <a:rPr sz="600" spc="5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study,</a:t>
            </a:r>
            <a:r>
              <a:rPr sz="600" spc="5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go</a:t>
            </a:r>
            <a:r>
              <a:rPr sz="600" spc="55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to: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31" name="object 31">
            <a:hlinkClick r:id="rId3"/>
          </p:cNvPr>
          <p:cNvSpPr/>
          <p:nvPr/>
        </p:nvSpPr>
        <p:spPr>
          <a:xfrm>
            <a:off x="720393" y="2909233"/>
            <a:ext cx="1052830" cy="166370"/>
          </a:xfrm>
          <a:custGeom>
            <a:avLst/>
            <a:gdLst/>
            <a:ahLst/>
            <a:cxnLst/>
            <a:rect l="l" t="t" r="r" b="b"/>
            <a:pathLst>
              <a:path w="1052830" h="166369">
                <a:moveTo>
                  <a:pt x="976367" y="0"/>
                </a:moveTo>
                <a:lnTo>
                  <a:pt x="76282" y="0"/>
                </a:lnTo>
                <a:lnTo>
                  <a:pt x="46592" y="5994"/>
                </a:lnTo>
                <a:lnTo>
                  <a:pt x="22344" y="22341"/>
                </a:lnTo>
                <a:lnTo>
                  <a:pt x="5995" y="46588"/>
                </a:lnTo>
                <a:lnTo>
                  <a:pt x="0" y="76282"/>
                </a:lnTo>
                <a:lnTo>
                  <a:pt x="0" y="89630"/>
                </a:lnTo>
                <a:lnTo>
                  <a:pt x="5995" y="119319"/>
                </a:lnTo>
                <a:lnTo>
                  <a:pt x="22344" y="143564"/>
                </a:lnTo>
                <a:lnTo>
                  <a:pt x="46592" y="159911"/>
                </a:lnTo>
                <a:lnTo>
                  <a:pt x="76282" y="165905"/>
                </a:lnTo>
                <a:lnTo>
                  <a:pt x="976367" y="165905"/>
                </a:lnTo>
                <a:lnTo>
                  <a:pt x="1006060" y="159911"/>
                </a:lnTo>
                <a:lnTo>
                  <a:pt x="1030307" y="143564"/>
                </a:lnTo>
                <a:lnTo>
                  <a:pt x="1046655" y="119319"/>
                </a:lnTo>
                <a:lnTo>
                  <a:pt x="1052649" y="89630"/>
                </a:lnTo>
                <a:lnTo>
                  <a:pt x="1052649" y="76282"/>
                </a:lnTo>
                <a:lnTo>
                  <a:pt x="1046655" y="46588"/>
                </a:lnTo>
                <a:lnTo>
                  <a:pt x="1030307" y="22341"/>
                </a:lnTo>
                <a:lnTo>
                  <a:pt x="1006060" y="5994"/>
                </a:lnTo>
                <a:lnTo>
                  <a:pt x="976367" y="0"/>
                </a:lnTo>
                <a:close/>
              </a:path>
            </a:pathLst>
          </a:custGeom>
          <a:solidFill>
            <a:srgbClr val="2196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82298" y="2652208"/>
            <a:ext cx="1928495" cy="3981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spcBef>
                <a:spcPts val="120"/>
              </a:spcBef>
            </a:pPr>
            <a:r>
              <a:rPr sz="650" spc="-55" dirty="0">
                <a:latin typeface="Arial Black"/>
                <a:cs typeface="Arial Black"/>
              </a:rPr>
              <a:t>Please</a:t>
            </a:r>
            <a:r>
              <a:rPr sz="650" spc="-20" dirty="0">
                <a:latin typeface="Arial Black"/>
                <a:cs typeface="Arial Black"/>
              </a:rPr>
              <a:t> </a:t>
            </a:r>
            <a:r>
              <a:rPr sz="650" spc="-30" dirty="0">
                <a:latin typeface="Arial Black"/>
                <a:cs typeface="Arial Black"/>
              </a:rPr>
              <a:t>note</a:t>
            </a:r>
            <a:r>
              <a:rPr sz="650" spc="-20" dirty="0">
                <a:latin typeface="Arial Black"/>
                <a:cs typeface="Arial Black"/>
              </a:rPr>
              <a:t> </a:t>
            </a:r>
            <a:r>
              <a:rPr sz="650" spc="-25" dirty="0">
                <a:latin typeface="Arial Black"/>
                <a:cs typeface="Arial Black"/>
              </a:rPr>
              <a:t>that</a:t>
            </a:r>
            <a:r>
              <a:rPr sz="650" spc="-15" dirty="0">
                <a:latin typeface="Arial Black"/>
                <a:cs typeface="Arial Black"/>
              </a:rPr>
              <a:t> </a:t>
            </a:r>
            <a:r>
              <a:rPr sz="650" spc="-35" dirty="0">
                <a:latin typeface="Arial Black"/>
                <a:cs typeface="Arial Black"/>
              </a:rPr>
              <a:t>this</a:t>
            </a:r>
            <a:r>
              <a:rPr sz="650" spc="-20" dirty="0">
                <a:latin typeface="Arial Black"/>
                <a:cs typeface="Arial Black"/>
              </a:rPr>
              <a:t> </a:t>
            </a:r>
            <a:r>
              <a:rPr sz="650" spc="-30" dirty="0">
                <a:latin typeface="Arial Black"/>
                <a:cs typeface="Arial Black"/>
              </a:rPr>
              <a:t>summary</a:t>
            </a:r>
            <a:r>
              <a:rPr sz="650" spc="-20" dirty="0">
                <a:latin typeface="Arial Black"/>
                <a:cs typeface="Arial Black"/>
              </a:rPr>
              <a:t> </a:t>
            </a:r>
            <a:r>
              <a:rPr sz="650" spc="-25" dirty="0">
                <a:latin typeface="Arial Black"/>
                <a:cs typeface="Arial Black"/>
              </a:rPr>
              <a:t>only</a:t>
            </a:r>
            <a:r>
              <a:rPr sz="650" spc="-15" dirty="0">
                <a:latin typeface="Arial Black"/>
                <a:cs typeface="Arial Black"/>
              </a:rPr>
              <a:t> </a:t>
            </a:r>
            <a:r>
              <a:rPr sz="650" spc="-10" dirty="0">
                <a:latin typeface="Arial Black"/>
                <a:cs typeface="Arial Black"/>
              </a:rPr>
              <a:t>contains</a:t>
            </a:r>
            <a:endParaRPr sz="650" dirty="0">
              <a:latin typeface="Arial Black"/>
              <a:cs typeface="Arial Black"/>
            </a:endParaRPr>
          </a:p>
          <a:p>
            <a:pPr marL="38100">
              <a:spcBef>
                <a:spcPts val="15"/>
              </a:spcBef>
            </a:pPr>
            <a:r>
              <a:rPr sz="650" spc="-20" dirty="0">
                <a:latin typeface="Arial Black"/>
                <a:cs typeface="Arial Black"/>
              </a:rPr>
              <a:t>information</a:t>
            </a:r>
            <a:r>
              <a:rPr sz="650" spc="-5" dirty="0">
                <a:latin typeface="Arial Black"/>
                <a:cs typeface="Arial Black"/>
              </a:rPr>
              <a:t> </a:t>
            </a:r>
            <a:r>
              <a:rPr sz="650" spc="-20" dirty="0">
                <a:latin typeface="Arial Black"/>
                <a:cs typeface="Arial Black"/>
              </a:rPr>
              <a:t>from</a:t>
            </a:r>
            <a:r>
              <a:rPr sz="650" spc="-5" dirty="0">
                <a:latin typeface="Arial Black"/>
                <a:cs typeface="Arial Black"/>
              </a:rPr>
              <a:t> </a:t>
            </a:r>
            <a:r>
              <a:rPr sz="650" spc="-30" dirty="0">
                <a:latin typeface="Arial Black"/>
                <a:cs typeface="Arial Black"/>
              </a:rPr>
              <a:t>the</a:t>
            </a:r>
            <a:r>
              <a:rPr sz="650" spc="-5" dirty="0">
                <a:latin typeface="Arial Black"/>
                <a:cs typeface="Arial Black"/>
              </a:rPr>
              <a:t> </a:t>
            </a:r>
            <a:r>
              <a:rPr sz="650" spc="-45" dirty="0">
                <a:latin typeface="Arial Black"/>
                <a:cs typeface="Arial Black"/>
              </a:rPr>
              <a:t>scientific</a:t>
            </a:r>
            <a:r>
              <a:rPr sz="650" spc="-5" dirty="0">
                <a:latin typeface="Arial Black"/>
                <a:cs typeface="Arial Black"/>
              </a:rPr>
              <a:t> </a:t>
            </a:r>
            <a:r>
              <a:rPr sz="650" spc="-10" dirty="0">
                <a:latin typeface="Arial Black"/>
                <a:cs typeface="Arial Black"/>
              </a:rPr>
              <a:t>abstract:</a:t>
            </a:r>
            <a:endParaRPr sz="650" dirty="0">
              <a:latin typeface="Arial Black"/>
              <a:cs typeface="Arial Black"/>
            </a:endParaRPr>
          </a:p>
          <a:p>
            <a:pPr marL="86995">
              <a:spcBef>
                <a:spcPts val="675"/>
              </a:spcBef>
            </a:pPr>
            <a:r>
              <a:rPr sz="675" spc="-75" baseline="6172" dirty="0">
                <a:solidFill>
                  <a:srgbClr val="FFFFFF"/>
                </a:solidFill>
                <a:latin typeface="Arial Black"/>
                <a:cs typeface="Arial Black"/>
                <a:hlinkClick r:id="rId3"/>
              </a:rPr>
              <a:t>VIEW</a:t>
            </a:r>
            <a:r>
              <a:rPr sz="675" spc="-67" baseline="6172" dirty="0">
                <a:solidFill>
                  <a:srgbClr val="FFFFFF"/>
                </a:solidFill>
                <a:latin typeface="Arial Black"/>
                <a:cs typeface="Arial Black"/>
                <a:hlinkClick r:id="rId3"/>
              </a:rPr>
              <a:t> </a:t>
            </a:r>
            <a:r>
              <a:rPr sz="675" spc="-82" baseline="6172" dirty="0">
                <a:solidFill>
                  <a:srgbClr val="FFFFFF"/>
                </a:solidFill>
                <a:latin typeface="Arial Black"/>
                <a:cs typeface="Arial Black"/>
                <a:hlinkClick r:id="rId3"/>
              </a:rPr>
              <a:t>SCIENTIFIC</a:t>
            </a:r>
            <a:r>
              <a:rPr sz="675" spc="-67" baseline="6172" dirty="0">
                <a:solidFill>
                  <a:srgbClr val="FFFFFF"/>
                </a:solidFill>
                <a:latin typeface="Arial Black"/>
                <a:cs typeface="Arial Black"/>
                <a:hlinkClick r:id="rId3"/>
              </a:rPr>
              <a:t> ABSTRACT</a:t>
            </a:r>
            <a:r>
              <a:rPr sz="675" spc="494" baseline="6172" dirty="0">
                <a:solidFill>
                  <a:srgbClr val="FFFFFF"/>
                </a:solidFill>
                <a:latin typeface="Arial Black"/>
                <a:cs typeface="Arial Black"/>
                <a:hlinkClick r:id="rId3"/>
              </a:rPr>
              <a:t> </a:t>
            </a:r>
            <a:r>
              <a:rPr sz="550" spc="-50" dirty="0">
                <a:solidFill>
                  <a:srgbClr val="FFFFFF"/>
                </a:solidFill>
                <a:latin typeface="Wingdings 3"/>
                <a:cs typeface="Wingdings 3"/>
                <a:hlinkClick r:id="rId3"/>
              </a:rPr>
              <a:t>▶</a:t>
            </a:r>
            <a:endParaRPr sz="550" dirty="0">
              <a:latin typeface="Wingdings 3"/>
              <a:cs typeface="Wingdings 3"/>
            </a:endParaRPr>
          </a:p>
        </p:txBody>
      </p:sp>
      <p:pic>
        <p:nvPicPr>
          <p:cNvPr id="34" name="object 3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75525" y="2607615"/>
            <a:ext cx="244320" cy="244320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3065" y="11916965"/>
            <a:ext cx="1385815" cy="869875"/>
          </a:xfrm>
          <a:prstGeom prst="rect">
            <a:avLst/>
          </a:prstGeom>
        </p:spPr>
      </p:pic>
      <p:sp>
        <p:nvSpPr>
          <p:cNvPr id="36" name="object 36"/>
          <p:cNvSpPr/>
          <p:nvPr/>
        </p:nvSpPr>
        <p:spPr>
          <a:xfrm>
            <a:off x="771114" y="12214737"/>
            <a:ext cx="299720" cy="113664"/>
          </a:xfrm>
          <a:custGeom>
            <a:avLst/>
            <a:gdLst/>
            <a:ahLst/>
            <a:cxnLst/>
            <a:rect l="l" t="t" r="r" b="b"/>
            <a:pathLst>
              <a:path w="299719" h="113665">
                <a:moveTo>
                  <a:pt x="299428" y="0"/>
                </a:moveTo>
                <a:lnTo>
                  <a:pt x="0" y="0"/>
                </a:lnTo>
                <a:lnTo>
                  <a:pt x="0" y="113644"/>
                </a:lnTo>
                <a:lnTo>
                  <a:pt x="299428" y="113644"/>
                </a:lnTo>
                <a:lnTo>
                  <a:pt x="2994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860010" y="10645166"/>
            <a:ext cx="3038475" cy="799578"/>
          </a:xfrm>
          <a:prstGeom prst="rect">
            <a:avLst/>
          </a:prstGeom>
          <a:solidFill>
            <a:srgbClr val="E8EEF9"/>
          </a:solidFill>
        </p:spPr>
        <p:txBody>
          <a:bodyPr vert="horz" wrap="square" lIns="0" tIns="45085" rIns="0" bIns="0" rtlCol="0">
            <a:spAutoFit/>
          </a:bodyPr>
          <a:lstStyle/>
          <a:p>
            <a:pPr marL="69215">
              <a:spcBef>
                <a:spcPts val="355"/>
              </a:spcBef>
            </a:pPr>
            <a:r>
              <a:rPr sz="700" spc="-45" dirty="0">
                <a:solidFill>
                  <a:srgbClr val="5B2E8F"/>
                </a:solidFill>
                <a:latin typeface="Arial Black"/>
                <a:cs typeface="Arial Black"/>
              </a:rPr>
              <a:t>Researchers</a:t>
            </a:r>
            <a:r>
              <a:rPr sz="700" spc="-25" dirty="0">
                <a:solidFill>
                  <a:srgbClr val="5B2E8F"/>
                </a:solidFill>
                <a:latin typeface="Arial Black"/>
                <a:cs typeface="Arial Black"/>
              </a:rPr>
              <a:t> </a:t>
            </a:r>
            <a:r>
              <a:rPr sz="700" spc="-10" dirty="0">
                <a:solidFill>
                  <a:srgbClr val="5B2E8F"/>
                </a:solidFill>
                <a:latin typeface="Arial Black"/>
                <a:cs typeface="Arial Black"/>
              </a:rPr>
              <a:t>want</a:t>
            </a:r>
            <a:r>
              <a:rPr sz="700" spc="-25" dirty="0">
                <a:solidFill>
                  <a:srgbClr val="5B2E8F"/>
                </a:solidFill>
                <a:latin typeface="Arial Black"/>
                <a:cs typeface="Arial Black"/>
              </a:rPr>
              <a:t> </a:t>
            </a:r>
            <a:r>
              <a:rPr sz="700" dirty="0">
                <a:solidFill>
                  <a:srgbClr val="5B2E8F"/>
                </a:solidFill>
                <a:latin typeface="Arial Black"/>
                <a:cs typeface="Arial Black"/>
              </a:rPr>
              <a:t>to</a:t>
            </a:r>
            <a:r>
              <a:rPr sz="700" spc="-20" dirty="0">
                <a:solidFill>
                  <a:srgbClr val="5B2E8F"/>
                </a:solidFill>
                <a:latin typeface="Arial Black"/>
                <a:cs typeface="Arial Black"/>
              </a:rPr>
              <a:t> </a:t>
            </a:r>
            <a:r>
              <a:rPr sz="700" dirty="0">
                <a:solidFill>
                  <a:srgbClr val="5B2E8F"/>
                </a:solidFill>
                <a:latin typeface="Arial Black"/>
                <a:cs typeface="Arial Black"/>
              </a:rPr>
              <a:t>find</a:t>
            </a:r>
            <a:r>
              <a:rPr sz="700" spc="-25" dirty="0">
                <a:solidFill>
                  <a:srgbClr val="5B2E8F"/>
                </a:solidFill>
                <a:latin typeface="Arial Black"/>
                <a:cs typeface="Arial Black"/>
              </a:rPr>
              <a:t> </a:t>
            </a:r>
            <a:r>
              <a:rPr sz="700" spc="-10" dirty="0">
                <a:solidFill>
                  <a:srgbClr val="5B2E8F"/>
                </a:solidFill>
                <a:latin typeface="Arial Black"/>
                <a:cs typeface="Arial Black"/>
              </a:rPr>
              <a:t>out...</a:t>
            </a:r>
            <a:br>
              <a:rPr lang="en-US" sz="700" spc="-10" dirty="0">
                <a:solidFill>
                  <a:srgbClr val="5B2E8F"/>
                </a:solidFill>
                <a:latin typeface="Arial Black"/>
                <a:cs typeface="Arial Black"/>
              </a:rPr>
            </a:br>
            <a:br>
              <a:rPr lang="en-US" sz="700" spc="-10" dirty="0">
                <a:solidFill>
                  <a:srgbClr val="5B2E8F"/>
                </a:solidFill>
                <a:latin typeface="Arial Black"/>
                <a:cs typeface="Arial Black"/>
              </a:rPr>
            </a:br>
            <a:br>
              <a:rPr lang="en-US" sz="700" spc="-10" dirty="0">
                <a:solidFill>
                  <a:srgbClr val="5B2E8F"/>
                </a:solidFill>
                <a:latin typeface="Arial Black"/>
                <a:cs typeface="Arial Black"/>
              </a:rPr>
            </a:br>
            <a:br>
              <a:rPr lang="en-US" sz="700" spc="-10" dirty="0">
                <a:solidFill>
                  <a:srgbClr val="5B2E8F"/>
                </a:solidFill>
                <a:latin typeface="Arial Black"/>
                <a:cs typeface="Arial Black"/>
              </a:rPr>
            </a:br>
            <a:br>
              <a:rPr lang="en-US" sz="700" spc="-10" dirty="0">
                <a:solidFill>
                  <a:srgbClr val="5B2E8F"/>
                </a:solidFill>
                <a:latin typeface="Arial Black"/>
                <a:cs typeface="Arial Black"/>
              </a:rPr>
            </a:br>
            <a:br>
              <a:rPr lang="en-US" sz="700" spc="-10" dirty="0">
                <a:solidFill>
                  <a:srgbClr val="5B2E8F"/>
                </a:solidFill>
                <a:latin typeface="Arial Black"/>
                <a:cs typeface="Arial Black"/>
              </a:rPr>
            </a:br>
            <a:endParaRPr sz="700" dirty="0">
              <a:latin typeface="Arial Black"/>
              <a:cs typeface="Arial Black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81883" y="12187212"/>
            <a:ext cx="271780" cy="144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850" b="1" spc="-50" dirty="0">
                <a:solidFill>
                  <a:srgbClr val="2970B9"/>
                </a:solidFill>
                <a:latin typeface="Arial"/>
                <a:cs typeface="Arial"/>
              </a:rPr>
              <a:t>≈</a:t>
            </a:r>
            <a:endParaRPr sz="850" dirty="0">
              <a:latin typeface="Arial Black"/>
              <a:cs typeface="Arial Black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308705" y="11917286"/>
            <a:ext cx="1200150" cy="596265"/>
            <a:chOff x="1308705" y="10122444"/>
            <a:chExt cx="1200150" cy="596265"/>
          </a:xfrm>
        </p:grpSpPr>
        <p:sp>
          <p:nvSpPr>
            <p:cNvPr id="40" name="object 40"/>
            <p:cNvSpPr/>
            <p:nvPr/>
          </p:nvSpPr>
          <p:spPr>
            <a:xfrm>
              <a:off x="1308705" y="10604696"/>
              <a:ext cx="894715" cy="113664"/>
            </a:xfrm>
            <a:custGeom>
              <a:avLst/>
              <a:gdLst/>
              <a:ahLst/>
              <a:cxnLst/>
              <a:rect l="l" t="t" r="r" b="b"/>
              <a:pathLst>
                <a:path w="894714" h="113665">
                  <a:moveTo>
                    <a:pt x="894337" y="0"/>
                  </a:moveTo>
                  <a:lnTo>
                    <a:pt x="0" y="0"/>
                  </a:lnTo>
                  <a:lnTo>
                    <a:pt x="0" y="113644"/>
                  </a:lnTo>
                  <a:lnTo>
                    <a:pt x="894337" y="113644"/>
                  </a:lnTo>
                  <a:lnTo>
                    <a:pt x="8943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78151" y="10122444"/>
              <a:ext cx="230258" cy="230250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2493000" y="11923090"/>
            <a:ext cx="2026285" cy="10810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800">
              <a:lnSpc>
                <a:spcPts val="819"/>
              </a:lnSpc>
              <a:spcBef>
                <a:spcPts val="114"/>
              </a:spcBef>
            </a:pPr>
            <a:r>
              <a:rPr lang="en-US" sz="500" spc="-30" dirty="0">
                <a:solidFill>
                  <a:srgbClr val="2A71B9"/>
                </a:solidFill>
                <a:latin typeface="Arial Black"/>
                <a:cs typeface="Arial Black"/>
              </a:rPr>
              <a:t>&lt;treatment arm&gt;</a:t>
            </a:r>
            <a:endParaRPr sz="500" dirty="0">
              <a:latin typeface="Arial"/>
              <a:cs typeface="Arial"/>
            </a:endParaRPr>
          </a:p>
        </p:txBody>
      </p:sp>
      <p:pic>
        <p:nvPicPr>
          <p:cNvPr id="43" name="object 4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278151" y="12738494"/>
            <a:ext cx="230258" cy="230250"/>
          </a:xfrm>
          <a:prstGeom prst="rect">
            <a:avLst/>
          </a:prstGeom>
        </p:spPr>
      </p:pic>
      <p:sp>
        <p:nvSpPr>
          <p:cNvPr id="44" name="object 44"/>
          <p:cNvSpPr txBox="1"/>
          <p:nvPr/>
        </p:nvSpPr>
        <p:spPr>
          <a:xfrm>
            <a:off x="2514805" y="12778246"/>
            <a:ext cx="1917810" cy="9169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spcBef>
                <a:spcPts val="114"/>
              </a:spcBef>
            </a:pPr>
            <a:r>
              <a:rPr lang="en-US" sz="500" spc="-30" dirty="0">
                <a:solidFill>
                  <a:srgbClr val="767171"/>
                </a:solidFill>
                <a:latin typeface="Arial Black"/>
                <a:cs typeface="Arial Black"/>
              </a:rPr>
              <a:t>&lt;control arm&gt;</a:t>
            </a:r>
            <a:endParaRPr sz="500" dirty="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910577" y="12002272"/>
            <a:ext cx="1372870" cy="876935"/>
            <a:chOff x="910577" y="10207430"/>
            <a:chExt cx="1372870" cy="876935"/>
          </a:xfrm>
        </p:grpSpPr>
        <p:sp>
          <p:nvSpPr>
            <p:cNvPr id="46" name="object 46"/>
            <p:cNvSpPr/>
            <p:nvPr/>
          </p:nvSpPr>
          <p:spPr>
            <a:xfrm>
              <a:off x="1308707" y="10237075"/>
              <a:ext cx="969644" cy="424815"/>
            </a:xfrm>
            <a:custGeom>
              <a:avLst/>
              <a:gdLst/>
              <a:ahLst/>
              <a:cxnLst/>
              <a:rect l="l" t="t" r="r" b="b"/>
              <a:pathLst>
                <a:path w="969644" h="424815">
                  <a:moveTo>
                    <a:pt x="0" y="424342"/>
                  </a:moveTo>
                  <a:lnTo>
                    <a:pt x="865306" y="424342"/>
                  </a:lnTo>
                  <a:lnTo>
                    <a:pt x="865306" y="0"/>
                  </a:lnTo>
                  <a:lnTo>
                    <a:pt x="969270" y="0"/>
                  </a:lnTo>
                </a:path>
              </a:pathLst>
            </a:custGeom>
            <a:ln w="10191">
              <a:solidFill>
                <a:srgbClr val="2A71B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308707" y="10662010"/>
              <a:ext cx="969644" cy="397510"/>
            </a:xfrm>
            <a:custGeom>
              <a:avLst/>
              <a:gdLst/>
              <a:ahLst/>
              <a:cxnLst/>
              <a:rect l="l" t="t" r="r" b="b"/>
              <a:pathLst>
                <a:path w="969644" h="397509">
                  <a:moveTo>
                    <a:pt x="0" y="0"/>
                  </a:moveTo>
                  <a:lnTo>
                    <a:pt x="865306" y="0"/>
                  </a:lnTo>
                  <a:lnTo>
                    <a:pt x="865306" y="397242"/>
                  </a:lnTo>
                  <a:lnTo>
                    <a:pt x="969270" y="397242"/>
                  </a:lnTo>
                </a:path>
              </a:pathLst>
            </a:custGeom>
            <a:ln w="10191">
              <a:solidFill>
                <a:srgbClr val="2A71B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44742" y="10207430"/>
              <a:ext cx="66207" cy="66207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44742" y="11017770"/>
              <a:ext cx="66207" cy="66207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913115" y="10718836"/>
              <a:ext cx="1187450" cy="256540"/>
            </a:xfrm>
            <a:custGeom>
              <a:avLst/>
              <a:gdLst/>
              <a:ahLst/>
              <a:cxnLst/>
              <a:rect l="l" t="t" r="r" b="b"/>
              <a:pathLst>
                <a:path w="1187450" h="256540">
                  <a:moveTo>
                    <a:pt x="1187057" y="0"/>
                  </a:moveTo>
                  <a:lnTo>
                    <a:pt x="0" y="0"/>
                  </a:lnTo>
                  <a:lnTo>
                    <a:pt x="0" y="255947"/>
                  </a:lnTo>
                  <a:lnTo>
                    <a:pt x="1187057" y="255947"/>
                  </a:lnTo>
                  <a:lnTo>
                    <a:pt x="11870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13117" y="10718835"/>
              <a:ext cx="1187450" cy="256540"/>
            </a:xfrm>
            <a:custGeom>
              <a:avLst/>
              <a:gdLst/>
              <a:ahLst/>
              <a:cxnLst/>
              <a:rect l="l" t="t" r="r" b="b"/>
              <a:pathLst>
                <a:path w="1187450" h="256540">
                  <a:moveTo>
                    <a:pt x="0" y="0"/>
                  </a:moveTo>
                  <a:lnTo>
                    <a:pt x="1187057" y="0"/>
                  </a:lnTo>
                  <a:lnTo>
                    <a:pt x="1187057" y="255947"/>
                  </a:lnTo>
                  <a:lnTo>
                    <a:pt x="0" y="255947"/>
                  </a:lnTo>
                  <a:lnTo>
                    <a:pt x="0" y="0"/>
                  </a:lnTo>
                  <a:close/>
                </a:path>
              </a:pathLst>
            </a:custGeom>
            <a:ln w="461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051276" y="10371971"/>
              <a:ext cx="814705" cy="255270"/>
            </a:xfrm>
            <a:custGeom>
              <a:avLst/>
              <a:gdLst/>
              <a:ahLst/>
              <a:cxnLst/>
              <a:rect l="l" t="t" r="r" b="b"/>
              <a:pathLst>
                <a:path w="814705" h="255270">
                  <a:moveTo>
                    <a:pt x="814293" y="0"/>
                  </a:moveTo>
                  <a:lnTo>
                    <a:pt x="0" y="0"/>
                  </a:lnTo>
                  <a:lnTo>
                    <a:pt x="0" y="254962"/>
                  </a:lnTo>
                  <a:lnTo>
                    <a:pt x="814293" y="254962"/>
                  </a:lnTo>
                  <a:lnTo>
                    <a:pt x="8142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051274" y="10371969"/>
              <a:ext cx="814705" cy="255270"/>
            </a:xfrm>
            <a:custGeom>
              <a:avLst/>
              <a:gdLst/>
              <a:ahLst/>
              <a:cxnLst/>
              <a:rect l="l" t="t" r="r" b="b"/>
              <a:pathLst>
                <a:path w="814705" h="255270">
                  <a:moveTo>
                    <a:pt x="0" y="0"/>
                  </a:moveTo>
                  <a:lnTo>
                    <a:pt x="814293" y="0"/>
                  </a:lnTo>
                  <a:lnTo>
                    <a:pt x="814293" y="254962"/>
                  </a:lnTo>
                  <a:lnTo>
                    <a:pt x="0" y="254962"/>
                  </a:lnTo>
                  <a:lnTo>
                    <a:pt x="0" y="0"/>
                  </a:lnTo>
                  <a:close/>
                </a:path>
              </a:pathLst>
            </a:custGeom>
            <a:ln w="452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54921" y="10523659"/>
              <a:ext cx="246065" cy="254962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1221742" y="10539474"/>
              <a:ext cx="852169" cy="226695"/>
            </a:xfrm>
            <a:custGeom>
              <a:avLst/>
              <a:gdLst/>
              <a:ahLst/>
              <a:cxnLst/>
              <a:rect l="l" t="t" r="r" b="b"/>
              <a:pathLst>
                <a:path w="852169" h="226695">
                  <a:moveTo>
                    <a:pt x="851849" y="0"/>
                  </a:moveTo>
                  <a:lnTo>
                    <a:pt x="0" y="0"/>
                  </a:lnTo>
                  <a:lnTo>
                    <a:pt x="0" y="226302"/>
                  </a:lnTo>
                  <a:lnTo>
                    <a:pt x="851849" y="226302"/>
                  </a:lnTo>
                  <a:lnTo>
                    <a:pt x="8518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1181738" y="12343405"/>
            <a:ext cx="916940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lang="en-US" sz="500" dirty="0">
                <a:solidFill>
                  <a:srgbClr val="595959"/>
                </a:solidFill>
                <a:latin typeface="Arial"/>
                <a:cs typeface="Arial"/>
              </a:rPr>
              <a:t>&lt;Disease condition&gt;</a:t>
            </a:r>
            <a:endParaRPr sz="500" dirty="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939776" y="13874468"/>
            <a:ext cx="23495" cy="36195"/>
          </a:xfrm>
          <a:custGeom>
            <a:avLst/>
            <a:gdLst/>
            <a:ahLst/>
            <a:cxnLst/>
            <a:rect l="l" t="t" r="r" b="b"/>
            <a:pathLst>
              <a:path w="23494" h="36195">
                <a:moveTo>
                  <a:pt x="9359" y="3797"/>
                </a:moveTo>
                <a:lnTo>
                  <a:pt x="9080" y="3543"/>
                </a:lnTo>
                <a:lnTo>
                  <a:pt x="7239" y="1790"/>
                </a:lnTo>
                <a:lnTo>
                  <a:pt x="6502" y="1409"/>
                </a:lnTo>
                <a:lnTo>
                  <a:pt x="2476" y="0"/>
                </a:lnTo>
                <a:lnTo>
                  <a:pt x="0" y="1168"/>
                </a:lnTo>
                <a:lnTo>
                  <a:pt x="3162" y="4559"/>
                </a:lnTo>
                <a:lnTo>
                  <a:pt x="5168" y="7912"/>
                </a:lnTo>
                <a:lnTo>
                  <a:pt x="8204" y="9194"/>
                </a:lnTo>
                <a:lnTo>
                  <a:pt x="6527" y="5651"/>
                </a:lnTo>
                <a:lnTo>
                  <a:pt x="6845" y="3543"/>
                </a:lnTo>
                <a:lnTo>
                  <a:pt x="9359" y="3797"/>
                </a:lnTo>
                <a:close/>
              </a:path>
              <a:path w="23494" h="36195">
                <a:moveTo>
                  <a:pt x="19481" y="18491"/>
                </a:moveTo>
                <a:lnTo>
                  <a:pt x="16738" y="14770"/>
                </a:lnTo>
                <a:lnTo>
                  <a:pt x="13881" y="10947"/>
                </a:lnTo>
                <a:lnTo>
                  <a:pt x="11010" y="9309"/>
                </a:lnTo>
                <a:lnTo>
                  <a:pt x="10414" y="10947"/>
                </a:lnTo>
                <a:lnTo>
                  <a:pt x="9893" y="12865"/>
                </a:lnTo>
                <a:lnTo>
                  <a:pt x="9232" y="14541"/>
                </a:lnTo>
                <a:lnTo>
                  <a:pt x="11112" y="16802"/>
                </a:lnTo>
                <a:lnTo>
                  <a:pt x="11480" y="18427"/>
                </a:lnTo>
                <a:lnTo>
                  <a:pt x="15316" y="20307"/>
                </a:lnTo>
                <a:lnTo>
                  <a:pt x="19481" y="18491"/>
                </a:lnTo>
                <a:close/>
              </a:path>
              <a:path w="23494" h="36195">
                <a:moveTo>
                  <a:pt x="22948" y="33020"/>
                </a:moveTo>
                <a:lnTo>
                  <a:pt x="22910" y="29654"/>
                </a:lnTo>
                <a:lnTo>
                  <a:pt x="20650" y="21996"/>
                </a:lnTo>
                <a:lnTo>
                  <a:pt x="17157" y="23901"/>
                </a:lnTo>
                <a:lnTo>
                  <a:pt x="13893" y="26797"/>
                </a:lnTo>
                <a:lnTo>
                  <a:pt x="10871" y="33870"/>
                </a:lnTo>
                <a:lnTo>
                  <a:pt x="20815" y="35648"/>
                </a:lnTo>
                <a:lnTo>
                  <a:pt x="22948" y="33020"/>
                </a:lnTo>
                <a:close/>
              </a:path>
            </a:pathLst>
          </a:custGeom>
          <a:solidFill>
            <a:srgbClr val="71A4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98321" y="14269552"/>
            <a:ext cx="2201545" cy="546735"/>
          </a:xfrm>
          <a:custGeom>
            <a:avLst/>
            <a:gdLst/>
            <a:ahLst/>
            <a:cxnLst/>
            <a:rect l="l" t="t" r="r" b="b"/>
            <a:pathLst>
              <a:path w="2201545" h="546734">
                <a:moveTo>
                  <a:pt x="27051" y="546557"/>
                </a:moveTo>
                <a:lnTo>
                  <a:pt x="25349" y="543953"/>
                </a:lnTo>
                <a:lnTo>
                  <a:pt x="22796" y="540029"/>
                </a:lnTo>
                <a:lnTo>
                  <a:pt x="24104" y="539623"/>
                </a:lnTo>
                <a:lnTo>
                  <a:pt x="19939" y="539127"/>
                </a:lnTo>
                <a:lnTo>
                  <a:pt x="18872" y="539013"/>
                </a:lnTo>
                <a:lnTo>
                  <a:pt x="18580" y="538988"/>
                </a:lnTo>
                <a:lnTo>
                  <a:pt x="18872" y="539127"/>
                </a:lnTo>
                <a:lnTo>
                  <a:pt x="18669" y="538988"/>
                </a:lnTo>
                <a:lnTo>
                  <a:pt x="17145" y="537908"/>
                </a:lnTo>
                <a:lnTo>
                  <a:pt x="14960" y="536359"/>
                </a:lnTo>
                <a:lnTo>
                  <a:pt x="16421" y="536105"/>
                </a:lnTo>
                <a:lnTo>
                  <a:pt x="12014" y="536105"/>
                </a:lnTo>
                <a:lnTo>
                  <a:pt x="7937" y="535457"/>
                </a:lnTo>
                <a:lnTo>
                  <a:pt x="3035" y="534466"/>
                </a:lnTo>
                <a:lnTo>
                  <a:pt x="0" y="534555"/>
                </a:lnTo>
                <a:lnTo>
                  <a:pt x="1803" y="536105"/>
                </a:lnTo>
                <a:lnTo>
                  <a:pt x="2133" y="536194"/>
                </a:lnTo>
                <a:lnTo>
                  <a:pt x="4013" y="536435"/>
                </a:lnTo>
                <a:lnTo>
                  <a:pt x="7772" y="538391"/>
                </a:lnTo>
                <a:lnTo>
                  <a:pt x="9156" y="537908"/>
                </a:lnTo>
                <a:lnTo>
                  <a:pt x="12255" y="539864"/>
                </a:lnTo>
                <a:lnTo>
                  <a:pt x="14706" y="540600"/>
                </a:lnTo>
                <a:lnTo>
                  <a:pt x="14871" y="541578"/>
                </a:lnTo>
                <a:lnTo>
                  <a:pt x="17576" y="542074"/>
                </a:lnTo>
                <a:lnTo>
                  <a:pt x="19862" y="544525"/>
                </a:lnTo>
                <a:lnTo>
                  <a:pt x="21488" y="544601"/>
                </a:lnTo>
                <a:lnTo>
                  <a:pt x="21983" y="545909"/>
                </a:lnTo>
                <a:lnTo>
                  <a:pt x="22961" y="546569"/>
                </a:lnTo>
                <a:lnTo>
                  <a:pt x="24104" y="543953"/>
                </a:lnTo>
                <a:lnTo>
                  <a:pt x="27051" y="546557"/>
                </a:lnTo>
                <a:close/>
              </a:path>
              <a:path w="2201545" h="546734">
                <a:moveTo>
                  <a:pt x="2201532" y="1905"/>
                </a:moveTo>
                <a:lnTo>
                  <a:pt x="2199017" y="0"/>
                </a:lnTo>
                <a:lnTo>
                  <a:pt x="2193340" y="2514"/>
                </a:lnTo>
                <a:lnTo>
                  <a:pt x="2195868" y="2908"/>
                </a:lnTo>
                <a:lnTo>
                  <a:pt x="2196820" y="5905"/>
                </a:lnTo>
                <a:lnTo>
                  <a:pt x="2200935" y="4470"/>
                </a:lnTo>
                <a:lnTo>
                  <a:pt x="2201532" y="190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925053" y="14762357"/>
            <a:ext cx="8890" cy="6350"/>
          </a:xfrm>
          <a:custGeom>
            <a:avLst/>
            <a:gdLst/>
            <a:ahLst/>
            <a:cxnLst/>
            <a:rect l="l" t="t" r="r" b="b"/>
            <a:pathLst>
              <a:path w="8889" h="6350">
                <a:moveTo>
                  <a:pt x="6864" y="0"/>
                </a:moveTo>
                <a:lnTo>
                  <a:pt x="4987" y="1465"/>
                </a:lnTo>
                <a:lnTo>
                  <a:pt x="3878" y="442"/>
                </a:lnTo>
                <a:lnTo>
                  <a:pt x="2660" y="2241"/>
                </a:lnTo>
                <a:lnTo>
                  <a:pt x="1845" y="2241"/>
                </a:lnTo>
                <a:lnTo>
                  <a:pt x="2210" y="2854"/>
                </a:lnTo>
                <a:lnTo>
                  <a:pt x="1923" y="4157"/>
                </a:lnTo>
                <a:lnTo>
                  <a:pt x="0" y="4777"/>
                </a:lnTo>
                <a:lnTo>
                  <a:pt x="2784" y="5995"/>
                </a:lnTo>
                <a:lnTo>
                  <a:pt x="2939" y="5553"/>
                </a:lnTo>
                <a:lnTo>
                  <a:pt x="4901" y="3668"/>
                </a:lnTo>
                <a:lnTo>
                  <a:pt x="5188" y="3591"/>
                </a:lnTo>
                <a:lnTo>
                  <a:pt x="7151" y="2117"/>
                </a:lnTo>
                <a:lnTo>
                  <a:pt x="8299" y="1915"/>
                </a:lnTo>
                <a:lnTo>
                  <a:pt x="7151" y="279"/>
                </a:lnTo>
                <a:lnTo>
                  <a:pt x="686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46427" y="14060041"/>
            <a:ext cx="10160" cy="20955"/>
          </a:xfrm>
          <a:custGeom>
            <a:avLst/>
            <a:gdLst/>
            <a:ahLst/>
            <a:cxnLst/>
            <a:rect l="l" t="t" r="r" b="b"/>
            <a:pathLst>
              <a:path w="10159" h="20954">
                <a:moveTo>
                  <a:pt x="9989" y="0"/>
                </a:moveTo>
                <a:lnTo>
                  <a:pt x="6336" y="3653"/>
                </a:lnTo>
                <a:lnTo>
                  <a:pt x="3660" y="6329"/>
                </a:lnTo>
                <a:lnTo>
                  <a:pt x="3823" y="12448"/>
                </a:lnTo>
                <a:lnTo>
                  <a:pt x="0" y="17839"/>
                </a:lnTo>
                <a:lnTo>
                  <a:pt x="6662" y="20437"/>
                </a:lnTo>
                <a:lnTo>
                  <a:pt x="9214" y="9858"/>
                </a:lnTo>
                <a:lnTo>
                  <a:pt x="9989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2" name="object 6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33569" y="13177392"/>
            <a:ext cx="3562477" cy="1647505"/>
          </a:xfrm>
          <a:prstGeom prst="rect">
            <a:avLst/>
          </a:prstGeom>
        </p:spPr>
      </p:pic>
      <p:pic>
        <p:nvPicPr>
          <p:cNvPr id="63" name="object 6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480800" y="14966455"/>
            <a:ext cx="2207662" cy="212089"/>
          </a:xfrm>
          <a:prstGeom prst="rect">
            <a:avLst/>
          </a:prstGeom>
        </p:spPr>
      </p:pic>
      <p:sp>
        <p:nvSpPr>
          <p:cNvPr id="64" name="object 64"/>
          <p:cNvSpPr txBox="1"/>
          <p:nvPr/>
        </p:nvSpPr>
        <p:spPr>
          <a:xfrm>
            <a:off x="767339" y="14201859"/>
            <a:ext cx="501015" cy="6989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7945">
              <a:spcBef>
                <a:spcPts val="125"/>
              </a:spcBef>
            </a:pPr>
            <a:r>
              <a:rPr sz="350" dirty="0">
                <a:solidFill>
                  <a:srgbClr val="FFFFFF"/>
                </a:solidFill>
                <a:latin typeface="Arial Black"/>
                <a:cs typeface="Arial Black"/>
              </a:rPr>
              <a:t>North</a:t>
            </a:r>
            <a:r>
              <a:rPr sz="350" spc="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0" spc="-10" dirty="0">
                <a:solidFill>
                  <a:srgbClr val="FFFFFF"/>
                </a:solidFill>
                <a:latin typeface="Arial Black"/>
                <a:cs typeface="Arial Black"/>
              </a:rPr>
              <a:t>America:</a:t>
            </a:r>
            <a:endParaRPr sz="350" dirty="0">
              <a:latin typeface="Arial Black"/>
              <a:cs typeface="Arial Black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113273" y="14647952"/>
            <a:ext cx="241300" cy="6989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350" spc="-10" dirty="0">
                <a:solidFill>
                  <a:srgbClr val="FFFFFF"/>
                </a:solidFill>
                <a:latin typeface="Arial Black"/>
                <a:cs typeface="Arial Black"/>
              </a:rPr>
              <a:t>Australia</a:t>
            </a:r>
            <a:endParaRPr sz="350" dirty="0">
              <a:latin typeface="Arial Black"/>
              <a:cs typeface="Arial Black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779051" y="13353897"/>
            <a:ext cx="648335" cy="12336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spcBef>
                <a:spcPts val="125"/>
              </a:spcBef>
            </a:pPr>
            <a:r>
              <a:rPr sz="350" spc="-10" dirty="0">
                <a:solidFill>
                  <a:srgbClr val="FFFFFF"/>
                </a:solidFill>
                <a:latin typeface="Arial Black"/>
                <a:cs typeface="Arial Black"/>
              </a:rPr>
              <a:t>Europe:</a:t>
            </a:r>
            <a:endParaRPr sz="350" dirty="0">
              <a:latin typeface="Arial Black"/>
              <a:cs typeface="Arial Black"/>
            </a:endParaRPr>
          </a:p>
          <a:p>
            <a:pPr marL="12700" marR="5080" indent="-12700" algn="ctr">
              <a:lnSpc>
                <a:spcPct val="106900"/>
              </a:lnSpc>
            </a:pPr>
            <a:endParaRPr sz="350" dirty="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887010" y="15356413"/>
            <a:ext cx="1065530" cy="1013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550" spc="-25" dirty="0">
                <a:solidFill>
                  <a:srgbClr val="595959"/>
                </a:solidFill>
                <a:latin typeface="Arial Black"/>
                <a:cs typeface="Arial Black"/>
              </a:rPr>
              <a:t>People</a:t>
            </a:r>
            <a:r>
              <a:rPr sz="550" spc="-10" dirty="0">
                <a:solidFill>
                  <a:srgbClr val="595959"/>
                </a:solidFill>
                <a:latin typeface="Arial Black"/>
                <a:cs typeface="Arial Black"/>
              </a:rPr>
              <a:t> </a:t>
            </a:r>
            <a:r>
              <a:rPr sz="550" spc="-20" dirty="0">
                <a:solidFill>
                  <a:srgbClr val="595959"/>
                </a:solidFill>
                <a:latin typeface="Arial Black"/>
                <a:cs typeface="Arial Black"/>
              </a:rPr>
              <a:t>included</a:t>
            </a:r>
            <a:r>
              <a:rPr sz="550" spc="-10" dirty="0">
                <a:solidFill>
                  <a:srgbClr val="595959"/>
                </a:solidFill>
                <a:latin typeface="Arial Black"/>
                <a:cs typeface="Arial Black"/>
              </a:rPr>
              <a:t> </a:t>
            </a:r>
            <a:r>
              <a:rPr sz="550" dirty="0">
                <a:solidFill>
                  <a:srgbClr val="595959"/>
                </a:solidFill>
                <a:latin typeface="Arial Black"/>
                <a:cs typeface="Arial Black"/>
              </a:rPr>
              <a:t>in</a:t>
            </a:r>
            <a:r>
              <a:rPr sz="550" spc="-10" dirty="0">
                <a:solidFill>
                  <a:srgbClr val="595959"/>
                </a:solidFill>
                <a:latin typeface="Arial Black"/>
                <a:cs typeface="Arial Black"/>
              </a:rPr>
              <a:t> </a:t>
            </a:r>
            <a:r>
              <a:rPr sz="550" dirty="0">
                <a:solidFill>
                  <a:srgbClr val="595959"/>
                </a:solidFill>
                <a:latin typeface="Arial Black"/>
                <a:cs typeface="Arial Black"/>
              </a:rPr>
              <a:t>the</a:t>
            </a:r>
            <a:r>
              <a:rPr sz="550" spc="-10" dirty="0">
                <a:solidFill>
                  <a:srgbClr val="595959"/>
                </a:solidFill>
                <a:latin typeface="Arial Black"/>
                <a:cs typeface="Arial Black"/>
              </a:rPr>
              <a:t> study</a:t>
            </a:r>
            <a:endParaRPr sz="550" dirty="0">
              <a:latin typeface="Arial Black"/>
              <a:cs typeface="Arial Black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952454" y="15356413"/>
            <a:ext cx="1185545" cy="1013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550" spc="-25" dirty="0">
                <a:solidFill>
                  <a:srgbClr val="595959"/>
                </a:solidFill>
                <a:latin typeface="Arial Black"/>
                <a:cs typeface="Arial Black"/>
              </a:rPr>
              <a:t>People</a:t>
            </a:r>
            <a:r>
              <a:rPr sz="550" spc="-10" dirty="0">
                <a:solidFill>
                  <a:srgbClr val="595959"/>
                </a:solidFill>
                <a:latin typeface="Arial Black"/>
                <a:cs typeface="Arial Black"/>
              </a:rPr>
              <a:t> </a:t>
            </a:r>
            <a:r>
              <a:rPr sz="550" spc="-30" dirty="0">
                <a:solidFill>
                  <a:srgbClr val="595959"/>
                </a:solidFill>
                <a:latin typeface="Arial Black"/>
                <a:cs typeface="Arial Black"/>
              </a:rPr>
              <a:t>excluded</a:t>
            </a:r>
            <a:r>
              <a:rPr sz="550" spc="-5" dirty="0">
                <a:solidFill>
                  <a:srgbClr val="595959"/>
                </a:solidFill>
                <a:latin typeface="Arial Black"/>
                <a:cs typeface="Arial Black"/>
              </a:rPr>
              <a:t> </a:t>
            </a:r>
            <a:r>
              <a:rPr sz="550" dirty="0">
                <a:solidFill>
                  <a:srgbClr val="595959"/>
                </a:solidFill>
                <a:latin typeface="Arial Black"/>
                <a:cs typeface="Arial Black"/>
              </a:rPr>
              <a:t>from</a:t>
            </a:r>
            <a:r>
              <a:rPr sz="550" spc="-10" dirty="0">
                <a:solidFill>
                  <a:srgbClr val="595959"/>
                </a:solidFill>
                <a:latin typeface="Arial Black"/>
                <a:cs typeface="Arial Black"/>
              </a:rPr>
              <a:t> </a:t>
            </a:r>
            <a:r>
              <a:rPr sz="550" dirty="0">
                <a:solidFill>
                  <a:srgbClr val="595959"/>
                </a:solidFill>
                <a:latin typeface="Arial Black"/>
                <a:cs typeface="Arial Black"/>
              </a:rPr>
              <a:t>the</a:t>
            </a:r>
            <a:r>
              <a:rPr sz="550" spc="-10" dirty="0">
                <a:solidFill>
                  <a:srgbClr val="595959"/>
                </a:solidFill>
                <a:latin typeface="Arial Black"/>
                <a:cs typeface="Arial Black"/>
              </a:rPr>
              <a:t> study</a:t>
            </a:r>
            <a:endParaRPr sz="550">
              <a:latin typeface="Arial Black"/>
              <a:cs typeface="Arial Black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2533650" y="15362059"/>
            <a:ext cx="0" cy="2026285"/>
          </a:xfrm>
          <a:custGeom>
            <a:avLst/>
            <a:gdLst/>
            <a:ahLst/>
            <a:cxnLst/>
            <a:rect l="l" t="t" r="r" b="b"/>
            <a:pathLst>
              <a:path h="2026284">
                <a:moveTo>
                  <a:pt x="0" y="0"/>
                </a:moveTo>
                <a:lnTo>
                  <a:pt x="0" y="2025930"/>
                </a:lnTo>
              </a:path>
            </a:pathLst>
          </a:custGeom>
          <a:ln w="10393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20396" y="5770562"/>
            <a:ext cx="279400" cy="279400"/>
          </a:xfrm>
          <a:custGeom>
            <a:avLst/>
            <a:gdLst/>
            <a:ahLst/>
            <a:cxnLst/>
            <a:rect l="l" t="t" r="r" b="b"/>
            <a:pathLst>
              <a:path w="279400" h="279400">
                <a:moveTo>
                  <a:pt x="139611" y="0"/>
                </a:moveTo>
                <a:lnTo>
                  <a:pt x="95484" y="7117"/>
                </a:lnTo>
                <a:lnTo>
                  <a:pt x="57159" y="26937"/>
                </a:lnTo>
                <a:lnTo>
                  <a:pt x="26937" y="57159"/>
                </a:lnTo>
                <a:lnTo>
                  <a:pt x="7117" y="95484"/>
                </a:lnTo>
                <a:lnTo>
                  <a:pt x="0" y="139611"/>
                </a:lnTo>
                <a:lnTo>
                  <a:pt x="7117" y="183739"/>
                </a:lnTo>
                <a:lnTo>
                  <a:pt x="26937" y="222064"/>
                </a:lnTo>
                <a:lnTo>
                  <a:pt x="57159" y="252286"/>
                </a:lnTo>
                <a:lnTo>
                  <a:pt x="95484" y="272106"/>
                </a:lnTo>
                <a:lnTo>
                  <a:pt x="139611" y="279223"/>
                </a:lnTo>
                <a:lnTo>
                  <a:pt x="183739" y="272106"/>
                </a:lnTo>
                <a:lnTo>
                  <a:pt x="222064" y="252286"/>
                </a:lnTo>
                <a:lnTo>
                  <a:pt x="252286" y="222064"/>
                </a:lnTo>
                <a:lnTo>
                  <a:pt x="272106" y="183739"/>
                </a:lnTo>
                <a:lnTo>
                  <a:pt x="279223" y="139611"/>
                </a:lnTo>
                <a:lnTo>
                  <a:pt x="272106" y="95484"/>
                </a:lnTo>
                <a:lnTo>
                  <a:pt x="252286" y="57159"/>
                </a:lnTo>
                <a:lnTo>
                  <a:pt x="222064" y="26937"/>
                </a:lnTo>
                <a:lnTo>
                  <a:pt x="183739" y="7117"/>
                </a:lnTo>
                <a:lnTo>
                  <a:pt x="139611" y="0"/>
                </a:lnTo>
                <a:close/>
              </a:path>
            </a:pathLst>
          </a:custGeom>
          <a:solidFill>
            <a:srgbClr val="2576B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9" name="object 9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67339" y="5787847"/>
            <a:ext cx="196713" cy="200940"/>
          </a:xfrm>
          <a:prstGeom prst="rect">
            <a:avLst/>
          </a:prstGeom>
        </p:spPr>
      </p:pic>
      <p:sp>
        <p:nvSpPr>
          <p:cNvPr id="101" name="object 101"/>
          <p:cNvSpPr txBox="1"/>
          <p:nvPr/>
        </p:nvSpPr>
        <p:spPr>
          <a:xfrm>
            <a:off x="707695" y="27019413"/>
            <a:ext cx="3451860" cy="1932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000"/>
              </a:lnSpc>
              <a:spcBef>
                <a:spcPts val="100"/>
              </a:spcBef>
            </a:pPr>
            <a:r>
              <a:rPr sz="550" dirty="0">
                <a:solidFill>
                  <a:srgbClr val="FFFFFF"/>
                </a:solidFill>
                <a:latin typeface="Arial"/>
                <a:cs typeface="Arial"/>
              </a:rPr>
              <a:t>Writing</a:t>
            </a:r>
            <a:r>
              <a:rPr sz="5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FFFFFF"/>
                </a:solidFill>
                <a:latin typeface="Arial"/>
                <a:cs typeface="Arial"/>
              </a:rPr>
              <a:t>support</a:t>
            </a:r>
            <a:r>
              <a:rPr sz="5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0" spc="-10" dirty="0">
                <a:solidFill>
                  <a:srgbClr val="FFFFFF"/>
                </a:solidFill>
                <a:latin typeface="Arial"/>
                <a:cs typeface="Arial"/>
              </a:rPr>
              <a:t>was</a:t>
            </a:r>
            <a:r>
              <a:rPr sz="5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FFFFFF"/>
                </a:solidFill>
                <a:latin typeface="Arial"/>
                <a:cs typeface="Arial"/>
              </a:rPr>
              <a:t>provided</a:t>
            </a:r>
            <a:r>
              <a:rPr sz="5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5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0" spc="-10" dirty="0">
                <a:solidFill>
                  <a:srgbClr val="FFFFFF"/>
                </a:solidFill>
                <a:latin typeface="Arial"/>
                <a:cs typeface="Arial"/>
              </a:rPr>
              <a:t>Asu</a:t>
            </a:r>
            <a:r>
              <a:rPr sz="5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0" spc="-10" dirty="0">
                <a:solidFill>
                  <a:srgbClr val="FFFFFF"/>
                </a:solidFill>
                <a:latin typeface="Arial"/>
                <a:cs typeface="Arial"/>
              </a:rPr>
              <a:t>Erden,</a:t>
            </a:r>
            <a:r>
              <a:rPr sz="5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0" spc="-25" dirty="0">
                <a:solidFill>
                  <a:srgbClr val="FFFFFF"/>
                </a:solidFill>
                <a:latin typeface="Arial"/>
                <a:cs typeface="Arial"/>
              </a:rPr>
              <a:t>PhD,</a:t>
            </a:r>
            <a:r>
              <a:rPr sz="5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5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FFFFFF"/>
                </a:solidFill>
                <a:latin typeface="Arial"/>
                <a:cs typeface="Arial"/>
              </a:rPr>
              <a:t>Health</a:t>
            </a:r>
            <a:r>
              <a:rPr sz="5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FFFFFF"/>
                </a:solidFill>
                <a:latin typeface="Arial"/>
                <a:cs typeface="Arial"/>
              </a:rPr>
              <a:t>Interactions,</a:t>
            </a:r>
            <a:r>
              <a:rPr sz="5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0" spc="-10" dirty="0">
                <a:solidFill>
                  <a:srgbClr val="FFFFFF"/>
                </a:solidFill>
                <a:latin typeface="Arial"/>
                <a:cs typeface="Arial"/>
              </a:rPr>
              <a:t>Nucleus</a:t>
            </a:r>
            <a:r>
              <a:rPr sz="5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0" spc="-10" dirty="0">
                <a:solidFill>
                  <a:srgbClr val="FFFFFF"/>
                </a:solidFill>
                <a:latin typeface="Arial"/>
                <a:cs typeface="Arial"/>
              </a:rPr>
              <a:t>Global,</a:t>
            </a:r>
            <a:r>
              <a:rPr sz="5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5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0" spc="-20" dirty="0">
                <a:solidFill>
                  <a:srgbClr val="FFFFFF"/>
                </a:solidFill>
                <a:latin typeface="Arial"/>
                <a:cs typeface="Arial"/>
              </a:rPr>
              <a:t>Blaise</a:t>
            </a:r>
            <a:r>
              <a:rPr sz="5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0" spc="-20" dirty="0">
                <a:solidFill>
                  <a:srgbClr val="FFFFFF"/>
                </a:solidFill>
                <a:latin typeface="Arial"/>
                <a:cs typeface="Arial"/>
              </a:rPr>
              <a:t>Low,</a:t>
            </a:r>
            <a:r>
              <a:rPr sz="5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0" spc="-20" dirty="0">
                <a:solidFill>
                  <a:srgbClr val="FFFFFF"/>
                </a:solidFill>
                <a:latin typeface="Arial"/>
                <a:cs typeface="Arial"/>
              </a:rPr>
              <a:t>PhD,</a:t>
            </a:r>
            <a:r>
              <a:rPr sz="550" spc="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550" spc="-10" dirty="0">
                <a:solidFill>
                  <a:srgbClr val="FFFFFF"/>
                </a:solidFill>
                <a:latin typeface="Arial"/>
                <a:cs typeface="Arial"/>
              </a:rPr>
              <a:t>MediTech</a:t>
            </a:r>
            <a:r>
              <a:rPr sz="550" dirty="0">
                <a:solidFill>
                  <a:srgbClr val="FFFFFF"/>
                </a:solidFill>
                <a:latin typeface="Arial"/>
                <a:cs typeface="Arial"/>
              </a:rPr>
              <a:t> Media, </a:t>
            </a:r>
            <a:r>
              <a:rPr sz="550" spc="-10" dirty="0">
                <a:solidFill>
                  <a:srgbClr val="FFFFFF"/>
                </a:solidFill>
                <a:latin typeface="Arial"/>
                <a:cs typeface="Arial"/>
              </a:rPr>
              <a:t>Nucleus</a:t>
            </a:r>
            <a:r>
              <a:rPr sz="5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0" spc="-10" dirty="0">
                <a:solidFill>
                  <a:srgbClr val="FFFFFF"/>
                </a:solidFill>
                <a:latin typeface="Arial"/>
                <a:cs typeface="Arial"/>
              </a:rPr>
              <a:t>Global,</a:t>
            </a:r>
            <a:r>
              <a:rPr sz="550" dirty="0">
                <a:solidFill>
                  <a:srgbClr val="FFFFFF"/>
                </a:solidFill>
                <a:latin typeface="Arial"/>
                <a:cs typeface="Arial"/>
              </a:rPr>
              <a:t> and </a:t>
            </a:r>
            <a:r>
              <a:rPr sz="550" spc="-10" dirty="0">
                <a:solidFill>
                  <a:srgbClr val="FFFFFF"/>
                </a:solidFill>
                <a:latin typeface="Arial"/>
                <a:cs typeface="Arial"/>
              </a:rPr>
              <a:t>was</a:t>
            </a:r>
            <a:r>
              <a:rPr sz="5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FFFFFF"/>
                </a:solidFill>
                <a:latin typeface="Arial"/>
                <a:cs typeface="Arial"/>
              </a:rPr>
              <a:t>funded by </a:t>
            </a:r>
            <a:r>
              <a:rPr sz="550" spc="-10" dirty="0">
                <a:solidFill>
                  <a:srgbClr val="FFFFFF"/>
                </a:solidFill>
                <a:latin typeface="Arial"/>
                <a:cs typeface="Arial"/>
              </a:rPr>
              <a:t>Pfizer.</a:t>
            </a:r>
            <a:endParaRPr sz="550" dirty="0">
              <a:latin typeface="Arial"/>
              <a:cs typeface="Arial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-1" y="26980040"/>
            <a:ext cx="4607560" cy="0"/>
          </a:xfrm>
          <a:custGeom>
            <a:avLst/>
            <a:gdLst/>
            <a:ahLst/>
            <a:cxnLst/>
            <a:rect l="l" t="t" r="r" b="b"/>
            <a:pathLst>
              <a:path w="4607560">
                <a:moveTo>
                  <a:pt x="0" y="0"/>
                </a:moveTo>
                <a:lnTo>
                  <a:pt x="4607189" y="0"/>
                </a:lnTo>
              </a:path>
            </a:pathLst>
          </a:custGeom>
          <a:ln w="19390">
            <a:solidFill>
              <a:srgbClr val="00A5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959832" y="12687355"/>
            <a:ext cx="244475" cy="198755"/>
          </a:xfrm>
          <a:custGeom>
            <a:avLst/>
            <a:gdLst/>
            <a:ahLst/>
            <a:cxnLst/>
            <a:rect l="l" t="t" r="r" b="b"/>
            <a:pathLst>
              <a:path w="244475" h="198754">
                <a:moveTo>
                  <a:pt x="244320" y="0"/>
                </a:moveTo>
                <a:lnTo>
                  <a:pt x="0" y="0"/>
                </a:lnTo>
                <a:lnTo>
                  <a:pt x="0" y="198248"/>
                </a:lnTo>
                <a:lnTo>
                  <a:pt x="244320" y="198248"/>
                </a:lnTo>
                <a:lnTo>
                  <a:pt x="2443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2">
            <a:extLst>
              <a:ext uri="{FF2B5EF4-FFF2-40B4-BE49-F238E27FC236}">
                <a16:creationId xmlns:a16="http://schemas.microsoft.com/office/drawing/2014/main" id="{847C3FAC-100F-370B-181F-444DEDF75565}"/>
              </a:ext>
            </a:extLst>
          </p:cNvPr>
          <p:cNvSpPr txBox="1"/>
          <p:nvPr/>
        </p:nvSpPr>
        <p:spPr>
          <a:xfrm>
            <a:off x="615553" y="1371895"/>
            <a:ext cx="3644900" cy="152606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>
              <a:spcBef>
                <a:spcPts val="1365"/>
              </a:spcBef>
            </a:pPr>
            <a:r>
              <a:rPr sz="850" spc="-70" dirty="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sz="850" spc="-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850" spc="-20" dirty="0">
                <a:solidFill>
                  <a:srgbClr val="FFFFFF"/>
                </a:solidFill>
                <a:latin typeface="Arial Black"/>
                <a:cs typeface="Arial Black"/>
              </a:rPr>
              <a:t>full</a:t>
            </a:r>
            <a:r>
              <a:rPr sz="850" spc="-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850" spc="-35" dirty="0">
                <a:solidFill>
                  <a:srgbClr val="FFFFFF"/>
                </a:solidFill>
                <a:latin typeface="Arial Black"/>
                <a:cs typeface="Arial Black"/>
              </a:rPr>
              <a:t>title</a:t>
            </a:r>
            <a:r>
              <a:rPr sz="850" spc="-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850" spc="-25" dirty="0">
                <a:solidFill>
                  <a:srgbClr val="FFFFFF"/>
                </a:solidFill>
                <a:latin typeface="Arial Black"/>
                <a:cs typeface="Arial Black"/>
              </a:rPr>
              <a:t>of</a:t>
            </a:r>
            <a:r>
              <a:rPr sz="850" spc="-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850" spc="-40" dirty="0">
                <a:solidFill>
                  <a:srgbClr val="FFFFFF"/>
                </a:solidFill>
                <a:latin typeface="Arial Black"/>
                <a:cs typeface="Arial Black"/>
              </a:rPr>
              <a:t>this</a:t>
            </a:r>
            <a:r>
              <a:rPr sz="850" spc="-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850" spc="-55" dirty="0">
                <a:solidFill>
                  <a:srgbClr val="FFFFFF"/>
                </a:solidFill>
                <a:latin typeface="Arial Black"/>
                <a:cs typeface="Arial Black"/>
              </a:rPr>
              <a:t>abstract</a:t>
            </a:r>
            <a:r>
              <a:rPr sz="850" spc="-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850" spc="-60" dirty="0">
                <a:solidFill>
                  <a:srgbClr val="FFFFFF"/>
                </a:solidFill>
                <a:latin typeface="Arial Black"/>
                <a:cs typeface="Arial Black"/>
              </a:rPr>
              <a:t>is:</a:t>
            </a:r>
            <a:r>
              <a:rPr sz="850" spc="-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endParaRPr sz="850" dirty="0">
              <a:latin typeface="Arial"/>
              <a:cs typeface="Arial"/>
            </a:endParaRPr>
          </a:p>
        </p:txBody>
      </p:sp>
      <p:sp>
        <p:nvSpPr>
          <p:cNvPr id="108" name="object 2">
            <a:extLst>
              <a:ext uri="{FF2B5EF4-FFF2-40B4-BE49-F238E27FC236}">
                <a16:creationId xmlns:a16="http://schemas.microsoft.com/office/drawing/2014/main" id="{AE4CC868-A3DD-6988-6C99-9535E510CFD3}"/>
              </a:ext>
            </a:extLst>
          </p:cNvPr>
          <p:cNvSpPr txBox="1"/>
          <p:nvPr/>
        </p:nvSpPr>
        <p:spPr>
          <a:xfrm>
            <a:off x="621905" y="1524295"/>
            <a:ext cx="3644900" cy="152606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>
              <a:spcBef>
                <a:spcPts val="1365"/>
              </a:spcBef>
            </a:pPr>
            <a:r>
              <a:rPr lang="en-US" sz="850" spc="-40" dirty="0">
                <a:solidFill>
                  <a:srgbClr val="FFFFFF"/>
                </a:solidFill>
                <a:latin typeface="Arial"/>
                <a:cs typeface="Arial"/>
              </a:rPr>
              <a:t>&lt;Subtitle&gt;</a:t>
            </a:r>
            <a:endParaRPr sz="850" dirty="0">
              <a:latin typeface="Arial"/>
              <a:cs typeface="Arial"/>
            </a:endParaRPr>
          </a:p>
        </p:txBody>
      </p:sp>
      <p:sp>
        <p:nvSpPr>
          <p:cNvPr id="114" name="object 18">
            <a:extLst>
              <a:ext uri="{FF2B5EF4-FFF2-40B4-BE49-F238E27FC236}">
                <a16:creationId xmlns:a16="http://schemas.microsoft.com/office/drawing/2014/main" id="{E1BC7250-3785-F5FD-5E8F-024D5AFF5ECA}"/>
              </a:ext>
            </a:extLst>
          </p:cNvPr>
          <p:cNvSpPr txBox="1"/>
          <p:nvPr/>
        </p:nvSpPr>
        <p:spPr>
          <a:xfrm>
            <a:off x="707696" y="3607369"/>
            <a:ext cx="3570604" cy="144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850" spc="-160" dirty="0">
                <a:solidFill>
                  <a:srgbClr val="5B2E8F"/>
                </a:solidFill>
                <a:latin typeface="Arial Black"/>
                <a:cs typeface="Arial Black"/>
              </a:rPr>
              <a:t>KEY</a:t>
            </a:r>
            <a:r>
              <a:rPr sz="850" spc="-45" dirty="0">
                <a:solidFill>
                  <a:srgbClr val="5B2E8F"/>
                </a:solidFill>
                <a:latin typeface="Arial Black"/>
                <a:cs typeface="Arial Black"/>
              </a:rPr>
              <a:t> </a:t>
            </a:r>
            <a:r>
              <a:rPr sz="850" spc="-140" dirty="0">
                <a:solidFill>
                  <a:srgbClr val="5B2E8F"/>
                </a:solidFill>
                <a:latin typeface="Arial Black"/>
                <a:cs typeface="Arial Black"/>
              </a:rPr>
              <a:t>TAKEAWAY</a:t>
            </a:r>
            <a:r>
              <a:rPr sz="850" spc="-40" dirty="0">
                <a:solidFill>
                  <a:srgbClr val="5B2E8F"/>
                </a:solidFill>
                <a:latin typeface="Arial Black"/>
                <a:cs typeface="Arial Black"/>
              </a:rPr>
              <a:t> </a:t>
            </a:r>
            <a:r>
              <a:rPr sz="850" dirty="0">
                <a:solidFill>
                  <a:srgbClr val="5B2E8F"/>
                </a:solidFill>
                <a:latin typeface="Arial Black"/>
                <a:cs typeface="Arial Black"/>
              </a:rPr>
              <a:t>–</a:t>
            </a:r>
            <a:r>
              <a:rPr sz="850" spc="-45" dirty="0">
                <a:solidFill>
                  <a:srgbClr val="5B2E8F"/>
                </a:solidFill>
                <a:latin typeface="Arial Black"/>
                <a:cs typeface="Arial Black"/>
              </a:rPr>
              <a:t> What</a:t>
            </a:r>
            <a:r>
              <a:rPr sz="850" spc="-40" dirty="0">
                <a:solidFill>
                  <a:srgbClr val="5B2E8F"/>
                </a:solidFill>
                <a:latin typeface="Arial Black"/>
                <a:cs typeface="Arial Black"/>
              </a:rPr>
              <a:t> </a:t>
            </a:r>
            <a:r>
              <a:rPr sz="850" spc="-75" dirty="0">
                <a:solidFill>
                  <a:srgbClr val="5B2E8F"/>
                </a:solidFill>
                <a:latin typeface="Arial Black"/>
                <a:cs typeface="Arial Black"/>
              </a:rPr>
              <a:t>is</a:t>
            </a:r>
            <a:r>
              <a:rPr sz="850" spc="-40" dirty="0">
                <a:solidFill>
                  <a:srgbClr val="5B2E8F"/>
                </a:solidFill>
                <a:latin typeface="Arial Black"/>
                <a:cs typeface="Arial Black"/>
              </a:rPr>
              <a:t> </a:t>
            </a:r>
            <a:r>
              <a:rPr sz="850" spc="-45" dirty="0">
                <a:solidFill>
                  <a:srgbClr val="5B2E8F"/>
                </a:solidFill>
                <a:latin typeface="Arial Black"/>
                <a:cs typeface="Arial Black"/>
              </a:rPr>
              <a:t>the </a:t>
            </a:r>
            <a:r>
              <a:rPr sz="850" spc="-75" dirty="0">
                <a:solidFill>
                  <a:srgbClr val="5B2E8F"/>
                </a:solidFill>
                <a:latin typeface="Arial Black"/>
                <a:cs typeface="Arial Black"/>
              </a:rPr>
              <a:t>key</a:t>
            </a:r>
            <a:r>
              <a:rPr sz="850" spc="-40" dirty="0">
                <a:solidFill>
                  <a:srgbClr val="5B2E8F"/>
                </a:solidFill>
                <a:latin typeface="Arial Black"/>
                <a:cs typeface="Arial Black"/>
              </a:rPr>
              <a:t> </a:t>
            </a:r>
            <a:r>
              <a:rPr sz="850" spc="-75" dirty="0">
                <a:solidFill>
                  <a:srgbClr val="5B2E8F"/>
                </a:solidFill>
                <a:latin typeface="Arial Black"/>
                <a:cs typeface="Arial Black"/>
              </a:rPr>
              <a:t>takeaway</a:t>
            </a:r>
            <a:r>
              <a:rPr sz="850" spc="-45" dirty="0">
                <a:solidFill>
                  <a:srgbClr val="5B2E8F"/>
                </a:solidFill>
                <a:latin typeface="Arial Black"/>
                <a:cs typeface="Arial Black"/>
              </a:rPr>
              <a:t> </a:t>
            </a:r>
            <a:r>
              <a:rPr sz="850" spc="-35" dirty="0">
                <a:solidFill>
                  <a:srgbClr val="5B2E8F"/>
                </a:solidFill>
                <a:latin typeface="Arial Black"/>
                <a:cs typeface="Arial Black"/>
              </a:rPr>
              <a:t>from</a:t>
            </a:r>
            <a:r>
              <a:rPr sz="850" spc="-40" dirty="0">
                <a:solidFill>
                  <a:srgbClr val="5B2E8F"/>
                </a:solidFill>
                <a:latin typeface="Arial Black"/>
                <a:cs typeface="Arial Black"/>
              </a:rPr>
              <a:t> </a:t>
            </a:r>
            <a:r>
              <a:rPr sz="850" spc="-55" dirty="0">
                <a:solidFill>
                  <a:srgbClr val="5B2E8F"/>
                </a:solidFill>
                <a:latin typeface="Arial Black"/>
                <a:cs typeface="Arial Black"/>
              </a:rPr>
              <a:t>this</a:t>
            </a:r>
            <a:r>
              <a:rPr sz="850" spc="-40" dirty="0">
                <a:solidFill>
                  <a:srgbClr val="5B2E8F"/>
                </a:solidFill>
                <a:latin typeface="Arial Black"/>
                <a:cs typeface="Arial Black"/>
              </a:rPr>
              <a:t> </a:t>
            </a:r>
            <a:r>
              <a:rPr sz="850" spc="-10" dirty="0">
                <a:solidFill>
                  <a:srgbClr val="5B2E8F"/>
                </a:solidFill>
                <a:latin typeface="Arial Black"/>
                <a:cs typeface="Arial Black"/>
              </a:rPr>
              <a:t>study?</a:t>
            </a:r>
            <a:endParaRPr lang="en-US" sz="550" dirty="0">
              <a:latin typeface="Arial"/>
              <a:cs typeface="Arial"/>
            </a:endParaRPr>
          </a:p>
        </p:txBody>
      </p:sp>
      <p:sp>
        <p:nvSpPr>
          <p:cNvPr id="115" name="object 18">
            <a:extLst>
              <a:ext uri="{FF2B5EF4-FFF2-40B4-BE49-F238E27FC236}">
                <a16:creationId xmlns:a16="http://schemas.microsoft.com/office/drawing/2014/main" id="{588610C8-5378-12E9-58F4-FA4534A7C2D4}"/>
              </a:ext>
            </a:extLst>
          </p:cNvPr>
          <p:cNvSpPr txBox="1"/>
          <p:nvPr/>
        </p:nvSpPr>
        <p:spPr>
          <a:xfrm>
            <a:off x="720498" y="3764329"/>
            <a:ext cx="3570604" cy="981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550" dirty="0">
                <a:latin typeface="Arial"/>
                <a:cs typeface="Arial"/>
              </a:rPr>
              <a:t>&lt;Key takeaway&gt;</a:t>
            </a:r>
          </a:p>
        </p:txBody>
      </p:sp>
      <p:sp>
        <p:nvSpPr>
          <p:cNvPr id="116" name="object 18">
            <a:extLst>
              <a:ext uri="{FF2B5EF4-FFF2-40B4-BE49-F238E27FC236}">
                <a16:creationId xmlns:a16="http://schemas.microsoft.com/office/drawing/2014/main" id="{7B5D981D-4547-5F5D-B212-A75F4BE2DE0E}"/>
              </a:ext>
            </a:extLst>
          </p:cNvPr>
          <p:cNvSpPr txBox="1"/>
          <p:nvPr/>
        </p:nvSpPr>
        <p:spPr>
          <a:xfrm>
            <a:off x="1112720" y="5730826"/>
            <a:ext cx="3260908" cy="981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550" dirty="0">
                <a:latin typeface="Arial"/>
                <a:cs typeface="Arial"/>
              </a:rPr>
              <a:t>&lt;Phonetics&gt;</a:t>
            </a:r>
          </a:p>
        </p:txBody>
      </p:sp>
      <p:sp>
        <p:nvSpPr>
          <p:cNvPr id="117" name="object 18">
            <a:extLst>
              <a:ext uri="{FF2B5EF4-FFF2-40B4-BE49-F238E27FC236}">
                <a16:creationId xmlns:a16="http://schemas.microsoft.com/office/drawing/2014/main" id="{5C21D52E-DBC9-1300-8849-A7929EA97A4D}"/>
              </a:ext>
            </a:extLst>
          </p:cNvPr>
          <p:cNvSpPr txBox="1"/>
          <p:nvPr/>
        </p:nvSpPr>
        <p:spPr>
          <a:xfrm>
            <a:off x="718567" y="7399658"/>
            <a:ext cx="3653053" cy="981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550" dirty="0">
                <a:latin typeface="Arial"/>
                <a:cs typeface="Arial"/>
              </a:rPr>
              <a:t>&lt;Introduction&gt;</a:t>
            </a:r>
          </a:p>
        </p:txBody>
      </p:sp>
      <p:sp>
        <p:nvSpPr>
          <p:cNvPr id="118" name="object 18">
            <a:extLst>
              <a:ext uri="{FF2B5EF4-FFF2-40B4-BE49-F238E27FC236}">
                <a16:creationId xmlns:a16="http://schemas.microsoft.com/office/drawing/2014/main" id="{C5B51218-8525-AB5F-1565-CCA68022E387}"/>
              </a:ext>
            </a:extLst>
          </p:cNvPr>
          <p:cNvSpPr txBox="1"/>
          <p:nvPr/>
        </p:nvSpPr>
        <p:spPr>
          <a:xfrm>
            <a:off x="920976" y="10813240"/>
            <a:ext cx="2922285" cy="981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550" dirty="0">
                <a:latin typeface="Arial"/>
                <a:cs typeface="Arial"/>
              </a:rPr>
              <a:t>&lt;Intro summary&gt;</a:t>
            </a:r>
          </a:p>
        </p:txBody>
      </p:sp>
      <p:sp>
        <p:nvSpPr>
          <p:cNvPr id="18" name="object 29">
            <a:extLst>
              <a:ext uri="{FF2B5EF4-FFF2-40B4-BE49-F238E27FC236}">
                <a16:creationId xmlns:a16="http://schemas.microsoft.com/office/drawing/2014/main" id="{838740EF-3686-53DA-FE63-A3845E817080}"/>
              </a:ext>
            </a:extLst>
          </p:cNvPr>
          <p:cNvSpPr txBox="1"/>
          <p:nvPr/>
        </p:nvSpPr>
        <p:spPr>
          <a:xfrm>
            <a:off x="1246626" y="3230563"/>
            <a:ext cx="558265" cy="974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550" dirty="0">
                <a:latin typeface="Arial"/>
                <a:cs typeface="Arial"/>
              </a:rPr>
              <a:t>&lt;Study number&gt;</a:t>
            </a:r>
          </a:p>
        </p:txBody>
      </p:sp>
      <p:sp>
        <p:nvSpPr>
          <p:cNvPr id="20" name="object 29">
            <a:extLst>
              <a:ext uri="{FF2B5EF4-FFF2-40B4-BE49-F238E27FC236}">
                <a16:creationId xmlns:a16="http://schemas.microsoft.com/office/drawing/2014/main" id="{19D5F111-B136-E329-502D-2B7C7ADFC3B6}"/>
              </a:ext>
            </a:extLst>
          </p:cNvPr>
          <p:cNvSpPr txBox="1"/>
          <p:nvPr/>
        </p:nvSpPr>
        <p:spPr>
          <a:xfrm>
            <a:off x="2434717" y="3230563"/>
            <a:ext cx="443106" cy="974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550" dirty="0">
                <a:latin typeface="Arial"/>
                <a:cs typeface="Arial"/>
              </a:rPr>
              <a:t>&lt;Start date&gt;</a:t>
            </a:r>
          </a:p>
        </p:txBody>
      </p:sp>
      <p:sp>
        <p:nvSpPr>
          <p:cNvPr id="26" name="object 29">
            <a:extLst>
              <a:ext uri="{FF2B5EF4-FFF2-40B4-BE49-F238E27FC236}">
                <a16:creationId xmlns:a16="http://schemas.microsoft.com/office/drawing/2014/main" id="{2A1509F1-5D29-6B9C-F8DC-057F00922CA5}"/>
              </a:ext>
            </a:extLst>
          </p:cNvPr>
          <p:cNvSpPr txBox="1"/>
          <p:nvPr/>
        </p:nvSpPr>
        <p:spPr>
          <a:xfrm>
            <a:off x="3828313" y="3230563"/>
            <a:ext cx="443106" cy="974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550" dirty="0">
                <a:latin typeface="Arial"/>
                <a:cs typeface="Arial"/>
              </a:rPr>
              <a:t>&lt;End date&gt;</a:t>
            </a:r>
          </a:p>
        </p:txBody>
      </p:sp>
      <p:sp>
        <p:nvSpPr>
          <p:cNvPr id="27" name="object 30">
            <a:extLst>
              <a:ext uri="{FF2B5EF4-FFF2-40B4-BE49-F238E27FC236}">
                <a16:creationId xmlns:a16="http://schemas.microsoft.com/office/drawing/2014/main" id="{8AFC0543-9621-4BB8-70C7-F8BCC07AFD04}"/>
              </a:ext>
            </a:extLst>
          </p:cNvPr>
          <p:cNvSpPr txBox="1"/>
          <p:nvPr/>
        </p:nvSpPr>
        <p:spPr>
          <a:xfrm>
            <a:off x="2649837" y="2944916"/>
            <a:ext cx="1760973" cy="10772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5"/>
              </a:spcBef>
            </a:pPr>
            <a:r>
              <a:rPr lang="en-US" sz="600" spc="-45" dirty="0">
                <a:solidFill>
                  <a:srgbClr val="2196D3"/>
                </a:solidFill>
                <a:latin typeface="Arial Black"/>
                <a:cs typeface="Arial Black"/>
              </a:rPr>
              <a:t>&lt;clinical trials gov link&gt;</a:t>
            </a:r>
            <a:endParaRPr sz="600" dirty="0">
              <a:latin typeface="Arial Black"/>
              <a:cs typeface="Arial Black"/>
            </a:endParaRPr>
          </a:p>
        </p:txBody>
      </p:sp>
      <p:sp>
        <p:nvSpPr>
          <p:cNvPr id="120" name="object 29">
            <a:extLst>
              <a:ext uri="{FF2B5EF4-FFF2-40B4-BE49-F238E27FC236}">
                <a16:creationId xmlns:a16="http://schemas.microsoft.com/office/drawing/2014/main" id="{3D5DAAC4-B771-DFED-1C65-C7DD974B97F1}"/>
              </a:ext>
            </a:extLst>
          </p:cNvPr>
          <p:cNvSpPr txBox="1"/>
          <p:nvPr/>
        </p:nvSpPr>
        <p:spPr>
          <a:xfrm>
            <a:off x="3727105" y="2657846"/>
            <a:ext cx="685800" cy="1128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650" dirty="0">
                <a:solidFill>
                  <a:srgbClr val="2576BC"/>
                </a:solidFill>
                <a:latin typeface="Arial"/>
                <a:cs typeface="Arial"/>
              </a:rPr>
              <a:t>&lt;Summary date&gt;</a:t>
            </a:r>
          </a:p>
        </p:txBody>
      </p:sp>
      <p:sp>
        <p:nvSpPr>
          <p:cNvPr id="121" name="object 38">
            <a:extLst>
              <a:ext uri="{FF2B5EF4-FFF2-40B4-BE49-F238E27FC236}">
                <a16:creationId xmlns:a16="http://schemas.microsoft.com/office/drawing/2014/main" id="{048A0081-4F87-A161-2830-F440DC600358}"/>
              </a:ext>
            </a:extLst>
          </p:cNvPr>
          <p:cNvSpPr txBox="1"/>
          <p:nvPr/>
        </p:nvSpPr>
        <p:spPr>
          <a:xfrm>
            <a:off x="859825" y="12187774"/>
            <a:ext cx="913399" cy="144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50" spc="-50" dirty="0">
                <a:solidFill>
                  <a:srgbClr val="2970B9"/>
                </a:solidFill>
                <a:latin typeface="Arial Black"/>
                <a:cs typeface="Arial Black"/>
              </a:rPr>
              <a:t>&lt;Participants&gt;</a:t>
            </a:r>
            <a:endParaRPr sz="850" dirty="0">
              <a:latin typeface="Arial Black"/>
              <a:cs typeface="Arial Black"/>
            </a:endParaRPr>
          </a:p>
        </p:txBody>
      </p:sp>
      <p:sp>
        <p:nvSpPr>
          <p:cNvPr id="122" name="object 64">
            <a:extLst>
              <a:ext uri="{FF2B5EF4-FFF2-40B4-BE49-F238E27FC236}">
                <a16:creationId xmlns:a16="http://schemas.microsoft.com/office/drawing/2014/main" id="{C41B4965-ABA4-ABE7-8601-E91CF891D6CC}"/>
              </a:ext>
            </a:extLst>
          </p:cNvPr>
          <p:cNvSpPr txBox="1"/>
          <p:nvPr/>
        </p:nvSpPr>
        <p:spPr>
          <a:xfrm>
            <a:off x="737237" y="14260406"/>
            <a:ext cx="501015" cy="6989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7945">
              <a:spcBef>
                <a:spcPts val="125"/>
              </a:spcBef>
            </a:pPr>
            <a:r>
              <a:rPr lang="en-US" sz="350" dirty="0">
                <a:solidFill>
                  <a:srgbClr val="FFFFFF"/>
                </a:solidFill>
                <a:latin typeface="Arial"/>
                <a:cs typeface="Arial"/>
              </a:rPr>
              <a:t>&lt;NA Countries&gt;</a:t>
            </a:r>
            <a:endParaRPr sz="35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23" name="object 64">
            <a:extLst>
              <a:ext uri="{FF2B5EF4-FFF2-40B4-BE49-F238E27FC236}">
                <a16:creationId xmlns:a16="http://schemas.microsoft.com/office/drawing/2014/main" id="{24379315-9BE1-6334-3C37-871D3A2F6FB4}"/>
              </a:ext>
            </a:extLst>
          </p:cNvPr>
          <p:cNvSpPr txBox="1"/>
          <p:nvPr/>
        </p:nvSpPr>
        <p:spPr>
          <a:xfrm>
            <a:off x="2753782" y="13419819"/>
            <a:ext cx="569357" cy="6989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7945">
              <a:spcBef>
                <a:spcPts val="125"/>
              </a:spcBef>
            </a:pPr>
            <a:r>
              <a:rPr lang="en-US" sz="350" dirty="0">
                <a:solidFill>
                  <a:srgbClr val="FFFFFF"/>
                </a:solidFill>
                <a:latin typeface="Arial"/>
                <a:cs typeface="Arial"/>
              </a:rPr>
              <a:t>&lt;EU Countries&gt;</a:t>
            </a:r>
          </a:p>
        </p:txBody>
      </p:sp>
      <p:sp>
        <p:nvSpPr>
          <p:cNvPr id="124" name="object 64">
            <a:extLst>
              <a:ext uri="{FF2B5EF4-FFF2-40B4-BE49-F238E27FC236}">
                <a16:creationId xmlns:a16="http://schemas.microsoft.com/office/drawing/2014/main" id="{51613D37-699B-AD92-B099-B783C14EC57F}"/>
              </a:ext>
            </a:extLst>
          </p:cNvPr>
          <p:cNvSpPr txBox="1"/>
          <p:nvPr/>
        </p:nvSpPr>
        <p:spPr>
          <a:xfrm>
            <a:off x="2959858" y="14699697"/>
            <a:ext cx="569357" cy="6989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7945">
              <a:spcBef>
                <a:spcPts val="125"/>
              </a:spcBef>
            </a:pPr>
            <a:r>
              <a:rPr lang="en-US" sz="350" dirty="0">
                <a:solidFill>
                  <a:srgbClr val="FFFFFF"/>
                </a:solidFill>
                <a:latin typeface="Arial"/>
                <a:cs typeface="Arial"/>
              </a:rPr>
              <a:t>&lt;AU Countries&gt;</a:t>
            </a:r>
          </a:p>
        </p:txBody>
      </p:sp>
      <p:sp>
        <p:nvSpPr>
          <p:cNvPr id="125" name="object 18">
            <a:extLst>
              <a:ext uri="{FF2B5EF4-FFF2-40B4-BE49-F238E27FC236}">
                <a16:creationId xmlns:a16="http://schemas.microsoft.com/office/drawing/2014/main" id="{9263052A-72F0-79B8-C608-0F0421159645}"/>
              </a:ext>
            </a:extLst>
          </p:cNvPr>
          <p:cNvSpPr txBox="1"/>
          <p:nvPr/>
        </p:nvSpPr>
        <p:spPr>
          <a:xfrm>
            <a:off x="902942" y="15599067"/>
            <a:ext cx="1402107" cy="981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550" dirty="0">
                <a:latin typeface="Arial"/>
                <a:cs typeface="Arial"/>
              </a:rPr>
              <a:t>&lt;Inclusion criteria&gt;</a:t>
            </a:r>
          </a:p>
        </p:txBody>
      </p:sp>
      <p:sp>
        <p:nvSpPr>
          <p:cNvPr id="126" name="object 18">
            <a:extLst>
              <a:ext uri="{FF2B5EF4-FFF2-40B4-BE49-F238E27FC236}">
                <a16:creationId xmlns:a16="http://schemas.microsoft.com/office/drawing/2014/main" id="{8A0484B4-4934-1083-381D-08E3260F0BB5}"/>
              </a:ext>
            </a:extLst>
          </p:cNvPr>
          <p:cNvSpPr txBox="1"/>
          <p:nvPr/>
        </p:nvSpPr>
        <p:spPr>
          <a:xfrm>
            <a:off x="3002580" y="15613840"/>
            <a:ext cx="1478578" cy="981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550" dirty="0">
                <a:latin typeface="Arial"/>
                <a:cs typeface="Arial"/>
              </a:rPr>
              <a:t>&lt;Exclusion criteria&gt;</a:t>
            </a:r>
          </a:p>
        </p:txBody>
      </p:sp>
      <p:pic>
        <p:nvPicPr>
          <p:cNvPr id="140" name="object 82">
            <a:extLst>
              <a:ext uri="{FF2B5EF4-FFF2-40B4-BE49-F238E27FC236}">
                <a16:creationId xmlns:a16="http://schemas.microsoft.com/office/drawing/2014/main" id="{DAF9EE74-720A-DC42-F446-2EF233342C6B}"/>
              </a:ext>
            </a:extLst>
          </p:cNvPr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89454" y="15980922"/>
            <a:ext cx="234811" cy="234811"/>
          </a:xfrm>
          <a:prstGeom prst="rect">
            <a:avLst/>
          </a:prstGeom>
        </p:spPr>
      </p:pic>
      <p:pic>
        <p:nvPicPr>
          <p:cNvPr id="141" name="object 82">
            <a:extLst>
              <a:ext uri="{FF2B5EF4-FFF2-40B4-BE49-F238E27FC236}">
                <a16:creationId xmlns:a16="http://schemas.microsoft.com/office/drawing/2014/main" id="{A95E7FA2-90FD-0C49-AC2C-D7051A0E26BB}"/>
              </a:ext>
            </a:extLst>
          </p:cNvPr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01163" y="16350497"/>
            <a:ext cx="234811" cy="234811"/>
          </a:xfrm>
          <a:prstGeom prst="rect">
            <a:avLst/>
          </a:prstGeom>
        </p:spPr>
      </p:pic>
      <p:pic>
        <p:nvPicPr>
          <p:cNvPr id="142" name="object 82">
            <a:extLst>
              <a:ext uri="{FF2B5EF4-FFF2-40B4-BE49-F238E27FC236}">
                <a16:creationId xmlns:a16="http://schemas.microsoft.com/office/drawing/2014/main" id="{23D2B1DD-BCE9-A42E-B3FF-4B5F074E2ABA}"/>
              </a:ext>
            </a:extLst>
          </p:cNvPr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01163" y="16720072"/>
            <a:ext cx="234811" cy="234811"/>
          </a:xfrm>
          <a:prstGeom prst="rect">
            <a:avLst/>
          </a:prstGeom>
        </p:spPr>
      </p:pic>
      <p:pic>
        <p:nvPicPr>
          <p:cNvPr id="143" name="object 82">
            <a:extLst>
              <a:ext uri="{FF2B5EF4-FFF2-40B4-BE49-F238E27FC236}">
                <a16:creationId xmlns:a16="http://schemas.microsoft.com/office/drawing/2014/main" id="{DAA6E2F3-762D-3DE4-00E4-03ACD6BDA844}"/>
              </a:ext>
            </a:extLst>
          </p:cNvPr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09073" y="17089648"/>
            <a:ext cx="234811" cy="234811"/>
          </a:xfrm>
          <a:prstGeom prst="rect">
            <a:avLst/>
          </a:prstGeom>
        </p:spPr>
      </p:pic>
      <p:pic>
        <p:nvPicPr>
          <p:cNvPr id="144" name="object 82">
            <a:extLst>
              <a:ext uri="{FF2B5EF4-FFF2-40B4-BE49-F238E27FC236}">
                <a16:creationId xmlns:a16="http://schemas.microsoft.com/office/drawing/2014/main" id="{A49B3E96-244C-8C3B-D269-C714A5A22658}"/>
              </a:ext>
            </a:extLst>
          </p:cNvPr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89454" y="15611346"/>
            <a:ext cx="234811" cy="234811"/>
          </a:xfrm>
          <a:prstGeom prst="rect">
            <a:avLst/>
          </a:prstGeom>
        </p:spPr>
      </p:pic>
      <p:sp>
        <p:nvSpPr>
          <p:cNvPr id="145" name="object 18">
            <a:extLst>
              <a:ext uri="{FF2B5EF4-FFF2-40B4-BE49-F238E27FC236}">
                <a16:creationId xmlns:a16="http://schemas.microsoft.com/office/drawing/2014/main" id="{D5B47C29-B1CC-A066-C7A7-A242923C4608}"/>
              </a:ext>
            </a:extLst>
          </p:cNvPr>
          <p:cNvSpPr txBox="1"/>
          <p:nvPr/>
        </p:nvSpPr>
        <p:spPr>
          <a:xfrm>
            <a:off x="706443" y="24959148"/>
            <a:ext cx="3666769" cy="981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550" dirty="0">
                <a:latin typeface="Arial"/>
                <a:cs typeface="Arial"/>
              </a:rPr>
              <a:t>&lt;Sponsor&gt;</a:t>
            </a:r>
          </a:p>
        </p:txBody>
      </p:sp>
      <p:sp>
        <p:nvSpPr>
          <p:cNvPr id="146" name="object 18">
            <a:extLst>
              <a:ext uri="{FF2B5EF4-FFF2-40B4-BE49-F238E27FC236}">
                <a16:creationId xmlns:a16="http://schemas.microsoft.com/office/drawing/2014/main" id="{E5528E91-CD7A-6171-BCAB-CB722335D6CC}"/>
              </a:ext>
            </a:extLst>
          </p:cNvPr>
          <p:cNvSpPr txBox="1"/>
          <p:nvPr/>
        </p:nvSpPr>
        <p:spPr>
          <a:xfrm>
            <a:off x="704851" y="26295687"/>
            <a:ext cx="3666769" cy="981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550" dirty="0">
                <a:latin typeface="Arial"/>
                <a:cs typeface="Arial"/>
              </a:rPr>
              <a:t>&lt;More information&gt;</a:t>
            </a:r>
          </a:p>
        </p:txBody>
      </p:sp>
      <p:sp>
        <p:nvSpPr>
          <p:cNvPr id="73" name="object 9">
            <a:extLst>
              <a:ext uri="{FF2B5EF4-FFF2-40B4-BE49-F238E27FC236}">
                <a16:creationId xmlns:a16="http://schemas.microsoft.com/office/drawing/2014/main" id="{157D9FEC-F094-4983-0D7D-6D73E4265CC3}"/>
              </a:ext>
            </a:extLst>
          </p:cNvPr>
          <p:cNvSpPr txBox="1"/>
          <p:nvPr/>
        </p:nvSpPr>
        <p:spPr>
          <a:xfrm>
            <a:off x="1270" y="22240014"/>
            <a:ext cx="474980" cy="9233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spcBef>
                <a:spcPts val="120"/>
              </a:spcBef>
            </a:pPr>
            <a:r>
              <a:rPr lang="en-US" sz="500" spc="-35" dirty="0">
                <a:solidFill>
                  <a:srgbClr val="2576BC"/>
                </a:solidFill>
                <a:latin typeface="Arial Black"/>
                <a:cs typeface="Arial Black"/>
              </a:rPr>
              <a:t>Conclusions</a:t>
            </a:r>
            <a:endParaRPr sz="500" dirty="0">
              <a:latin typeface="Arial Black"/>
              <a:cs typeface="Arial Black"/>
            </a:endParaRPr>
          </a:p>
        </p:txBody>
      </p:sp>
      <p:sp>
        <p:nvSpPr>
          <p:cNvPr id="74" name="object 16">
            <a:extLst>
              <a:ext uri="{FF2B5EF4-FFF2-40B4-BE49-F238E27FC236}">
                <a16:creationId xmlns:a16="http://schemas.microsoft.com/office/drawing/2014/main" id="{1EEE9469-9A45-89A0-9DEE-54BFEB600B91}"/>
              </a:ext>
            </a:extLst>
          </p:cNvPr>
          <p:cNvSpPr/>
          <p:nvPr/>
        </p:nvSpPr>
        <p:spPr>
          <a:xfrm>
            <a:off x="-2957" y="22147615"/>
            <a:ext cx="4607560" cy="46990"/>
          </a:xfrm>
          <a:custGeom>
            <a:avLst/>
            <a:gdLst/>
            <a:ahLst/>
            <a:cxnLst/>
            <a:rect l="l" t="t" r="r" b="b"/>
            <a:pathLst>
              <a:path w="4607560" h="46990">
                <a:moveTo>
                  <a:pt x="0" y="0"/>
                </a:moveTo>
                <a:lnTo>
                  <a:pt x="192873" y="0"/>
                </a:lnTo>
                <a:lnTo>
                  <a:pt x="237533" y="46537"/>
                </a:lnTo>
                <a:lnTo>
                  <a:pt x="282962" y="0"/>
                </a:lnTo>
                <a:lnTo>
                  <a:pt x="4607189" y="0"/>
                </a:lnTo>
              </a:path>
            </a:pathLst>
          </a:custGeom>
          <a:ln w="11634">
            <a:solidFill>
              <a:srgbClr val="2576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23">
            <a:extLst>
              <a:ext uri="{FF2B5EF4-FFF2-40B4-BE49-F238E27FC236}">
                <a16:creationId xmlns:a16="http://schemas.microsoft.com/office/drawing/2014/main" id="{0A520C3A-62F2-B548-FD09-B5BCA615BD38}"/>
              </a:ext>
            </a:extLst>
          </p:cNvPr>
          <p:cNvSpPr txBox="1"/>
          <p:nvPr/>
        </p:nvSpPr>
        <p:spPr>
          <a:xfrm>
            <a:off x="704181" y="22223563"/>
            <a:ext cx="3483610" cy="144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850" spc="-45" dirty="0">
                <a:solidFill>
                  <a:srgbClr val="2576BC"/>
                </a:solidFill>
                <a:latin typeface="Arial Black"/>
                <a:cs typeface="Arial Black"/>
              </a:rPr>
              <a:t>What </a:t>
            </a:r>
            <a:r>
              <a:rPr lang="en-US" sz="850" spc="-60" dirty="0">
                <a:solidFill>
                  <a:srgbClr val="2576BC"/>
                </a:solidFill>
                <a:latin typeface="Arial Black"/>
                <a:cs typeface="Arial Black"/>
              </a:rPr>
              <a:t>will be the main conclusions to be reported?</a:t>
            </a:r>
            <a:endParaRPr sz="850" dirty="0">
              <a:latin typeface="Arial Black"/>
              <a:cs typeface="Arial Black"/>
            </a:endParaRPr>
          </a:p>
        </p:txBody>
      </p:sp>
      <p:sp>
        <p:nvSpPr>
          <p:cNvPr id="76" name="object 18">
            <a:extLst>
              <a:ext uri="{FF2B5EF4-FFF2-40B4-BE49-F238E27FC236}">
                <a16:creationId xmlns:a16="http://schemas.microsoft.com/office/drawing/2014/main" id="{EB35AB29-4B08-1A57-FA84-767158BD6C48}"/>
              </a:ext>
            </a:extLst>
          </p:cNvPr>
          <p:cNvSpPr txBox="1"/>
          <p:nvPr/>
        </p:nvSpPr>
        <p:spPr>
          <a:xfrm>
            <a:off x="703903" y="22405732"/>
            <a:ext cx="3666769" cy="981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550" dirty="0">
                <a:latin typeface="Arial"/>
                <a:cs typeface="Arial"/>
              </a:rPr>
              <a:t>&lt;Conclusions&gt;</a:t>
            </a:r>
          </a:p>
        </p:txBody>
      </p:sp>
      <p:sp>
        <p:nvSpPr>
          <p:cNvPr id="77" name="object 9">
            <a:extLst>
              <a:ext uri="{FF2B5EF4-FFF2-40B4-BE49-F238E27FC236}">
                <a16:creationId xmlns:a16="http://schemas.microsoft.com/office/drawing/2014/main" id="{D1F6DE5C-30F3-CBD9-834C-B88E681ABC02}"/>
              </a:ext>
            </a:extLst>
          </p:cNvPr>
          <p:cNvSpPr txBox="1"/>
          <p:nvPr/>
        </p:nvSpPr>
        <p:spPr>
          <a:xfrm>
            <a:off x="1270" y="21229916"/>
            <a:ext cx="474980" cy="16927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spcBef>
                <a:spcPts val="120"/>
              </a:spcBef>
            </a:pPr>
            <a:r>
              <a:rPr lang="en-US" sz="500" spc="-35" dirty="0">
                <a:solidFill>
                  <a:srgbClr val="2576BC"/>
                </a:solidFill>
                <a:latin typeface="Arial Black"/>
                <a:cs typeface="Arial Black"/>
              </a:rPr>
              <a:t>Aims of this summary</a:t>
            </a:r>
            <a:endParaRPr sz="500" dirty="0">
              <a:latin typeface="Arial Black"/>
              <a:cs typeface="Arial Black"/>
            </a:endParaRPr>
          </a:p>
        </p:txBody>
      </p:sp>
      <p:sp>
        <p:nvSpPr>
          <p:cNvPr id="78" name="object 16">
            <a:extLst>
              <a:ext uri="{FF2B5EF4-FFF2-40B4-BE49-F238E27FC236}">
                <a16:creationId xmlns:a16="http://schemas.microsoft.com/office/drawing/2014/main" id="{E710291D-5B97-09CE-0DD0-D341C894EB24}"/>
              </a:ext>
            </a:extLst>
          </p:cNvPr>
          <p:cNvSpPr/>
          <p:nvPr/>
        </p:nvSpPr>
        <p:spPr>
          <a:xfrm>
            <a:off x="-14226" y="21137562"/>
            <a:ext cx="4607560" cy="46990"/>
          </a:xfrm>
          <a:custGeom>
            <a:avLst/>
            <a:gdLst/>
            <a:ahLst/>
            <a:cxnLst/>
            <a:rect l="l" t="t" r="r" b="b"/>
            <a:pathLst>
              <a:path w="4607560" h="46990">
                <a:moveTo>
                  <a:pt x="0" y="0"/>
                </a:moveTo>
                <a:lnTo>
                  <a:pt x="192873" y="0"/>
                </a:lnTo>
                <a:lnTo>
                  <a:pt x="237533" y="46537"/>
                </a:lnTo>
                <a:lnTo>
                  <a:pt x="282962" y="0"/>
                </a:lnTo>
                <a:lnTo>
                  <a:pt x="4607189" y="0"/>
                </a:lnTo>
              </a:path>
            </a:pathLst>
          </a:custGeom>
          <a:ln w="11634">
            <a:solidFill>
              <a:srgbClr val="2576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23">
            <a:extLst>
              <a:ext uri="{FF2B5EF4-FFF2-40B4-BE49-F238E27FC236}">
                <a16:creationId xmlns:a16="http://schemas.microsoft.com/office/drawing/2014/main" id="{488B52AD-BB2F-119F-D961-C34BBEC80A24}"/>
              </a:ext>
            </a:extLst>
          </p:cNvPr>
          <p:cNvSpPr txBox="1"/>
          <p:nvPr/>
        </p:nvSpPr>
        <p:spPr>
          <a:xfrm>
            <a:off x="692912" y="21213510"/>
            <a:ext cx="3483610" cy="144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850" spc="-45" dirty="0">
                <a:solidFill>
                  <a:srgbClr val="2576BC"/>
                </a:solidFill>
                <a:latin typeface="Arial Black"/>
                <a:cs typeface="Arial Black"/>
              </a:rPr>
              <a:t>What </a:t>
            </a:r>
            <a:r>
              <a:rPr lang="en-US" sz="850" spc="-60" dirty="0">
                <a:solidFill>
                  <a:srgbClr val="2576BC"/>
                </a:solidFill>
                <a:latin typeface="Arial Black"/>
                <a:cs typeface="Arial Black"/>
              </a:rPr>
              <a:t>will the researchers look at for this summary?</a:t>
            </a:r>
            <a:endParaRPr sz="850" dirty="0">
              <a:latin typeface="Arial Black"/>
              <a:cs typeface="Arial Black"/>
            </a:endParaRPr>
          </a:p>
        </p:txBody>
      </p:sp>
      <p:sp>
        <p:nvSpPr>
          <p:cNvPr id="80" name="object 18">
            <a:extLst>
              <a:ext uri="{FF2B5EF4-FFF2-40B4-BE49-F238E27FC236}">
                <a16:creationId xmlns:a16="http://schemas.microsoft.com/office/drawing/2014/main" id="{AC00C223-F805-B595-BD30-1152C339DC13}"/>
              </a:ext>
            </a:extLst>
          </p:cNvPr>
          <p:cNvSpPr txBox="1"/>
          <p:nvPr/>
        </p:nvSpPr>
        <p:spPr>
          <a:xfrm>
            <a:off x="692634" y="21395679"/>
            <a:ext cx="3666769" cy="981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550" dirty="0">
                <a:latin typeface="Arial"/>
                <a:cs typeface="Arial"/>
              </a:rPr>
              <a:t>&lt;Aims&gt;</a:t>
            </a:r>
          </a:p>
        </p:txBody>
      </p:sp>
      <p:sp>
        <p:nvSpPr>
          <p:cNvPr id="81" name="object 37">
            <a:extLst>
              <a:ext uri="{FF2B5EF4-FFF2-40B4-BE49-F238E27FC236}">
                <a16:creationId xmlns:a16="http://schemas.microsoft.com/office/drawing/2014/main" id="{BE399FC2-C54B-6564-5FF5-86313E92C0F8}"/>
              </a:ext>
            </a:extLst>
          </p:cNvPr>
          <p:cNvSpPr txBox="1"/>
          <p:nvPr/>
        </p:nvSpPr>
        <p:spPr>
          <a:xfrm>
            <a:off x="718567" y="24275334"/>
            <a:ext cx="3038475" cy="368691"/>
          </a:xfrm>
          <a:prstGeom prst="rect">
            <a:avLst/>
          </a:prstGeom>
          <a:solidFill>
            <a:srgbClr val="E8EEF9"/>
          </a:solidFill>
        </p:spPr>
        <p:txBody>
          <a:bodyPr vert="horz" wrap="square" lIns="0" tIns="45085" rIns="0" bIns="0" rtlCol="0">
            <a:spAutoFit/>
          </a:bodyPr>
          <a:lstStyle/>
          <a:p>
            <a:pPr marL="69215">
              <a:spcBef>
                <a:spcPts val="355"/>
              </a:spcBef>
            </a:pPr>
            <a:r>
              <a:rPr lang="en-US" sz="700" spc="-45" dirty="0">
                <a:solidFill>
                  <a:srgbClr val="5B2E8F"/>
                </a:solidFill>
                <a:latin typeface="Arial Black"/>
                <a:cs typeface="Arial Black"/>
              </a:rPr>
              <a:t>Disclaimers</a:t>
            </a:r>
            <a:br>
              <a:rPr lang="en-US" sz="700" spc="-10" dirty="0">
                <a:solidFill>
                  <a:srgbClr val="5B2E8F"/>
                </a:solidFill>
                <a:latin typeface="Arial Black"/>
                <a:cs typeface="Arial Black"/>
              </a:rPr>
            </a:br>
            <a:br>
              <a:rPr lang="en-US" sz="700" spc="-10" dirty="0">
                <a:solidFill>
                  <a:srgbClr val="5B2E8F"/>
                </a:solidFill>
                <a:latin typeface="Arial Black"/>
                <a:cs typeface="Arial Black"/>
              </a:rPr>
            </a:br>
            <a:endParaRPr sz="700" dirty="0">
              <a:latin typeface="Arial Black"/>
              <a:cs typeface="Arial Black"/>
            </a:endParaRPr>
          </a:p>
        </p:txBody>
      </p:sp>
      <p:sp>
        <p:nvSpPr>
          <p:cNvPr id="82" name="object 18">
            <a:extLst>
              <a:ext uri="{FF2B5EF4-FFF2-40B4-BE49-F238E27FC236}">
                <a16:creationId xmlns:a16="http://schemas.microsoft.com/office/drawing/2014/main" id="{AB36D314-E027-239D-A85A-B21049CFE527}"/>
              </a:ext>
            </a:extLst>
          </p:cNvPr>
          <p:cNvSpPr txBox="1"/>
          <p:nvPr/>
        </p:nvSpPr>
        <p:spPr>
          <a:xfrm>
            <a:off x="645442" y="17991458"/>
            <a:ext cx="3666769" cy="981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550" dirty="0">
                <a:latin typeface="Arial"/>
                <a:cs typeface="Arial"/>
              </a:rPr>
              <a:t>&lt;Results&gt;</a:t>
            </a:r>
          </a:p>
        </p:txBody>
      </p:sp>
      <p:sp>
        <p:nvSpPr>
          <p:cNvPr id="11" name="object 18">
            <a:extLst>
              <a:ext uri="{FF2B5EF4-FFF2-40B4-BE49-F238E27FC236}">
                <a16:creationId xmlns:a16="http://schemas.microsoft.com/office/drawing/2014/main" id="{4A48E470-7EAF-C767-2180-82CF8B741EFB}"/>
              </a:ext>
            </a:extLst>
          </p:cNvPr>
          <p:cNvSpPr txBox="1"/>
          <p:nvPr/>
        </p:nvSpPr>
        <p:spPr>
          <a:xfrm>
            <a:off x="777409" y="24419877"/>
            <a:ext cx="2979634" cy="981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550" dirty="0">
                <a:latin typeface="Arial"/>
                <a:cs typeface="Arial"/>
              </a:rPr>
              <a:t>&lt;Disclaimers&gt;</a:t>
            </a:r>
          </a:p>
        </p:txBody>
      </p:sp>
      <p:pic>
        <p:nvPicPr>
          <p:cNvPr id="33" name="object 82">
            <a:extLst>
              <a:ext uri="{FF2B5EF4-FFF2-40B4-BE49-F238E27FC236}">
                <a16:creationId xmlns:a16="http://schemas.microsoft.com/office/drawing/2014/main" id="{8535127D-FF74-C258-27DE-17C3A7A3D43A}"/>
              </a:ext>
            </a:extLst>
          </p:cNvPr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660220" y="15968607"/>
            <a:ext cx="234811" cy="234811"/>
          </a:xfrm>
          <a:prstGeom prst="rect">
            <a:avLst/>
          </a:prstGeom>
        </p:spPr>
      </p:pic>
      <p:pic>
        <p:nvPicPr>
          <p:cNvPr id="84" name="object 82">
            <a:extLst>
              <a:ext uri="{FF2B5EF4-FFF2-40B4-BE49-F238E27FC236}">
                <a16:creationId xmlns:a16="http://schemas.microsoft.com/office/drawing/2014/main" id="{5BF741A8-2CB5-6EC1-6B3C-6FEEE3150C02}"/>
              </a:ext>
            </a:extLst>
          </p:cNvPr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671929" y="16338182"/>
            <a:ext cx="234811" cy="234811"/>
          </a:xfrm>
          <a:prstGeom prst="rect">
            <a:avLst/>
          </a:prstGeom>
        </p:spPr>
      </p:pic>
      <p:pic>
        <p:nvPicPr>
          <p:cNvPr id="85" name="object 82">
            <a:extLst>
              <a:ext uri="{FF2B5EF4-FFF2-40B4-BE49-F238E27FC236}">
                <a16:creationId xmlns:a16="http://schemas.microsoft.com/office/drawing/2014/main" id="{79AB9FBE-8489-AD08-5AC0-660DDE23695A}"/>
              </a:ext>
            </a:extLst>
          </p:cNvPr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671929" y="16707757"/>
            <a:ext cx="234811" cy="234811"/>
          </a:xfrm>
          <a:prstGeom prst="rect">
            <a:avLst/>
          </a:prstGeom>
        </p:spPr>
      </p:pic>
      <p:pic>
        <p:nvPicPr>
          <p:cNvPr id="86" name="object 82">
            <a:extLst>
              <a:ext uri="{FF2B5EF4-FFF2-40B4-BE49-F238E27FC236}">
                <a16:creationId xmlns:a16="http://schemas.microsoft.com/office/drawing/2014/main" id="{7359564A-782E-9F36-749F-DEF7A127FDAC}"/>
              </a:ext>
            </a:extLst>
          </p:cNvPr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679839" y="17077333"/>
            <a:ext cx="234811" cy="234811"/>
          </a:xfrm>
          <a:prstGeom prst="rect">
            <a:avLst/>
          </a:prstGeom>
        </p:spPr>
      </p:pic>
      <p:pic>
        <p:nvPicPr>
          <p:cNvPr id="87" name="object 82">
            <a:extLst>
              <a:ext uri="{FF2B5EF4-FFF2-40B4-BE49-F238E27FC236}">
                <a16:creationId xmlns:a16="http://schemas.microsoft.com/office/drawing/2014/main" id="{0D40BF7C-00B5-CC4F-9DAC-BCDDD5990955}"/>
              </a:ext>
            </a:extLst>
          </p:cNvPr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660220" y="15599031"/>
            <a:ext cx="234811" cy="23481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5989ece0-f90e-40bf-9c79-1a7beccdb861}" enabled="0" method="" siteId="{5989ece0-f90e-40bf-9c79-1a7beccdb861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2533</TotalTime>
  <Words>401</Words>
  <Application>Microsoft Office PowerPoint</Application>
  <PresentationFormat>Custom</PresentationFormat>
  <Paragraphs>70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Wingdings 3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Pullagurla, Shaktidhar Reddy</dc:creator>
  <cp:lastModifiedBy>Pullagurla, Shaktidhar Reddy</cp:lastModifiedBy>
  <cp:revision>48</cp:revision>
  <dcterms:created xsi:type="dcterms:W3CDTF">2023-06-23T15:19:40Z</dcterms:created>
  <dcterms:modified xsi:type="dcterms:W3CDTF">2023-07-07T03:11:42Z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2023-01-11T00:00:00Z</vt:filetime>
  </property>
  <property fmtid="{D5CDD505-2E9C-101B-9397-08002B2CF9AE}" pid="3" name="Creator">
    <vt:lpwstr>Adobe InDesign 18.0 (Windows)</vt:lpwstr>
  </property>
  <property fmtid="{D5CDD505-2E9C-101B-9397-08002B2CF9AE}" pid="4" name="LastSaved">
    <vt:filetime>2023-06-23T00:00:00Z</vt:filetime>
  </property>
  <property fmtid="{D5CDD505-2E9C-101B-9397-08002B2CF9AE}" pid="5" name="Producer">
    <vt:lpwstr>Adobe PDF Library 17.0</vt:lpwstr>
  </property>
</Properties>
</file>