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</p:sldIdLst>
  <p:sldSz cx="7556500" cy="10680700"/>
  <p:notesSz cx="7556500" cy="106807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JLELUA+HelveticaNeueLTStd-Roman" panose="020B0604020202020204" charset="0"/>
      <p:regular r:id="rId11"/>
    </p:embeddedFont>
    <p:embeddedFont>
      <p:font typeface="RFREUP+HelveticaNeueLTStd-Md" panose="020B0604020202020204" charset="0"/>
      <p:regular r:id="rId12"/>
    </p:embeddedFont>
    <p:embeddedFont>
      <p:font typeface="RHENGT+HelveticaNeueLTStd-It" panose="020B0604020202020204" charset="0"/>
      <p:regular r:id="rId13"/>
    </p:embeddedFont>
    <p:embeddedFont>
      <p:font typeface="RVANSW+HelveticaNeueLTStd-Md" panose="020B0604020202020204" charset="0"/>
      <p:regular r:id="rId14"/>
    </p:embeddedFont>
    <p:embeddedFont>
      <p:font typeface="SJJWMK+HelveticaNeueLTStd-Bd" panose="020B0604020202020204" charset="0"/>
      <p:regular r:id="rId15"/>
    </p:embeddedFont>
  </p:embeddedFontLst>
  <p:custDataLst>
    <p:tags r:id="rId16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9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</p:spPr>
        <p:txBody>
          <a:bodyPr/>
          <a:lstStyle/>
          <a:p>
            <a:r>
              <a:rPr lang="en-US" noProof="0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</p:spPr>
        <p:txBody>
          <a:bodyPr/>
          <a:lstStyle/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519176D6-350E-260A-4219-5652FCA00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CD3B1BB-F00B-4D08-643B-4AD401DAF7C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BAAAD9-6FA2-4454-AE90-CFE22434DF5C}" type="datetime1">
              <a:rPr lang="en-US" altLang="en-US"/>
              <a:pPr>
                <a:defRPr/>
              </a:pPr>
              <a:t>7/6/2023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CF8510C-0162-8224-5D55-C3BC2C26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FF0C26-C561-4EEC-B82C-81AA696DB93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687584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id="{29A299AD-2B2B-20A7-68F5-19D0CD21C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BFBA190A-D617-48FC-44F5-F0E78381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8" name="Holder 4">
            <a:extLst>
              <a:ext uri="{FF2B5EF4-FFF2-40B4-BE49-F238E27FC236}">
                <a16:creationId xmlns:a16="http://schemas.microsoft.com/office/drawing/2014/main" id="{AF7FA314-E9FD-A564-B770-3B2C8B1E77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Holder 5">
            <a:extLst>
              <a:ext uri="{FF2B5EF4-FFF2-40B4-BE49-F238E27FC236}">
                <a16:creationId xmlns:a16="http://schemas.microsoft.com/office/drawing/2014/main" id="{F530C098-F1E4-A812-A6B5-7714163664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>
                <a:cs typeface="+mn-cs"/>
              </a:defRPr>
            </a:lvl1pPr>
          </a:lstStyle>
          <a:p>
            <a:pPr>
              <a:defRPr/>
            </a:pPr>
            <a:fld id="{7C317907-1192-4543-BC31-11357998EFFC}" type="datetime1">
              <a:rPr lang="en-US" altLang="en-US"/>
              <a:pPr>
                <a:defRPr/>
              </a:pPr>
              <a:t>7/6/2023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62B9E6E-DBCE-7724-A305-389C076AD5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buSzPct val="100000"/>
              <a:buFont typeface="Calibri" panose="020F0502020204030204" pitchFamily="34" charset="0"/>
              <a:buNone/>
              <a:defRPr smtClean="0">
                <a:cs typeface="+mn-cs"/>
              </a:defRPr>
            </a:lvl1pPr>
          </a:lstStyle>
          <a:p>
            <a:pPr>
              <a:defRPr/>
            </a:pPr>
            <a:fld id="{25C16431-FB51-4089-8440-C12D6F8DD2B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4.jpe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3.jpe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hyperlink" Target="https://www.clinicaltrials.gov/ct2/about-studies/learn" TargetMode="Externa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2.jpe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1.jpeg"/><Relationship Id="rId28" Type="http://schemas.openxmlformats.org/officeDocument/2006/relationships/hyperlink" Target="https://doi.org/10.1016/j.jacadv.2022.100148" TargetMode="Externa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image" Target="../media/image11.jpeg"/><Relationship Id="rId3" Type="http://schemas.openxmlformats.org/officeDocument/2006/relationships/tags" Target="../tags/tag25.xml"/><Relationship Id="rId21" Type="http://schemas.openxmlformats.org/officeDocument/2006/relationships/image" Target="../media/image6.jpe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image" Target="../media/image10.jpeg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9.jpeg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image" Target="../media/image8.jpeg"/><Relationship Id="rId28" Type="http://schemas.openxmlformats.org/officeDocument/2006/relationships/hyperlink" Target="https://www.clinicaltrials.gov/ct2/about-studies/learn" TargetMode="Externa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image" Target="../media/image7.jpeg"/><Relationship Id="rId27" Type="http://schemas.openxmlformats.org/officeDocument/2006/relationships/hyperlink" Target="https://doi.org/10.1016/j.jacadv.2022.100148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image" Target="../media/image12.jpeg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image" Target="../media/image15.jpeg"/><Relationship Id="rId47" Type="http://schemas.openxmlformats.org/officeDocument/2006/relationships/hyperlink" Target="https://doi.org/10.1016/j.jacadv.2022.100148" TargetMode="Externa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image" Target="../media/image6.jpeg"/><Relationship Id="rId46" Type="http://schemas.openxmlformats.org/officeDocument/2006/relationships/image" Target="../media/image17.jpeg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41" Type="http://schemas.openxmlformats.org/officeDocument/2006/relationships/image" Target="../media/image14.jpe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13.jpeg"/><Relationship Id="rId45" Type="http://schemas.openxmlformats.org/officeDocument/2006/relationships/image" Target="../media/image10.jpeg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49" Type="http://schemas.openxmlformats.org/officeDocument/2006/relationships/image" Target="../media/image18.png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4" Type="http://schemas.openxmlformats.org/officeDocument/2006/relationships/image" Target="../media/image9.jpe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openxmlformats.org/officeDocument/2006/relationships/image" Target="../media/image16.jpeg"/><Relationship Id="rId48" Type="http://schemas.openxmlformats.org/officeDocument/2006/relationships/hyperlink" Target="https://www.clinicaltrials.gov/ct2/about-studies/learn" TargetMode="External"/><Relationship Id="rId8" Type="http://schemas.openxmlformats.org/officeDocument/2006/relationships/tags" Target="../tags/tag4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hyperlink" Target="https://www.clinicaltrials.gov/ct2/about-studies/learn" TargetMode="External"/><Relationship Id="rId3" Type="http://schemas.openxmlformats.org/officeDocument/2006/relationships/tags" Target="../tags/tag80.xml"/><Relationship Id="rId21" Type="http://schemas.openxmlformats.org/officeDocument/2006/relationships/image" Target="../media/image19.jpeg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hyperlink" Target="https://doi.org/10.1016/j.jacadv.2022.100148" TargetMode="Externa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image" Target="../media/image6.jpe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image" Target="../media/image17.jpeg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image" Target="../media/image10.jpeg"/><Relationship Id="rId10" Type="http://schemas.openxmlformats.org/officeDocument/2006/relationships/tags" Target="../tags/tag87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tags" Target="../tags/tag121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34" Type="http://schemas.openxmlformats.org/officeDocument/2006/relationships/image" Target="../media/image3.jpe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image" Target="../media/image17.jpeg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29" Type="http://schemas.openxmlformats.org/officeDocument/2006/relationships/image" Target="../media/image20.jpe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32" Type="http://schemas.openxmlformats.org/officeDocument/2006/relationships/image" Target="../media/image10.jpeg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slideLayout" Target="../slideLayouts/slideLayout1.xml"/><Relationship Id="rId36" Type="http://schemas.openxmlformats.org/officeDocument/2006/relationships/hyperlink" Target="https://www.clinicaltrials.gov/ct2/about-studies/learn" TargetMode="Externa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31" Type="http://schemas.openxmlformats.org/officeDocument/2006/relationships/image" Target="../media/image9.jpe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tags" Target="../tags/tag122.xml"/><Relationship Id="rId30" Type="http://schemas.openxmlformats.org/officeDocument/2006/relationships/image" Target="../media/image21.jpeg"/><Relationship Id="rId35" Type="http://schemas.openxmlformats.org/officeDocument/2006/relationships/hyperlink" Target="https://doi.org/10.1016/j.jacadv.2022.1001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1">
            <a:extLst>
              <a:ext uri="{FF2B5EF4-FFF2-40B4-BE49-F238E27FC236}">
                <a16:creationId xmlns:a16="http://schemas.microsoft.com/office/drawing/2014/main" id="{2A3E8939-B7B8-6FCF-83EC-4353464E2DA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08398" y="4939977"/>
            <a:ext cx="6127179" cy="5368925"/>
          </a:xfrm>
          <a:prstGeom prst="rect">
            <a:avLst/>
          </a:prstGeom>
          <a:blipFill dpi="0" rotWithShape="0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" name="object 2">
            <a:extLst>
              <a:ext uri="{FF2B5EF4-FFF2-40B4-BE49-F238E27FC236}">
                <a16:creationId xmlns:a16="http://schemas.microsoft.com/office/drawing/2014/main" id="{EE12E136-B154-8584-70F7-02E72690CFC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63" y="0"/>
            <a:ext cx="7551737" cy="2344738"/>
          </a:xfrm>
          <a:prstGeom prst="rect">
            <a:avLst/>
          </a:prstGeom>
          <a:blipFill dpi="0" rotWithShape="0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6" name="object 3">
            <a:extLst>
              <a:ext uri="{FF2B5EF4-FFF2-40B4-BE49-F238E27FC236}">
                <a16:creationId xmlns:a16="http://schemas.microsoft.com/office/drawing/2014/main" id="{DC9F7F79-EA23-3AA6-65BD-C88D974966E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072" y="6904038"/>
            <a:ext cx="1344612" cy="3346450"/>
          </a:xfrm>
          <a:prstGeom prst="rect">
            <a:avLst/>
          </a:prstGeom>
          <a:blipFill dpi="0" rotWithShape="0">
            <a:blip r:embed="rId2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7" name="object 4">
            <a:extLst>
              <a:ext uri="{FF2B5EF4-FFF2-40B4-BE49-F238E27FC236}">
                <a16:creationId xmlns:a16="http://schemas.microsoft.com/office/drawing/2014/main" id="{0B64994F-E9D2-7234-2ADB-04B70E0DA11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73994" y="2701925"/>
            <a:ext cx="12700" cy="7553325"/>
          </a:xfrm>
          <a:prstGeom prst="rect">
            <a:avLst/>
          </a:prstGeom>
          <a:blipFill dpi="0" rotWithShape="0">
            <a:blip r:embed="rId2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object 5">
            <a:extLst>
              <a:ext uri="{FF2B5EF4-FFF2-40B4-BE49-F238E27FC236}">
                <a16:creationId xmlns:a16="http://schemas.microsoft.com/office/drawing/2014/main" id="{2E691C3B-51EF-0084-D29F-A2774D6981F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863" y="2684463"/>
            <a:ext cx="974725" cy="912812"/>
          </a:xfrm>
          <a:prstGeom prst="rect">
            <a:avLst/>
          </a:prstGeom>
          <a:blipFill dpi="0" rotWithShape="0">
            <a:blip r:embed="rId2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24A84F1-AE77-0AFA-9328-3288B2405D1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22250" y="300038"/>
            <a:ext cx="1549400" cy="446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014"/>
              </a:lnSpc>
              <a:defRPr/>
            </a:pPr>
            <a:r>
              <a:rPr sz="85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SJJWMK+HelveticaNeueLTStd-Bd"/>
                <a:cs typeface="SJJWMK+HelveticaNeueLTStd-Bd"/>
                <a:sym typeface="Wingdings"/>
              </a:rPr>
              <a:t>SUPPLEMENTAL FIGURE 1</a:t>
            </a:r>
          </a:p>
          <a:p>
            <a:pPr fontAlgn="auto">
              <a:lnSpc>
                <a:spcPts val="1014"/>
              </a:lnSpc>
              <a:spcBef>
                <a:spcPts val="85"/>
              </a:spcBef>
              <a:defRPr/>
            </a:pPr>
            <a:r>
              <a:rPr sz="85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SJJWMK+HelveticaNeueLTStd-Bd"/>
                <a:cs typeface="SJJWMK+HelveticaNeueLTStd-Bd"/>
                <a:sym typeface="Wingdings"/>
              </a:rPr>
              <a:t>Plain Language Summary</a:t>
            </a:r>
          </a:p>
          <a:p>
            <a:pPr fontAlgn="auto">
              <a:lnSpc>
                <a:spcPts val="1014"/>
              </a:lnSpc>
              <a:spcBef>
                <a:spcPts val="85"/>
              </a:spcBef>
              <a:defRPr/>
            </a:pPr>
            <a:r>
              <a:rPr sz="85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SJJWMK+HelveticaNeueLTStd-Bd"/>
                <a:cs typeface="SJJWMK+HelveticaNeueLTStd-Bd"/>
                <a:sym typeface="Wingdings"/>
              </a:rPr>
              <a:t>of the Study</a:t>
            </a:r>
          </a:p>
        </p:txBody>
      </p:sp>
      <p:sp>
        <p:nvSpPr>
          <p:cNvPr id="3080" name="object 8">
            <a:extLst>
              <a:ext uri="{FF2B5EF4-FFF2-40B4-BE49-F238E27FC236}">
                <a16:creationId xmlns:a16="http://schemas.microsoft.com/office/drawing/2014/main" id="{B01F486F-4AFC-ED09-AAD5-F16EE09B568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52663" y="299790"/>
            <a:ext cx="443865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975"/>
              </a:lnSpc>
            </a:pPr>
            <a:r>
              <a:rPr lang="en-US" altLang="en-US" sz="2500" dirty="0">
                <a:solidFill>
                  <a:srgbClr val="FFFFFF"/>
                </a:solidFill>
                <a:latin typeface="SJJWMK+HelveticaNeueLTStd-Bd" charset="0"/>
                <a:cs typeface="SJJWMK+HelveticaNeueLTStd-Bd" charset="0"/>
              </a:rPr>
              <a:t>&lt;Title&gt;</a:t>
            </a:r>
            <a:endParaRPr lang="ru-RU" altLang="en-US" sz="2500" dirty="0">
              <a:solidFill>
                <a:srgbClr val="FFFFFF"/>
              </a:solidFill>
              <a:latin typeface="SJJWMK+HelveticaNeueLTStd-Bd" charset="0"/>
              <a:cs typeface="SJJWMK+HelveticaNeueLTStd-Bd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8D4D441-4D37-11DD-6732-4FC38F366D0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22250" y="960438"/>
            <a:ext cx="1298575" cy="5826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88"/>
              </a:lnSpc>
              <a:buSzTx/>
              <a:buFontTx/>
              <a:buNone/>
            </a:pPr>
            <a:r>
              <a:rPr lang="en-US" altLang="en-US" sz="800">
                <a:solidFill>
                  <a:srgbClr val="FFFFFF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Please note that this</a:t>
            </a:r>
          </a:p>
          <a:p>
            <a:pPr>
              <a:lnSpc>
                <a:spcPts val="988"/>
              </a:lnSpc>
              <a:spcBef>
                <a:spcPts val="113"/>
              </a:spcBef>
              <a:buSzTx/>
              <a:buFontTx/>
              <a:buNone/>
            </a:pPr>
            <a:r>
              <a:rPr lang="en-US" altLang="en-US" sz="800">
                <a:solidFill>
                  <a:srgbClr val="FFFFFF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summary only contains</a:t>
            </a:r>
          </a:p>
          <a:p>
            <a:pPr>
              <a:lnSpc>
                <a:spcPts val="988"/>
              </a:lnSpc>
              <a:spcBef>
                <a:spcPts val="113"/>
              </a:spcBef>
              <a:buSzTx/>
              <a:buFontTx/>
              <a:buNone/>
            </a:pPr>
            <a:r>
              <a:rPr lang="en-US" altLang="en-US" sz="800">
                <a:solidFill>
                  <a:srgbClr val="FFFFFF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information from the full</a:t>
            </a:r>
          </a:p>
          <a:p>
            <a:pPr>
              <a:lnSpc>
                <a:spcPts val="988"/>
              </a:lnSpc>
              <a:spcBef>
                <a:spcPts val="113"/>
              </a:spcBef>
              <a:buSzTx/>
              <a:buFontTx/>
              <a:buNone/>
            </a:pPr>
            <a:r>
              <a:rPr lang="en-US" altLang="en-US" sz="800">
                <a:solidFill>
                  <a:srgbClr val="FFFFFF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scientiﬁc article:</a:t>
            </a:r>
          </a:p>
        </p:txBody>
      </p:sp>
      <p:sp>
        <p:nvSpPr>
          <p:cNvPr id="3082" name="object 10">
            <a:extLst>
              <a:ext uri="{FF2B5EF4-FFF2-40B4-BE49-F238E27FC236}">
                <a16:creationId xmlns:a16="http://schemas.microsoft.com/office/drawing/2014/main" id="{047033CB-A1CF-4DEB-7AA4-CBB5A7191EC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4638" y="1692275"/>
            <a:ext cx="13366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63"/>
              </a:lnSpc>
            </a:pPr>
            <a:r>
              <a:rPr lang="ru-RU" altLang="en-US" sz="900">
                <a:solidFill>
                  <a:srgbClr val="FFFFFF"/>
                </a:solidFill>
                <a:latin typeface="SJJWMK+HelveticaNeueLTStd-Bd" charset="0"/>
                <a:cs typeface="SJJWMK+HelveticaNeueLTStd-Bd" charset="0"/>
                <a:hlinkClick r:id="rId28"/>
              </a:rPr>
              <a:t>View Scientiﬁc Article</a:t>
            </a:r>
          </a:p>
        </p:txBody>
      </p:sp>
      <p:sp>
        <p:nvSpPr>
          <p:cNvPr id="3083" name="object 11">
            <a:extLst>
              <a:ext uri="{FF2B5EF4-FFF2-40B4-BE49-F238E27FC236}">
                <a16:creationId xmlns:a16="http://schemas.microsoft.com/office/drawing/2014/main" id="{492F84E2-3742-BEF4-5908-D38AE44FDB6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52478" y="2633093"/>
            <a:ext cx="2287588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300"/>
              </a:lnSpc>
            </a:pPr>
            <a:r>
              <a:rPr lang="ru-RU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</a:rPr>
              <a:t>Date of summary: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  <a:p>
            <a:pPr eaLnBrk="1" hangingPunct="1">
              <a:lnSpc>
                <a:spcPts val="1300"/>
              </a:lnSpc>
              <a:spcBef>
                <a:spcPts val="750"/>
              </a:spcBef>
            </a:pPr>
            <a:r>
              <a:rPr lang="ru-RU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</a:rPr>
              <a:t>Study number: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  <a:p>
            <a:pPr eaLnBrk="1" hangingPunct="1">
              <a:lnSpc>
                <a:spcPts val="1300"/>
              </a:lnSpc>
              <a:spcBef>
                <a:spcPts val="700"/>
              </a:spcBef>
            </a:pPr>
            <a:r>
              <a:rPr lang="ru-RU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</a:rPr>
              <a:t>Study start date: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  <a:p>
            <a:pPr eaLnBrk="1" hangingPunct="1">
              <a:lnSpc>
                <a:spcPts val="1300"/>
              </a:lnSpc>
              <a:spcBef>
                <a:spcPts val="750"/>
              </a:spcBef>
            </a:pPr>
            <a:r>
              <a:rPr lang="ru-RU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</a:rPr>
              <a:t>Study end date: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3084" name="object 12">
            <a:extLst>
              <a:ext uri="{FF2B5EF4-FFF2-40B4-BE49-F238E27FC236}">
                <a16:creationId xmlns:a16="http://schemas.microsoft.com/office/drawing/2014/main" id="{55E8217E-4487-F1EA-11E5-7FEC18044B0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1613" y="3738729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EE0EBC9-0812-740E-DE38-E4607867B52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752478" y="3684018"/>
            <a:ext cx="4102100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313"/>
              </a:lnSpc>
              <a:buSzTx/>
              <a:buFontTx/>
              <a:buNone/>
            </a:pPr>
            <a:r>
              <a:rPr lang="en-US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The full title of the article:</a:t>
            </a:r>
            <a:endParaRPr lang="en-US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  <a:sym typeface="Wingdings" panose="05000000000000000000" pitchFamily="2" charset="2"/>
            </a:endParaRPr>
          </a:p>
        </p:txBody>
      </p:sp>
      <p:sp>
        <p:nvSpPr>
          <p:cNvPr id="3092" name="object 20">
            <a:extLst>
              <a:ext uri="{FF2B5EF4-FFF2-40B4-BE49-F238E27FC236}">
                <a16:creationId xmlns:a16="http://schemas.microsoft.com/office/drawing/2014/main" id="{048D1371-2BC0-67AE-68AD-52505F3A5F65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33266" y="5822368"/>
            <a:ext cx="1652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ru-RU" altLang="en-US" sz="17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Key takeaways</a:t>
            </a:r>
          </a:p>
        </p:txBody>
      </p:sp>
      <p:sp>
        <p:nvSpPr>
          <p:cNvPr id="3094" name="object 22">
            <a:extLst>
              <a:ext uri="{FF2B5EF4-FFF2-40B4-BE49-F238E27FC236}">
                <a16:creationId xmlns:a16="http://schemas.microsoft.com/office/drawing/2014/main" id="{AB36E156-E32C-5960-B109-6B058D1DF96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71846" y="7015163"/>
            <a:ext cx="1217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  <a:p>
            <a:pPr eaLnBrk="1" hangingPunct="1">
              <a:lnSpc>
                <a:spcPts val="1875"/>
              </a:lnSpc>
              <a:spcBef>
                <a:spcPts val="38"/>
              </a:spcBef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5ABF7E4-042B-72E9-9599-9247961E485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39080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BBB7FAF3-0A03-77AD-560E-AC9C8B6F969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46458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28"/>
              </a:rPr>
              <a:t>View Scientiﬁc Article</a:t>
            </a: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E54C8CF-2867-CC1F-9068-4ED102F56F9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71846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3098" name="object 29">
            <a:extLst>
              <a:ext uri="{FF2B5EF4-FFF2-40B4-BE49-F238E27FC236}">
                <a16:creationId xmlns:a16="http://schemas.microsoft.com/office/drawing/2014/main" id="{3F4F78B8-77D7-2FA6-B1FA-E9FEBCCFC814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77850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644826F-3383-F9E0-78DE-41ACBD48EC2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71846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3101" name="object 32">
            <a:extLst>
              <a:ext uri="{FF2B5EF4-FFF2-40B4-BE49-F238E27FC236}">
                <a16:creationId xmlns:a16="http://schemas.microsoft.com/office/drawing/2014/main" id="{E095086F-90BC-BAF8-8E72-B9FD996B4F9A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77850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9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9"/>
              </a:rPr>
              <a:t>ct2/about-studies/learn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E7B8C418-5810-05C1-4F76-1A95AD3DB9F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22250" y="10415588"/>
            <a:ext cx="24765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14042"/>
                </a:solidFill>
                <a:latin typeface="SJJWMK+HelveticaNeueLTStd-Bd"/>
                <a:cs typeface="SJJWMK+HelveticaNeueLTStd-Bd"/>
                <a:sym typeface="Wingdings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56910-5C05-BDEB-3B01-976FEC18FE51}"/>
              </a:ext>
            </a:extLst>
          </p:cNvPr>
          <p:cNvSpPr txBox="1"/>
          <p:nvPr/>
        </p:nvSpPr>
        <p:spPr>
          <a:xfrm>
            <a:off x="2182819" y="6215007"/>
            <a:ext cx="5123822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88"/>
              </a:lnSpc>
              <a:spcBef>
                <a:spcPts val="313"/>
              </a:spcBef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&lt;Key takeaway&gt;</a:t>
            </a:r>
            <a:endParaRPr 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E6D3A-549C-C666-99E4-E85AC21FE2DB}"/>
              </a:ext>
            </a:extLst>
          </p:cNvPr>
          <p:cNvSpPr txBox="1"/>
          <p:nvPr/>
        </p:nvSpPr>
        <p:spPr>
          <a:xfrm>
            <a:off x="2826475" y="2604046"/>
            <a:ext cx="1531771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&lt;Summary date&gt;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1976C-E28E-FA35-CB87-B6E07DB25081}"/>
              </a:ext>
            </a:extLst>
          </p:cNvPr>
          <p:cNvSpPr txBox="1"/>
          <p:nvPr/>
        </p:nvSpPr>
        <p:spPr>
          <a:xfrm>
            <a:off x="2807703" y="2853656"/>
            <a:ext cx="1531771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&lt;Study number&gt;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4534C-D374-BE5F-44CD-AC5C7863179C}"/>
              </a:ext>
            </a:extLst>
          </p:cNvPr>
          <p:cNvSpPr txBox="1"/>
          <p:nvPr/>
        </p:nvSpPr>
        <p:spPr>
          <a:xfrm>
            <a:off x="2814693" y="3104965"/>
            <a:ext cx="1531771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&lt;Start date&gt;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FAF9E-A9D4-9278-28DA-BB5785ABD484}"/>
              </a:ext>
            </a:extLst>
          </p:cNvPr>
          <p:cNvSpPr txBox="1"/>
          <p:nvPr/>
        </p:nvSpPr>
        <p:spPr>
          <a:xfrm>
            <a:off x="2804751" y="3384331"/>
            <a:ext cx="1531771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&lt;End date&gt;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25025-6E0D-31B6-7158-665AF49433A6}"/>
              </a:ext>
            </a:extLst>
          </p:cNvPr>
          <p:cNvSpPr txBox="1"/>
          <p:nvPr/>
        </p:nvSpPr>
        <p:spPr>
          <a:xfrm>
            <a:off x="1690017" y="3874890"/>
            <a:ext cx="5616623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&lt;Subtitle&gt;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1">
            <a:extLst>
              <a:ext uri="{FF2B5EF4-FFF2-40B4-BE49-F238E27FC236}">
                <a16:creationId xmlns:a16="http://schemas.microsoft.com/office/drawing/2014/main" id="{72849B5C-140E-612D-E145-29020172446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3" y="6904038"/>
            <a:ext cx="1508125" cy="3346450"/>
          </a:xfrm>
          <a:prstGeom prst="rect">
            <a:avLst/>
          </a:prstGeom>
          <a:blipFill dpi="0" rotWithShape="0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9" name="object 2">
            <a:extLst>
              <a:ext uri="{FF2B5EF4-FFF2-40B4-BE49-F238E27FC236}">
                <a16:creationId xmlns:a16="http://schemas.microsoft.com/office/drawing/2014/main" id="{27D6E92A-5BF3-CAC9-D48C-216373B47AD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6625" y="5337175"/>
            <a:ext cx="5349875" cy="866775"/>
          </a:xfrm>
          <a:prstGeom prst="rect">
            <a:avLst/>
          </a:prstGeom>
          <a:blipFill dpi="0" rotWithShape="0">
            <a:blip r:embed="rId2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object 3">
            <a:extLst>
              <a:ext uri="{FF2B5EF4-FFF2-40B4-BE49-F238E27FC236}">
                <a16:creationId xmlns:a16="http://schemas.microsoft.com/office/drawing/2014/main" id="{98C660F3-C0D2-1D60-14E4-78992DF156F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9963" y="1119188"/>
            <a:ext cx="4857750" cy="3509962"/>
          </a:xfrm>
          <a:prstGeom prst="rect">
            <a:avLst/>
          </a:prstGeom>
          <a:blipFill dpi="0" rotWithShape="0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object 4">
            <a:extLst>
              <a:ext uri="{FF2B5EF4-FFF2-40B4-BE49-F238E27FC236}">
                <a16:creationId xmlns:a16="http://schemas.microsoft.com/office/drawing/2014/main" id="{75C183D1-B6B7-442C-CAA3-6C71E315C3A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863" y="715963"/>
            <a:ext cx="974725" cy="912812"/>
          </a:xfrm>
          <a:prstGeom prst="rect">
            <a:avLst/>
          </a:prstGeom>
          <a:blipFill dpi="0" rotWithShape="0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object 5">
            <a:extLst>
              <a:ext uri="{FF2B5EF4-FFF2-40B4-BE49-F238E27FC236}">
                <a16:creationId xmlns:a16="http://schemas.microsoft.com/office/drawing/2014/main" id="{56881074-6E1D-66E8-3112-CAC44ABA4BF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46275" y="742950"/>
            <a:ext cx="12700" cy="9510713"/>
          </a:xfrm>
          <a:prstGeom prst="rect">
            <a:avLst/>
          </a:prstGeom>
          <a:blipFill dpi="0" rotWithShape="0">
            <a:blip r:embed="rId2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3" name="object 6">
            <a:extLst>
              <a:ext uri="{FF2B5EF4-FFF2-40B4-BE49-F238E27FC236}">
                <a16:creationId xmlns:a16="http://schemas.microsoft.com/office/drawing/2014/main" id="{BCB0B520-CC0E-6033-F71D-86F71337E27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7556500" cy="492125"/>
          </a:xfrm>
          <a:prstGeom prst="rect">
            <a:avLst/>
          </a:prstGeom>
          <a:blipFill dpi="0" rotWithShape="0">
            <a:blip r:embed="rId2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5" name="object 9">
            <a:extLst>
              <a:ext uri="{FF2B5EF4-FFF2-40B4-BE49-F238E27FC236}">
                <a16:creationId xmlns:a16="http://schemas.microsoft.com/office/drawing/2014/main" id="{DC5C8580-5BEA-9CB3-9AD2-E70174EFED8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86150" y="1849438"/>
            <a:ext cx="3432175" cy="1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300"/>
              </a:lnSpc>
            </a:pPr>
            <a:r>
              <a:rPr lang="en-US" altLang="en-US" sz="1100" dirty="0">
                <a:solidFill>
                  <a:srgbClr val="3B3B3A"/>
                </a:solidFill>
                <a:latin typeface="SJJWMK+HelveticaNeueLTStd-Bd" charset="0"/>
                <a:cs typeface="SJJWMK+HelveticaNeueLTStd-Bd" charset="0"/>
              </a:rPr>
              <a:t>&lt;Aims&gt;</a:t>
            </a:r>
            <a:endParaRPr lang="ru-RU" altLang="en-US" sz="1100" dirty="0">
              <a:solidFill>
                <a:srgbClr val="3B3B3A"/>
              </a:solidFill>
              <a:latin typeface="SJJWMK+HelveticaNeueLTStd-Bd" charset="0"/>
              <a:cs typeface="SJJWMK+HelveticaNeueLTStd-Bd" charset="0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EBCC760-90D6-1AA9-61B6-1548CEF258A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86150" y="3824288"/>
            <a:ext cx="3333750" cy="560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313"/>
              </a:lnSpc>
              <a:buSzTx/>
              <a:buFontTx/>
              <a:buNone/>
            </a:pPr>
            <a:r>
              <a:rPr lang="en-US" altLang="en-US" sz="1100">
                <a:solidFill>
                  <a:srgbClr val="3B3B3A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More information can be found in the scientiﬁc</a:t>
            </a:r>
          </a:p>
          <a:p>
            <a:pPr>
              <a:lnSpc>
                <a:spcPts val="1313"/>
              </a:lnSpc>
              <a:spcBef>
                <a:spcPts val="88"/>
              </a:spcBef>
              <a:buSzTx/>
              <a:buFontTx/>
              <a:buNone/>
            </a:pPr>
            <a:r>
              <a:rPr lang="en-US" altLang="en-US" sz="1100">
                <a:solidFill>
                  <a:srgbClr val="3B3B3A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article of this study, which you can access here:</a:t>
            </a:r>
          </a:p>
          <a:p>
            <a:pPr>
              <a:lnSpc>
                <a:spcPts val="1313"/>
              </a:lnSpc>
              <a:spcBef>
                <a:spcPts val="88"/>
              </a:spcBef>
              <a:buSzTx/>
              <a:buFontTx/>
              <a:buNone/>
            </a:pPr>
            <a:r>
              <a:rPr lang="en-US" altLang="en-US" sz="11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27"/>
              </a:rPr>
              <a:t>View Scientiﬁc Article</a:t>
            </a:r>
          </a:p>
        </p:txBody>
      </p:sp>
      <p:sp>
        <p:nvSpPr>
          <p:cNvPr id="4115" name="object 19">
            <a:extLst>
              <a:ext uri="{FF2B5EF4-FFF2-40B4-BE49-F238E27FC236}">
                <a16:creationId xmlns:a16="http://schemas.microsoft.com/office/drawing/2014/main" id="{5926BFBE-1C7D-3A65-F7A8-0CF1B43051C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21038" y="5635625"/>
            <a:ext cx="29352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ru-RU" altLang="en-US" sz="1700">
                <a:solidFill>
                  <a:srgbClr val="FFFFFF"/>
                </a:solidFill>
                <a:latin typeface="RVANSW+HelveticaNeueLTStd-Md" charset="0"/>
                <a:cs typeface="RVANSW+HelveticaNeueLTStd-Md" charset="0"/>
              </a:rPr>
              <a:t>What did this study look at?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9980DFBF-FBC9-33B5-768D-88F0E1D54CB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47950" y="6267450"/>
            <a:ext cx="4541838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282"/>
              </a:lnSpc>
              <a:defRPr/>
            </a:pP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JLELUA+HelveticaNeueLTStd-Roman"/>
                <a:cs typeface="JLELUA+HelveticaNeueLTStd-Roman"/>
                <a:sym typeface="Wingdings"/>
              </a:rPr>
              <a:t>•</a:t>
            </a:r>
            <a:r>
              <a:rPr sz="1100" spc="368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lang="en-US" sz="1100" spc="-1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&lt;Introduction&gt;</a:t>
            </a:r>
            <a:endParaRPr sz="1100" spc="-2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3B3B3A"/>
              </a:solidFill>
              <a:latin typeface="JLELUA+HelveticaNeueLTStd-Roman"/>
              <a:cs typeface="JLELUA+HelveticaNeueLTStd-Roman"/>
              <a:sym typeface="Wingdings"/>
            </a:endParaRPr>
          </a:p>
        </p:txBody>
      </p:sp>
      <p:sp>
        <p:nvSpPr>
          <p:cNvPr id="4118" name="object 22">
            <a:extLst>
              <a:ext uri="{FF2B5EF4-FFF2-40B4-BE49-F238E27FC236}">
                <a16:creationId xmlns:a16="http://schemas.microsoft.com/office/drawing/2014/main" id="{2EF3BF30-E9E7-9228-8D54-9B11FCFDCF53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6388" y="7015163"/>
            <a:ext cx="1217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  <a:p>
            <a:pPr eaLnBrk="1" hangingPunct="1">
              <a:lnSpc>
                <a:spcPts val="1875"/>
              </a:lnSpc>
              <a:spcBef>
                <a:spcPts val="38"/>
              </a:spcBef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D4C8642-F59E-8F36-199A-2AA31A1E00D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06388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D6E03BB-826C-F0EE-0767-A175BA792DA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81000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27"/>
              </a:rPr>
              <a:t>View Scientiﬁc Article</a:t>
            </a: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2CCFE1F-C5D6-1F0F-5F60-BF990BAEF60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06388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4126" name="object 30">
            <a:extLst>
              <a:ext uri="{FF2B5EF4-FFF2-40B4-BE49-F238E27FC236}">
                <a16:creationId xmlns:a16="http://schemas.microsoft.com/office/drawing/2014/main" id="{783DA5E7-3E1D-76F4-E641-6E11B27DE316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06388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0112A34C-A48D-12CB-0B92-405FDD6A553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06388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4130" name="object 34">
            <a:extLst>
              <a:ext uri="{FF2B5EF4-FFF2-40B4-BE49-F238E27FC236}">
                <a16:creationId xmlns:a16="http://schemas.microsoft.com/office/drawing/2014/main" id="{A56B153B-87BB-63F6-EC4C-EEBC1E1403B6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06388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8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8"/>
              </a:rPr>
              <a:t>ct2/about-studies/learn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3021B3BC-7AE7-E743-B9F4-DC0F36D3AD6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22250" y="10415588"/>
            <a:ext cx="24765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4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DEC29697-1B50-4B22-D541-995442CD1E64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84943" y="1778035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1">
            <a:extLst>
              <a:ext uri="{FF2B5EF4-FFF2-40B4-BE49-F238E27FC236}">
                <a16:creationId xmlns:a16="http://schemas.microsoft.com/office/drawing/2014/main" id="{F164EDF2-1BC8-D09B-4949-A7B8C4C2735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3" y="6904038"/>
            <a:ext cx="1508125" cy="3346450"/>
          </a:xfrm>
          <a:prstGeom prst="rect">
            <a:avLst/>
          </a:prstGeom>
          <a:blipFill dpi="0" rotWithShape="0">
            <a:blip r:embed="rId3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3" name="object 2">
            <a:extLst>
              <a:ext uri="{FF2B5EF4-FFF2-40B4-BE49-F238E27FC236}">
                <a16:creationId xmlns:a16="http://schemas.microsoft.com/office/drawing/2014/main" id="{403731F4-81C5-53A8-CB80-96C6293FA4D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6625" y="2013638"/>
            <a:ext cx="5349875" cy="866775"/>
          </a:xfrm>
          <a:prstGeom prst="rect">
            <a:avLst/>
          </a:prstGeom>
          <a:blipFill dpi="0" rotWithShape="0">
            <a:blip r:embed="rId3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4" name="object 3">
            <a:extLst>
              <a:ext uri="{FF2B5EF4-FFF2-40B4-BE49-F238E27FC236}">
                <a16:creationId xmlns:a16="http://schemas.microsoft.com/office/drawing/2014/main" id="{586C5C99-EE2C-FF75-D876-66BC88B1666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95638" y="4999726"/>
            <a:ext cx="3440112" cy="309562"/>
          </a:xfrm>
          <a:prstGeom prst="rect">
            <a:avLst/>
          </a:prstGeom>
          <a:blipFill dpi="0" rotWithShape="0">
            <a:blip r:embed="rId4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" name="object 4">
            <a:extLst>
              <a:ext uri="{FF2B5EF4-FFF2-40B4-BE49-F238E27FC236}">
                <a16:creationId xmlns:a16="http://schemas.microsoft.com/office/drawing/2014/main" id="{FF63A99F-A649-F158-1AB7-6EBE7E83C4A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11788" y="3490013"/>
            <a:ext cx="1752600" cy="1325563"/>
          </a:xfrm>
          <a:prstGeom prst="rect">
            <a:avLst/>
          </a:prstGeom>
          <a:blipFill dpi="0" rotWithShape="0">
            <a:blip r:embed="rId4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object 5">
            <a:extLst>
              <a:ext uri="{FF2B5EF4-FFF2-40B4-BE49-F238E27FC236}">
                <a16:creationId xmlns:a16="http://schemas.microsoft.com/office/drawing/2014/main" id="{C198847C-5EE7-3CDF-853D-27E187C7991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74938" y="3490013"/>
            <a:ext cx="1752600" cy="1325563"/>
          </a:xfrm>
          <a:prstGeom prst="rect">
            <a:avLst/>
          </a:prstGeom>
          <a:blipFill dpi="0" rotWithShape="0">
            <a:blip r:embed="rId4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7" name="object 6">
            <a:extLst>
              <a:ext uri="{FF2B5EF4-FFF2-40B4-BE49-F238E27FC236}">
                <a16:creationId xmlns:a16="http://schemas.microsoft.com/office/drawing/2014/main" id="{4A77A352-6916-CBAC-AD7B-172099ADC9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05213" y="5375963"/>
            <a:ext cx="622300" cy="622300"/>
          </a:xfrm>
          <a:prstGeom prst="rect">
            <a:avLst/>
          </a:prstGeom>
          <a:blipFill dpi="0" rotWithShape="0">
            <a:blip r:embed="rId4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object 7">
            <a:extLst>
              <a:ext uri="{FF2B5EF4-FFF2-40B4-BE49-F238E27FC236}">
                <a16:creationId xmlns:a16="http://schemas.microsoft.com/office/drawing/2014/main" id="{C9B2D585-2DBE-0284-1B64-EFF58D35F69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863" y="715963"/>
            <a:ext cx="974725" cy="912812"/>
          </a:xfrm>
          <a:prstGeom prst="rect">
            <a:avLst/>
          </a:prstGeom>
          <a:blipFill dpi="0" rotWithShape="0">
            <a:blip r:embed="rId4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object 8">
            <a:extLst>
              <a:ext uri="{FF2B5EF4-FFF2-40B4-BE49-F238E27FC236}">
                <a16:creationId xmlns:a16="http://schemas.microsoft.com/office/drawing/2014/main" id="{047DDAB4-C743-BABB-6C55-6E9D417D17F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46275" y="742950"/>
            <a:ext cx="12700" cy="9510713"/>
          </a:xfrm>
          <a:prstGeom prst="rect">
            <a:avLst/>
          </a:prstGeom>
          <a:blipFill dpi="0" rotWithShape="0">
            <a:blip r:embed="rId4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object 9">
            <a:extLst>
              <a:ext uri="{FF2B5EF4-FFF2-40B4-BE49-F238E27FC236}">
                <a16:creationId xmlns:a16="http://schemas.microsoft.com/office/drawing/2014/main" id="{D2525893-036B-AA8D-1998-C7137660ED9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0" y="0"/>
            <a:ext cx="7556500" cy="492125"/>
          </a:xfrm>
          <a:prstGeom prst="rect">
            <a:avLst/>
          </a:prstGeom>
          <a:blipFill dpi="0" rotWithShape="0">
            <a:blip r:embed="rId4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61D395-E6D4-7669-33F4-3A348A598C6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266082" y="731838"/>
            <a:ext cx="4826298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88"/>
              </a:lnSpc>
              <a:buSzTx/>
              <a:buFontTx/>
              <a:buNone/>
            </a:pPr>
            <a:r>
              <a:rPr lang="en-US" altLang="en-US" sz="1100" dirty="0">
                <a:solidFill>
                  <a:srgbClr val="639F41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• </a:t>
            </a: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&lt;Intro summary&gt;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5359CB1-7D87-CD21-8205-0C9A2A3B88B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221038" y="2313676"/>
            <a:ext cx="3032125" cy="2564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994"/>
              </a:lnSpc>
              <a:defRPr/>
            </a:pPr>
            <a:r>
              <a:rPr sz="1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Who took part in </a:t>
            </a:r>
            <a:r>
              <a:rPr lang="en-US" sz="1700" spc="-17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this study?</a:t>
            </a:r>
            <a:endParaRPr sz="1700" spc="-17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latin typeface="RVANSW+HelveticaNeueLTStd-Md"/>
              <a:cs typeface="RVANSW+HelveticaNeueLTStd-Md"/>
              <a:sym typeface="Wingdings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CF76F01-40E1-47C0-1630-EA95CB4CFF1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198045" y="3120101"/>
            <a:ext cx="1286669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participants with</a:t>
            </a:r>
            <a:endParaRPr sz="11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SJJWMK+HelveticaNeueLTStd-Bd"/>
              <a:cs typeface="SJJWMK+HelveticaNeueLTStd-Bd"/>
              <a:sym typeface="Wingdings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774B49E-704D-10E3-34E0-A7049DC4D6D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419475" y="3823388"/>
            <a:ext cx="354013" cy="431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096"/>
              </a:lnSpc>
              <a:defRPr/>
            </a:pPr>
            <a:r>
              <a:rPr sz="2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FREUP+HelveticaNeueLTStd-Md"/>
                <a:cs typeface="RFREUP+HelveticaNeueLTStd-Md"/>
                <a:sym typeface="Wingdings"/>
              </a:rPr>
              <a:t>=</a:t>
            </a: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9DEA3EA-816E-7C71-6F03-0639974FC9B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57913" y="3823388"/>
            <a:ext cx="354012" cy="431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096"/>
              </a:lnSpc>
              <a:defRPr/>
            </a:pPr>
            <a:r>
              <a:rPr sz="2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FREUP+HelveticaNeueLTStd-Md"/>
                <a:cs typeface="RFREUP+HelveticaNeueLTStd-Md"/>
                <a:sym typeface="Wingdings"/>
              </a:rPr>
              <a:t>=</a:t>
            </a:r>
          </a:p>
        </p:txBody>
      </p:sp>
      <p:sp>
        <p:nvSpPr>
          <p:cNvPr id="5149" name="object 29">
            <a:extLst>
              <a:ext uri="{FF2B5EF4-FFF2-40B4-BE49-F238E27FC236}">
                <a16:creationId xmlns:a16="http://schemas.microsoft.com/office/drawing/2014/main" id="{25D04C75-171B-42EF-2F08-032A9A3D6FE2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93356" y="3985177"/>
            <a:ext cx="431800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538"/>
              </a:lnSpc>
            </a:pPr>
            <a:r>
              <a:rPr lang="en-US" altLang="en-US" sz="1300" dirty="0">
                <a:solidFill>
                  <a:srgbClr val="FFFFFF"/>
                </a:solidFill>
                <a:latin typeface="RFREUP+HelveticaNeueLTStd-Md" charset="0"/>
                <a:cs typeface="RFREUP+HelveticaNeueLTStd-Md" charset="0"/>
              </a:rPr>
              <a:t>&lt;a&gt;</a:t>
            </a:r>
            <a:endParaRPr lang="ru-RU" altLang="en-US" sz="1300" dirty="0">
              <a:solidFill>
                <a:srgbClr val="FFFFFF"/>
              </a:solidFill>
              <a:latin typeface="RFREUP+HelveticaNeueLTStd-Md" charset="0"/>
              <a:cs typeface="RFREUP+HelveticaNeueLTStd-Md" charset="0"/>
            </a:endParaRPr>
          </a:p>
        </p:txBody>
      </p:sp>
      <p:sp>
        <p:nvSpPr>
          <p:cNvPr id="5150" name="object 30">
            <a:extLst>
              <a:ext uri="{FF2B5EF4-FFF2-40B4-BE49-F238E27FC236}">
                <a16:creationId xmlns:a16="http://schemas.microsoft.com/office/drawing/2014/main" id="{64CD2703-E5CE-FB10-AB97-1B5083A3415F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734175" y="3964676"/>
            <a:ext cx="430213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538"/>
              </a:lnSpc>
            </a:pPr>
            <a:r>
              <a:rPr lang="en-US" altLang="en-US" sz="1300" dirty="0">
                <a:solidFill>
                  <a:srgbClr val="FFFFFF"/>
                </a:solidFill>
                <a:latin typeface="RFREUP+HelveticaNeueLTStd-Md" charset="0"/>
                <a:cs typeface="RFREUP+HelveticaNeueLTStd-Md" charset="0"/>
              </a:rPr>
              <a:t>&lt;b&gt;</a:t>
            </a:r>
            <a:endParaRPr lang="ru-RU" altLang="en-US" sz="1300" dirty="0">
              <a:solidFill>
                <a:srgbClr val="FFFFFF"/>
              </a:solidFill>
              <a:latin typeface="RFREUP+HelveticaNeueLTStd-Md" charset="0"/>
              <a:cs typeface="RFREUP+HelveticaNeueLTStd-Md" charset="0"/>
            </a:endParaRPr>
          </a:p>
        </p:txBody>
      </p:sp>
      <p:sp>
        <p:nvSpPr>
          <p:cNvPr id="5151" name="object 31">
            <a:extLst>
              <a:ext uri="{FF2B5EF4-FFF2-40B4-BE49-F238E27FC236}">
                <a16:creationId xmlns:a16="http://schemas.microsoft.com/office/drawing/2014/main" id="{BBF7371E-EA1A-0F9B-8D1F-84607C44CAE5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06388" y="7015163"/>
            <a:ext cx="1101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</p:txBody>
      </p:sp>
      <p:sp>
        <p:nvSpPr>
          <p:cNvPr id="5152" name="object 32">
            <a:extLst>
              <a:ext uri="{FF2B5EF4-FFF2-40B4-BE49-F238E27FC236}">
                <a16:creationId xmlns:a16="http://schemas.microsoft.com/office/drawing/2014/main" id="{F17D765C-97C8-D8B9-73EE-F34CE3B093B9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06388" y="7258050"/>
            <a:ext cx="1217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F19BA194-386E-530E-07D6-68297BD11798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782888" y="4361551"/>
            <a:ext cx="760412" cy="298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049"/>
              </a:lnSpc>
              <a:defRPr/>
            </a:pPr>
            <a:r>
              <a:rPr sz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JLELUA+HelveticaNeueLTStd-Roman"/>
                <a:cs typeface="JLELUA+HelveticaNeueLTStd-Roman"/>
                <a:sym typeface="Wingdings"/>
              </a:rPr>
              <a:t>people took</a:t>
            </a:r>
          </a:p>
          <a:p>
            <a:pPr marL="70866" fontAlgn="auto">
              <a:lnSpc>
                <a:spcPts val="999"/>
              </a:lnSpc>
              <a:defRPr/>
            </a:pPr>
            <a:r>
              <a:rPr sz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JLELUA+HelveticaNeueLTStd-Roman"/>
                <a:cs typeface="JLELUA+HelveticaNeueLTStd-Roman"/>
                <a:sym typeface="Wingdings"/>
              </a:rPr>
              <a:t>tafamidis</a:t>
            </a: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011168D-62A0-EBAA-84A6-030C4978E883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521325" y="4361551"/>
            <a:ext cx="760413" cy="298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049"/>
              </a:lnSpc>
              <a:defRPr/>
            </a:pPr>
            <a:r>
              <a:rPr sz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JLELUA+HelveticaNeueLTStd-Roman"/>
                <a:cs typeface="JLELUA+HelveticaNeueLTStd-Roman"/>
                <a:sym typeface="Wingdings"/>
              </a:rPr>
              <a:t>people took</a:t>
            </a:r>
          </a:p>
          <a:p>
            <a:pPr marL="114300" fontAlgn="auto">
              <a:lnSpc>
                <a:spcPts val="999"/>
              </a:lnSpc>
              <a:defRPr/>
            </a:pPr>
            <a:r>
              <a:rPr sz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JLELUA+HelveticaNeueLTStd-Roman"/>
                <a:cs typeface="JLELUA+HelveticaNeueLTStd-Roman"/>
                <a:sym typeface="Wingdings"/>
              </a:rPr>
              <a:t>placebo</a:t>
            </a: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990A652-DA77-EA5A-7FC6-81590640E2BA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06388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7AB532F-67A8-E0DB-3487-A542D154F810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81000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47"/>
              </a:rPr>
              <a:t>View Scientiﬁc Article</a:t>
            </a: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53F68B67-1488-EC76-5723-8875D5AD38F4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06388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5158" name="object 38">
            <a:extLst>
              <a:ext uri="{FF2B5EF4-FFF2-40B4-BE49-F238E27FC236}">
                <a16:creationId xmlns:a16="http://schemas.microsoft.com/office/drawing/2014/main" id="{7E778C46-9DE9-77B2-B1B7-9151CAC52D51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211986" y="5762950"/>
            <a:ext cx="927100" cy="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38"/>
              </a:lnSpc>
            </a:pPr>
            <a:r>
              <a:rPr lang="en-US" altLang="en-US" sz="900" b="1" dirty="0">
                <a:solidFill>
                  <a:srgbClr val="404042"/>
                </a:solidFill>
                <a:latin typeface="JLELUA+HelveticaNeueLTStd-Roman" charset="0"/>
                <a:cs typeface="JLELUA+HelveticaNeueLTStd-Roman" charset="0"/>
              </a:rPr>
              <a:t>Demographics</a:t>
            </a:r>
            <a:r>
              <a:rPr lang="ru-RU" altLang="en-US" sz="900" b="1" dirty="0">
                <a:solidFill>
                  <a:srgbClr val="404042"/>
                </a:solidFill>
                <a:latin typeface="JLELUA+HelveticaNeueLTStd-Roman" charset="0"/>
                <a:cs typeface="JLELUA+HelveticaNeueLTStd-Roman" charset="0"/>
              </a:rPr>
              <a:t>:</a:t>
            </a: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F594354D-D71B-408F-B447-C6F1A7C2E60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4982767" y="6102609"/>
            <a:ext cx="2181621" cy="1568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9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JLELUA+HelveticaNeueLTStd-Roman"/>
                <a:cs typeface="JLELUA+HelveticaNeueLTStd-Roman"/>
                <a:sym typeface="Wingdings"/>
              </a:rPr>
              <a:t>&lt;Demographics&gt;</a:t>
            </a:r>
            <a:endParaRPr sz="9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JLELUA+HelveticaNeueLTStd-Roman"/>
              <a:cs typeface="JLELUA+HelveticaNeueLTStd-Roman"/>
              <a:sym typeface="Wingdings"/>
            </a:endParaRPr>
          </a:p>
        </p:txBody>
      </p:sp>
      <p:sp>
        <p:nvSpPr>
          <p:cNvPr id="5160" name="object 40">
            <a:extLst>
              <a:ext uri="{FF2B5EF4-FFF2-40B4-BE49-F238E27FC236}">
                <a16:creationId xmlns:a16="http://schemas.microsoft.com/office/drawing/2014/main" id="{CDF6E4F4-A62D-69B8-9455-013E0B5BA3AE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06388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1CCE8845-08EA-A648-D23E-60A115CA0AD3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3111501" y="6330944"/>
            <a:ext cx="1709737" cy="1282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238651" fontAlgn="auto">
              <a:lnSpc>
                <a:spcPts val="1049"/>
              </a:lnSpc>
              <a:defRPr/>
            </a:pPr>
            <a:r>
              <a:rPr lang="en-US" sz="9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JLELUA+HelveticaNeueLTStd-Roman"/>
                <a:cs typeface="JLELUA+HelveticaNeueLTStd-Roman"/>
                <a:sym typeface="Wingdings"/>
              </a:rPr>
              <a:t>&lt;NA Countries&gt;</a:t>
            </a: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5091A5B0-7688-9B83-6B18-73183C8AF95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06388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5165" name="object 45">
            <a:extLst>
              <a:ext uri="{FF2B5EF4-FFF2-40B4-BE49-F238E27FC236}">
                <a16:creationId xmlns:a16="http://schemas.microsoft.com/office/drawing/2014/main" id="{A3972EC1-3770-A17D-6491-911DB44E7E13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06388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48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48"/>
              </a:rPr>
              <a:t>ct2/about-studies/learn</a:t>
            </a: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C57DF81B-2611-9D9E-BE12-36F2A8BF2607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22250" y="10415588"/>
            <a:ext cx="24765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5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667D3E7F-0C68-F4F5-EA9D-1A7FCDA25F63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4943" y="1778035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F055ADDD-AC80-753E-786F-1A085D9829F2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270500" y="3120101"/>
            <a:ext cx="1866107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&lt;Disease condition&gt;</a:t>
            </a:r>
            <a:endParaRPr sz="1100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SJJWMK+HelveticaNeueLTStd-Bd"/>
              <a:cs typeface="SJJWMK+HelveticaNeueLTStd-Bd"/>
              <a:sym typeface="Wingdings"/>
            </a:endParaRP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3E88B086-28E4-9AFB-F6D5-4F957E10302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221038" y="3119580"/>
            <a:ext cx="938907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&lt;Participants&gt;</a:t>
            </a:r>
            <a:endParaRPr sz="1100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SJJWMK+HelveticaNeueLTStd-Bd"/>
              <a:cs typeface="SJJWMK+HelveticaNeueLTStd-Bd"/>
              <a:sym typeface="Wingdings"/>
            </a:endParaRPr>
          </a:p>
        </p:txBody>
      </p:sp>
      <p:sp>
        <p:nvSpPr>
          <p:cNvPr id="9" name="object 41">
            <a:extLst>
              <a:ext uri="{FF2B5EF4-FFF2-40B4-BE49-F238E27FC236}">
                <a16:creationId xmlns:a16="http://schemas.microsoft.com/office/drawing/2014/main" id="{0871D220-025D-ED77-6FEB-1FC4A462BF6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3104655" y="6487883"/>
            <a:ext cx="1709737" cy="1282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238651" fontAlgn="auto">
              <a:lnSpc>
                <a:spcPts val="1049"/>
              </a:lnSpc>
              <a:defRPr/>
            </a:pPr>
            <a:r>
              <a:rPr lang="en-US" sz="9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JLELUA+HelveticaNeueLTStd-Roman"/>
                <a:cs typeface="JLELUA+HelveticaNeueLTStd-Roman"/>
                <a:sym typeface="Wingdings"/>
              </a:rPr>
              <a:t>&lt;EU Countries&gt;</a:t>
            </a:r>
          </a:p>
        </p:txBody>
      </p:sp>
      <p:sp>
        <p:nvSpPr>
          <p:cNvPr id="10" name="object 41">
            <a:extLst>
              <a:ext uri="{FF2B5EF4-FFF2-40B4-BE49-F238E27FC236}">
                <a16:creationId xmlns:a16="http://schemas.microsoft.com/office/drawing/2014/main" id="{2B7D5338-1EE4-3C16-3220-E87147BAA89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111501" y="6644822"/>
            <a:ext cx="1709737" cy="1282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238651" fontAlgn="auto">
              <a:lnSpc>
                <a:spcPts val="1049"/>
              </a:lnSpc>
              <a:defRPr/>
            </a:pPr>
            <a:r>
              <a:rPr lang="en-US" sz="9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JLELUA+HelveticaNeueLTStd-Roman"/>
                <a:cs typeface="JLELUA+HelveticaNeueLTStd-Roman"/>
                <a:sym typeface="Wingdings"/>
              </a:rPr>
              <a:t>&lt;AU Countries&gt;</a:t>
            </a:r>
          </a:p>
        </p:txBody>
      </p:sp>
      <p:sp>
        <p:nvSpPr>
          <p:cNvPr id="13" name="object 26">
            <a:extLst>
              <a:ext uri="{FF2B5EF4-FFF2-40B4-BE49-F238E27FC236}">
                <a16:creationId xmlns:a16="http://schemas.microsoft.com/office/drawing/2014/main" id="{ED860B45-7D94-0F49-64BA-7FAA303D0EB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386013" y="6092719"/>
            <a:ext cx="2146697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Sites</a:t>
            </a: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 in which trial was conducted:</a:t>
            </a:r>
            <a:endParaRPr sz="11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SJJWMK+HelveticaNeueLTStd-Bd"/>
              <a:cs typeface="SJJWMK+HelveticaNeueLTStd-Bd"/>
              <a:sym typeface="Wingdings"/>
            </a:endParaRPr>
          </a:p>
        </p:txBody>
      </p:sp>
      <p:sp>
        <p:nvSpPr>
          <p:cNvPr id="5156" name="object 67">
            <a:extLst>
              <a:ext uri="{FF2B5EF4-FFF2-40B4-BE49-F238E27FC236}">
                <a16:creationId xmlns:a16="http://schemas.microsoft.com/office/drawing/2014/main" id="{9F77304A-0703-E023-24D3-780EFBA2B240}"/>
              </a:ext>
            </a:extLst>
          </p:cNvPr>
          <p:cNvSpPr txBox="1"/>
          <p:nvPr/>
        </p:nvSpPr>
        <p:spPr>
          <a:xfrm>
            <a:off x="2448504" y="7270222"/>
            <a:ext cx="1910669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</a:rPr>
              <a:t>People included in the study</a:t>
            </a:r>
          </a:p>
        </p:txBody>
      </p:sp>
      <p:sp>
        <p:nvSpPr>
          <p:cNvPr id="5157" name="object 68">
            <a:extLst>
              <a:ext uri="{FF2B5EF4-FFF2-40B4-BE49-F238E27FC236}">
                <a16:creationId xmlns:a16="http://schemas.microsoft.com/office/drawing/2014/main" id="{5307C38A-2D04-76CA-97D5-3ED888E5F4E4}"/>
              </a:ext>
            </a:extLst>
          </p:cNvPr>
          <p:cNvSpPr txBox="1"/>
          <p:nvPr/>
        </p:nvSpPr>
        <p:spPr>
          <a:xfrm>
            <a:off x="4972368" y="7270222"/>
            <a:ext cx="2120012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</a:rPr>
              <a:t>People excluded from the study</a:t>
            </a:r>
          </a:p>
        </p:txBody>
      </p:sp>
      <p:sp>
        <p:nvSpPr>
          <p:cNvPr id="5159" name="object 70">
            <a:extLst>
              <a:ext uri="{FF2B5EF4-FFF2-40B4-BE49-F238E27FC236}">
                <a16:creationId xmlns:a16="http://schemas.microsoft.com/office/drawing/2014/main" id="{EE2E6813-65C7-CBA8-898B-FA25D422AC50}"/>
              </a:ext>
            </a:extLst>
          </p:cNvPr>
          <p:cNvSpPr/>
          <p:nvPr/>
        </p:nvSpPr>
        <p:spPr>
          <a:xfrm>
            <a:off x="4553564" y="7346513"/>
            <a:ext cx="0" cy="2026285"/>
          </a:xfrm>
          <a:custGeom>
            <a:avLst/>
            <a:gdLst/>
            <a:ahLst/>
            <a:cxnLst/>
            <a:rect l="l" t="t" r="r" b="b"/>
            <a:pathLst>
              <a:path h="2026284">
                <a:moveTo>
                  <a:pt x="0" y="0"/>
                </a:moveTo>
                <a:lnTo>
                  <a:pt x="0" y="2025930"/>
                </a:lnTo>
              </a:path>
            </a:pathLst>
          </a:custGeom>
          <a:ln w="10393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1" name="object 96">
            <a:extLst>
              <a:ext uri="{FF2B5EF4-FFF2-40B4-BE49-F238E27FC236}">
                <a16:creationId xmlns:a16="http://schemas.microsoft.com/office/drawing/2014/main" id="{3FC7ED0B-131A-ED8B-4947-3360B7F99080}"/>
              </a:ext>
            </a:extLst>
          </p:cNvPr>
          <p:cNvSpPr/>
          <p:nvPr/>
        </p:nvSpPr>
        <p:spPr>
          <a:xfrm>
            <a:off x="2251407" y="8325825"/>
            <a:ext cx="159385" cy="89535"/>
          </a:xfrm>
          <a:custGeom>
            <a:avLst/>
            <a:gdLst/>
            <a:ahLst/>
            <a:cxnLst/>
            <a:rect l="l" t="t" r="r" b="b"/>
            <a:pathLst>
              <a:path w="159384" h="89534">
                <a:moveTo>
                  <a:pt x="126936" y="15798"/>
                </a:moveTo>
                <a:lnTo>
                  <a:pt x="116471" y="9169"/>
                </a:lnTo>
                <a:lnTo>
                  <a:pt x="104952" y="4203"/>
                </a:lnTo>
                <a:lnTo>
                  <a:pt x="92557" y="1079"/>
                </a:lnTo>
                <a:lnTo>
                  <a:pt x="79451" y="0"/>
                </a:lnTo>
                <a:lnTo>
                  <a:pt x="48526" y="6210"/>
                </a:lnTo>
                <a:lnTo>
                  <a:pt x="23266" y="23139"/>
                </a:lnTo>
                <a:lnTo>
                  <a:pt x="6235" y="48247"/>
                </a:lnTo>
                <a:lnTo>
                  <a:pt x="0" y="78981"/>
                </a:lnTo>
                <a:lnTo>
                  <a:pt x="0" y="86169"/>
                </a:lnTo>
                <a:lnTo>
                  <a:pt x="10833" y="86169"/>
                </a:lnTo>
                <a:lnTo>
                  <a:pt x="10833" y="71628"/>
                </a:lnTo>
                <a:lnTo>
                  <a:pt x="12103" y="64452"/>
                </a:lnTo>
                <a:lnTo>
                  <a:pt x="14262" y="57810"/>
                </a:lnTo>
                <a:lnTo>
                  <a:pt x="20942" y="60502"/>
                </a:lnTo>
                <a:lnTo>
                  <a:pt x="21666" y="58166"/>
                </a:lnTo>
                <a:lnTo>
                  <a:pt x="23469" y="53848"/>
                </a:lnTo>
                <a:lnTo>
                  <a:pt x="16789" y="51168"/>
                </a:lnTo>
                <a:lnTo>
                  <a:pt x="19507" y="45059"/>
                </a:lnTo>
                <a:lnTo>
                  <a:pt x="23291" y="39319"/>
                </a:lnTo>
                <a:lnTo>
                  <a:pt x="27635" y="34467"/>
                </a:lnTo>
                <a:lnTo>
                  <a:pt x="32677" y="39497"/>
                </a:lnTo>
                <a:lnTo>
                  <a:pt x="35928" y="35902"/>
                </a:lnTo>
                <a:lnTo>
                  <a:pt x="37731" y="34290"/>
                </a:lnTo>
                <a:lnTo>
                  <a:pt x="32677" y="29260"/>
                </a:lnTo>
                <a:lnTo>
                  <a:pt x="37553" y="24777"/>
                </a:lnTo>
                <a:lnTo>
                  <a:pt x="43154" y="20828"/>
                </a:lnTo>
                <a:lnTo>
                  <a:pt x="49288" y="17767"/>
                </a:lnTo>
                <a:lnTo>
                  <a:pt x="51993" y="24422"/>
                </a:lnTo>
                <a:lnTo>
                  <a:pt x="54165" y="23342"/>
                </a:lnTo>
                <a:lnTo>
                  <a:pt x="58686" y="21539"/>
                </a:lnTo>
                <a:lnTo>
                  <a:pt x="55968" y="14897"/>
                </a:lnTo>
                <a:lnTo>
                  <a:pt x="62115" y="12573"/>
                </a:lnTo>
                <a:lnTo>
                  <a:pt x="68795" y="11315"/>
                </a:lnTo>
                <a:lnTo>
                  <a:pt x="75831" y="10960"/>
                </a:lnTo>
                <a:lnTo>
                  <a:pt x="75831" y="18135"/>
                </a:lnTo>
                <a:lnTo>
                  <a:pt x="77101" y="18135"/>
                </a:lnTo>
                <a:lnTo>
                  <a:pt x="78181" y="17957"/>
                </a:lnTo>
                <a:lnTo>
                  <a:pt x="81788" y="17957"/>
                </a:lnTo>
                <a:lnTo>
                  <a:pt x="83058" y="18135"/>
                </a:lnTo>
                <a:lnTo>
                  <a:pt x="83058" y="10960"/>
                </a:lnTo>
                <a:lnTo>
                  <a:pt x="90093" y="11315"/>
                </a:lnTo>
                <a:lnTo>
                  <a:pt x="96786" y="12750"/>
                </a:lnTo>
                <a:lnTo>
                  <a:pt x="102920" y="15074"/>
                </a:lnTo>
                <a:lnTo>
                  <a:pt x="100215" y="21539"/>
                </a:lnTo>
                <a:lnTo>
                  <a:pt x="104724" y="23342"/>
                </a:lnTo>
                <a:lnTo>
                  <a:pt x="106895" y="24422"/>
                </a:lnTo>
                <a:lnTo>
                  <a:pt x="109601" y="17767"/>
                </a:lnTo>
                <a:lnTo>
                  <a:pt x="113030" y="19392"/>
                </a:lnTo>
                <a:lnTo>
                  <a:pt x="119164" y="23520"/>
                </a:lnTo>
                <a:lnTo>
                  <a:pt x="126936" y="15798"/>
                </a:lnTo>
                <a:close/>
              </a:path>
              <a:path w="159384" h="89534">
                <a:moveTo>
                  <a:pt x="140843" y="19748"/>
                </a:moveTo>
                <a:lnTo>
                  <a:pt x="74396" y="75755"/>
                </a:lnTo>
                <a:lnTo>
                  <a:pt x="74028" y="75933"/>
                </a:lnTo>
                <a:lnTo>
                  <a:pt x="73850" y="76301"/>
                </a:lnTo>
                <a:lnTo>
                  <a:pt x="70967" y="79705"/>
                </a:lnTo>
                <a:lnTo>
                  <a:pt x="71323" y="84201"/>
                </a:lnTo>
                <a:lnTo>
                  <a:pt x="77457" y="89395"/>
                </a:lnTo>
                <a:lnTo>
                  <a:pt x="81978" y="89039"/>
                </a:lnTo>
                <a:lnTo>
                  <a:pt x="84683" y="85991"/>
                </a:lnTo>
                <a:lnTo>
                  <a:pt x="140843" y="19748"/>
                </a:lnTo>
                <a:close/>
              </a:path>
              <a:path w="159384" h="89534">
                <a:moveTo>
                  <a:pt x="158889" y="78981"/>
                </a:moveTo>
                <a:lnTo>
                  <a:pt x="157937" y="66624"/>
                </a:lnTo>
                <a:lnTo>
                  <a:pt x="155143" y="54889"/>
                </a:lnTo>
                <a:lnTo>
                  <a:pt x="150660" y="43903"/>
                </a:lnTo>
                <a:lnTo>
                  <a:pt x="144627" y="33756"/>
                </a:lnTo>
                <a:lnTo>
                  <a:pt x="136867" y="41465"/>
                </a:lnTo>
                <a:lnTo>
                  <a:pt x="138849" y="44526"/>
                </a:lnTo>
                <a:lnTo>
                  <a:pt x="140652" y="47752"/>
                </a:lnTo>
                <a:lnTo>
                  <a:pt x="142100" y="50990"/>
                </a:lnTo>
                <a:lnTo>
                  <a:pt x="135420" y="53860"/>
                </a:lnTo>
                <a:lnTo>
                  <a:pt x="137223" y="58343"/>
                </a:lnTo>
                <a:lnTo>
                  <a:pt x="137947" y="60490"/>
                </a:lnTo>
                <a:lnTo>
                  <a:pt x="144627" y="57797"/>
                </a:lnTo>
                <a:lnTo>
                  <a:pt x="146786" y="64452"/>
                </a:lnTo>
                <a:lnTo>
                  <a:pt x="148056" y="71628"/>
                </a:lnTo>
                <a:lnTo>
                  <a:pt x="148056" y="86169"/>
                </a:lnTo>
                <a:lnTo>
                  <a:pt x="158889" y="86169"/>
                </a:lnTo>
                <a:lnTo>
                  <a:pt x="158889" y="78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3" name="object 18">
            <a:extLst>
              <a:ext uri="{FF2B5EF4-FFF2-40B4-BE49-F238E27FC236}">
                <a16:creationId xmlns:a16="http://schemas.microsoft.com/office/drawing/2014/main" id="{A2BBAD67-4094-0F92-4A4C-71D02ABEC2A0}"/>
              </a:ext>
            </a:extLst>
          </p:cNvPr>
          <p:cNvSpPr txBox="1"/>
          <p:nvPr/>
        </p:nvSpPr>
        <p:spPr>
          <a:xfrm>
            <a:off x="2554114" y="7604166"/>
            <a:ext cx="147857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</a:rPr>
              <a:t>&lt;Inclusion criteria&gt;</a:t>
            </a:r>
          </a:p>
        </p:txBody>
      </p:sp>
      <p:sp>
        <p:nvSpPr>
          <p:cNvPr id="5164" name="object 18">
            <a:extLst>
              <a:ext uri="{FF2B5EF4-FFF2-40B4-BE49-F238E27FC236}">
                <a16:creationId xmlns:a16="http://schemas.microsoft.com/office/drawing/2014/main" id="{4E1B8388-BDC4-82B2-3CEC-9F387C95ED2B}"/>
              </a:ext>
            </a:extLst>
          </p:cNvPr>
          <p:cNvSpPr txBox="1"/>
          <p:nvPr/>
        </p:nvSpPr>
        <p:spPr>
          <a:xfrm>
            <a:off x="5107984" y="7676174"/>
            <a:ext cx="147857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</a:rPr>
              <a:t>&lt;Exclusion criteria&gt;</a:t>
            </a:r>
          </a:p>
        </p:txBody>
      </p:sp>
      <p:pic>
        <p:nvPicPr>
          <p:cNvPr id="5166" name="object 82">
            <a:extLst>
              <a:ext uri="{FF2B5EF4-FFF2-40B4-BE49-F238E27FC236}">
                <a16:creationId xmlns:a16="http://schemas.microsoft.com/office/drawing/2014/main" id="{35028A50-7506-D843-162D-22EE06163DDA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94074" y="7949298"/>
            <a:ext cx="234811" cy="234811"/>
          </a:xfrm>
          <a:prstGeom prst="rect">
            <a:avLst/>
          </a:prstGeom>
        </p:spPr>
      </p:pic>
      <p:pic>
        <p:nvPicPr>
          <p:cNvPr id="5167" name="object 82">
            <a:extLst>
              <a:ext uri="{FF2B5EF4-FFF2-40B4-BE49-F238E27FC236}">
                <a16:creationId xmlns:a16="http://schemas.microsoft.com/office/drawing/2014/main" id="{7689029F-CC9A-0A94-1751-0D643B718778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205783" y="8296014"/>
            <a:ext cx="234811" cy="234811"/>
          </a:xfrm>
          <a:prstGeom prst="rect">
            <a:avLst/>
          </a:prstGeom>
        </p:spPr>
      </p:pic>
      <p:pic>
        <p:nvPicPr>
          <p:cNvPr id="5168" name="object 82">
            <a:extLst>
              <a:ext uri="{FF2B5EF4-FFF2-40B4-BE49-F238E27FC236}">
                <a16:creationId xmlns:a16="http://schemas.microsoft.com/office/drawing/2014/main" id="{244CDDEB-D7BE-B5B5-356E-E1057A51221E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205783" y="8681411"/>
            <a:ext cx="234811" cy="234811"/>
          </a:xfrm>
          <a:prstGeom prst="rect">
            <a:avLst/>
          </a:prstGeom>
        </p:spPr>
      </p:pic>
      <p:pic>
        <p:nvPicPr>
          <p:cNvPr id="5169" name="object 82">
            <a:extLst>
              <a:ext uri="{FF2B5EF4-FFF2-40B4-BE49-F238E27FC236}">
                <a16:creationId xmlns:a16="http://schemas.microsoft.com/office/drawing/2014/main" id="{D593644F-A602-AEEE-161C-081AB5D48331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213693" y="9074102"/>
            <a:ext cx="234811" cy="234811"/>
          </a:xfrm>
          <a:prstGeom prst="rect">
            <a:avLst/>
          </a:prstGeom>
        </p:spPr>
      </p:pic>
      <p:pic>
        <p:nvPicPr>
          <p:cNvPr id="5170" name="object 82">
            <a:extLst>
              <a:ext uri="{FF2B5EF4-FFF2-40B4-BE49-F238E27FC236}">
                <a16:creationId xmlns:a16="http://schemas.microsoft.com/office/drawing/2014/main" id="{8B5E07A5-D6FB-539D-2D6A-FF43C6EB3083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94074" y="7595800"/>
            <a:ext cx="234811" cy="234811"/>
          </a:xfrm>
          <a:prstGeom prst="rect">
            <a:avLst/>
          </a:prstGeom>
        </p:spPr>
      </p:pic>
      <p:pic>
        <p:nvPicPr>
          <p:cNvPr id="5171" name="object 82">
            <a:extLst>
              <a:ext uri="{FF2B5EF4-FFF2-40B4-BE49-F238E27FC236}">
                <a16:creationId xmlns:a16="http://schemas.microsoft.com/office/drawing/2014/main" id="{421DBE6A-0849-17E9-F532-C514380284CE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47956" y="7986072"/>
            <a:ext cx="234811" cy="234811"/>
          </a:xfrm>
          <a:prstGeom prst="rect">
            <a:avLst/>
          </a:prstGeom>
        </p:spPr>
      </p:pic>
      <p:pic>
        <p:nvPicPr>
          <p:cNvPr id="5172" name="object 82">
            <a:extLst>
              <a:ext uri="{FF2B5EF4-FFF2-40B4-BE49-F238E27FC236}">
                <a16:creationId xmlns:a16="http://schemas.microsoft.com/office/drawing/2014/main" id="{BEDB731A-79C7-F298-0B05-4A96A60903AC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59665" y="8332788"/>
            <a:ext cx="234811" cy="234811"/>
          </a:xfrm>
          <a:prstGeom prst="rect">
            <a:avLst/>
          </a:prstGeom>
        </p:spPr>
      </p:pic>
      <p:pic>
        <p:nvPicPr>
          <p:cNvPr id="5173" name="object 82">
            <a:extLst>
              <a:ext uri="{FF2B5EF4-FFF2-40B4-BE49-F238E27FC236}">
                <a16:creationId xmlns:a16="http://schemas.microsoft.com/office/drawing/2014/main" id="{89BC7853-BDB5-E450-1282-A95C9BC0426B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59665" y="8718185"/>
            <a:ext cx="234811" cy="234811"/>
          </a:xfrm>
          <a:prstGeom prst="rect">
            <a:avLst/>
          </a:prstGeom>
        </p:spPr>
      </p:pic>
      <p:pic>
        <p:nvPicPr>
          <p:cNvPr id="5174" name="object 82">
            <a:extLst>
              <a:ext uri="{FF2B5EF4-FFF2-40B4-BE49-F238E27FC236}">
                <a16:creationId xmlns:a16="http://schemas.microsoft.com/office/drawing/2014/main" id="{754E5F52-2197-0B90-91F2-9AE429E267AF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67575" y="9110876"/>
            <a:ext cx="234811" cy="234811"/>
          </a:xfrm>
          <a:prstGeom prst="rect">
            <a:avLst/>
          </a:prstGeom>
        </p:spPr>
      </p:pic>
      <p:pic>
        <p:nvPicPr>
          <p:cNvPr id="5175" name="object 82">
            <a:extLst>
              <a:ext uri="{FF2B5EF4-FFF2-40B4-BE49-F238E27FC236}">
                <a16:creationId xmlns:a16="http://schemas.microsoft.com/office/drawing/2014/main" id="{9672CDBB-8E50-38A4-397B-5A7571ABF8AC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47956" y="7632574"/>
            <a:ext cx="234811" cy="2348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1">
            <a:extLst>
              <a:ext uri="{FF2B5EF4-FFF2-40B4-BE49-F238E27FC236}">
                <a16:creationId xmlns:a16="http://schemas.microsoft.com/office/drawing/2014/main" id="{6416CFA1-2E58-1FCD-6B60-9C2B2A00FAF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3" y="6904038"/>
            <a:ext cx="1508125" cy="3346450"/>
          </a:xfrm>
          <a:prstGeom prst="rect">
            <a:avLst/>
          </a:prstGeom>
          <a:blipFill dpi="0" rotWithShape="0">
            <a:blip r:embed="rId2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1" name="object 2">
            <a:extLst>
              <a:ext uri="{FF2B5EF4-FFF2-40B4-BE49-F238E27FC236}">
                <a16:creationId xmlns:a16="http://schemas.microsoft.com/office/drawing/2014/main" id="{CE24BF22-44EA-B848-C4B8-25BDBB703E0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6625" y="832272"/>
            <a:ext cx="5349875" cy="866775"/>
          </a:xfrm>
          <a:prstGeom prst="rect">
            <a:avLst/>
          </a:prstGeom>
          <a:blipFill dpi="0" rotWithShape="0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object 5">
            <a:extLst>
              <a:ext uri="{FF2B5EF4-FFF2-40B4-BE49-F238E27FC236}">
                <a16:creationId xmlns:a16="http://schemas.microsoft.com/office/drawing/2014/main" id="{C0CCDCE3-AC13-FD3E-5B31-F9A5DD820A6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863" y="715963"/>
            <a:ext cx="974725" cy="912812"/>
          </a:xfrm>
          <a:prstGeom prst="rect">
            <a:avLst/>
          </a:prstGeom>
          <a:blipFill dpi="0" rotWithShape="0">
            <a:blip r:embed="rId2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object 6">
            <a:extLst>
              <a:ext uri="{FF2B5EF4-FFF2-40B4-BE49-F238E27FC236}">
                <a16:creationId xmlns:a16="http://schemas.microsoft.com/office/drawing/2014/main" id="{C1F3F6E9-DE8B-2BD5-F167-53E24E354A5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46275" y="742950"/>
            <a:ext cx="12700" cy="9510713"/>
          </a:xfrm>
          <a:prstGeom prst="rect">
            <a:avLst/>
          </a:prstGeom>
          <a:blipFill dpi="0" rotWithShape="0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object 7">
            <a:extLst>
              <a:ext uri="{FF2B5EF4-FFF2-40B4-BE49-F238E27FC236}">
                <a16:creationId xmlns:a16="http://schemas.microsoft.com/office/drawing/2014/main" id="{5B32B83F-E96C-5AA2-3169-53E71B981D0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7556500" cy="492125"/>
          </a:xfrm>
          <a:prstGeom prst="rect">
            <a:avLst/>
          </a:prstGeom>
          <a:blipFill dpi="0" rotWithShape="0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DF3AFC1-DF03-9C67-35DA-EE0BB7DBCAE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21038" y="1132310"/>
            <a:ext cx="3689350" cy="2921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994"/>
              </a:lnSpc>
              <a:defRPr/>
            </a:pPr>
            <a:r>
              <a:rPr sz="1700" spc="-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What </a:t>
            </a:r>
            <a:r>
              <a:rPr sz="1700" spc="-6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were</a:t>
            </a:r>
            <a:r>
              <a:rPr sz="1700" spc="-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 </a:t>
            </a:r>
            <a:r>
              <a:rPr sz="1700" spc="-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the </a:t>
            </a:r>
            <a:r>
              <a:rPr sz="1700" spc="-5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results</a:t>
            </a:r>
            <a:r>
              <a:rPr sz="1700" spc="-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 </a:t>
            </a:r>
            <a:r>
              <a:rPr sz="1700" spc="-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of the analysis?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D319543-BC71-B5AE-0B27-0F0BC96292E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21038" y="1717254"/>
            <a:ext cx="2816225" cy="3590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21"/>
              </a:lnSpc>
              <a:defRPr/>
            </a:pP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21617"/>
                </a:solidFill>
                <a:latin typeface="SJJWMK+HelveticaNeueLTStd-Bd"/>
                <a:cs typeface="SJJWMK+HelveticaNeueLTStd-Bd"/>
                <a:sym typeface="Wingdings"/>
              </a:rPr>
              <a:t>Proportion of people with improvement:</a:t>
            </a:r>
          </a:p>
          <a:p>
            <a:pPr marL="640660" fontAlgn="auto">
              <a:lnSpc>
                <a:spcPts val="1321"/>
              </a:lnSpc>
              <a:spcBef>
                <a:spcPts val="161"/>
              </a:spcBef>
              <a:defRPr/>
            </a:pP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76BB"/>
                </a:solidFill>
                <a:latin typeface="SJJWMK+HelveticaNeueLTStd-Bd"/>
                <a:cs typeface="SJJWMK+HelveticaNeueLTStd-Bd"/>
                <a:sym typeface="Wingdings"/>
              </a:rPr>
              <a:t>treatment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76BB"/>
                </a:solidFill>
                <a:latin typeface="SJJWMK+HelveticaNeueLTStd-Bd"/>
                <a:cs typeface="SJJWMK+HelveticaNeueLTStd-Bd"/>
                <a:sym typeface="Wingdings"/>
              </a:rPr>
              <a:t> 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1516"/>
                </a:solidFill>
                <a:latin typeface="SJJWMK+HelveticaNeueLTStd-Bd"/>
                <a:cs typeface="SJJWMK+HelveticaNeueLTStd-Bd"/>
                <a:sym typeface="Wingdings"/>
              </a:rPr>
              <a:t>vs 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19393"/>
                </a:solidFill>
                <a:latin typeface="SJJWMK+HelveticaNeueLTStd-Bd"/>
                <a:cs typeface="SJJWMK+HelveticaNeueLTStd-Bd"/>
                <a:sym typeface="Wingdings"/>
              </a:rPr>
              <a:t>placebo</a:t>
            </a:r>
          </a:p>
        </p:txBody>
      </p:sp>
      <p:sp>
        <p:nvSpPr>
          <p:cNvPr id="7204" name="object 36">
            <a:extLst>
              <a:ext uri="{FF2B5EF4-FFF2-40B4-BE49-F238E27FC236}">
                <a16:creationId xmlns:a16="http://schemas.microsoft.com/office/drawing/2014/main" id="{DF054FD5-1876-588B-F683-D5D380B780EA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6388" y="7015163"/>
            <a:ext cx="1217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  <a:p>
            <a:pPr eaLnBrk="1" hangingPunct="1">
              <a:lnSpc>
                <a:spcPts val="1875"/>
              </a:lnSpc>
              <a:spcBef>
                <a:spcPts val="38"/>
              </a:spcBef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33E6F64-9759-2BD2-86CD-675FE50BB2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06388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CC23B22-807D-1938-B2D3-62D3E1AA4D7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81000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25"/>
              </a:rPr>
              <a:t>View Scientiﬁc Article</a:t>
            </a: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37F1A9B-F03F-C9F4-847A-7D810CB85B66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06388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7211" name="object 43">
            <a:extLst>
              <a:ext uri="{FF2B5EF4-FFF2-40B4-BE49-F238E27FC236}">
                <a16:creationId xmlns:a16="http://schemas.microsoft.com/office/drawing/2014/main" id="{64099405-F39D-BFD5-FE95-3611D392674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06388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3DABD7FA-A06F-90AD-E11D-083ED310704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06388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7214" name="object 46">
            <a:extLst>
              <a:ext uri="{FF2B5EF4-FFF2-40B4-BE49-F238E27FC236}">
                <a16:creationId xmlns:a16="http://schemas.microsoft.com/office/drawing/2014/main" id="{F337B382-7E08-626D-7748-398823D27EC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6388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6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6"/>
              </a:rPr>
              <a:t>ct2/about-studies/learn</a:t>
            </a: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9A1321D7-04E9-F267-6BF4-2F0072065B6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22250" y="10415588"/>
            <a:ext cx="24765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7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0398568C-FE7F-392A-DF12-6800E0DD9738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84943" y="1778035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  <p:sp>
        <p:nvSpPr>
          <p:cNvPr id="7180" name="object 36">
            <a:extLst>
              <a:ext uri="{FF2B5EF4-FFF2-40B4-BE49-F238E27FC236}">
                <a16:creationId xmlns:a16="http://schemas.microsoft.com/office/drawing/2014/main" id="{780F021E-F072-9C64-F0AB-0E603DE56E7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79637" y="2818594"/>
            <a:ext cx="4870274" cy="1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171450" indent="-171450" eaLnBrk="1" hangingPunct="1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111516"/>
                </a:solidFill>
                <a:latin typeface="SJJWMK+HelveticaNeueLTStd-Bd" charset="0"/>
                <a:cs typeface="SJJWMK+HelveticaNeueLTStd-Bd" charset="0"/>
              </a:rPr>
              <a:t>&lt;Results&gt;</a:t>
            </a:r>
            <a:endParaRPr lang="ru-RU" altLang="en-US" sz="1100" dirty="0">
              <a:solidFill>
                <a:srgbClr val="111516"/>
              </a:solidFill>
              <a:latin typeface="SJJWMK+HelveticaNeueLTStd-Bd" charset="0"/>
              <a:cs typeface="SJJWMK+HelveticaNeueLTStd-Bd" charset="0"/>
            </a:endParaRPr>
          </a:p>
        </p:txBody>
      </p:sp>
      <p:sp>
        <p:nvSpPr>
          <p:cNvPr id="7183" name="object 32">
            <a:extLst>
              <a:ext uri="{FF2B5EF4-FFF2-40B4-BE49-F238E27FC236}">
                <a16:creationId xmlns:a16="http://schemas.microsoft.com/office/drawing/2014/main" id="{896F017E-6035-C9F4-8CBE-1F5674CC8F2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194074" y="2316014"/>
            <a:ext cx="5099868" cy="3462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Did taking </a:t>
            </a: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treatment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 increase </a:t>
            </a:r>
            <a:r>
              <a:rPr sz="1100" spc="-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people’s</a:t>
            </a:r>
            <a:r>
              <a:rPr sz="1100" spc="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 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chances of improvement</a:t>
            </a: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 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compared with placebo?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object 2">
            <a:extLst>
              <a:ext uri="{FF2B5EF4-FFF2-40B4-BE49-F238E27FC236}">
                <a16:creationId xmlns:a16="http://schemas.microsoft.com/office/drawing/2014/main" id="{F749251E-FE8E-8606-D1E3-EED684E8168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49771" y="742950"/>
            <a:ext cx="6163866" cy="5470617"/>
          </a:xfrm>
          <a:prstGeom prst="rect">
            <a:avLst/>
          </a:prstGeom>
          <a:blipFill dpi="0" rotWithShape="0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4" name="object 3">
            <a:extLst>
              <a:ext uri="{FF2B5EF4-FFF2-40B4-BE49-F238E27FC236}">
                <a16:creationId xmlns:a16="http://schemas.microsoft.com/office/drawing/2014/main" id="{38B775C5-9280-1E55-B8C3-58A3837B2EC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87625" y="6497054"/>
            <a:ext cx="4667250" cy="1884362"/>
          </a:xfrm>
          <a:prstGeom prst="rect">
            <a:avLst/>
          </a:prstGeom>
          <a:blipFill dpi="0" rotWithShape="0">
            <a:blip r:embed="rId3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object 4">
            <a:extLst>
              <a:ext uri="{FF2B5EF4-FFF2-40B4-BE49-F238E27FC236}">
                <a16:creationId xmlns:a16="http://schemas.microsoft.com/office/drawing/2014/main" id="{425FFC08-7E80-E9E2-E068-10C49DD70CC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863" y="715963"/>
            <a:ext cx="974725" cy="912812"/>
          </a:xfrm>
          <a:prstGeom prst="rect">
            <a:avLst/>
          </a:prstGeom>
          <a:blipFill dpi="0" rotWithShape="0">
            <a:blip r:embed="rId3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object 5">
            <a:extLst>
              <a:ext uri="{FF2B5EF4-FFF2-40B4-BE49-F238E27FC236}">
                <a16:creationId xmlns:a16="http://schemas.microsoft.com/office/drawing/2014/main" id="{6095335D-192D-BA3C-029B-280C6358348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01986" y="742950"/>
            <a:ext cx="12700" cy="9510713"/>
          </a:xfrm>
          <a:prstGeom prst="rect">
            <a:avLst/>
          </a:prstGeom>
          <a:blipFill dpi="0" rotWithShape="0">
            <a:blip r:embed="rId3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object 6">
            <a:extLst>
              <a:ext uri="{FF2B5EF4-FFF2-40B4-BE49-F238E27FC236}">
                <a16:creationId xmlns:a16="http://schemas.microsoft.com/office/drawing/2014/main" id="{97EF632C-7FC6-58B1-0AD4-1E61260C8A0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7556500" cy="492125"/>
          </a:xfrm>
          <a:prstGeom prst="rect">
            <a:avLst/>
          </a:prstGeom>
          <a:blipFill dpi="0" rotWithShape="0">
            <a:blip r:embed="rId3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2A9E0F2-C12F-B7F4-1908-54F9A55ED7C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749599" y="1534570"/>
            <a:ext cx="4505275" cy="5899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2346"/>
              </a:lnSpc>
              <a:defRPr/>
            </a:pP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What </a:t>
            </a:r>
            <a:r>
              <a:rPr sz="2000" spc="-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were</a:t>
            </a:r>
            <a:r>
              <a:rPr sz="2000" spc="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the main</a:t>
            </a:r>
            <a:r>
              <a:rPr lang="en-US"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conclusions reported by</a:t>
            </a:r>
            <a:r>
              <a:rPr lang="en-US"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the researchers?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BBE4109-74F8-2C4D-27CF-7706DF1FB3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31925" y="2228426"/>
            <a:ext cx="5175338" cy="1795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99"/>
              </a:lnSpc>
              <a:defRPr/>
            </a:pPr>
            <a:r>
              <a:rPr sz="12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JLELUA+HelveticaNeueLTStd-Roman"/>
                <a:cs typeface="JLELUA+HelveticaNeueLTStd-Roman"/>
                <a:sym typeface="Wingdings"/>
              </a:rPr>
              <a:t>•</a:t>
            </a:r>
            <a:r>
              <a:rPr sz="1200" spc="29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lang="en-US" sz="12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&lt;Conclusions&gt;</a:t>
            </a:r>
            <a:endParaRPr sz="12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3B3B3A"/>
              </a:solidFill>
              <a:latin typeface="JLELUA+HelveticaNeueLTStd-Roman"/>
              <a:cs typeface="JLELUA+HelveticaNeueLTStd-Roman"/>
              <a:sym typeface="Wingdings"/>
            </a:endParaRPr>
          </a:p>
        </p:txBody>
      </p:sp>
      <p:sp>
        <p:nvSpPr>
          <p:cNvPr id="10258" name="object 18">
            <a:extLst>
              <a:ext uri="{FF2B5EF4-FFF2-40B4-BE49-F238E27FC236}">
                <a16:creationId xmlns:a16="http://schemas.microsoft.com/office/drawing/2014/main" id="{48310C4D-749B-A8F0-988A-D4641386E91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79713" y="6678613"/>
            <a:ext cx="28797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ru-RU" altLang="en-US" sz="17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Who sponsored this study?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21C2CA2-C367-276B-23AF-BE07A5DC3A8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779713" y="7027863"/>
            <a:ext cx="2189162" cy="153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63"/>
              </a:lnSpc>
              <a:buSzTx/>
              <a:buFontTx/>
              <a:buNone/>
            </a:pPr>
            <a:r>
              <a:rPr lang="en-US" altLang="en-US" sz="10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&lt;Sponsor&gt;</a:t>
            </a:r>
          </a:p>
        </p:txBody>
      </p:sp>
      <p:sp>
        <p:nvSpPr>
          <p:cNvPr id="10262" name="object 22">
            <a:extLst>
              <a:ext uri="{FF2B5EF4-FFF2-40B4-BE49-F238E27FC236}">
                <a16:creationId xmlns:a16="http://schemas.microsoft.com/office/drawing/2014/main" id="{CC96C937-7439-D0D2-A900-223C496606E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779713" y="7380288"/>
            <a:ext cx="7143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163"/>
              </a:lnSpc>
            </a:pPr>
            <a:r>
              <a:rPr lang="ru-RU" altLang="en-US" sz="10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Pﬁzer Inc.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05770D4-3F59-059D-1D92-B064612EEF6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779713" y="7545388"/>
            <a:ext cx="2447925" cy="350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166"/>
              </a:lnSpc>
              <a:defRPr/>
            </a:pPr>
            <a:r>
              <a:rPr sz="1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235 East 42nd Street </a:t>
            </a:r>
            <a:r>
              <a:rPr sz="1000" spc="-46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NY,</a:t>
            </a:r>
            <a:r>
              <a:rPr sz="1000" spc="46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1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NY 10017</a:t>
            </a:r>
          </a:p>
          <a:p>
            <a:pPr fontAlgn="auto">
              <a:lnSpc>
                <a:spcPts val="1166"/>
              </a:lnSpc>
              <a:spcBef>
                <a:spcPts val="134"/>
              </a:spcBef>
              <a:defRPr/>
            </a:pPr>
            <a:r>
              <a:rPr sz="1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Phone (United States): +1 212-733-2323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D1560FE-3DA7-E612-C492-24B253CBD09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779713" y="8037513"/>
            <a:ext cx="4403725" cy="153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88"/>
              </a:lnSpc>
              <a:buSzTx/>
              <a:buFontTx/>
              <a:buNone/>
            </a:pPr>
            <a:r>
              <a:rPr lang="en-US" altLang="en-US" sz="1000" dirty="0">
                <a:solidFill>
                  <a:srgbClr val="3B3B3A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Pﬁzer would like to thank all of the people who took part in the study</a:t>
            </a: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D15358A-C45D-429A-36A6-0C975557169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87625" y="8723313"/>
            <a:ext cx="88741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57529B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Scientiﬁc Article</a:t>
            </a: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7CFF5F5-45B9-EB92-C19C-E769FDCD818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587625" y="8840788"/>
            <a:ext cx="4719638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Mazen Hanna, Nowell Fine, Balarama Gundapaneni, Marla B. Sultan, and Ronald Witteles. Improvements in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Efﬁcacy Measures With Tafamidis in the Tafamidis in Transthyretin Cardiomyopathy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Clinical Trial (ATTR-ACT). </a:t>
            </a:r>
            <a:r>
              <a:rPr lang="en-US" altLang="en-US" sz="700">
                <a:solidFill>
                  <a:srgbClr val="3B3B3A"/>
                </a:solidFill>
                <a:latin typeface="RHENGT+HelveticaNeueLTStd-It" charset="0"/>
                <a:cs typeface="RHENGT+HelveticaNeueLTStd-It" charset="0"/>
                <a:sym typeface="Wingdings" panose="05000000000000000000" pitchFamily="2" charset="2"/>
              </a:rPr>
              <a:t>JACC Advances </a:t>
            </a: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DOI: 10.1016/j.jacadv.2022.100148.</a:t>
            </a: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B9E91EE4-B9DD-6ECF-74C3-F125F5B8116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587625" y="9240838"/>
            <a:ext cx="4400550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Mazen Hanna, Nowell Fine, and Ronald Witteles are experts in the condition that this study looks at.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Balarama Gundapaneni and Marla B. Sultan work at Pﬁzer, which funded the study.</a:t>
            </a: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7E48EAAC-FEA8-7BAF-5A19-AF140DA9E901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587625" y="9826625"/>
            <a:ext cx="1041400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9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SJJWMK+HelveticaNeueLTStd-Bd"/>
                <a:cs typeface="SJJWMK+HelveticaNeueLTStd-Bd"/>
                <a:sym typeface="Wingdings"/>
              </a:rPr>
              <a:t>Acknowledgements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4AAA0D6-BCF8-F4DF-924E-A3C7746606E9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587625" y="9944100"/>
            <a:ext cx="45815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Writing support for this summary was provided by Jennifer Bodkin, PhD, at Engage Scientiﬁc Solutions,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and was funded by Pﬁzer. The original authors of the full article were involved in preparing this summary.</a:t>
            </a: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1EB1C2FD-078D-72DD-34B4-57CE1FBADF92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74625" y="10415588"/>
            <a:ext cx="34290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10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BB413F05-89F8-FF89-7828-030EE8404A68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84943" y="1778035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52DD89C-2A5A-5DEF-28D0-475F142742D5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7072" y="6904038"/>
            <a:ext cx="1344612" cy="3346450"/>
          </a:xfrm>
          <a:prstGeom prst="rect">
            <a:avLst/>
          </a:prstGeom>
          <a:blipFill dpi="0" rotWithShape="0">
            <a:blip r:embed="rId3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bject 22">
            <a:extLst>
              <a:ext uri="{FF2B5EF4-FFF2-40B4-BE49-F238E27FC236}">
                <a16:creationId xmlns:a16="http://schemas.microsoft.com/office/drawing/2014/main" id="{73CEC42D-2195-D208-2BD9-C3A3C461DD7C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71846" y="7015163"/>
            <a:ext cx="1217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  <a:p>
            <a:pPr eaLnBrk="1" hangingPunct="1">
              <a:lnSpc>
                <a:spcPts val="1875"/>
              </a:lnSpc>
              <a:spcBef>
                <a:spcPts val="38"/>
              </a:spcBef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6" name="object 24">
            <a:extLst>
              <a:ext uri="{FF2B5EF4-FFF2-40B4-BE49-F238E27FC236}">
                <a16:creationId xmlns:a16="http://schemas.microsoft.com/office/drawing/2014/main" id="{B6634544-51BC-DB0B-B6CA-5A64C000AF1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39080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B639A19C-6207-32DC-3D70-CC9134F852F5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46458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35"/>
              </a:rPr>
              <a:t>View Scientiﬁc Article</a:t>
            </a:r>
          </a:p>
        </p:txBody>
      </p:sp>
      <p:sp>
        <p:nvSpPr>
          <p:cNvPr id="8" name="object 27">
            <a:extLst>
              <a:ext uri="{FF2B5EF4-FFF2-40B4-BE49-F238E27FC236}">
                <a16:creationId xmlns:a16="http://schemas.microsoft.com/office/drawing/2014/main" id="{C2BAE0A4-E88F-E4B1-DB92-5C11EB89F48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71846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9" name="object 29">
            <a:extLst>
              <a:ext uri="{FF2B5EF4-FFF2-40B4-BE49-F238E27FC236}">
                <a16:creationId xmlns:a16="http://schemas.microsoft.com/office/drawing/2014/main" id="{698C7CAC-0801-2B9B-C78B-F70D76282C57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77850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10" name="object 31">
            <a:extLst>
              <a:ext uri="{FF2B5EF4-FFF2-40B4-BE49-F238E27FC236}">
                <a16:creationId xmlns:a16="http://schemas.microsoft.com/office/drawing/2014/main" id="{18D71712-76D4-57AF-8D82-8A406C5E88C2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71846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12" name="object 32">
            <a:extLst>
              <a:ext uri="{FF2B5EF4-FFF2-40B4-BE49-F238E27FC236}">
                <a16:creationId xmlns:a16="http://schemas.microsoft.com/office/drawing/2014/main" id="{8DB296D7-36C4-34F8-CA43-8823F6E0389D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77850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36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36"/>
              </a:rPr>
              <a:t>ct2/about-studies/learn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736</Words>
  <Application>Microsoft Office PowerPoint</Application>
  <PresentationFormat>Custom</PresentationFormat>
  <Paragraphs>157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RFREUP+HelveticaNeueLTStd-Md</vt:lpstr>
      <vt:lpstr>Calibri</vt:lpstr>
      <vt:lpstr>RHENGT+HelveticaNeueLTStd-It</vt:lpstr>
      <vt:lpstr>JLELUA+HelveticaNeueLTStd-Roman</vt:lpstr>
      <vt:lpstr>Arial</vt:lpstr>
      <vt:lpstr>RVANSW+HelveticaNeueLTStd-Md</vt:lpstr>
      <vt:lpstr>SJJWMK+HelveticaNeueLTStd-Bd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subject/>
  <dc:creator>Administrator</dc:creator>
  <cp:keywords/>
  <dc:description/>
  <cp:lastModifiedBy>Pullagurla, Shaktidhar Reddy</cp:lastModifiedBy>
  <cp:revision>38</cp:revision>
  <cp:lastPrinted>1601-01-01T00:00:00Z</cp:lastPrinted>
  <dcterms:created xsi:type="dcterms:W3CDTF">1601-01-01T00:00:00Z</dcterms:created>
  <dcterms:modified xsi:type="dcterms:W3CDTF">2023-07-07T02:32:25Z</dcterms:modified>
  <cp:category/>
</cp:coreProperties>
</file>