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ue Roman" charset="1" panose="00000500000000000000"/>
      <p:regular r:id="rId10"/>
    </p:embeddedFont>
    <p:embeddedFont>
      <p:font typeface="Times Neue Roman Bold" charset="1" panose="00000800000000000000"/>
      <p:regular r:id="rId11"/>
    </p:embeddedFont>
    <p:embeddedFont>
      <p:font typeface="Times Neue Roman Italics" charset="1" panose="00000500000000000000"/>
      <p:regular r:id="rId12"/>
    </p:embeddedFont>
    <p:embeddedFont>
      <p:font typeface="Times Neue Roman Bold Italics" charset="1" panose="00000800000000000000"/>
      <p:regular r:id="rId13"/>
    </p:embeddedFont>
    <p:embeddedFont>
      <p:font typeface="Fira Sans Light" charset="1" panose="020B0403050000020004"/>
      <p:regular r:id="rId14"/>
    </p:embeddedFont>
    <p:embeddedFont>
      <p:font typeface="Fira Sans Light Bold" charset="1" panose="020B0503050000020004"/>
      <p:regular r:id="rId15"/>
    </p:embeddedFont>
    <p:embeddedFont>
      <p:font typeface="Fira Sans Light Italics" charset="1" panose="020B0403050000020004"/>
      <p:regular r:id="rId16"/>
    </p:embeddedFont>
    <p:embeddedFont>
      <p:font typeface="Fira Sans Light Bold Italics" charset="1" panose="020B0503050000020004"/>
      <p:regular r:id="rId17"/>
    </p:embeddedFont>
    <p:embeddedFont>
      <p:font typeface="Fira Sans Medium" charset="1" panose="020B0603050000020004"/>
      <p:regular r:id="rId18"/>
    </p:embeddedFont>
    <p:embeddedFont>
      <p:font typeface="Fira Sans Medium Bold" charset="1" panose="020B0603050000020004"/>
      <p:regular r:id="rId19"/>
    </p:embeddedFont>
    <p:embeddedFont>
      <p:font typeface="Fira Sans Medium Italics" charset="1" panose="020B0603050000020004"/>
      <p:regular r:id="rId20"/>
    </p:embeddedFont>
    <p:embeddedFont>
      <p:font typeface="Fira Sans Medium Bold Italics" charset="1" panose="020B070305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slide3.xml" Type="http://schemas.openxmlformats.org/officeDocument/2006/relationships/slid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4026" r="0" b="0"/>
          <a:stretch>
            <a:fillRect/>
          </a:stretch>
        </p:blipFill>
        <p:spPr>
          <a:xfrm flipH="false" flipV="false" rot="0">
            <a:off x="10170091" y="5625476"/>
            <a:ext cx="10916468" cy="6232945"/>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4026" r="0" b="0"/>
          <a:stretch>
            <a:fillRect/>
          </a:stretch>
        </p:blipFill>
        <p:spPr>
          <a:xfrm flipH="false" flipV="false" rot="0">
            <a:off x="13446409" y="-597944"/>
            <a:ext cx="10916468" cy="6232945"/>
          </a:xfrm>
          <a:prstGeom prst="rect">
            <a:avLst/>
          </a:prstGeom>
        </p:spPr>
      </p:pic>
      <p:grpSp>
        <p:nvGrpSpPr>
          <p:cNvPr name="Group 4" id="4"/>
          <p:cNvGrpSpPr>
            <a:grpSpLocks noChangeAspect="true"/>
          </p:cNvGrpSpPr>
          <p:nvPr/>
        </p:nvGrpSpPr>
        <p:grpSpPr>
          <a:xfrm rot="0">
            <a:off x="10170091" y="1637141"/>
            <a:ext cx="7315792" cy="6335146"/>
            <a:chOff x="0" y="0"/>
            <a:chExt cx="4282440" cy="3708400"/>
          </a:xfrm>
        </p:grpSpPr>
        <p:sp>
          <p:nvSpPr>
            <p:cNvPr name="Freeform 5" id="5"/>
            <p:cNvSpPr/>
            <p:nvPr/>
          </p:nvSpPr>
          <p:spPr>
            <a:xfrm>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solidFill>
              <a:srgbClr val="FFFFFF"/>
            </a:solidFill>
            <a:ln w="12700">
              <a:solidFill>
                <a:srgbClr val="000000"/>
              </a:solidFill>
            </a:ln>
          </p:spPr>
        </p:sp>
      </p:grpSp>
      <p:grpSp>
        <p:nvGrpSpPr>
          <p:cNvPr name="Group 6" id="6"/>
          <p:cNvGrpSpPr/>
          <p:nvPr/>
        </p:nvGrpSpPr>
        <p:grpSpPr>
          <a:xfrm rot="0">
            <a:off x="1028700" y="1028700"/>
            <a:ext cx="5339709" cy="564302"/>
            <a:chOff x="0" y="0"/>
            <a:chExt cx="7119613" cy="752402"/>
          </a:xfrm>
        </p:grpSpPr>
        <p:sp>
          <p:nvSpPr>
            <p:cNvPr name="TextBox 7" id="7"/>
            <p:cNvSpPr txBox="true"/>
            <p:nvPr/>
          </p:nvSpPr>
          <p:spPr>
            <a:xfrm rot="0">
              <a:off x="1711549" y="14810"/>
              <a:ext cx="5408063" cy="729635"/>
            </a:xfrm>
            <a:prstGeom prst="rect">
              <a:avLst/>
            </a:prstGeom>
          </p:spPr>
          <p:txBody>
            <a:bodyPr anchor="t" rtlCol="false" tIns="0" lIns="0" bIns="0" rIns="0">
              <a:spAutoFit/>
            </a:bodyPr>
            <a:lstStyle/>
            <a:p>
              <a:pPr>
                <a:lnSpc>
                  <a:spcPts val="4619"/>
                </a:lnSpc>
                <a:spcBef>
                  <a:spcPct val="0"/>
                </a:spcBef>
              </a:pPr>
              <a:r>
                <a:rPr lang="en-US" sz="3299">
                  <a:solidFill>
                    <a:srgbClr val="000000"/>
                  </a:solidFill>
                  <a:latin typeface="Times Neue Roman Bold"/>
                </a:rPr>
                <a:t>GrabCart</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4026" r="0" b="0"/>
            <a:stretch>
              <a:fillRect/>
            </a:stretch>
          </p:blipFill>
          <p:spPr>
            <a:xfrm flipH="false" flipV="false" rot="0">
              <a:off x="0" y="0"/>
              <a:ext cx="1317768" cy="752402"/>
            </a:xfrm>
            <a:prstGeom prst="rect">
              <a:avLst/>
            </a:prstGeom>
          </p:spPr>
        </p:pic>
      </p:grpSp>
      <p:pic>
        <p:nvPicPr>
          <p:cNvPr name="Picture 9" id="9"/>
          <p:cNvPicPr>
            <a:picLocks noChangeAspect="true"/>
          </p:cNvPicPr>
          <p:nvPr/>
        </p:nvPicPr>
        <p:blipFill>
          <a:blip r:embed="rId4">
            <a:alphaModFix amt="67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574282">
            <a:off x="14277442" y="4106981"/>
            <a:ext cx="1842788" cy="3238126"/>
          </a:xfrm>
          <a:prstGeom prst="rect">
            <a:avLst/>
          </a:prstGeom>
        </p:spPr>
      </p:pic>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209362" y="3259662"/>
            <a:ext cx="1618626" cy="1545052"/>
          </a:xfrm>
          <a:prstGeom prst="rect">
            <a:avLst/>
          </a:prstGeom>
        </p:spPr>
      </p:pic>
      <p:sp>
        <p:nvSpPr>
          <p:cNvPr name="TextBox 11" id="11"/>
          <p:cNvSpPr txBox="true"/>
          <p:nvPr/>
        </p:nvSpPr>
        <p:spPr>
          <a:xfrm rot="0">
            <a:off x="1028700" y="3098800"/>
            <a:ext cx="8573599" cy="4194175"/>
          </a:xfrm>
          <a:prstGeom prst="rect">
            <a:avLst/>
          </a:prstGeom>
        </p:spPr>
        <p:txBody>
          <a:bodyPr anchor="t" rtlCol="false" tIns="0" lIns="0" bIns="0" rIns="0">
            <a:spAutoFit/>
          </a:bodyPr>
          <a:lstStyle/>
          <a:p>
            <a:pPr marL="0" indent="0" lvl="0">
              <a:lnSpc>
                <a:spcPts val="10999"/>
              </a:lnSpc>
            </a:pPr>
            <a:r>
              <a:rPr lang="en-US" sz="9999" spc="299">
                <a:solidFill>
                  <a:srgbClr val="1836B2"/>
                </a:solidFill>
                <a:latin typeface="Times Neue Roman Bold"/>
              </a:rPr>
              <a:t>Ecommerce with 2nd Service.</a:t>
            </a:r>
          </a:p>
        </p:txBody>
      </p:sp>
      <p:sp>
        <p:nvSpPr>
          <p:cNvPr name="TextBox 12" id="12"/>
          <p:cNvSpPr txBox="true"/>
          <p:nvPr/>
        </p:nvSpPr>
        <p:spPr>
          <a:xfrm rot="0">
            <a:off x="1028700" y="8752205"/>
            <a:ext cx="7783581" cy="483446"/>
          </a:xfrm>
          <a:prstGeom prst="rect">
            <a:avLst/>
          </a:prstGeom>
        </p:spPr>
        <p:txBody>
          <a:bodyPr anchor="t" rtlCol="false" tIns="0" lIns="0" bIns="0" rIns="0">
            <a:spAutoFit/>
          </a:bodyPr>
          <a:lstStyle/>
          <a:p>
            <a:pPr marL="0" indent="0" lvl="0">
              <a:lnSpc>
                <a:spcPts val="3920"/>
              </a:lnSpc>
              <a:spcBef>
                <a:spcPct val="0"/>
              </a:spcBef>
            </a:pPr>
            <a:r>
              <a:rPr lang="en-US" sz="2800" u="none">
                <a:solidFill>
                  <a:srgbClr val="000000"/>
                </a:solidFill>
                <a:latin typeface="Fira Sans Light Bold"/>
              </a:rPr>
              <a:t>Starting our journey</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3441834" y="8684051"/>
            <a:ext cx="9822161" cy="6226137"/>
            <a:chOff x="0" y="0"/>
            <a:chExt cx="8474859" cy="5372100"/>
          </a:xfrm>
        </p:grpSpPr>
        <p:sp>
          <p:nvSpPr>
            <p:cNvPr name="Freeform 3" id="3"/>
            <p:cNvSpPr/>
            <p:nvPr/>
          </p:nvSpPr>
          <p:spPr>
            <a:xfrm>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name="TextBox 4" id="4"/>
          <p:cNvSpPr txBox="true"/>
          <p:nvPr/>
        </p:nvSpPr>
        <p:spPr>
          <a:xfrm rot="0">
            <a:off x="1028700" y="971550"/>
            <a:ext cx="16230600" cy="7712501"/>
          </a:xfrm>
          <a:prstGeom prst="rect">
            <a:avLst/>
          </a:prstGeom>
        </p:spPr>
        <p:txBody>
          <a:bodyPr anchor="t" rtlCol="false" tIns="0" lIns="0" bIns="0" rIns="0">
            <a:spAutoFit/>
          </a:bodyPr>
          <a:lstStyle/>
          <a:p>
            <a:pPr marL="1014731" indent="-507365" lvl="1">
              <a:lnSpc>
                <a:spcPts val="6110"/>
              </a:lnSpc>
              <a:buFont typeface="Arial"/>
              <a:buChar char="•"/>
            </a:pPr>
            <a:r>
              <a:rPr lang="en-US" sz="4700" spc="47">
                <a:solidFill>
                  <a:srgbClr val="000000"/>
                </a:solidFill>
                <a:latin typeface="Fira Sans Light"/>
              </a:rPr>
              <a:t>HTML5.</a:t>
            </a:r>
          </a:p>
          <a:p>
            <a:pPr marL="1014731" indent="-507365" lvl="1">
              <a:lnSpc>
                <a:spcPts val="6110"/>
              </a:lnSpc>
              <a:buFont typeface="Arial"/>
              <a:buChar char="•"/>
            </a:pPr>
            <a:r>
              <a:rPr lang="en-US" sz="4700" spc="47">
                <a:solidFill>
                  <a:srgbClr val="000000"/>
                </a:solidFill>
                <a:latin typeface="Fira Sans Light"/>
              </a:rPr>
              <a:t>CSS3.</a:t>
            </a:r>
          </a:p>
          <a:p>
            <a:pPr marL="1014731" indent="-507365" lvl="1">
              <a:lnSpc>
                <a:spcPts val="6110"/>
              </a:lnSpc>
              <a:buFont typeface="Arial"/>
              <a:buChar char="•"/>
            </a:pPr>
            <a:r>
              <a:rPr lang="en-US" sz="4700" spc="47">
                <a:solidFill>
                  <a:srgbClr val="000000"/>
                </a:solidFill>
                <a:latin typeface="Fira Sans Light"/>
              </a:rPr>
              <a:t>Vanilla Javascript.</a:t>
            </a:r>
          </a:p>
          <a:p>
            <a:pPr marL="1014731" indent="-507365" lvl="1">
              <a:lnSpc>
                <a:spcPts val="6110"/>
              </a:lnSpc>
              <a:buFont typeface="Arial"/>
              <a:buChar char="•"/>
            </a:pPr>
            <a:r>
              <a:rPr lang="en-US" sz="4700" spc="47">
                <a:solidFill>
                  <a:srgbClr val="000000"/>
                </a:solidFill>
                <a:latin typeface="Fira Sans Light"/>
              </a:rPr>
              <a:t>Google Firebase (for backend).</a:t>
            </a:r>
          </a:p>
          <a:p>
            <a:pPr marL="1014731" indent="-507365" lvl="1">
              <a:lnSpc>
                <a:spcPts val="6110"/>
              </a:lnSpc>
              <a:buFont typeface="Arial"/>
              <a:buChar char="•"/>
            </a:pPr>
            <a:r>
              <a:rPr lang="en-US" sz="4700" spc="47">
                <a:solidFill>
                  <a:srgbClr val="000000"/>
                </a:solidFill>
                <a:latin typeface="Fira Sans Light"/>
              </a:rPr>
              <a:t>Tailwind CSS.</a:t>
            </a:r>
          </a:p>
          <a:p>
            <a:pPr marL="1014731" indent="-507365" lvl="1">
              <a:lnSpc>
                <a:spcPts val="6110"/>
              </a:lnSpc>
              <a:buFont typeface="Arial"/>
              <a:buChar char="•"/>
            </a:pPr>
            <a:r>
              <a:rPr lang="en-US" sz="4700" spc="47">
                <a:solidFill>
                  <a:srgbClr val="000000"/>
                </a:solidFill>
                <a:latin typeface="Fira Sans Light"/>
              </a:rPr>
              <a:t>Socket.io (real time chatting).</a:t>
            </a:r>
          </a:p>
          <a:p>
            <a:pPr marL="1014731" indent="-507365" lvl="1">
              <a:lnSpc>
                <a:spcPts val="6110"/>
              </a:lnSpc>
              <a:buFont typeface="Arial"/>
              <a:buChar char="•"/>
            </a:pPr>
            <a:r>
              <a:rPr lang="en-US" sz="4700" spc="47">
                <a:solidFill>
                  <a:srgbClr val="000000"/>
                </a:solidFill>
                <a:latin typeface="Fira Sans Light"/>
              </a:rPr>
              <a:t>Vuforia Engine.</a:t>
            </a:r>
          </a:p>
          <a:p>
            <a:pPr marL="1014731" indent="-507365" lvl="1">
              <a:lnSpc>
                <a:spcPts val="6110"/>
              </a:lnSpc>
              <a:buFont typeface="Arial"/>
              <a:buChar char="•"/>
            </a:pPr>
            <a:r>
              <a:rPr lang="en-US" sz="4700" spc="47">
                <a:solidFill>
                  <a:srgbClr val="000000"/>
                </a:solidFill>
                <a:latin typeface="Fira Sans Light"/>
              </a:rPr>
              <a:t>Chart.js </a:t>
            </a:r>
          </a:p>
          <a:p>
            <a:pPr marL="1014731" indent="-507365" lvl="1">
              <a:lnSpc>
                <a:spcPts val="6110"/>
              </a:lnSpc>
              <a:buFont typeface="Arial"/>
              <a:buChar char="•"/>
            </a:pPr>
            <a:r>
              <a:rPr lang="en-US" sz="4700" spc="47">
                <a:solidFill>
                  <a:srgbClr val="000000"/>
                </a:solidFill>
                <a:latin typeface="Fira Sans Light"/>
              </a:rPr>
              <a:t>Chrome or any other browser with good internet connection.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814209" y="8773257"/>
            <a:ext cx="9822161" cy="6226137"/>
            <a:chOff x="0" y="0"/>
            <a:chExt cx="8474859" cy="5372100"/>
          </a:xfrm>
        </p:grpSpPr>
        <p:sp>
          <p:nvSpPr>
            <p:cNvPr name="Freeform 3" id="3"/>
            <p:cNvSpPr/>
            <p:nvPr/>
          </p:nvSpPr>
          <p:spPr>
            <a:xfrm>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name="TextBox 4" id="4"/>
          <p:cNvSpPr txBox="true"/>
          <p:nvPr/>
        </p:nvSpPr>
        <p:spPr>
          <a:xfrm rot="0">
            <a:off x="1028700" y="9416278"/>
            <a:ext cx="4401730" cy="255905"/>
          </a:xfrm>
          <a:prstGeom prst="rect">
            <a:avLst/>
          </a:prstGeom>
        </p:spPr>
        <p:txBody>
          <a:bodyPr anchor="t" rtlCol="false" tIns="0" lIns="0" bIns="0" rIns="0">
            <a:spAutoFit/>
          </a:bodyPr>
          <a:lstStyle/>
          <a:p>
            <a:pPr>
              <a:lnSpc>
                <a:spcPts val="2079"/>
              </a:lnSpc>
            </a:pPr>
            <a:r>
              <a:rPr lang="en-US" sz="1599" spc="15" u="sng">
                <a:solidFill>
                  <a:srgbClr val="FFFFFF"/>
                </a:solidFill>
                <a:latin typeface="Fira Sans Light"/>
                <a:hlinkClick r:id="rId2" action="ppaction://hlinksldjump"/>
              </a:rPr>
              <a:t>Back to Lean Canvas Overview</a:t>
            </a:r>
          </a:p>
        </p:txBody>
      </p:sp>
      <p:sp>
        <p:nvSpPr>
          <p:cNvPr name="TextBox 5" id="5"/>
          <p:cNvSpPr txBox="true"/>
          <p:nvPr/>
        </p:nvSpPr>
        <p:spPr>
          <a:xfrm rot="0">
            <a:off x="6532301" y="365125"/>
            <a:ext cx="5223397" cy="1193800"/>
          </a:xfrm>
          <a:prstGeom prst="rect">
            <a:avLst/>
          </a:prstGeom>
        </p:spPr>
        <p:txBody>
          <a:bodyPr anchor="t" rtlCol="false" tIns="0" lIns="0" bIns="0" rIns="0">
            <a:spAutoFit/>
          </a:bodyPr>
          <a:lstStyle/>
          <a:p>
            <a:pPr algn="ctr">
              <a:lnSpc>
                <a:spcPts val="9799"/>
              </a:lnSpc>
              <a:spcBef>
                <a:spcPct val="0"/>
              </a:spcBef>
            </a:pPr>
            <a:r>
              <a:rPr lang="en-US" sz="6999" spc="34">
                <a:solidFill>
                  <a:srgbClr val="000000"/>
                </a:solidFill>
                <a:latin typeface="Times Neue Roman"/>
              </a:rPr>
              <a:t>Tesiting Tools</a:t>
            </a:r>
          </a:p>
        </p:txBody>
      </p:sp>
      <p:sp>
        <p:nvSpPr>
          <p:cNvPr name="TextBox 6" id="6"/>
          <p:cNvSpPr txBox="true"/>
          <p:nvPr/>
        </p:nvSpPr>
        <p:spPr>
          <a:xfrm rot="0">
            <a:off x="1028700" y="2113183"/>
            <a:ext cx="16230600" cy="4626485"/>
          </a:xfrm>
          <a:prstGeom prst="rect">
            <a:avLst/>
          </a:prstGeom>
        </p:spPr>
        <p:txBody>
          <a:bodyPr anchor="t" rtlCol="false" tIns="0" lIns="0" bIns="0" rIns="0">
            <a:spAutoFit/>
          </a:bodyPr>
          <a:lstStyle/>
          <a:p>
            <a:pPr marL="1014731" indent="-507365" lvl="1">
              <a:lnSpc>
                <a:spcPts val="6110"/>
              </a:lnSpc>
              <a:buFont typeface="Arial"/>
              <a:buChar char="•"/>
            </a:pPr>
            <a:r>
              <a:rPr lang="en-US" sz="4700" spc="47">
                <a:solidFill>
                  <a:srgbClr val="000000"/>
                </a:solidFill>
                <a:latin typeface="Fira Sans Light"/>
              </a:rPr>
              <a:t>Google Analytics Content Experiments</a:t>
            </a:r>
          </a:p>
          <a:p>
            <a:pPr marL="1014731" indent="-507365" lvl="1">
              <a:lnSpc>
                <a:spcPts val="6110"/>
              </a:lnSpc>
              <a:buFont typeface="Arial"/>
              <a:buChar char="•"/>
            </a:pPr>
            <a:r>
              <a:rPr lang="en-US" sz="4700" spc="47">
                <a:solidFill>
                  <a:srgbClr val="000000"/>
                </a:solidFill>
                <a:latin typeface="Fira Sans Light"/>
              </a:rPr>
              <a:t>Silverback</a:t>
            </a:r>
          </a:p>
          <a:p>
            <a:pPr marL="1014731" indent="-507365" lvl="1">
              <a:lnSpc>
                <a:spcPts val="6110"/>
              </a:lnSpc>
              <a:buFont typeface="Arial"/>
              <a:buChar char="•"/>
            </a:pPr>
            <a:r>
              <a:rPr lang="en-US" sz="4700" spc="47">
                <a:solidFill>
                  <a:srgbClr val="000000"/>
                </a:solidFill>
                <a:latin typeface="Fira Sans Light"/>
              </a:rPr>
              <a:t>UserTesting.com</a:t>
            </a:r>
          </a:p>
          <a:p>
            <a:pPr marL="1014731" indent="-507365" lvl="1">
              <a:lnSpc>
                <a:spcPts val="6110"/>
              </a:lnSpc>
              <a:buFont typeface="Arial"/>
              <a:buChar char="•"/>
            </a:pPr>
            <a:r>
              <a:rPr lang="en-US" sz="4700" spc="47">
                <a:solidFill>
                  <a:srgbClr val="000000"/>
                </a:solidFill>
                <a:latin typeface="Fira Sans Light"/>
              </a:rPr>
              <a:t>Monitor.us</a:t>
            </a:r>
          </a:p>
          <a:p>
            <a:pPr marL="1014731" indent="-507365" lvl="1">
              <a:lnSpc>
                <a:spcPts val="6110"/>
              </a:lnSpc>
              <a:buFont typeface="Arial"/>
              <a:buChar char="•"/>
            </a:pPr>
            <a:r>
              <a:rPr lang="en-US" sz="4700" spc="47">
                <a:solidFill>
                  <a:srgbClr val="000000"/>
                </a:solidFill>
                <a:latin typeface="Fira Sans Light"/>
              </a:rPr>
              <a:t>Concept feedback</a:t>
            </a:r>
          </a:p>
          <a:p>
            <a:pPr marL="1014731" indent="-507365" lvl="1">
              <a:lnSpc>
                <a:spcPts val="6110"/>
              </a:lnSpc>
              <a:buFont typeface="Arial"/>
              <a:buChar char="•"/>
            </a:pPr>
            <a:r>
              <a:rPr lang="en-US" sz="4700" spc="47">
                <a:solidFill>
                  <a:srgbClr val="000000"/>
                </a:solidFill>
                <a:latin typeface="Fira Sans Light"/>
              </a:rPr>
              <a:t>HotJar</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814209" y="8773257"/>
            <a:ext cx="9822161" cy="6226137"/>
            <a:chOff x="0" y="0"/>
            <a:chExt cx="8474859" cy="5372100"/>
          </a:xfrm>
        </p:grpSpPr>
        <p:sp>
          <p:nvSpPr>
            <p:cNvPr name="Freeform 3" id="3"/>
            <p:cNvSpPr/>
            <p:nvPr/>
          </p:nvSpPr>
          <p:spPr>
            <a:xfrm>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name="TextBox 4" id="4"/>
          <p:cNvSpPr txBox="true"/>
          <p:nvPr/>
        </p:nvSpPr>
        <p:spPr>
          <a:xfrm rot="0">
            <a:off x="1297781" y="365125"/>
            <a:ext cx="15692438" cy="1193800"/>
          </a:xfrm>
          <a:prstGeom prst="rect">
            <a:avLst/>
          </a:prstGeom>
        </p:spPr>
        <p:txBody>
          <a:bodyPr anchor="t" rtlCol="false" tIns="0" lIns="0" bIns="0" rIns="0">
            <a:spAutoFit/>
          </a:bodyPr>
          <a:lstStyle/>
          <a:p>
            <a:pPr algn="ctr">
              <a:lnSpc>
                <a:spcPts val="9799"/>
              </a:lnSpc>
              <a:spcBef>
                <a:spcPct val="0"/>
              </a:spcBef>
            </a:pPr>
            <a:r>
              <a:rPr lang="en-US" sz="6999" spc="34">
                <a:solidFill>
                  <a:srgbClr val="000000"/>
                </a:solidFill>
                <a:latin typeface="Times Neue Roman"/>
              </a:rPr>
              <a:t>Tantative Date of Beta version Submission.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814209" y="8773257"/>
            <a:ext cx="9822161" cy="6226137"/>
            <a:chOff x="0" y="0"/>
            <a:chExt cx="8474859" cy="5372100"/>
          </a:xfrm>
        </p:grpSpPr>
        <p:sp>
          <p:nvSpPr>
            <p:cNvPr name="Freeform 3" id="3"/>
            <p:cNvSpPr/>
            <p:nvPr/>
          </p:nvSpPr>
          <p:spPr>
            <a:xfrm>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name="TextBox 4" id="4"/>
          <p:cNvSpPr txBox="true"/>
          <p:nvPr/>
        </p:nvSpPr>
        <p:spPr>
          <a:xfrm rot="0">
            <a:off x="7096752" y="365125"/>
            <a:ext cx="4094497" cy="1193800"/>
          </a:xfrm>
          <a:prstGeom prst="rect">
            <a:avLst/>
          </a:prstGeom>
        </p:spPr>
        <p:txBody>
          <a:bodyPr anchor="t" rtlCol="false" tIns="0" lIns="0" bIns="0" rIns="0">
            <a:spAutoFit/>
          </a:bodyPr>
          <a:lstStyle/>
          <a:p>
            <a:pPr algn="ctr">
              <a:lnSpc>
                <a:spcPts val="9799"/>
              </a:lnSpc>
              <a:spcBef>
                <a:spcPct val="0"/>
              </a:spcBef>
            </a:pPr>
            <a:r>
              <a:rPr lang="en-US" sz="6999" spc="34">
                <a:solidFill>
                  <a:srgbClr val="000000"/>
                </a:solidFill>
                <a:latin typeface="Times Neue Roman"/>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0800000">
            <a:off x="6021617" y="1319667"/>
            <a:ext cx="12192509" cy="0"/>
          </a:xfrm>
          <a:prstGeom prst="line">
            <a:avLst/>
          </a:prstGeom>
          <a:ln cap="rnd" w="76200">
            <a:solidFill>
              <a:srgbClr val="86C7ED"/>
            </a:solidFill>
            <a:prstDash val="sysDot"/>
            <a:headEnd type="none" len="sm" w="sm"/>
            <a:tailEnd type="none" len="sm" w="sm"/>
          </a:ln>
        </p:spPr>
      </p:sp>
      <p:sp>
        <p:nvSpPr>
          <p:cNvPr name="TextBox 3" id="3"/>
          <p:cNvSpPr txBox="true"/>
          <p:nvPr/>
        </p:nvSpPr>
        <p:spPr>
          <a:xfrm rot="0">
            <a:off x="6021617" y="348199"/>
            <a:ext cx="11243177" cy="655312"/>
          </a:xfrm>
          <a:prstGeom prst="rect">
            <a:avLst/>
          </a:prstGeom>
        </p:spPr>
        <p:txBody>
          <a:bodyPr anchor="t" rtlCol="false" tIns="0" lIns="0" bIns="0" rIns="0">
            <a:spAutoFit/>
          </a:bodyPr>
          <a:lstStyle/>
          <a:p>
            <a:pPr algn="l" marL="0" indent="0" lvl="1">
              <a:lnSpc>
                <a:spcPts val="5354"/>
              </a:lnSpc>
              <a:spcBef>
                <a:spcPct val="0"/>
              </a:spcBef>
            </a:pPr>
            <a:r>
              <a:rPr lang="en-US" sz="3824" u="sng">
                <a:solidFill>
                  <a:srgbClr val="000000"/>
                </a:solidFill>
                <a:latin typeface="Fira Sans Light Bold"/>
                <a:hlinkClick r:id="rId2" action="ppaction://hlinksldjump"/>
              </a:rPr>
              <a:t>Abstract</a:t>
            </a:r>
          </a:p>
        </p:txBody>
      </p:sp>
      <p:sp>
        <p:nvSpPr>
          <p:cNvPr name="AutoShape 4" id="4"/>
          <p:cNvSpPr/>
          <p:nvPr/>
        </p:nvSpPr>
        <p:spPr>
          <a:xfrm rot="-10800000">
            <a:off x="6021617" y="2505120"/>
            <a:ext cx="12192509" cy="0"/>
          </a:xfrm>
          <a:prstGeom prst="line">
            <a:avLst/>
          </a:prstGeom>
          <a:ln cap="rnd" w="76200">
            <a:solidFill>
              <a:srgbClr val="86C7ED"/>
            </a:solidFill>
            <a:prstDash val="sysDot"/>
            <a:headEnd type="none" len="sm" w="sm"/>
            <a:tailEnd type="none" len="sm" w="sm"/>
          </a:ln>
        </p:spPr>
      </p:sp>
      <p:sp>
        <p:nvSpPr>
          <p:cNvPr name="TextBox 5" id="5"/>
          <p:cNvSpPr txBox="true"/>
          <p:nvPr/>
        </p:nvSpPr>
        <p:spPr>
          <a:xfrm rot="0">
            <a:off x="6021617" y="1533652"/>
            <a:ext cx="11243177" cy="655312"/>
          </a:xfrm>
          <a:prstGeom prst="rect">
            <a:avLst/>
          </a:prstGeom>
        </p:spPr>
        <p:txBody>
          <a:bodyPr anchor="t" rtlCol="false" tIns="0" lIns="0" bIns="0" rIns="0">
            <a:spAutoFit/>
          </a:bodyPr>
          <a:lstStyle/>
          <a:p>
            <a:pPr algn="l" marL="0" indent="0" lvl="1">
              <a:lnSpc>
                <a:spcPts val="5354"/>
              </a:lnSpc>
              <a:spcBef>
                <a:spcPct val="0"/>
              </a:spcBef>
            </a:pPr>
            <a:r>
              <a:rPr lang="en-US" sz="3824" u="sng">
                <a:solidFill>
                  <a:srgbClr val="000000"/>
                </a:solidFill>
                <a:latin typeface="Fira Sans Light Bold"/>
              </a:rPr>
              <a:t>Introduction</a:t>
            </a:r>
          </a:p>
        </p:txBody>
      </p:sp>
      <p:sp>
        <p:nvSpPr>
          <p:cNvPr name="AutoShape 6" id="6"/>
          <p:cNvSpPr/>
          <p:nvPr/>
        </p:nvSpPr>
        <p:spPr>
          <a:xfrm rot="-10800000">
            <a:off x="6021617" y="3690573"/>
            <a:ext cx="12192509" cy="0"/>
          </a:xfrm>
          <a:prstGeom prst="line">
            <a:avLst/>
          </a:prstGeom>
          <a:ln cap="rnd" w="76200">
            <a:solidFill>
              <a:srgbClr val="86C7ED"/>
            </a:solidFill>
            <a:prstDash val="sysDot"/>
            <a:headEnd type="none" len="sm" w="sm"/>
            <a:tailEnd type="none" len="sm" w="sm"/>
          </a:ln>
        </p:spPr>
      </p:sp>
      <p:sp>
        <p:nvSpPr>
          <p:cNvPr name="TextBox 7" id="7"/>
          <p:cNvSpPr txBox="true"/>
          <p:nvPr/>
        </p:nvSpPr>
        <p:spPr>
          <a:xfrm rot="0">
            <a:off x="6021617" y="2719105"/>
            <a:ext cx="11243177" cy="655312"/>
          </a:xfrm>
          <a:prstGeom prst="rect">
            <a:avLst/>
          </a:prstGeom>
        </p:spPr>
        <p:txBody>
          <a:bodyPr anchor="t" rtlCol="false" tIns="0" lIns="0" bIns="0" rIns="0">
            <a:spAutoFit/>
          </a:bodyPr>
          <a:lstStyle/>
          <a:p>
            <a:pPr algn="l" marL="0" indent="0" lvl="1">
              <a:lnSpc>
                <a:spcPts val="5354"/>
              </a:lnSpc>
              <a:spcBef>
                <a:spcPct val="0"/>
              </a:spcBef>
            </a:pPr>
            <a:r>
              <a:rPr lang="en-US" sz="3824" u="sng">
                <a:solidFill>
                  <a:srgbClr val="000000"/>
                </a:solidFill>
                <a:latin typeface="Fira Sans Light Bold"/>
              </a:rPr>
              <a:t>Literature Review</a:t>
            </a:r>
          </a:p>
        </p:txBody>
      </p:sp>
      <p:sp>
        <p:nvSpPr>
          <p:cNvPr name="AutoShape 8" id="8"/>
          <p:cNvSpPr/>
          <p:nvPr/>
        </p:nvSpPr>
        <p:spPr>
          <a:xfrm rot="-10800000">
            <a:off x="6021617" y="4876026"/>
            <a:ext cx="12192509" cy="0"/>
          </a:xfrm>
          <a:prstGeom prst="line">
            <a:avLst/>
          </a:prstGeom>
          <a:ln cap="rnd" w="76200">
            <a:solidFill>
              <a:srgbClr val="86C7ED"/>
            </a:solidFill>
            <a:prstDash val="sysDot"/>
            <a:headEnd type="none" len="sm" w="sm"/>
            <a:tailEnd type="none" len="sm" w="sm"/>
          </a:ln>
        </p:spPr>
      </p:sp>
      <p:sp>
        <p:nvSpPr>
          <p:cNvPr name="TextBox 9" id="9"/>
          <p:cNvSpPr txBox="true"/>
          <p:nvPr/>
        </p:nvSpPr>
        <p:spPr>
          <a:xfrm rot="0">
            <a:off x="6021617" y="3904557"/>
            <a:ext cx="11243177" cy="655312"/>
          </a:xfrm>
          <a:prstGeom prst="rect">
            <a:avLst/>
          </a:prstGeom>
        </p:spPr>
        <p:txBody>
          <a:bodyPr anchor="t" rtlCol="false" tIns="0" lIns="0" bIns="0" rIns="0">
            <a:spAutoFit/>
          </a:bodyPr>
          <a:lstStyle/>
          <a:p>
            <a:pPr algn="l" marL="0" indent="0" lvl="1">
              <a:lnSpc>
                <a:spcPts val="5354"/>
              </a:lnSpc>
              <a:spcBef>
                <a:spcPct val="0"/>
              </a:spcBef>
            </a:pPr>
            <a:r>
              <a:rPr lang="en-US" sz="3824" u="sng">
                <a:solidFill>
                  <a:srgbClr val="000000"/>
                </a:solidFill>
                <a:latin typeface="Fira Sans Light Bold"/>
              </a:rPr>
              <a:t>Proposed Methodology</a:t>
            </a:r>
          </a:p>
        </p:txBody>
      </p:sp>
      <p:sp>
        <p:nvSpPr>
          <p:cNvPr name="AutoShape 10" id="10"/>
          <p:cNvSpPr/>
          <p:nvPr/>
        </p:nvSpPr>
        <p:spPr>
          <a:xfrm rot="-10800000">
            <a:off x="6021617" y="6061479"/>
            <a:ext cx="12192509" cy="0"/>
          </a:xfrm>
          <a:prstGeom prst="line">
            <a:avLst/>
          </a:prstGeom>
          <a:ln cap="rnd" w="76200">
            <a:solidFill>
              <a:srgbClr val="86C7ED"/>
            </a:solidFill>
            <a:prstDash val="sysDot"/>
            <a:headEnd type="none" len="sm" w="sm"/>
            <a:tailEnd type="none" len="sm" w="sm"/>
          </a:ln>
        </p:spPr>
      </p:sp>
      <p:sp>
        <p:nvSpPr>
          <p:cNvPr name="TextBox 11" id="11"/>
          <p:cNvSpPr txBox="true"/>
          <p:nvPr/>
        </p:nvSpPr>
        <p:spPr>
          <a:xfrm rot="0">
            <a:off x="6021617" y="5090010"/>
            <a:ext cx="11243177" cy="655312"/>
          </a:xfrm>
          <a:prstGeom prst="rect">
            <a:avLst/>
          </a:prstGeom>
        </p:spPr>
        <p:txBody>
          <a:bodyPr anchor="t" rtlCol="false" tIns="0" lIns="0" bIns="0" rIns="0">
            <a:spAutoFit/>
          </a:bodyPr>
          <a:lstStyle/>
          <a:p>
            <a:pPr algn="l" marL="0" indent="0" lvl="1">
              <a:lnSpc>
                <a:spcPts val="5354"/>
              </a:lnSpc>
              <a:spcBef>
                <a:spcPct val="0"/>
              </a:spcBef>
            </a:pPr>
            <a:r>
              <a:rPr lang="en-US" sz="3824" u="sng">
                <a:solidFill>
                  <a:srgbClr val="000000"/>
                </a:solidFill>
                <a:latin typeface="Fira Sans Light Bold"/>
              </a:rPr>
              <a:t>Software and Hardware Requirements</a:t>
            </a:r>
          </a:p>
        </p:txBody>
      </p:sp>
      <p:sp>
        <p:nvSpPr>
          <p:cNvPr name="AutoShape 12" id="12"/>
          <p:cNvSpPr/>
          <p:nvPr/>
        </p:nvSpPr>
        <p:spPr>
          <a:xfrm rot="-10800000">
            <a:off x="6021617" y="7246932"/>
            <a:ext cx="12192509" cy="0"/>
          </a:xfrm>
          <a:prstGeom prst="line">
            <a:avLst/>
          </a:prstGeom>
          <a:ln cap="rnd" w="76200">
            <a:solidFill>
              <a:srgbClr val="86C7ED"/>
            </a:solidFill>
            <a:prstDash val="sysDot"/>
            <a:headEnd type="none" len="sm" w="sm"/>
            <a:tailEnd type="none" len="sm" w="sm"/>
          </a:ln>
        </p:spPr>
      </p:sp>
      <p:sp>
        <p:nvSpPr>
          <p:cNvPr name="TextBox 13" id="13"/>
          <p:cNvSpPr txBox="true"/>
          <p:nvPr/>
        </p:nvSpPr>
        <p:spPr>
          <a:xfrm rot="0">
            <a:off x="6021617" y="6275463"/>
            <a:ext cx="11243177" cy="655312"/>
          </a:xfrm>
          <a:prstGeom prst="rect">
            <a:avLst/>
          </a:prstGeom>
        </p:spPr>
        <p:txBody>
          <a:bodyPr anchor="t" rtlCol="false" tIns="0" lIns="0" bIns="0" rIns="0">
            <a:spAutoFit/>
          </a:bodyPr>
          <a:lstStyle/>
          <a:p>
            <a:pPr algn="l" marL="0" indent="0" lvl="1">
              <a:lnSpc>
                <a:spcPts val="5354"/>
              </a:lnSpc>
              <a:spcBef>
                <a:spcPct val="0"/>
              </a:spcBef>
            </a:pPr>
            <a:r>
              <a:rPr lang="en-US" sz="3824" u="sng">
                <a:solidFill>
                  <a:srgbClr val="000000"/>
                </a:solidFill>
                <a:latin typeface="Fira Sans Light Bold"/>
              </a:rPr>
              <a:t>Tesiting Tools</a:t>
            </a:r>
          </a:p>
        </p:txBody>
      </p:sp>
      <p:sp>
        <p:nvSpPr>
          <p:cNvPr name="AutoShape 14" id="14"/>
          <p:cNvSpPr/>
          <p:nvPr/>
        </p:nvSpPr>
        <p:spPr>
          <a:xfrm rot="-10800000">
            <a:off x="6021617" y="8432385"/>
            <a:ext cx="12192509" cy="0"/>
          </a:xfrm>
          <a:prstGeom prst="line">
            <a:avLst/>
          </a:prstGeom>
          <a:ln cap="rnd" w="76200">
            <a:solidFill>
              <a:srgbClr val="86C7ED"/>
            </a:solidFill>
            <a:prstDash val="sysDot"/>
            <a:headEnd type="none" len="sm" w="sm"/>
            <a:tailEnd type="none" len="sm" w="sm"/>
          </a:ln>
        </p:spPr>
      </p:sp>
      <p:sp>
        <p:nvSpPr>
          <p:cNvPr name="TextBox 15" id="15"/>
          <p:cNvSpPr txBox="true"/>
          <p:nvPr/>
        </p:nvSpPr>
        <p:spPr>
          <a:xfrm rot="0">
            <a:off x="6021617" y="7460916"/>
            <a:ext cx="11243177" cy="655312"/>
          </a:xfrm>
          <a:prstGeom prst="rect">
            <a:avLst/>
          </a:prstGeom>
        </p:spPr>
        <p:txBody>
          <a:bodyPr anchor="t" rtlCol="false" tIns="0" lIns="0" bIns="0" rIns="0">
            <a:spAutoFit/>
          </a:bodyPr>
          <a:lstStyle/>
          <a:p>
            <a:pPr algn="l" marL="0" indent="0" lvl="1">
              <a:lnSpc>
                <a:spcPts val="5354"/>
              </a:lnSpc>
              <a:spcBef>
                <a:spcPct val="0"/>
              </a:spcBef>
            </a:pPr>
            <a:r>
              <a:rPr lang="en-US" sz="3824" u="sng">
                <a:solidFill>
                  <a:srgbClr val="000000"/>
                </a:solidFill>
                <a:latin typeface="Fira Sans Light Bold"/>
              </a:rPr>
              <a:t>Tantative Date of Beta version Submission.</a:t>
            </a:r>
          </a:p>
        </p:txBody>
      </p:sp>
      <p:sp>
        <p:nvSpPr>
          <p:cNvPr name="AutoShape 16" id="16"/>
          <p:cNvSpPr/>
          <p:nvPr/>
        </p:nvSpPr>
        <p:spPr>
          <a:xfrm rot="-10800000">
            <a:off x="6021617" y="9617838"/>
            <a:ext cx="12192509" cy="0"/>
          </a:xfrm>
          <a:prstGeom prst="line">
            <a:avLst/>
          </a:prstGeom>
          <a:ln cap="rnd" w="76200">
            <a:solidFill>
              <a:srgbClr val="86C7ED"/>
            </a:solidFill>
            <a:prstDash val="sysDot"/>
            <a:headEnd type="none" len="sm" w="sm"/>
            <a:tailEnd type="none" len="sm" w="sm"/>
          </a:ln>
        </p:spPr>
      </p:sp>
      <p:sp>
        <p:nvSpPr>
          <p:cNvPr name="TextBox 17" id="17"/>
          <p:cNvSpPr txBox="true"/>
          <p:nvPr/>
        </p:nvSpPr>
        <p:spPr>
          <a:xfrm rot="0">
            <a:off x="6021617" y="8646369"/>
            <a:ext cx="11243177" cy="655312"/>
          </a:xfrm>
          <a:prstGeom prst="rect">
            <a:avLst/>
          </a:prstGeom>
        </p:spPr>
        <p:txBody>
          <a:bodyPr anchor="t" rtlCol="false" tIns="0" lIns="0" bIns="0" rIns="0">
            <a:spAutoFit/>
          </a:bodyPr>
          <a:lstStyle/>
          <a:p>
            <a:pPr algn="l" marL="0" indent="0" lvl="1">
              <a:lnSpc>
                <a:spcPts val="5354"/>
              </a:lnSpc>
              <a:spcBef>
                <a:spcPct val="0"/>
              </a:spcBef>
            </a:pPr>
            <a:r>
              <a:rPr lang="en-US" sz="3824" u="sng">
                <a:solidFill>
                  <a:srgbClr val="000000"/>
                </a:solidFill>
                <a:latin typeface="Fira Sans Light Bold"/>
              </a:rPr>
              <a:t>Conclusion</a:t>
            </a:r>
          </a:p>
        </p:txBody>
      </p:sp>
      <p:grpSp>
        <p:nvGrpSpPr>
          <p:cNvPr name="Group 18" id="18"/>
          <p:cNvGrpSpPr/>
          <p:nvPr/>
        </p:nvGrpSpPr>
        <p:grpSpPr>
          <a:xfrm rot="0">
            <a:off x="-5616940" y="-176189"/>
            <a:ext cx="11233880" cy="10639377"/>
            <a:chOff x="0" y="0"/>
            <a:chExt cx="14978507" cy="14185837"/>
          </a:xfrm>
        </p:grpSpPr>
        <p:grpSp>
          <p:nvGrpSpPr>
            <p:cNvPr name="Group 19" id="19"/>
            <p:cNvGrpSpPr/>
            <p:nvPr/>
          </p:nvGrpSpPr>
          <p:grpSpPr>
            <a:xfrm rot="-10800000">
              <a:off x="1882292" y="5884321"/>
              <a:ext cx="13096215" cy="8301516"/>
              <a:chOff x="0" y="0"/>
              <a:chExt cx="8474859" cy="5372100"/>
            </a:xfrm>
          </p:grpSpPr>
          <p:sp>
            <p:nvSpPr>
              <p:cNvPr name="Freeform 20" id="20"/>
              <p:cNvSpPr/>
              <p:nvPr/>
            </p:nvSpPr>
            <p:spPr>
              <a:xfrm>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grpSp>
          <p:nvGrpSpPr>
            <p:cNvPr name="Group 21" id="21"/>
            <p:cNvGrpSpPr/>
            <p:nvPr/>
          </p:nvGrpSpPr>
          <p:grpSpPr>
            <a:xfrm rot="0">
              <a:off x="0" y="0"/>
              <a:ext cx="14978507" cy="13716000"/>
              <a:chOff x="0" y="0"/>
              <a:chExt cx="5866582" cy="5372100"/>
            </a:xfrm>
          </p:grpSpPr>
          <p:sp>
            <p:nvSpPr>
              <p:cNvPr name="Freeform 22" id="22"/>
              <p:cNvSpPr/>
              <p:nvPr/>
            </p:nvSpPr>
            <p:spPr>
              <a:xfrm>
                <a:off x="0" y="0"/>
                <a:ext cx="5866582" cy="5372100"/>
              </a:xfrm>
              <a:custGeom>
                <a:avLst/>
                <a:gdLst/>
                <a:ahLst/>
                <a:cxnLst/>
                <a:rect r="r" b="b" t="t" l="l"/>
                <a:pathLst>
                  <a:path h="5372100" w="5866582">
                    <a:moveTo>
                      <a:pt x="4315912" y="0"/>
                    </a:moveTo>
                    <a:lnTo>
                      <a:pt x="1550670" y="0"/>
                    </a:lnTo>
                    <a:lnTo>
                      <a:pt x="0" y="2686050"/>
                    </a:lnTo>
                    <a:lnTo>
                      <a:pt x="1550670" y="5372100"/>
                    </a:lnTo>
                    <a:lnTo>
                      <a:pt x="4315912" y="5372100"/>
                    </a:lnTo>
                    <a:lnTo>
                      <a:pt x="5866582" y="2686050"/>
                    </a:lnTo>
                    <a:lnTo>
                      <a:pt x="4315912" y="0"/>
                    </a:lnTo>
                    <a:close/>
                  </a:path>
                </a:pathLst>
              </a:custGeom>
              <a:solidFill>
                <a:srgbClr val="1836B2"/>
              </a:solidFill>
            </p:spPr>
          </p:sp>
        </p:grpSp>
      </p:grpSp>
      <p:sp>
        <p:nvSpPr>
          <p:cNvPr name="TextBox 23" id="23"/>
          <p:cNvSpPr txBox="true"/>
          <p:nvPr/>
        </p:nvSpPr>
        <p:spPr>
          <a:xfrm rot="0">
            <a:off x="1028700" y="4519314"/>
            <a:ext cx="4992917" cy="1146175"/>
          </a:xfrm>
          <a:prstGeom prst="rect">
            <a:avLst/>
          </a:prstGeom>
        </p:spPr>
        <p:txBody>
          <a:bodyPr anchor="t" rtlCol="false" tIns="0" lIns="0" bIns="0" rIns="0">
            <a:spAutoFit/>
          </a:bodyPr>
          <a:lstStyle/>
          <a:p>
            <a:pPr algn="l" marL="0" indent="0" lvl="0">
              <a:lnSpc>
                <a:spcPts val="8800"/>
              </a:lnSpc>
              <a:spcBef>
                <a:spcPct val="0"/>
              </a:spcBef>
            </a:pPr>
            <a:r>
              <a:rPr lang="en-US" sz="8000" u="none">
                <a:solidFill>
                  <a:srgbClr val="FFFFFF"/>
                </a:solidFill>
                <a:latin typeface="Fira Sans Medium Bold"/>
              </a:rPr>
              <a:t>Agenda</a:t>
            </a:r>
          </a:p>
        </p:txBody>
      </p:sp>
      <p:grpSp>
        <p:nvGrpSpPr>
          <p:cNvPr name="Group 24" id="24"/>
          <p:cNvGrpSpPr/>
          <p:nvPr/>
        </p:nvGrpSpPr>
        <p:grpSpPr>
          <a:xfrm rot="0">
            <a:off x="-7158301" y="1754849"/>
            <a:ext cx="7462111" cy="2697790"/>
            <a:chOff x="0" y="0"/>
            <a:chExt cx="9949481" cy="3597054"/>
          </a:xfrm>
        </p:grpSpPr>
        <p:grpSp>
          <p:nvGrpSpPr>
            <p:cNvPr name="Group 25" id="25"/>
            <p:cNvGrpSpPr/>
            <p:nvPr/>
          </p:nvGrpSpPr>
          <p:grpSpPr>
            <a:xfrm rot="0">
              <a:off x="0" y="0"/>
              <a:ext cx="9949481" cy="3597054"/>
              <a:chOff x="0" y="0"/>
              <a:chExt cx="5479625" cy="1989023"/>
            </a:xfrm>
          </p:grpSpPr>
          <p:sp>
            <p:nvSpPr>
              <p:cNvPr name="Freeform 26" id="26"/>
              <p:cNvSpPr/>
              <p:nvPr/>
            </p:nvSpPr>
            <p:spPr>
              <a:xfrm>
                <a:off x="0" y="0"/>
                <a:ext cx="5479625" cy="1989023"/>
              </a:xfrm>
              <a:custGeom>
                <a:avLst/>
                <a:gdLst/>
                <a:ahLst/>
                <a:cxnLst/>
                <a:rect r="r" b="b" t="t" l="l"/>
                <a:pathLst>
                  <a:path h="1989023" w="5479625">
                    <a:moveTo>
                      <a:pt x="5355165" y="1989023"/>
                    </a:moveTo>
                    <a:lnTo>
                      <a:pt x="124460" y="1989023"/>
                    </a:lnTo>
                    <a:cubicBezTo>
                      <a:pt x="55880" y="1989023"/>
                      <a:pt x="0" y="1933143"/>
                      <a:pt x="0" y="1864563"/>
                    </a:cubicBezTo>
                    <a:lnTo>
                      <a:pt x="0" y="124460"/>
                    </a:lnTo>
                    <a:cubicBezTo>
                      <a:pt x="0" y="55880"/>
                      <a:pt x="55880" y="0"/>
                      <a:pt x="124460" y="0"/>
                    </a:cubicBezTo>
                    <a:lnTo>
                      <a:pt x="5355165" y="0"/>
                    </a:lnTo>
                    <a:cubicBezTo>
                      <a:pt x="5423745" y="0"/>
                      <a:pt x="5479625" y="55880"/>
                      <a:pt x="5479625" y="124460"/>
                    </a:cubicBezTo>
                    <a:lnTo>
                      <a:pt x="5479625" y="1864563"/>
                    </a:lnTo>
                    <a:cubicBezTo>
                      <a:pt x="5479625" y="1933143"/>
                      <a:pt x="5423745" y="1989023"/>
                      <a:pt x="5355165" y="1989023"/>
                    </a:cubicBezTo>
                    <a:close/>
                  </a:path>
                </a:pathLst>
              </a:custGeom>
              <a:solidFill>
                <a:srgbClr val="EDECED"/>
              </a:solidFill>
            </p:spPr>
          </p:sp>
        </p:grpSp>
        <p:pic>
          <p:nvPicPr>
            <p:cNvPr name="Picture 27" id="27"/>
            <p:cNvPicPr>
              <a:picLocks noChangeAspect="true"/>
            </p:cNvPicPr>
            <p:nvPr/>
          </p:nvPicPr>
          <p:blipFill>
            <a:blip r:embed="rId3"/>
            <a:srcRect l="0" t="0" r="0" b="0"/>
            <a:stretch>
              <a:fillRect/>
            </a:stretch>
          </p:blipFill>
          <p:spPr>
            <a:xfrm flipH="false" flipV="false" rot="0">
              <a:off x="310457" y="518004"/>
              <a:ext cx="604819" cy="646433"/>
            </a:xfrm>
            <a:prstGeom prst="rect">
              <a:avLst/>
            </a:prstGeom>
          </p:spPr>
        </p:pic>
        <p:pic>
          <p:nvPicPr>
            <p:cNvPr name="Picture 28" id="2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331690" y="1556232"/>
              <a:ext cx="562354" cy="562354"/>
            </a:xfrm>
            <a:prstGeom prst="rect">
              <a:avLst/>
            </a:prstGeom>
          </p:spPr>
        </p:pic>
        <p:sp>
          <p:nvSpPr>
            <p:cNvPr name="TextBox 29" id="29"/>
            <p:cNvSpPr txBox="true"/>
            <p:nvPr/>
          </p:nvSpPr>
          <p:spPr>
            <a:xfrm rot="0">
              <a:off x="1359250" y="2744193"/>
              <a:ext cx="7528887" cy="334857"/>
            </a:xfrm>
            <a:prstGeom prst="rect">
              <a:avLst/>
            </a:prstGeom>
          </p:spPr>
          <p:txBody>
            <a:bodyPr anchor="t" rtlCol="false" tIns="0" lIns="0" bIns="0" rIns="0">
              <a:spAutoFit/>
            </a:bodyPr>
            <a:lstStyle/>
            <a:p>
              <a:pPr>
                <a:lnSpc>
                  <a:spcPts val="2079"/>
                </a:lnSpc>
              </a:pPr>
              <a:r>
                <a:rPr lang="en-US" sz="1599" spc="15">
                  <a:solidFill>
                    <a:srgbClr val="1836B2"/>
                  </a:solidFill>
                  <a:latin typeface="Fira Sans Light"/>
                </a:rPr>
                <a:t>Kindly delete this note after editing this page.  Thank you!</a:t>
              </a:r>
            </a:p>
          </p:txBody>
        </p:sp>
        <p:sp>
          <p:nvSpPr>
            <p:cNvPr name="TextBox 30" id="30"/>
            <p:cNvSpPr txBox="true"/>
            <p:nvPr/>
          </p:nvSpPr>
          <p:spPr>
            <a:xfrm rot="0">
              <a:off x="1359250" y="549762"/>
              <a:ext cx="8375009" cy="1685290"/>
            </a:xfrm>
            <a:prstGeom prst="rect">
              <a:avLst/>
            </a:prstGeom>
          </p:spPr>
          <p:txBody>
            <a:bodyPr anchor="t" rtlCol="false" tIns="0" lIns="0" bIns="0" rIns="0">
              <a:spAutoFit/>
            </a:bodyPr>
            <a:lstStyle/>
            <a:p>
              <a:pPr>
                <a:lnSpc>
                  <a:spcPts val="2079"/>
                </a:lnSpc>
              </a:pPr>
              <a:r>
                <a:rPr lang="en-US" sz="1599" spc="15">
                  <a:solidFill>
                    <a:srgbClr val="000000"/>
                  </a:solidFill>
                  <a:latin typeface="Fira Sans Light"/>
                </a:rPr>
                <a:t>Tip: Use links to go to a different page inside your presentation. Links work best for pages like this one!</a:t>
              </a:r>
            </a:p>
            <a:p>
              <a:pPr>
                <a:lnSpc>
                  <a:spcPts val="2079"/>
                </a:lnSpc>
              </a:pPr>
            </a:p>
            <a:p>
              <a:pPr algn="l">
                <a:lnSpc>
                  <a:spcPts val="2079"/>
                </a:lnSpc>
              </a:pPr>
              <a:r>
                <a:rPr lang="en-US" sz="1599" spc="15">
                  <a:solidFill>
                    <a:srgbClr val="000000"/>
                  </a:solidFill>
                  <a:latin typeface="Fira Sans Light"/>
                </a:rPr>
                <a:t>How: Highlight text, click on the link symbol on the toolbar, and select the page in your presentation that you want to connect.</a:t>
              </a: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814209" y="8773257"/>
            <a:ext cx="9822161" cy="6226137"/>
            <a:chOff x="0" y="0"/>
            <a:chExt cx="8474859" cy="5372100"/>
          </a:xfrm>
        </p:grpSpPr>
        <p:sp>
          <p:nvSpPr>
            <p:cNvPr name="Freeform 3" id="3"/>
            <p:cNvSpPr/>
            <p:nvPr/>
          </p:nvSpPr>
          <p:spPr>
            <a:xfrm>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name="TextBox 4" id="4"/>
          <p:cNvSpPr txBox="true"/>
          <p:nvPr/>
        </p:nvSpPr>
        <p:spPr>
          <a:xfrm rot="0">
            <a:off x="7620298" y="365125"/>
            <a:ext cx="3047405" cy="1193800"/>
          </a:xfrm>
          <a:prstGeom prst="rect">
            <a:avLst/>
          </a:prstGeom>
        </p:spPr>
        <p:txBody>
          <a:bodyPr anchor="t" rtlCol="false" tIns="0" lIns="0" bIns="0" rIns="0">
            <a:spAutoFit/>
          </a:bodyPr>
          <a:lstStyle/>
          <a:p>
            <a:pPr algn="ctr">
              <a:lnSpc>
                <a:spcPts val="9799"/>
              </a:lnSpc>
              <a:spcBef>
                <a:spcPct val="0"/>
              </a:spcBef>
            </a:pPr>
            <a:r>
              <a:rPr lang="en-US" sz="6999" spc="34">
                <a:solidFill>
                  <a:srgbClr val="000000"/>
                </a:solidFill>
                <a:latin typeface="Times Neue Roman"/>
              </a:rPr>
              <a:t>Abstract</a:t>
            </a:r>
          </a:p>
        </p:txBody>
      </p:sp>
      <p:sp>
        <p:nvSpPr>
          <p:cNvPr name="TextBox 5" id="5"/>
          <p:cNvSpPr txBox="true"/>
          <p:nvPr/>
        </p:nvSpPr>
        <p:spPr>
          <a:xfrm rot="0">
            <a:off x="1028700" y="4428324"/>
            <a:ext cx="16230600" cy="1484630"/>
          </a:xfrm>
          <a:prstGeom prst="rect">
            <a:avLst/>
          </a:prstGeom>
        </p:spPr>
        <p:txBody>
          <a:bodyPr anchor="t" rtlCol="false" tIns="0" lIns="0" bIns="0" rIns="0">
            <a:spAutoFit/>
          </a:bodyPr>
          <a:lstStyle/>
          <a:p>
            <a:pPr>
              <a:lnSpc>
                <a:spcPts val="5979"/>
              </a:lnSpc>
              <a:spcBef>
                <a:spcPct val="0"/>
              </a:spcBef>
            </a:pPr>
            <a:r>
              <a:rPr lang="en-US" sz="4599" spc="45">
                <a:solidFill>
                  <a:srgbClr val="000000"/>
                </a:solidFill>
                <a:latin typeface="Times Neue Roman Bold"/>
              </a:rPr>
              <a:t>Problem Statement </a:t>
            </a:r>
            <a:r>
              <a:rPr lang="en-US" sz="4599" spc="45">
                <a:solidFill>
                  <a:srgbClr val="000000"/>
                </a:solidFill>
                <a:latin typeface="Times Neue Roman"/>
              </a:rPr>
              <a:t>:- Problems arise when customers are unable to locate the best selling and purchasing options for the products.</a:t>
            </a:r>
          </a:p>
        </p:txBody>
      </p:sp>
      <p:sp>
        <p:nvSpPr>
          <p:cNvPr name="TextBox 6" id="6"/>
          <p:cNvSpPr txBox="true"/>
          <p:nvPr/>
        </p:nvSpPr>
        <p:spPr>
          <a:xfrm rot="0">
            <a:off x="1028700" y="6156291"/>
            <a:ext cx="16230600" cy="2345055"/>
          </a:xfrm>
          <a:prstGeom prst="rect">
            <a:avLst/>
          </a:prstGeom>
        </p:spPr>
        <p:txBody>
          <a:bodyPr anchor="t" rtlCol="false" tIns="0" lIns="0" bIns="0" rIns="0">
            <a:spAutoFit/>
          </a:bodyPr>
          <a:lstStyle/>
          <a:p>
            <a:pPr>
              <a:lnSpc>
                <a:spcPts val="4680"/>
              </a:lnSpc>
              <a:spcBef>
                <a:spcPct val="0"/>
              </a:spcBef>
            </a:pPr>
            <a:r>
              <a:rPr lang="en-US" sz="3600" spc="36">
                <a:solidFill>
                  <a:srgbClr val="000000"/>
                </a:solidFill>
                <a:latin typeface="Times Neue Roman"/>
              </a:rPr>
              <a:t>We wish to provide clients with the facility on this website in order to address these issues. so that they can locate the cheapest prices for the goods. We have solved this issue by utilising business-to-consumer (B2C) and customer-to-customer (C2C) models.</a:t>
            </a:r>
          </a:p>
        </p:txBody>
      </p:sp>
      <p:sp>
        <p:nvSpPr>
          <p:cNvPr name="TextBox 7" id="7"/>
          <p:cNvSpPr txBox="true"/>
          <p:nvPr/>
        </p:nvSpPr>
        <p:spPr>
          <a:xfrm rot="0">
            <a:off x="1028700" y="1876894"/>
            <a:ext cx="16230600" cy="2237105"/>
          </a:xfrm>
          <a:prstGeom prst="rect">
            <a:avLst/>
          </a:prstGeom>
        </p:spPr>
        <p:txBody>
          <a:bodyPr anchor="t" rtlCol="false" tIns="0" lIns="0" bIns="0" rIns="0">
            <a:spAutoFit/>
          </a:bodyPr>
          <a:lstStyle/>
          <a:p>
            <a:pPr>
              <a:lnSpc>
                <a:spcPts val="5979"/>
              </a:lnSpc>
              <a:spcBef>
                <a:spcPct val="0"/>
              </a:spcBef>
            </a:pPr>
            <a:r>
              <a:rPr lang="en-US" sz="4599" spc="45">
                <a:solidFill>
                  <a:srgbClr val="000000"/>
                </a:solidFill>
                <a:latin typeface="Times Neue Roman"/>
              </a:rPr>
              <a:t>Electronic Commerce Website is one that allows people to buy and sell physical goods, services, and digital products over the internet rather than at a brick-and-mortar location.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00125"/>
            <a:ext cx="16230600" cy="1754505"/>
          </a:xfrm>
          <a:prstGeom prst="rect">
            <a:avLst/>
          </a:prstGeom>
        </p:spPr>
        <p:txBody>
          <a:bodyPr anchor="t" rtlCol="false" tIns="0" lIns="0" bIns="0" rIns="0">
            <a:spAutoFit/>
          </a:bodyPr>
          <a:lstStyle/>
          <a:p>
            <a:pPr>
              <a:lnSpc>
                <a:spcPts val="4680"/>
              </a:lnSpc>
              <a:spcBef>
                <a:spcPct val="0"/>
              </a:spcBef>
            </a:pPr>
            <a:r>
              <a:rPr lang="en-US" sz="3600" spc="36">
                <a:solidFill>
                  <a:srgbClr val="000000"/>
                </a:solidFill>
                <a:latin typeface="Times Neue Roman"/>
              </a:rPr>
              <a:t>In order to increase the flexibility of buying and selling, we have introduced more features to our website, such as price history, augmented reality, improved exchange rates, and second-hand products from reputable vendors (at the lowest price possible).</a:t>
            </a:r>
          </a:p>
        </p:txBody>
      </p:sp>
      <p:grpSp>
        <p:nvGrpSpPr>
          <p:cNvPr name="Group 3" id="3"/>
          <p:cNvGrpSpPr/>
          <p:nvPr/>
        </p:nvGrpSpPr>
        <p:grpSpPr>
          <a:xfrm rot="-10800000">
            <a:off x="-1814209" y="8773257"/>
            <a:ext cx="9822161" cy="6226137"/>
            <a:chOff x="0" y="0"/>
            <a:chExt cx="8474859" cy="5372100"/>
          </a:xfrm>
        </p:grpSpPr>
        <p:sp>
          <p:nvSpPr>
            <p:cNvPr name="Freeform 4" id="4"/>
            <p:cNvSpPr/>
            <p:nvPr/>
          </p:nvSpPr>
          <p:spPr>
            <a:xfrm>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814209" y="8773257"/>
            <a:ext cx="9822161" cy="6226137"/>
            <a:chOff x="0" y="0"/>
            <a:chExt cx="8474859" cy="5372100"/>
          </a:xfrm>
        </p:grpSpPr>
        <p:sp>
          <p:nvSpPr>
            <p:cNvPr name="Freeform 3" id="3"/>
            <p:cNvSpPr/>
            <p:nvPr/>
          </p:nvSpPr>
          <p:spPr>
            <a:xfrm>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name="TextBox 4" id="4"/>
          <p:cNvSpPr txBox="true"/>
          <p:nvPr/>
        </p:nvSpPr>
        <p:spPr>
          <a:xfrm rot="0">
            <a:off x="1028700" y="9416278"/>
            <a:ext cx="4401730" cy="255905"/>
          </a:xfrm>
          <a:prstGeom prst="rect">
            <a:avLst/>
          </a:prstGeom>
        </p:spPr>
        <p:txBody>
          <a:bodyPr anchor="t" rtlCol="false" tIns="0" lIns="0" bIns="0" rIns="0">
            <a:spAutoFit/>
          </a:bodyPr>
          <a:lstStyle/>
          <a:p>
            <a:pPr>
              <a:lnSpc>
                <a:spcPts val="2079"/>
              </a:lnSpc>
            </a:pPr>
            <a:r>
              <a:rPr lang="en-US" sz="1599" spc="15" u="sng">
                <a:solidFill>
                  <a:srgbClr val="FFFFFF"/>
                </a:solidFill>
                <a:latin typeface="Fira Sans Light"/>
                <a:hlinkClick r:id="rId2" action="ppaction://hlinksldjump"/>
              </a:rPr>
              <a:t>Back to Lean Canvas Overview</a:t>
            </a:r>
          </a:p>
        </p:txBody>
      </p:sp>
      <p:sp>
        <p:nvSpPr>
          <p:cNvPr name="TextBox 5" id="5"/>
          <p:cNvSpPr txBox="true"/>
          <p:nvPr/>
        </p:nvSpPr>
        <p:spPr>
          <a:xfrm rot="0">
            <a:off x="6919881" y="365125"/>
            <a:ext cx="4448238" cy="1193800"/>
          </a:xfrm>
          <a:prstGeom prst="rect">
            <a:avLst/>
          </a:prstGeom>
        </p:spPr>
        <p:txBody>
          <a:bodyPr anchor="t" rtlCol="false" tIns="0" lIns="0" bIns="0" rIns="0">
            <a:spAutoFit/>
          </a:bodyPr>
          <a:lstStyle/>
          <a:p>
            <a:pPr algn="ctr">
              <a:lnSpc>
                <a:spcPts val="9799"/>
              </a:lnSpc>
              <a:spcBef>
                <a:spcPct val="0"/>
              </a:spcBef>
            </a:pPr>
            <a:r>
              <a:rPr lang="en-US" sz="6999" spc="34">
                <a:solidFill>
                  <a:srgbClr val="000000"/>
                </a:solidFill>
                <a:latin typeface="Times Neue Roman"/>
              </a:rPr>
              <a:t>Introduction</a:t>
            </a:r>
          </a:p>
        </p:txBody>
      </p:sp>
      <p:sp>
        <p:nvSpPr>
          <p:cNvPr name="TextBox 6" id="6"/>
          <p:cNvSpPr txBox="true"/>
          <p:nvPr/>
        </p:nvSpPr>
        <p:spPr>
          <a:xfrm rot="0">
            <a:off x="1028700" y="2470785"/>
            <a:ext cx="16230600" cy="5307330"/>
          </a:xfrm>
          <a:prstGeom prst="rect">
            <a:avLst/>
          </a:prstGeom>
        </p:spPr>
        <p:txBody>
          <a:bodyPr anchor="t" rtlCol="false" tIns="0" lIns="0" bIns="0" rIns="0">
            <a:spAutoFit/>
          </a:bodyPr>
          <a:lstStyle/>
          <a:p>
            <a:pPr>
              <a:lnSpc>
                <a:spcPts val="4680"/>
              </a:lnSpc>
              <a:spcBef>
                <a:spcPct val="0"/>
              </a:spcBef>
            </a:pPr>
            <a:r>
              <a:rPr lang="en-US" sz="3600" spc="36">
                <a:solidFill>
                  <a:srgbClr val="000000"/>
                </a:solidFill>
                <a:latin typeface="Fira Sans Light"/>
              </a:rPr>
              <a:t>E-commerce is one of the fastest growing segments in the Indian Economy. Though marked by high growth rate, the Indian e-commerce industry has been behind its counterparts in many developed and emerging economies, primarily due to a relatively low internet user base. In a study conducted by global management consultancy firm AT Kearney in 2015, there were only 39 million online buyers in India; a tiny fraction of the 1.2 billion who live in the country. This study attempts to explore the evolution of e-commerce in India and identifies various challenges to as well the factors responsible for the future growth and development of e-commerce.</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814209" y="8773257"/>
            <a:ext cx="9822161" cy="6226137"/>
            <a:chOff x="0" y="0"/>
            <a:chExt cx="8474859" cy="5372100"/>
          </a:xfrm>
        </p:grpSpPr>
        <p:sp>
          <p:nvSpPr>
            <p:cNvPr name="Freeform 3" id="3"/>
            <p:cNvSpPr/>
            <p:nvPr/>
          </p:nvSpPr>
          <p:spPr>
            <a:xfrm>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name="TextBox 4" id="4"/>
          <p:cNvSpPr txBox="true"/>
          <p:nvPr/>
        </p:nvSpPr>
        <p:spPr>
          <a:xfrm rot="0">
            <a:off x="5884716" y="365125"/>
            <a:ext cx="6518567" cy="1193800"/>
          </a:xfrm>
          <a:prstGeom prst="rect">
            <a:avLst/>
          </a:prstGeom>
        </p:spPr>
        <p:txBody>
          <a:bodyPr anchor="t" rtlCol="false" tIns="0" lIns="0" bIns="0" rIns="0">
            <a:spAutoFit/>
          </a:bodyPr>
          <a:lstStyle/>
          <a:p>
            <a:pPr algn="ctr">
              <a:lnSpc>
                <a:spcPts val="9799"/>
              </a:lnSpc>
              <a:spcBef>
                <a:spcPct val="0"/>
              </a:spcBef>
            </a:pPr>
            <a:r>
              <a:rPr lang="en-US" sz="6999" spc="34">
                <a:solidFill>
                  <a:srgbClr val="000000"/>
                </a:solidFill>
                <a:latin typeface="Times Neue Roman"/>
              </a:rPr>
              <a:t>Literature Review</a:t>
            </a:r>
          </a:p>
        </p:txBody>
      </p:sp>
      <p:sp>
        <p:nvSpPr>
          <p:cNvPr name="TextBox 5" id="5"/>
          <p:cNvSpPr txBox="true"/>
          <p:nvPr/>
        </p:nvSpPr>
        <p:spPr>
          <a:xfrm rot="0">
            <a:off x="1028700" y="2470785"/>
            <a:ext cx="16417089" cy="5307330"/>
          </a:xfrm>
          <a:prstGeom prst="rect">
            <a:avLst/>
          </a:prstGeom>
        </p:spPr>
        <p:txBody>
          <a:bodyPr anchor="t" rtlCol="false" tIns="0" lIns="0" bIns="0" rIns="0">
            <a:spAutoFit/>
          </a:bodyPr>
          <a:lstStyle/>
          <a:p>
            <a:pPr>
              <a:lnSpc>
                <a:spcPts val="4680"/>
              </a:lnSpc>
              <a:spcBef>
                <a:spcPct val="0"/>
              </a:spcBef>
            </a:pPr>
            <a:r>
              <a:rPr lang="en-US" sz="3600" spc="36">
                <a:solidFill>
                  <a:srgbClr val="000000"/>
                </a:solidFill>
                <a:latin typeface="Fira Sans Light"/>
              </a:rPr>
              <a:t>Electronic commerce (e-commerce) is a fairly new idea, and it is very common practice nowadays for businesses to conduct trade over the Internet. There are various advantages to e-commerce (e.g., lower cost, convenience). E-commerce can simply be defined as buying and selling merchandise or services online. Most successful businesses today have their own websites. Today, it is possible to conduct business nationally and globally with a click of a fingertip due to the worldwide use of the Internet. To be successful in the global marketplace, businesses need to develop culturally friendly ecommerce websites.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5496837" y="9258300"/>
            <a:ext cx="9822161" cy="6226137"/>
            <a:chOff x="0" y="0"/>
            <a:chExt cx="8474859" cy="5372100"/>
          </a:xfrm>
        </p:grpSpPr>
        <p:sp>
          <p:nvSpPr>
            <p:cNvPr name="Freeform 3" id="3"/>
            <p:cNvSpPr/>
            <p:nvPr/>
          </p:nvSpPr>
          <p:spPr>
            <a:xfrm>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name="TextBox 4" id="4"/>
          <p:cNvSpPr txBox="true"/>
          <p:nvPr/>
        </p:nvSpPr>
        <p:spPr>
          <a:xfrm rot="0">
            <a:off x="5601553" y="355605"/>
            <a:ext cx="8321947" cy="1203315"/>
          </a:xfrm>
          <a:prstGeom prst="rect">
            <a:avLst/>
          </a:prstGeom>
        </p:spPr>
        <p:txBody>
          <a:bodyPr anchor="t" rtlCol="false" tIns="0" lIns="0" bIns="0" rIns="0">
            <a:spAutoFit/>
          </a:bodyPr>
          <a:lstStyle/>
          <a:p>
            <a:pPr algn="ctr">
              <a:lnSpc>
                <a:spcPts val="9800"/>
              </a:lnSpc>
            </a:pPr>
            <a:r>
              <a:rPr lang="en-US" sz="7000">
                <a:solidFill>
                  <a:srgbClr val="000000"/>
                </a:solidFill>
                <a:latin typeface="Times Neue Roman"/>
              </a:rPr>
              <a:t>Proposed Methodology</a:t>
            </a:r>
          </a:p>
        </p:txBody>
      </p:sp>
      <p:sp>
        <p:nvSpPr>
          <p:cNvPr name="TextBox 5" id="5"/>
          <p:cNvSpPr txBox="true"/>
          <p:nvPr/>
        </p:nvSpPr>
        <p:spPr>
          <a:xfrm rot="0">
            <a:off x="1028700" y="1728285"/>
            <a:ext cx="16022482" cy="3658703"/>
          </a:xfrm>
          <a:prstGeom prst="rect">
            <a:avLst/>
          </a:prstGeom>
        </p:spPr>
        <p:txBody>
          <a:bodyPr anchor="t" rtlCol="false" tIns="0" lIns="0" bIns="0" rIns="0">
            <a:spAutoFit/>
          </a:bodyPr>
          <a:lstStyle/>
          <a:p>
            <a:pPr marL="1122679" indent="-561340" lvl="1">
              <a:lnSpc>
                <a:spcPts val="7279"/>
              </a:lnSpc>
              <a:buFont typeface="Arial"/>
              <a:buChar char="•"/>
            </a:pPr>
            <a:r>
              <a:rPr lang="en-US" sz="5199">
                <a:solidFill>
                  <a:srgbClr val="000000"/>
                </a:solidFill>
                <a:latin typeface="Times Neue Roman"/>
              </a:rPr>
              <a:t>Economic Times Article on The Rise of used goods markets.</a:t>
            </a:r>
          </a:p>
          <a:p>
            <a:pPr marL="1122679" indent="-561340" lvl="1">
              <a:lnSpc>
                <a:spcPts val="7279"/>
              </a:lnSpc>
              <a:buFont typeface="Arial"/>
              <a:buChar char="•"/>
            </a:pPr>
            <a:r>
              <a:rPr lang="en-US" sz="5199">
                <a:solidFill>
                  <a:srgbClr val="000000"/>
                </a:solidFill>
                <a:latin typeface="Times Neue Roman"/>
              </a:rPr>
              <a:t>How Olx and Quikr works.</a:t>
            </a:r>
          </a:p>
          <a:p>
            <a:pPr marL="1122679" indent="-561340" lvl="1">
              <a:lnSpc>
                <a:spcPts val="7279"/>
              </a:lnSpc>
              <a:buFont typeface="Arial"/>
              <a:buChar char="•"/>
            </a:pPr>
            <a:r>
              <a:rPr lang="en-US" sz="5199">
                <a:solidFill>
                  <a:srgbClr val="000000"/>
                </a:solidFill>
                <a:latin typeface="Times Neue Roman"/>
              </a:rPr>
              <a:t>Solution we have come up to:-</a:t>
            </a:r>
          </a:p>
        </p:txBody>
      </p:sp>
      <p:sp>
        <p:nvSpPr>
          <p:cNvPr name="TextBox 6" id="6"/>
          <p:cNvSpPr txBox="true"/>
          <p:nvPr/>
        </p:nvSpPr>
        <p:spPr>
          <a:xfrm rot="0">
            <a:off x="2029410" y="5736494"/>
            <a:ext cx="15229890" cy="2793666"/>
          </a:xfrm>
          <a:prstGeom prst="rect">
            <a:avLst/>
          </a:prstGeom>
        </p:spPr>
        <p:txBody>
          <a:bodyPr anchor="t" rtlCol="false" tIns="0" lIns="0" bIns="0" rIns="0">
            <a:spAutoFit/>
          </a:bodyPr>
          <a:lstStyle/>
          <a:p>
            <a:pPr marL="863596" indent="-431798" lvl="1">
              <a:lnSpc>
                <a:spcPts val="5599"/>
              </a:lnSpc>
              <a:buFont typeface="Arial"/>
              <a:buChar char="•"/>
            </a:pPr>
            <a:r>
              <a:rPr lang="en-US" sz="3999">
                <a:solidFill>
                  <a:srgbClr val="000000"/>
                </a:solidFill>
                <a:latin typeface="Times Neue Roman"/>
              </a:rPr>
              <a:t>The first-hand products that can be purchased by the customer.</a:t>
            </a:r>
          </a:p>
          <a:p>
            <a:pPr>
              <a:lnSpc>
                <a:spcPts val="5599"/>
              </a:lnSpc>
            </a:pPr>
          </a:p>
          <a:p>
            <a:pPr marL="863596" indent="-431798" lvl="1">
              <a:lnSpc>
                <a:spcPts val="5599"/>
              </a:lnSpc>
              <a:buFont typeface="Arial"/>
              <a:buChar char="•"/>
            </a:pPr>
            <a:r>
              <a:rPr lang="en-US" sz="3999">
                <a:solidFill>
                  <a:srgbClr val="000000"/>
                </a:solidFill>
                <a:latin typeface="Times Neue Roman"/>
              </a:rPr>
              <a:t>These first-hand products have suggestions of the same 2nd hand fully checked products listed on our website.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90600"/>
            <a:ext cx="16230600" cy="3273007"/>
          </a:xfrm>
          <a:prstGeom prst="rect">
            <a:avLst/>
          </a:prstGeom>
        </p:spPr>
        <p:txBody>
          <a:bodyPr anchor="t" rtlCol="false" tIns="0" lIns="0" bIns="0" rIns="0">
            <a:spAutoFit/>
          </a:bodyPr>
          <a:lstStyle/>
          <a:p>
            <a:pPr marL="863599" indent="-431800" lvl="1">
              <a:lnSpc>
                <a:spcPts val="5199"/>
              </a:lnSpc>
              <a:buFont typeface="Arial"/>
              <a:buChar char="•"/>
            </a:pPr>
            <a:r>
              <a:rPr lang="en-US" sz="3999" spc="39">
                <a:solidFill>
                  <a:srgbClr val="000000"/>
                </a:solidFill>
                <a:latin typeface="Times Neue Roman"/>
              </a:rPr>
              <a:t>And also there will be an option for buying the products from big 2nd hand shops(who sell in big quantity) and we will take care of the delivery to your home.</a:t>
            </a:r>
          </a:p>
          <a:p>
            <a:pPr>
              <a:lnSpc>
                <a:spcPts val="5199"/>
              </a:lnSpc>
            </a:pPr>
          </a:p>
          <a:p>
            <a:pPr marL="863599" indent="-431800" lvl="1">
              <a:lnSpc>
                <a:spcPts val="5199"/>
              </a:lnSpc>
              <a:buFont typeface="Arial"/>
              <a:buChar char="•"/>
            </a:pPr>
            <a:r>
              <a:rPr lang="en-US" sz="3999" spc="39">
                <a:solidFill>
                  <a:srgbClr val="000000"/>
                </a:solidFill>
                <a:latin typeface="Times Neue Roman"/>
              </a:rPr>
              <a:t>Higher Exchange Rate.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814209" y="8773257"/>
            <a:ext cx="9822161" cy="6226137"/>
            <a:chOff x="0" y="0"/>
            <a:chExt cx="8474859" cy="5372100"/>
          </a:xfrm>
        </p:grpSpPr>
        <p:sp>
          <p:nvSpPr>
            <p:cNvPr name="Freeform 3" id="3"/>
            <p:cNvSpPr/>
            <p:nvPr/>
          </p:nvSpPr>
          <p:spPr>
            <a:xfrm>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sp>
        <p:nvSpPr>
          <p:cNvPr name="TextBox 4" id="4"/>
          <p:cNvSpPr txBox="true"/>
          <p:nvPr/>
        </p:nvSpPr>
        <p:spPr>
          <a:xfrm rot="0">
            <a:off x="1028700" y="9416278"/>
            <a:ext cx="4401730" cy="255905"/>
          </a:xfrm>
          <a:prstGeom prst="rect">
            <a:avLst/>
          </a:prstGeom>
        </p:spPr>
        <p:txBody>
          <a:bodyPr anchor="t" rtlCol="false" tIns="0" lIns="0" bIns="0" rIns="0">
            <a:spAutoFit/>
          </a:bodyPr>
          <a:lstStyle/>
          <a:p>
            <a:pPr>
              <a:lnSpc>
                <a:spcPts val="2079"/>
              </a:lnSpc>
            </a:pPr>
            <a:r>
              <a:rPr lang="en-US" sz="1599" spc="15" u="sng">
                <a:solidFill>
                  <a:srgbClr val="FFFFFF"/>
                </a:solidFill>
                <a:latin typeface="Fira Sans Light"/>
                <a:hlinkClick r:id="rId2" action="ppaction://hlinksldjump"/>
              </a:rPr>
              <a:t>Back to Lean Canvas Overview</a:t>
            </a:r>
          </a:p>
        </p:txBody>
      </p:sp>
      <p:sp>
        <p:nvSpPr>
          <p:cNvPr name="TextBox 5" id="5"/>
          <p:cNvSpPr txBox="true"/>
          <p:nvPr/>
        </p:nvSpPr>
        <p:spPr>
          <a:xfrm rot="0">
            <a:off x="1028700" y="592647"/>
            <a:ext cx="16230600" cy="1193800"/>
          </a:xfrm>
          <a:prstGeom prst="rect">
            <a:avLst/>
          </a:prstGeom>
        </p:spPr>
        <p:txBody>
          <a:bodyPr anchor="t" rtlCol="false" tIns="0" lIns="0" bIns="0" rIns="0">
            <a:spAutoFit/>
          </a:bodyPr>
          <a:lstStyle/>
          <a:p>
            <a:pPr algn="ctr">
              <a:lnSpc>
                <a:spcPts val="9799"/>
              </a:lnSpc>
              <a:spcBef>
                <a:spcPct val="0"/>
              </a:spcBef>
            </a:pPr>
            <a:r>
              <a:rPr lang="en-US" sz="6999" spc="34">
                <a:solidFill>
                  <a:srgbClr val="000000"/>
                </a:solidFill>
                <a:latin typeface="Times Neue Roman"/>
              </a:rPr>
              <a:t>Software and Hardware Requirements</a:t>
            </a:r>
          </a:p>
        </p:txBody>
      </p:sp>
      <p:sp>
        <p:nvSpPr>
          <p:cNvPr name="TextBox 6" id="6"/>
          <p:cNvSpPr txBox="true"/>
          <p:nvPr/>
        </p:nvSpPr>
        <p:spPr>
          <a:xfrm rot="0">
            <a:off x="1028700" y="2552280"/>
            <a:ext cx="16230600" cy="5397995"/>
          </a:xfrm>
          <a:prstGeom prst="rect">
            <a:avLst/>
          </a:prstGeom>
        </p:spPr>
        <p:txBody>
          <a:bodyPr anchor="t" rtlCol="false" tIns="0" lIns="0" bIns="0" rIns="0">
            <a:spAutoFit/>
          </a:bodyPr>
          <a:lstStyle/>
          <a:p>
            <a:pPr marL="1014632" indent="-507316" lvl="1">
              <a:lnSpc>
                <a:spcPts val="6109"/>
              </a:lnSpc>
              <a:buFont typeface="Arial"/>
              <a:buChar char="•"/>
            </a:pPr>
            <a:r>
              <a:rPr lang="en-US" sz="4699" spc="46">
                <a:solidFill>
                  <a:srgbClr val="000000"/>
                </a:solidFill>
                <a:latin typeface="Fira Sans Light"/>
              </a:rPr>
              <a:t>Web Server</a:t>
            </a:r>
          </a:p>
          <a:p>
            <a:pPr marL="1014632" indent="-507316" lvl="1">
              <a:lnSpc>
                <a:spcPts val="6109"/>
              </a:lnSpc>
              <a:buFont typeface="Arial"/>
              <a:buChar char="•"/>
            </a:pPr>
            <a:r>
              <a:rPr lang="en-US" sz="4699" spc="46">
                <a:solidFill>
                  <a:srgbClr val="000000"/>
                </a:solidFill>
                <a:latin typeface="Fira Sans Light"/>
              </a:rPr>
              <a:t>Website &amp; Internet Utility Programs </a:t>
            </a:r>
          </a:p>
          <a:p>
            <a:pPr marL="1014632" indent="-507316" lvl="1">
              <a:lnSpc>
                <a:spcPts val="6109"/>
              </a:lnSpc>
              <a:buFont typeface="Arial"/>
              <a:buChar char="•"/>
            </a:pPr>
            <a:r>
              <a:rPr lang="en-US" sz="4699" spc="46">
                <a:solidFill>
                  <a:srgbClr val="000000"/>
                </a:solidFill>
                <a:latin typeface="Fira Sans Light"/>
              </a:rPr>
              <a:t>Telnet and FTP</a:t>
            </a:r>
          </a:p>
          <a:p>
            <a:pPr marL="1014632" indent="-507316" lvl="1">
              <a:lnSpc>
                <a:spcPts val="6109"/>
              </a:lnSpc>
              <a:buFont typeface="Arial"/>
              <a:buChar char="•"/>
            </a:pPr>
            <a:r>
              <a:rPr lang="en-US" sz="4699" spc="46">
                <a:solidFill>
                  <a:srgbClr val="000000"/>
                </a:solidFill>
                <a:latin typeface="Fira Sans Light"/>
              </a:rPr>
              <a:t>Web Hosting</a:t>
            </a:r>
          </a:p>
          <a:p>
            <a:pPr marL="1014632" indent="-507316" lvl="1">
              <a:lnSpc>
                <a:spcPts val="6109"/>
              </a:lnSpc>
              <a:buFont typeface="Arial"/>
              <a:buChar char="•"/>
            </a:pPr>
            <a:r>
              <a:rPr lang="en-US" sz="4699" spc="46">
                <a:solidFill>
                  <a:srgbClr val="000000"/>
                </a:solidFill>
                <a:latin typeface="Fira Sans Light"/>
              </a:rPr>
              <a:t>Processor :- Dual Core Pentium II (minimum)</a:t>
            </a:r>
          </a:p>
          <a:p>
            <a:pPr marL="1014632" indent="-507316" lvl="1">
              <a:lnSpc>
                <a:spcPts val="6109"/>
              </a:lnSpc>
              <a:buFont typeface="Arial"/>
              <a:buChar char="•"/>
            </a:pPr>
            <a:r>
              <a:rPr lang="en-US" sz="4699" spc="46">
                <a:solidFill>
                  <a:srgbClr val="000000"/>
                </a:solidFill>
                <a:latin typeface="Fira Sans Light"/>
              </a:rPr>
              <a:t>RAM :- 1GB</a:t>
            </a:r>
          </a:p>
          <a:p>
            <a:pPr marL="1014632" indent="-507316" lvl="1">
              <a:lnSpc>
                <a:spcPts val="6109"/>
              </a:lnSpc>
              <a:buFont typeface="Arial"/>
              <a:buChar char="•"/>
            </a:pPr>
            <a:r>
              <a:rPr lang="en-US" sz="4699" spc="46">
                <a:solidFill>
                  <a:srgbClr val="000000"/>
                </a:solidFill>
                <a:latin typeface="Fira Sans Light"/>
              </a:rPr>
              <a:t>Storage :- 10GB Free Storage.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DAFNr6wJPYs</dc:identifier>
  <dcterms:modified xsi:type="dcterms:W3CDTF">2011-08-01T06:04:30Z</dcterms:modified>
  <cp:revision>1</cp:revision>
  <dc:title>Blue and Purple Casual Corporate Lean Canvas Business Plan Business Presentation</dc:title>
</cp:coreProperties>
</file>