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58" r:id="rId6"/>
    <p:sldId id="273" r:id="rId7"/>
    <p:sldId id="274" r:id="rId8"/>
    <p:sldId id="260" r:id="rId9"/>
    <p:sldId id="272" r:id="rId10"/>
    <p:sldId id="261" r:id="rId11"/>
    <p:sldId id="268" r:id="rId12"/>
    <p:sldId id="267" r:id="rId13"/>
    <p:sldId id="269" r:id="rId14"/>
    <p:sldId id="263" r:id="rId15"/>
    <p:sldId id="266" r:id="rId16"/>
    <p:sldId id="270" r:id="rId17"/>
    <p:sldId id="265" r:id="rId18"/>
  </p:sldIdLst>
  <p:sldSz cx="18288000" cy="109728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924" y="-96"/>
      </p:cViewPr>
      <p:guideLst>
        <p:guide orient="horz" pos="345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CNN Performance on CIFAR 10</a:t>
            </a:r>
          </a:p>
        </c:rich>
      </c:tx>
      <c:layout>
        <c:manualLayout>
          <c:xMode val="edge"/>
          <c:yMode val="edge"/>
          <c:x val="0.32248935400932027"/>
          <c:y val="8.409785932721712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6086560608495363E-2"/>
          <c:y val="0.17464193695971489"/>
          <c:w val="0.89114841418712787"/>
          <c:h val="0.78593362196523453"/>
        </c:manualLayout>
      </c:layout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Sheet1!$D$4:$D$33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Sheet1!$E$4:$E$33</c:f>
              <c:numCache>
                <c:formatCode>General</c:formatCode>
                <c:ptCount val="30"/>
                <c:pt idx="0">
                  <c:v>24</c:v>
                </c:pt>
                <c:pt idx="1">
                  <c:v>46</c:v>
                </c:pt>
                <c:pt idx="2">
                  <c:v>56.000000000000007</c:v>
                </c:pt>
                <c:pt idx="3">
                  <c:v>63</c:v>
                </c:pt>
                <c:pt idx="4">
                  <c:v>68</c:v>
                </c:pt>
                <c:pt idx="5">
                  <c:v>71</c:v>
                </c:pt>
                <c:pt idx="6">
                  <c:v>72</c:v>
                </c:pt>
                <c:pt idx="7">
                  <c:v>74</c:v>
                </c:pt>
                <c:pt idx="8">
                  <c:v>75</c:v>
                </c:pt>
                <c:pt idx="9">
                  <c:v>76</c:v>
                </c:pt>
                <c:pt idx="10">
                  <c:v>77</c:v>
                </c:pt>
                <c:pt idx="11">
                  <c:v>78</c:v>
                </c:pt>
                <c:pt idx="12">
                  <c:v>79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81</c:v>
                </c:pt>
                <c:pt idx="17">
                  <c:v>82</c:v>
                </c:pt>
                <c:pt idx="18">
                  <c:v>82</c:v>
                </c:pt>
                <c:pt idx="19">
                  <c:v>82</c:v>
                </c:pt>
                <c:pt idx="20">
                  <c:v>82</c:v>
                </c:pt>
                <c:pt idx="21">
                  <c:v>83</c:v>
                </c:pt>
                <c:pt idx="22">
                  <c:v>83</c:v>
                </c:pt>
                <c:pt idx="23">
                  <c:v>83</c:v>
                </c:pt>
                <c:pt idx="24">
                  <c:v>84</c:v>
                </c:pt>
                <c:pt idx="25">
                  <c:v>84</c:v>
                </c:pt>
                <c:pt idx="26">
                  <c:v>84</c:v>
                </c:pt>
                <c:pt idx="27">
                  <c:v>84</c:v>
                </c:pt>
                <c:pt idx="28">
                  <c:v>84</c:v>
                </c:pt>
                <c:pt idx="29">
                  <c:v>85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9BD-4271-8866-F1611FE33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724736"/>
        <c:axId val="122727040"/>
      </c:scatterChart>
      <c:valAx>
        <c:axId val="12272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number</a:t>
                </a:r>
                <a:r>
                  <a:rPr lang="en-US" sz="2000" baseline="0" dirty="0"/>
                  <a:t> of epochs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27040"/>
        <c:crosses val="autoZero"/>
        <c:crossBetween val="midCat"/>
      </c:valAx>
      <c:valAx>
        <c:axId val="12272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24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Classifiers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KNN</c:v>
                </c:pt>
                <c:pt idx="1">
                  <c:v>GMM</c:v>
                </c:pt>
                <c:pt idx="2">
                  <c:v>Logistic Regression</c:v>
                </c:pt>
                <c:pt idx="3">
                  <c:v>SVM</c:v>
                </c:pt>
                <c:pt idx="4">
                  <c:v>2Layer CN</c:v>
                </c:pt>
                <c:pt idx="5">
                  <c:v>CNN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</c:v>
                </c:pt>
                <c:pt idx="1">
                  <c:v>36</c:v>
                </c:pt>
                <c:pt idx="2">
                  <c:v>36.67</c:v>
                </c:pt>
                <c:pt idx="3">
                  <c:v>36.9</c:v>
                </c:pt>
                <c:pt idx="4">
                  <c:v>43</c:v>
                </c:pt>
                <c:pt idx="5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27634432"/>
        <c:axId val="127636224"/>
        <c:axId val="0"/>
      </c:bar3DChart>
      <c:catAx>
        <c:axId val="127634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27636224"/>
        <c:crosses val="autoZero"/>
        <c:auto val="1"/>
        <c:lblAlgn val="ctr"/>
        <c:lblOffset val="100"/>
        <c:noMultiLvlLbl val="0"/>
      </c:catAx>
      <c:valAx>
        <c:axId val="12763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634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3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39424"/>
            <a:ext cx="41148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39424"/>
            <a:ext cx="120396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7051040"/>
            <a:ext cx="15544800" cy="217932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650743"/>
            <a:ext cx="15544800" cy="240029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60323"/>
            <a:ext cx="8077200" cy="724154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560323"/>
            <a:ext cx="8077200" cy="724154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1"/>
            <a:ext cx="8080376" cy="1023619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0"/>
            <a:ext cx="8080376" cy="6322061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456181"/>
            <a:ext cx="8083550" cy="1023619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479800"/>
            <a:ext cx="8083550" cy="6322061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8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36880"/>
            <a:ext cx="6016626" cy="185928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36882"/>
            <a:ext cx="10223500" cy="936498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296162"/>
            <a:ext cx="6016626" cy="750570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2"/>
            <a:ext cx="10972800" cy="90678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3"/>
            <a:ext cx="10972800" cy="128777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3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3"/>
            <a:ext cx="16459200" cy="7241540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2"/>
            <a:ext cx="4267200" cy="58420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1C19-079D-4604-9C35-4EFFDD1929C4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2"/>
            <a:ext cx="5791200" cy="58420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2"/>
            <a:ext cx="4267200" cy="58420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0C60-8339-456C-ADA5-D7E7C5F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885" y="1005842"/>
            <a:ext cx="8610600" cy="4861249"/>
          </a:xfrm>
        </p:spPr>
        <p:txBody>
          <a:bodyPr>
            <a:noAutofit/>
          </a:bodyPr>
          <a:lstStyle/>
          <a:p>
            <a:r>
              <a:rPr lang="en-US" sz="11300" dirty="0" smtClean="0">
                <a:latin typeface="Baskerville Old Face" pitchFamily="18" charset="0"/>
              </a:rPr>
              <a:t>Analysis of CIFAR 10</a:t>
            </a:r>
            <a:endParaRPr lang="en-US" sz="11300" dirty="0"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6527845"/>
            <a:ext cx="52578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Submitted To,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Pabitra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/>
              <a:t>Project Guide</a:t>
            </a:r>
          </a:p>
          <a:p>
            <a:r>
              <a:rPr lang="en-US" dirty="0" err="1" smtClean="0"/>
              <a:t>Anirban</a:t>
            </a:r>
            <a:r>
              <a:rPr lang="en-US" dirty="0" smtClean="0"/>
              <a:t> </a:t>
            </a:r>
            <a:r>
              <a:rPr lang="en-US" dirty="0" err="1" smtClean="0"/>
              <a:t>Santara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IIT </a:t>
            </a:r>
            <a:r>
              <a:rPr lang="en-US" dirty="0" err="1" smtClean="0"/>
              <a:t>kharagpur</a:t>
            </a:r>
            <a:r>
              <a:rPr lang="en-US" dirty="0" smtClean="0"/>
              <a:t>, CSE Dept.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81446" y="6385734"/>
            <a:ext cx="53867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Pyramid Group – </a:t>
            </a:r>
            <a:r>
              <a:rPr lang="en-US" b="1" u="sng" dirty="0" err="1" smtClean="0"/>
              <a:t>Autum</a:t>
            </a:r>
            <a:r>
              <a:rPr lang="en-US" b="1" u="sng" dirty="0" smtClean="0"/>
              <a:t> 2016</a:t>
            </a:r>
          </a:p>
          <a:p>
            <a:r>
              <a:rPr lang="en-US" b="1" u="sng" dirty="0" smtClean="0"/>
              <a:t>Group Partners</a:t>
            </a:r>
          </a:p>
          <a:p>
            <a:pPr marL="571464" indent="-571464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Prafulla</a:t>
            </a:r>
            <a:r>
              <a:rPr lang="en-US" dirty="0" smtClean="0"/>
              <a:t> </a:t>
            </a:r>
            <a:r>
              <a:rPr lang="en-US" dirty="0" err="1" smtClean="0"/>
              <a:t>Shelke</a:t>
            </a:r>
            <a:r>
              <a:rPr lang="en-US" dirty="0" smtClean="0"/>
              <a:t>                               </a:t>
            </a:r>
          </a:p>
          <a:p>
            <a:pPr marL="571464" indent="-57146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Nitish</a:t>
            </a:r>
            <a:r>
              <a:rPr lang="en-US" dirty="0" smtClean="0"/>
              <a:t> Kumar</a:t>
            </a:r>
          </a:p>
          <a:p>
            <a:pPr marL="571464" indent="-57146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Swati </a:t>
            </a:r>
            <a:r>
              <a:rPr lang="en-US" dirty="0" err="1" smtClean="0"/>
              <a:t>Patil</a:t>
            </a:r>
            <a:endParaRPr lang="en-US" dirty="0" smtClean="0"/>
          </a:p>
          <a:p>
            <a:pPr marL="571464" indent="-571464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Ajay </a:t>
            </a:r>
            <a:r>
              <a:rPr lang="en-US" dirty="0" err="1" smtClean="0"/>
              <a:t>Banshkar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" y="5791200"/>
            <a:ext cx="16230600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386862"/>
            <a:ext cx="5257800" cy="540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515600" y="7391400"/>
            <a:ext cx="538675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0" indent="-82296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err="1" smtClean="0"/>
              <a:t>Omkar</a:t>
            </a:r>
            <a:r>
              <a:rPr lang="en-US" dirty="0" smtClean="0"/>
              <a:t> </a:t>
            </a:r>
            <a:r>
              <a:rPr lang="en-US" dirty="0" err="1" smtClean="0"/>
              <a:t>Sharan</a:t>
            </a:r>
            <a:r>
              <a:rPr lang="en-US" dirty="0" smtClean="0"/>
              <a:t> </a:t>
            </a:r>
          </a:p>
          <a:p>
            <a:pPr marL="822960" indent="-82296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err="1" smtClean="0"/>
              <a:t>Arijit</a:t>
            </a:r>
            <a:r>
              <a:rPr lang="en-US" dirty="0" smtClean="0"/>
              <a:t> </a:t>
            </a:r>
            <a:r>
              <a:rPr lang="en-US" dirty="0" smtClean="0"/>
              <a:t>Nag                              </a:t>
            </a:r>
          </a:p>
          <a:p>
            <a:pPr marL="822960" indent="-82296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Ashwani</a:t>
            </a:r>
            <a:r>
              <a:rPr lang="en-US" dirty="0" smtClean="0"/>
              <a:t> Kumar</a:t>
            </a:r>
          </a:p>
          <a:p>
            <a:pPr marL="822960" indent="-82296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Satish</a:t>
            </a:r>
            <a:r>
              <a:rPr lang="en-US" dirty="0" smtClean="0"/>
              <a:t> </a:t>
            </a:r>
            <a:r>
              <a:rPr lang="en-US" dirty="0" smtClean="0"/>
              <a:t>Kumar </a:t>
            </a:r>
            <a:r>
              <a:rPr lang="en-US" dirty="0" err="1" smtClean="0"/>
              <a:t>Jalon</a:t>
            </a:r>
            <a:endParaRPr lang="en-US" dirty="0" smtClean="0"/>
          </a:p>
          <a:p>
            <a:pPr marL="822960" indent="-82296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Shakti </a:t>
            </a:r>
            <a:r>
              <a:rPr lang="en-US" dirty="0" err="1" smtClean="0"/>
              <a:t>Papdeja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 rot="1998792">
            <a:off x="11644820" y="3853667"/>
            <a:ext cx="3546139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Pyramid Group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7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94663" y="1128076"/>
            <a:ext cx="9120673" cy="1004662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5500" dirty="0" smtClean="0">
                <a:solidFill>
                  <a:schemeClr val="accent2">
                    <a:lumMod val="50000"/>
                  </a:schemeClr>
                </a:solidFill>
              </a:rPr>
              <a:t>Classifiers of CIFAR 10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continued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438400"/>
            <a:ext cx="105918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entury Schoolbook" pitchFamily="18" charset="0"/>
              </a:rPr>
              <a:t>Convolutional </a:t>
            </a:r>
            <a:r>
              <a:rPr lang="en-US" sz="4400" b="1" dirty="0">
                <a:latin typeface="Century Schoolbook" pitchFamily="18" charset="0"/>
              </a:rPr>
              <a:t>neural </a:t>
            </a:r>
            <a:r>
              <a:rPr lang="en-US" sz="4400" b="1" dirty="0" smtClean="0">
                <a:latin typeface="Century Schoolbook" pitchFamily="18" charset="0"/>
              </a:rPr>
              <a:t>network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3600" dirty="0" smtClean="0">
              <a:latin typeface="Cambria Math" pitchFamily="18" charset="0"/>
              <a:ea typeface="Cambria Math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/>
              <a:t>Convolutional neural networks (CNNs) consist of multiple layers of receptive fields. 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These </a:t>
            </a:r>
            <a:r>
              <a:rPr lang="en-US" sz="3600" dirty="0"/>
              <a:t>are </a:t>
            </a:r>
            <a:r>
              <a:rPr lang="en-US" sz="3600" dirty="0" smtClean="0"/>
              <a:t>small</a:t>
            </a:r>
            <a:r>
              <a:rPr lang="en-US" sz="3600" baseline="30000" dirty="0"/>
              <a:t> </a:t>
            </a:r>
            <a:r>
              <a:rPr lang="en-US" sz="3600" dirty="0"/>
              <a:t> neuron collections which process portions of the input image. 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The </a:t>
            </a:r>
            <a:r>
              <a:rPr lang="en-US" sz="3600" dirty="0"/>
              <a:t>outputs of these collections are then </a:t>
            </a:r>
            <a:r>
              <a:rPr lang="en-US" sz="3600" dirty="0" smtClean="0"/>
              <a:t>tiled</a:t>
            </a:r>
            <a:r>
              <a:rPr lang="en-US" sz="3600" dirty="0"/>
              <a:t> so that their input regions overlap, to obtain a </a:t>
            </a:r>
            <a:r>
              <a:rPr lang="en-US" sz="3600" dirty="0" smtClean="0"/>
              <a:t>better</a:t>
            </a:r>
            <a:r>
              <a:rPr lang="en-US" sz="3600" baseline="30000" dirty="0"/>
              <a:t> </a:t>
            </a:r>
            <a:r>
              <a:rPr lang="en-US" sz="3600" dirty="0" smtClean="0"/>
              <a:t>representation </a:t>
            </a:r>
            <a:r>
              <a:rPr lang="en-US" sz="3600" dirty="0"/>
              <a:t>of the original image; this is repeated for every such layer. 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Tiling </a:t>
            </a:r>
            <a:r>
              <a:rPr lang="en-US" sz="3600" dirty="0"/>
              <a:t>allows CNNs to tolerate translation of the input </a:t>
            </a:r>
            <a:r>
              <a:rPr lang="en-US" sz="3600" dirty="0" smtClean="0"/>
              <a:t>image</a:t>
            </a:r>
            <a:r>
              <a:rPr lang="en-US" sz="3600" dirty="0"/>
              <a:t>.</a:t>
            </a:r>
            <a:endParaRPr lang="en-US" sz="36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2438400"/>
            <a:ext cx="6172200" cy="615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0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1674420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5200" y="1367672"/>
            <a:ext cx="10689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entury Schoolbook" pitchFamily="18" charset="0"/>
              </a:rPr>
              <a:t>Convolutional neural </a:t>
            </a:r>
            <a:r>
              <a:rPr lang="en-US" sz="3200" b="1" dirty="0" smtClean="0">
                <a:latin typeface="Century Schoolbook" pitchFamily="18" charset="0"/>
              </a:rPr>
              <a:t>network Cifar10 Algorithm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0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2738"/>
            <a:ext cx="13258800" cy="883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5200" y="1367672"/>
            <a:ext cx="12256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entury Schoolbook" pitchFamily="18" charset="0"/>
              </a:rPr>
              <a:t>Convolutional neural </a:t>
            </a:r>
            <a:r>
              <a:rPr lang="en-US" sz="3200" b="1" dirty="0" smtClean="0">
                <a:latin typeface="Century Schoolbook" pitchFamily="18" charset="0"/>
              </a:rPr>
              <a:t>network Cifar10 Confusion Matrix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EC401C8C-FC7C-4FB0-B974-F787521AF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785958"/>
              </p:ext>
            </p:extLst>
          </p:nvPr>
        </p:nvGraphicFramePr>
        <p:xfrm>
          <a:off x="1613210" y="1958898"/>
          <a:ext cx="14935200" cy="830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5200" y="1367672"/>
            <a:ext cx="11290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entury Schoolbook" pitchFamily="18" charset="0"/>
              </a:rPr>
              <a:t>Convolutional neural </a:t>
            </a:r>
            <a:r>
              <a:rPr lang="en-US" sz="3200" b="1" dirty="0" smtClean="0">
                <a:latin typeface="Century Schoolbook" pitchFamily="18" charset="0"/>
              </a:rPr>
              <a:t>network Cifar10 Performance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7227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" y="2438400"/>
            <a:ext cx="10591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entury Schoolbook" pitchFamily="18" charset="0"/>
              </a:rPr>
              <a:t>K Means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For each data </a:t>
            </a:r>
            <a:r>
              <a:rPr lang="en-US" sz="3600" dirty="0"/>
              <a:t>point, the closest cluster </a:t>
            </a:r>
            <a:r>
              <a:rPr lang="en-US" sz="3600" dirty="0" smtClean="0"/>
              <a:t>(</a:t>
            </a:r>
            <a:r>
              <a:rPr lang="en-US" sz="3600" dirty="0"/>
              <a:t>in Euclidean distance) is identified;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 </a:t>
            </a:r>
            <a:r>
              <a:rPr lang="en-US" sz="3600" dirty="0"/>
              <a:t>Each cluster center is replaced by the coordinate-wise average of all data points that are closest to it.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Steps </a:t>
            </a:r>
            <a:r>
              <a:rPr lang="en-US" sz="3600" dirty="0"/>
              <a:t>1 and 2 are </a:t>
            </a:r>
            <a:r>
              <a:rPr lang="en-US" sz="3600" dirty="0" smtClean="0"/>
              <a:t>repeated until </a:t>
            </a:r>
            <a:r>
              <a:rPr lang="en-US" sz="3600" dirty="0"/>
              <a:t>convergence. Algorithm converges to a local minimum of the </a:t>
            </a:r>
            <a:r>
              <a:rPr lang="en-US" sz="3600" dirty="0" smtClean="0"/>
              <a:t>within-cluster.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4663" y="1128076"/>
            <a:ext cx="9120673" cy="1004662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5500" dirty="0" smtClean="0">
                <a:solidFill>
                  <a:schemeClr val="accent2">
                    <a:lumMod val="50000"/>
                  </a:schemeClr>
                </a:solidFill>
              </a:rPr>
              <a:t>Classifiers of CIFAR 10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continued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1905000"/>
            <a:ext cx="5181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163" y="5705611"/>
            <a:ext cx="4707673" cy="453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0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7227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94663" y="1128076"/>
            <a:ext cx="9120673" cy="1004662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5500" dirty="0" smtClean="0">
                <a:solidFill>
                  <a:schemeClr val="accent2">
                    <a:lumMod val="50000"/>
                  </a:schemeClr>
                </a:solidFill>
              </a:rPr>
              <a:t>Classifiers of CIFAR 10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continued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23" b="7875"/>
          <a:stretch/>
        </p:blipFill>
        <p:spPr bwMode="auto">
          <a:xfrm>
            <a:off x="1600200" y="4722309"/>
            <a:ext cx="6248400" cy="2364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 b="27479"/>
          <a:stretch/>
        </p:blipFill>
        <p:spPr bwMode="auto">
          <a:xfrm>
            <a:off x="11551669" y="5980654"/>
            <a:ext cx="3467777" cy="22118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3282989"/>
            <a:ext cx="9491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SIFT Image Feature Extraction for Bus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7848600" y="5039649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SURF Image Feature Extraction for CAR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208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77722158"/>
              </p:ext>
            </p:extLst>
          </p:nvPr>
        </p:nvGraphicFramePr>
        <p:xfrm>
          <a:off x="8229600" y="1905000"/>
          <a:ext cx="9417876" cy="7851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346568"/>
              </p:ext>
            </p:extLst>
          </p:nvPr>
        </p:nvGraphicFramePr>
        <p:xfrm>
          <a:off x="1447800" y="1905000"/>
          <a:ext cx="6566338" cy="83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5">
                  <a:extLst>
                    <a:ext uri="{9D8B030D-6E8A-4147-A177-3AD203B41FA5}">
                      <a16:colId xmlns="" xmlns:a16="http://schemas.microsoft.com/office/drawing/2014/main" val="1459840729"/>
                    </a:ext>
                  </a:extLst>
                </a:gridCol>
                <a:gridCol w="2200593">
                  <a:extLst>
                    <a:ext uri="{9D8B030D-6E8A-4147-A177-3AD203B41FA5}">
                      <a16:colId xmlns="" xmlns:a16="http://schemas.microsoft.com/office/drawing/2014/main" val="1640546521"/>
                    </a:ext>
                  </a:extLst>
                </a:gridCol>
              </a:tblGrid>
              <a:tr h="569053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196736"/>
                  </a:ext>
                </a:extLst>
              </a:tr>
              <a:tr h="6290345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GMM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SVM</a:t>
                      </a:r>
                    </a:p>
                    <a:p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Layer Fully Connected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Neural Network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28.0</a:t>
                      </a:r>
                      <a:r>
                        <a:rPr lang="en-US" baseline="0" dirty="0" smtClean="0"/>
                        <a:t> (for k=50)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36.0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36.67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36.9</a:t>
                      </a:r>
                      <a:endParaRPr lang="en-US" dirty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43.0 (for 10000 iterations)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8464487"/>
                  </a:ext>
                </a:extLst>
              </a:tr>
              <a:tr h="1522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Convolutional Neural</a:t>
                      </a:r>
                      <a:r>
                        <a:rPr lang="en-US" baseline="0" dirty="0" smtClean="0"/>
                        <a:t> Network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85.0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708164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5" y="31595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14800" y="867180"/>
            <a:ext cx="1036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Century Schoolbook" pitchFamily="18" charset="0"/>
              </a:rPr>
              <a:t>Cifar</a:t>
            </a:r>
            <a:r>
              <a:rPr lang="en-US" sz="3200" b="1" dirty="0" smtClean="0">
                <a:latin typeface="Century Schoolbook" pitchFamily="18" charset="0"/>
              </a:rPr>
              <a:t> 10 Performance Analysis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category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3657600"/>
            <a:ext cx="716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7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2374" y="461567"/>
            <a:ext cx="9448800" cy="1004662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5500" dirty="0">
                <a:solidFill>
                  <a:schemeClr val="accent2">
                    <a:lumMod val="50000"/>
                  </a:schemeClr>
                </a:solidFill>
              </a:rPr>
              <a:t>Overview Of The Problem</a:t>
            </a:r>
            <a:endParaRPr lang="en-US" sz="3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7000" y="1848044"/>
            <a:ext cx="1287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u="sng" dirty="0" smtClean="0"/>
              <a:t>CIFAR 10 -  Canadian </a:t>
            </a:r>
            <a:r>
              <a:rPr lang="en-US" sz="4400" u="sng" dirty="0"/>
              <a:t>Institute For Advanced Research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733800"/>
            <a:ext cx="9070975" cy="645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089237" y="3820180"/>
            <a:ext cx="70866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The CIFAR-10 dataset consists of 60000 32x32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color images.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95099" y="5228492"/>
            <a:ext cx="6667210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10 classes, with 6000 images per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89237" y="6106905"/>
            <a:ext cx="8090035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50000 training images and 10000 test images. 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1328" y="2819400"/>
            <a:ext cx="5546271" cy="76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The </a:t>
            </a:r>
            <a:r>
              <a:rPr lang="en-US" sz="4400" b="1" dirty="0" smtClean="0"/>
              <a:t>CIFAR-10 Dataset</a:t>
            </a:r>
            <a:endParaRPr lang="en-US" sz="4400" b="1" dirty="0"/>
          </a:p>
        </p:txBody>
      </p:sp>
      <p:sp>
        <p:nvSpPr>
          <p:cNvPr id="15" name="Rectangle 14"/>
          <p:cNvSpPr/>
          <p:nvPr/>
        </p:nvSpPr>
        <p:spPr>
          <a:xfrm>
            <a:off x="10118545" y="7543800"/>
            <a:ext cx="80407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latin typeface="Cambria Math" pitchFamily="18" charset="0"/>
                <a:ea typeface="Cambria Math" pitchFamily="18" charset="0"/>
              </a:rPr>
              <a:t>Problem Definition: </a:t>
            </a:r>
          </a:p>
          <a:p>
            <a:r>
              <a:rPr lang="en-US" sz="3600" b="1" i="1" dirty="0" smtClean="0">
                <a:latin typeface="Cambria Math" pitchFamily="18" charset="0"/>
                <a:ea typeface="Cambria Math" pitchFamily="18" charset="0"/>
              </a:rPr>
              <a:t>To Test CIFAR 10 on Different Classifiers </a:t>
            </a:r>
          </a:p>
          <a:p>
            <a:r>
              <a:rPr lang="en-US" sz="3600" b="1" i="1" dirty="0" smtClean="0">
                <a:latin typeface="Cambria Math" pitchFamily="18" charset="0"/>
                <a:ea typeface="Cambria Math" pitchFamily="18" charset="0"/>
              </a:rPr>
              <a:t>and Make the analysis of their Accuracy </a:t>
            </a:r>
            <a:endParaRPr lang="en-US" sz="3600" b="1" i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9127" y="858349"/>
            <a:ext cx="6606073" cy="1004662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5500" dirty="0" smtClean="0">
                <a:solidFill>
                  <a:schemeClr val="accent2">
                    <a:lumMod val="50000"/>
                  </a:schemeClr>
                </a:solidFill>
              </a:rPr>
              <a:t>Classifiers of CIFAR 10</a:t>
            </a:r>
            <a:endParaRPr lang="en-US" sz="3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1099" y="2212655"/>
            <a:ext cx="8033911" cy="4313260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Logistic Regression: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CIFAR 10 is multiclass problem.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Multinomial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logistic regression is used when the dependent variable in question is 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nominal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and for which there are more than two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categories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937161"/>
            <a:ext cx="13159155" cy="220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9" y="9140119"/>
            <a:ext cx="10656278" cy="84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011" y="2132738"/>
            <a:ext cx="8650287" cy="42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447799"/>
            <a:ext cx="9982200" cy="90050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74324" y="706244"/>
            <a:ext cx="8130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Logistic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Regression Confusion Matrix for Cifar10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790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86001"/>
            <a:ext cx="7369008" cy="769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0" y="1269911"/>
            <a:ext cx="403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Logistic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Regression Loss Plot for Cifar10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45991" y="3583036"/>
            <a:ext cx="10668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sz="4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81099" y="2212655"/>
            <a:ext cx="10172701" cy="6929361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  <a:latin typeface="Century Schoolbook" pitchFamily="18" charset="0"/>
                <a:ea typeface="Cambria Math" pitchFamily="18" charset="0"/>
              </a:rPr>
              <a:t>SVM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>
                <a:latin typeface="Cambria Math" pitchFamily="18" charset="0"/>
                <a:ea typeface="Cambria Math" pitchFamily="18" charset="0"/>
              </a:rPr>
              <a:t>“Support Vector Machine” (SVM) is a supervised machine learning algorithm which can be used for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classification.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>
                <a:latin typeface="Cambria Math" pitchFamily="18" charset="0"/>
                <a:ea typeface="Cambria Math" pitchFamily="18" charset="0"/>
              </a:rPr>
              <a:t> In this algorithm, we plot each data item as a point in n-dimensional space (where n is number of features you have) with the value of each feature being the value of a particular coordinate. </a:t>
            </a:r>
            <a:endParaRPr lang="en-US" sz="3600" dirty="0" smtClean="0">
              <a:latin typeface="Cambria Math" pitchFamily="18" charset="0"/>
              <a:ea typeface="Cambria Math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And,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 perform classification by finding the hyper-plane that differentiate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the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classes very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well.</a:t>
            </a:r>
            <a:endParaRPr lang="en-US" sz="3400" dirty="0">
              <a:solidFill>
                <a:schemeClr val="accent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961" y="2546741"/>
            <a:ext cx="5965871" cy="530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19127" y="858349"/>
            <a:ext cx="9120673" cy="1004662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5500" dirty="0" smtClean="0">
                <a:solidFill>
                  <a:schemeClr val="accent2">
                    <a:lumMod val="50000"/>
                  </a:schemeClr>
                </a:solidFill>
              </a:rPr>
              <a:t>Classifiers of CIFAR 10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continued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00200"/>
            <a:ext cx="12420600" cy="8942238"/>
          </a:xfrm>
        </p:spPr>
      </p:pic>
      <p:sp>
        <p:nvSpPr>
          <p:cNvPr id="5" name="Rectangle 4"/>
          <p:cNvSpPr/>
          <p:nvPr/>
        </p:nvSpPr>
        <p:spPr>
          <a:xfrm>
            <a:off x="5334000" y="615172"/>
            <a:ext cx="70443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SVM </a:t>
            </a:r>
            <a:r>
              <a:rPr lang="en-US" sz="4400" dirty="0"/>
              <a:t>cross validation accuracy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81800" y="1311313"/>
            <a:ext cx="47840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/>
              <a:t>Svm</a:t>
            </a:r>
            <a:r>
              <a:rPr lang="en-US" sz="4800" dirty="0"/>
              <a:t> weight vector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90800"/>
            <a:ext cx="13792200" cy="6858000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790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2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19127" y="858349"/>
            <a:ext cx="9120673" cy="1004662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5500" dirty="0" smtClean="0">
                <a:solidFill>
                  <a:schemeClr val="accent2">
                    <a:lumMod val="50000"/>
                  </a:schemeClr>
                </a:solidFill>
              </a:rPr>
              <a:t>Classifiers of CIFAR 10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continued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400" y="2685585"/>
            <a:ext cx="5029200" cy="461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68190" y="2667000"/>
            <a:ext cx="9144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>
                <a:latin typeface="Century Schoolbook" pitchFamily="18" charset="0"/>
                <a:ea typeface="Cambria Math" pitchFamily="18" charset="0"/>
              </a:rPr>
              <a:t>k-NN classification</a:t>
            </a:r>
            <a:endParaRPr lang="en-US" sz="3600" dirty="0" smtClean="0">
              <a:latin typeface="Cambria Math" pitchFamily="18" charset="0"/>
              <a:ea typeface="Cambria Math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In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 k-NN classification, the output is a class membership. </a:t>
            </a:r>
            <a:endParaRPr lang="en-US" sz="3600" dirty="0" smtClean="0">
              <a:latin typeface="Cambria Math" pitchFamily="18" charset="0"/>
              <a:ea typeface="Cambria Math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An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object is classified by a majority vote of its neighbors, with the object being assigned to the class most common among its 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nearest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neighbors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/>
              <a:t>A commonly used distance metric for continuous variables is Euclidean distance</a:t>
            </a:r>
            <a:endParaRPr lang="en-US" sz="36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315736"/>
            <a:ext cx="9448800" cy="7657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568"/>
            <a:ext cx="1600200" cy="16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10200" y="1297153"/>
            <a:ext cx="8194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entury Schoolbook" pitchFamily="18" charset="0"/>
                <a:ea typeface="Cambria Math" pitchFamily="18" charset="0"/>
              </a:rPr>
              <a:t>k-NN </a:t>
            </a:r>
            <a:r>
              <a:rPr lang="en-US" sz="3200" b="1" dirty="0" smtClean="0">
                <a:latin typeface="Century Schoolbook" pitchFamily="18" charset="0"/>
                <a:ea typeface="Cambria Math" pitchFamily="18" charset="0"/>
              </a:rPr>
              <a:t>Cross Validation K v/s Accuracy</a:t>
            </a:r>
            <a:endParaRPr lang="en-US" sz="32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351</Words>
  <Application>Microsoft Office PowerPoint</Application>
  <PresentationFormat>Custom</PresentationFormat>
  <Paragraphs>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Analysis of CIFAR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DriveSafety Application</dc:title>
  <dc:creator>DELL</dc:creator>
  <cp:lastModifiedBy>DELL</cp:lastModifiedBy>
  <cp:revision>130</cp:revision>
  <dcterms:created xsi:type="dcterms:W3CDTF">2016-11-13T05:28:50Z</dcterms:created>
  <dcterms:modified xsi:type="dcterms:W3CDTF">2016-11-16T11:37:07Z</dcterms:modified>
</cp:coreProperties>
</file>