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292" r:id="rId4"/>
    <p:sldId id="290" r:id="rId5"/>
    <p:sldId id="293" r:id="rId6"/>
    <p:sldId id="289" r:id="rId7"/>
    <p:sldId id="263" r:id="rId8"/>
    <p:sldId id="294" r:id="rId9"/>
    <p:sldId id="280" r:id="rId10"/>
    <p:sldId id="291" r:id="rId11"/>
    <p:sldId id="297" r:id="rId12"/>
    <p:sldId id="295" r:id="rId13"/>
    <p:sldId id="296" r:id="rId14"/>
    <p:sldId id="288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7" autoAdjust="0"/>
  </p:normalViewPr>
  <p:slideViewPr>
    <p:cSldViewPr snapToGrid="0">
      <p:cViewPr varScale="1">
        <p:scale>
          <a:sx n="58" d="100"/>
          <a:sy n="58" d="100"/>
        </p:scale>
        <p:origin x="1578" y="72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555B15-1B8A-4EC3-987F-A5F32F44C3D1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4718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21C8B7-82EF-4F30-B22E-6F8D66662BD3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40FA0F-A4B4-40EB-AEA7-A3BC8652D23E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F4EC4A-BBC7-473E-806B-88F9BEE0A7A2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9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F4EC4A-BBC7-473E-806B-88F9BEE0A7A2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1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F4EC4A-BBC7-473E-806B-88F9BEE0A7A2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F4EC4A-BBC7-473E-806B-88F9BEE0A7A2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F4EC4A-BBC7-473E-806B-88F9BEE0A7A2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267ED8-D982-41D3-AD7E-E3367B18BAD9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F4EC4A-BBC7-473E-806B-88F9BEE0A7A2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4FE57F-3BF3-4061-948C-5EFA4B1ABE5B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8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2625" y="7055693"/>
            <a:ext cx="10077995" cy="50398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19" y="6982415"/>
            <a:ext cx="10077995" cy="70555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907259" y="836604"/>
            <a:ext cx="8316513" cy="3931033"/>
          </a:xfrm>
        </p:spPr>
        <p:txBody>
          <a:bodyPr/>
          <a:lstStyle>
            <a:lvl1pPr>
              <a:defRPr sz="8818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>
          <a:xfrm>
            <a:off x="909545" y="4911498"/>
            <a:ext cx="8316513" cy="1259942"/>
          </a:xfrm>
        </p:spPr>
        <p:txBody>
          <a:bodyPr lIns="91440" rIns="91440"/>
          <a:lstStyle>
            <a:lvl1pPr marL="0" indent="0">
              <a:buNone/>
              <a:defRPr sz="2646" cap="all" spc="220">
                <a:solidFill>
                  <a:srgbClr val="344068"/>
                </a:solidFill>
                <a:latin typeface="Calibri Light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60AC2F-F3C7-49D7-9E74-3349B5914DCA}" type="slidenum">
              <a:rPr/>
              <a:pPr lvl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6" y="4787798"/>
            <a:ext cx="8165309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5534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2652DD-733B-427E-B8A0-E8269E563C58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33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2625" y="7055693"/>
            <a:ext cx="10077995" cy="50398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19" y="6982415"/>
            <a:ext cx="10077995" cy="70555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213948" y="454484"/>
            <a:ext cx="2173638" cy="634921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042" y="454484"/>
            <a:ext cx="6394892" cy="6349218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D59883-E5B5-4AEF-AA92-56F8BFD3D266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1AAD1-F34C-4EEE-85D0-251EBFD8F06A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2625" y="7055693"/>
            <a:ext cx="10077995" cy="50398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19" y="6982415"/>
            <a:ext cx="10077995" cy="70555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907259" y="836604"/>
            <a:ext cx="8316513" cy="3931033"/>
          </a:xfrm>
        </p:spPr>
        <p:txBody>
          <a:bodyPr/>
          <a:lstStyle>
            <a:lvl1pPr>
              <a:defRPr sz="8818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907259" y="4908746"/>
            <a:ext cx="8316513" cy="1259942"/>
          </a:xfrm>
        </p:spPr>
        <p:txBody>
          <a:bodyPr lIns="91440" rIns="91440"/>
          <a:lstStyle>
            <a:lvl1pPr marL="0" indent="0">
              <a:buNone/>
              <a:defRPr sz="2646" cap="all" spc="220">
                <a:solidFill>
                  <a:srgbClr val="344068"/>
                </a:solidFill>
                <a:latin typeface="Calibri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CEFA2D-DCE6-4D8E-98CC-E9F744C558A4}" type="slidenum">
              <a:rPr/>
              <a:pPr lvl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6" y="4787798"/>
            <a:ext cx="8165309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17689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7259" y="2034585"/>
            <a:ext cx="4082649" cy="44350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41123" y="2034576"/>
            <a:ext cx="4082649" cy="44350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B1C69A-6A32-4000-9734-8A7B51795EA0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07259" y="2034933"/>
            <a:ext cx="4082649" cy="811612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344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907259" y="2846545"/>
            <a:ext cx="4082649" cy="36230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41123" y="2034933"/>
            <a:ext cx="4082649" cy="811612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344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41123" y="2846545"/>
            <a:ext cx="4082649" cy="36230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8424D1-3E49-4DC3-9869-2F7911CEC947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405A79-2E85-41FD-8267-C5C4CE38F071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2625" y="7055693"/>
            <a:ext cx="10077995" cy="50398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19" y="6982415"/>
            <a:ext cx="10077995" cy="70555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A1DEBE-8587-4B8C-848A-5F63F4D1DA69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0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8" y="2"/>
            <a:ext cx="3349282" cy="7559673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3340423" y="2"/>
            <a:ext cx="52925" cy="7559673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78022" y="655167"/>
            <a:ext cx="2646163" cy="2519894"/>
          </a:xfrm>
        </p:spPr>
        <p:txBody>
          <a:bodyPr/>
          <a:lstStyle>
            <a:lvl1pPr>
              <a:defRPr sz="3968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3969245" y="806363"/>
            <a:ext cx="5367930" cy="57957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378022" y="3225463"/>
            <a:ext cx="2646163" cy="3724854"/>
          </a:xfrm>
        </p:spPr>
        <p:txBody>
          <a:bodyPr lIns="91440" rIns="91440"/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384899" y="7120716"/>
            <a:ext cx="2165043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3969246" y="7120716"/>
            <a:ext cx="3843241" cy="402482"/>
          </a:xfrm>
        </p:spPr>
        <p:txBody>
          <a:bodyPr anchorCtr="0"/>
          <a:lstStyle>
            <a:lvl1pPr algn="l">
              <a:defRPr>
                <a:solidFill>
                  <a:srgbClr val="344068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 lvl="0"/>
            <a:fld id="{872FDE95-B5CE-4A8D-9DCF-D6378EC785DE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" y="5459763"/>
            <a:ext cx="10077995" cy="209991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9" y="5417959"/>
            <a:ext cx="10077995" cy="70555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907259" y="5594164"/>
            <a:ext cx="8366915" cy="907157"/>
          </a:xfrm>
        </p:spPr>
        <p:txBody>
          <a:bodyPr tIns="0" bIns="0">
            <a:noAutofit/>
          </a:bodyPr>
          <a:lstStyle>
            <a:lvl1pPr>
              <a:defRPr sz="3968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8" y="2"/>
            <a:ext cx="10080610" cy="5417957"/>
          </a:xfrm>
          <a:solidFill>
            <a:srgbClr val="BECAD4"/>
          </a:solidFill>
        </p:spPr>
        <p:txBody>
          <a:bodyPr lIns="457200" tIns="457200"/>
          <a:lstStyle>
            <a:lvl1pPr marL="0" indent="0">
              <a:buNone/>
              <a:defRPr sz="3527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907259" y="6511398"/>
            <a:ext cx="8366915" cy="655167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60"/>
              </a:spcAft>
              <a:buNone/>
              <a:defRPr sz="1653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149DBC-632A-4707-BA66-0A3326EE8696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" y="7055693"/>
            <a:ext cx="10080629" cy="503980"/>
          </a:xfrm>
          <a:prstGeom prst="rect">
            <a:avLst/>
          </a:prstGeom>
          <a:solidFill>
            <a:srgbClr val="2683C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" y="6982415"/>
            <a:ext cx="10080629" cy="73289"/>
          </a:xfrm>
          <a:prstGeom prst="rect">
            <a:avLst/>
          </a:prstGeom>
          <a:solidFill>
            <a:srgbClr val="1CADE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Placeholder 1"/>
          <p:cNvSpPr txBox="1">
            <a:spLocks noGrp="1"/>
          </p:cNvSpPr>
          <p:nvPr>
            <p:ph type="title"/>
          </p:nvPr>
        </p:nvSpPr>
        <p:spPr>
          <a:xfrm>
            <a:off x="907259" y="315925"/>
            <a:ext cx="8316513" cy="1599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907259" y="2034576"/>
            <a:ext cx="8316513" cy="4435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07258" y="7120716"/>
            <a:ext cx="2044132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992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047823" y="7120716"/>
            <a:ext cx="3987606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992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185928" y="7120716"/>
            <a:ext cx="1084816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3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157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B820761C-C436-4421-B295-C2DC1724FF5F}" type="slidenum">
              <a:rPr/>
              <a:pPr lvl="0"/>
              <a:t>‹#›</a:t>
            </a:fld>
            <a:endParaRPr lang="en-IN"/>
          </a:p>
        </p:txBody>
      </p:sp>
      <p:cxnSp>
        <p:nvCxnSpPr>
          <p:cNvPr id="9" name="Straight Connector 9"/>
          <p:cNvCxnSpPr/>
          <p:nvPr/>
        </p:nvCxnSpPr>
        <p:spPr>
          <a:xfrm>
            <a:off x="986838" y="1915649"/>
            <a:ext cx="8240911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1007977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5291" b="0" i="0" u="none" strike="noStrike" kern="1200" cap="none" spc="-55" baseline="0">
          <a:solidFill>
            <a:srgbClr val="404040"/>
          </a:solidFill>
          <a:uFillTx/>
          <a:latin typeface="Calibri Light"/>
        </a:defRPr>
      </a:lvl1pPr>
    </p:titleStyle>
    <p:bodyStyle>
      <a:lvl1pPr marL="100798" marR="0" lvl="0" indent="-100798" algn="l" defTabSz="1007977" rtl="0" fontAlgn="auto" hangingPunct="1">
        <a:lnSpc>
          <a:spcPct val="90000"/>
        </a:lnSpc>
        <a:spcBef>
          <a:spcPts val="1325"/>
        </a:spcBef>
        <a:spcAft>
          <a:spcPts val="220"/>
        </a:spcAft>
        <a:buClr>
          <a:srgbClr val="1CADE4"/>
        </a:buClr>
        <a:buSzPct val="100000"/>
        <a:buFont typeface="Calibri" pitchFamily="34"/>
        <a:buChar char=" "/>
        <a:tabLst/>
        <a:defRPr lang="en-US" sz="2205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423353" marR="0" lvl="1" indent="-201595" algn="l" defTabSz="1007977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Calibri" pitchFamily="34"/>
        <a:buChar char="◦"/>
        <a:tabLst/>
        <a:defRPr lang="en-US" sz="1984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624949" marR="0" lvl="2" indent="-201595" algn="l" defTabSz="1007977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Calibri" pitchFamily="34"/>
        <a:buChar char="◦"/>
        <a:tabLst/>
        <a:defRPr lang="en-US" sz="1543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826544" marR="0" lvl="3" indent="-201595" algn="l" defTabSz="1007977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Calibri" pitchFamily="34"/>
        <a:buChar char="◦"/>
        <a:tabLst/>
        <a:defRPr lang="en-US" sz="1543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1028140" marR="0" lvl="4" indent="-201595" algn="l" defTabSz="1007977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Calibri" pitchFamily="34"/>
        <a:buChar char="◦"/>
        <a:tabLst/>
        <a:defRPr lang="en-US" sz="1543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8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9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1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0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1431" y="297326"/>
            <a:ext cx="9072567" cy="1975926"/>
          </a:xfrm>
        </p:spPr>
        <p:txBody>
          <a:bodyPr anchorCtr="1">
            <a:spAutoFit/>
          </a:bodyPr>
          <a:lstStyle/>
          <a:p>
            <a:pPr lvl="0" algn="ctr"/>
            <a:r>
              <a:rPr lang="en-US" sz="4800" b="1" dirty="0">
                <a:solidFill>
                  <a:srgbClr val="3333FF"/>
                </a:solidFill>
                <a:latin typeface="Calibri"/>
              </a:rPr>
              <a:t>Hashtag Prediction using </a:t>
            </a:r>
            <a:r>
              <a:rPr lang="en-US" sz="4800" b="1" dirty="0" smtClean="0">
                <a:solidFill>
                  <a:srgbClr val="3333FF"/>
                </a:solidFill>
                <a:latin typeface="Calibri"/>
              </a:rPr>
              <a:t>Attention Based Convolutional </a:t>
            </a:r>
            <a:r>
              <a:rPr lang="en-US" sz="4800" b="1" dirty="0">
                <a:solidFill>
                  <a:srgbClr val="3333FF"/>
                </a:solidFill>
                <a:latin typeface="Calibri"/>
              </a:rPr>
              <a:t>Neural</a:t>
            </a:r>
            <a:br>
              <a:rPr lang="en-US" sz="4800" b="1" dirty="0">
                <a:solidFill>
                  <a:srgbClr val="3333FF"/>
                </a:solidFill>
                <a:latin typeface="Calibri"/>
              </a:rPr>
            </a:br>
            <a:r>
              <a:rPr lang="en-US" sz="4800" b="1" dirty="0">
                <a:solidFill>
                  <a:srgbClr val="3333FF"/>
                </a:solidFill>
                <a:latin typeface="Calibri"/>
              </a:rPr>
              <a:t>Networks</a:t>
            </a:r>
            <a:endParaRPr lang="en-IN" sz="4800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3" name="Straight Connector 2"/>
          <p:cNvSpPr/>
          <p:nvPr/>
        </p:nvSpPr>
        <p:spPr>
          <a:xfrm>
            <a:off x="503999" y="2478024"/>
            <a:ext cx="900000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>
              <a:solidFill>
                <a:srgbClr val="000000"/>
              </a:solidFill>
              <a:latin typeface="Calibri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542" y="3055582"/>
            <a:ext cx="3744004" cy="23443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Submitted To -</a:t>
            </a:r>
          </a:p>
          <a:p>
            <a:pPr lvl="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Prof.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 </a:t>
            </a: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Animesh</a:t>
            </a:r>
            <a:r>
              <a:rPr lang="en-IN" sz="1999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Mukherjee.</a:t>
            </a:r>
            <a:endParaRPr lang="en-IN" sz="1999" dirty="0">
              <a:solidFill>
                <a:srgbClr val="000000"/>
              </a:solidFill>
              <a:latin typeface="Calibri"/>
              <a:ea typeface="Noto Sans CJK SC Regular" pitchFamily="2"/>
              <a:cs typeface="FreeSans" pitchFamily="2"/>
            </a:endParaRPr>
          </a:p>
          <a:p>
            <a:pPr lvl="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Prof.</a:t>
            </a:r>
            <a:r>
              <a:rPr lang="en-IN" sz="1999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</a:t>
            </a:r>
            <a:r>
              <a:rPr lang="en-IN" sz="1999" dirty="0" err="1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Pawan</a:t>
            </a:r>
            <a:r>
              <a:rPr lang="en-IN" sz="1999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</a:t>
            </a:r>
            <a:r>
              <a:rPr lang="en-IN" sz="1999" dirty="0" err="1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Goyal</a:t>
            </a:r>
            <a:r>
              <a:rPr lang="en-IN" sz="1999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.</a:t>
            </a:r>
          </a:p>
          <a:p>
            <a:pPr lvl="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b="1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Guided By –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 </a:t>
            </a:r>
          </a:p>
          <a:p>
            <a:pPr lvl="0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99" dirty="0" err="1"/>
              <a:t>Suman</a:t>
            </a:r>
            <a:r>
              <a:rPr lang="en-US" sz="1999" dirty="0"/>
              <a:t> </a:t>
            </a:r>
            <a:r>
              <a:rPr lang="en-US" sz="1999" dirty="0" err="1"/>
              <a:t>Kalyan</a:t>
            </a:r>
            <a:r>
              <a:rPr lang="en-US" sz="1999" dirty="0"/>
              <a:t> </a:t>
            </a:r>
            <a:r>
              <a:rPr lang="en-US" sz="1999" dirty="0" err="1"/>
              <a:t>Maity</a:t>
            </a:r>
            <a:endParaRPr lang="en-IN" sz="1999" dirty="0">
              <a:solidFill>
                <a:srgbClr val="000000"/>
              </a:solidFill>
              <a:latin typeface="Calibri"/>
              <a:ea typeface="Noto Sans CJK SC Regular" pitchFamily="2"/>
              <a:cs typeface="FreeSans" pitchFamily="2"/>
            </a:endParaRP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b="1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Department of CSE</a:t>
            </a: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b="1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IIT </a:t>
            </a:r>
            <a:r>
              <a:rPr lang="en-IN" sz="1999" b="1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Kharagpur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5453" y="3055581"/>
            <a:ext cx="3808545" cy="2970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Submitted By –</a:t>
            </a: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Anirban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 </a:t>
            </a: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Ghose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 – 16CS91R12</a:t>
            </a: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Ashwani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 Kr. </a:t>
            </a: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Verma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 – 16CS60R62</a:t>
            </a: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Nitish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 Kumar – 16CS60R71</a:t>
            </a: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Prem N. Yadav – 16CS60R68</a:t>
            </a: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Saurabh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 Singh – 16CS60D03</a:t>
            </a: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Shakti </a:t>
            </a:r>
            <a:r>
              <a:rPr lang="en-IN" sz="1999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Papdeja</a:t>
            </a:r>
            <a:r>
              <a:rPr lang="en-IN" sz="1999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 - 16CS60R54</a:t>
            </a: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b="1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Department of CSE</a:t>
            </a:r>
          </a:p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999" b="1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IIT </a:t>
            </a:r>
            <a:r>
              <a:rPr lang="en-IN" sz="1999" b="1" dirty="0" err="1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Kharagpur</a:t>
            </a:r>
            <a:r>
              <a:rPr lang="en-IN" sz="1999" b="1" dirty="0">
                <a:solidFill>
                  <a:srgbClr val="000000"/>
                </a:solidFill>
                <a:latin typeface="Calibri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039999" y="2478024"/>
            <a:ext cx="0" cy="453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defTabSz="91435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>
              <a:solidFill>
                <a:srgbClr val="000000"/>
              </a:solidFill>
              <a:latin typeface="Calibri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890552" y="659567"/>
            <a:ext cx="8436328" cy="1435240"/>
          </a:xfrm>
          <a:prstGeom prst="rect">
            <a:avLst/>
          </a:prstGeom>
        </p:spPr>
        <p:txBody>
          <a:bodyPr/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IN" b="1" i="1" dirty="0" smtClean="0">
                <a:solidFill>
                  <a:srgbClr val="3333FF"/>
                </a:solidFill>
              </a:rPr>
              <a:t>WORD2VEC: STACKOVERFLOW DATADUMP</a:t>
            </a:r>
            <a:endParaRPr lang="en-IN" b="1" dirty="0"/>
          </a:p>
        </p:txBody>
      </p:sp>
      <p:sp>
        <p:nvSpPr>
          <p:cNvPr id="14" name="Text Placeholder 2"/>
          <p:cNvSpPr txBox="1"/>
          <p:nvPr/>
        </p:nvSpPr>
        <p:spPr>
          <a:xfrm>
            <a:off x="958812" y="2827146"/>
            <a:ext cx="8299807" cy="30879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marL="465112" indent="-403202" defTabSz="1007893">
              <a:lnSpc>
                <a:spcPct val="140000"/>
              </a:lnSpc>
              <a:buClr>
                <a:srgbClr val="1CADE4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99" dirty="0">
                <a:solidFill>
                  <a:srgbClr val="404040"/>
                </a:solidFill>
              </a:rPr>
              <a:t>The given dataset contains a total of </a:t>
            </a:r>
            <a:r>
              <a:rPr lang="en-US" sz="2199" dirty="0" smtClean="0">
                <a:solidFill>
                  <a:srgbClr val="404040"/>
                </a:solidFill>
              </a:rPr>
              <a:t>12922917 </a:t>
            </a:r>
            <a:r>
              <a:rPr lang="en-US" sz="2199" dirty="0">
                <a:solidFill>
                  <a:srgbClr val="404040"/>
                </a:solidFill>
              </a:rPr>
              <a:t>samples. </a:t>
            </a:r>
          </a:p>
          <a:p>
            <a:pPr marL="465112" indent="-403202" defTabSz="1007893">
              <a:lnSpc>
                <a:spcPct val="140000"/>
              </a:lnSpc>
              <a:buClr>
                <a:srgbClr val="1CADE4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99" dirty="0" smtClean="0">
                <a:solidFill>
                  <a:srgbClr val="404040"/>
                </a:solidFill>
              </a:rPr>
              <a:t>Word2Vec </a:t>
            </a:r>
            <a:r>
              <a:rPr lang="en-US" sz="2199" dirty="0">
                <a:solidFill>
                  <a:srgbClr val="404040"/>
                </a:solidFill>
              </a:rPr>
              <a:t>Model Contains 499547 unique words.</a:t>
            </a:r>
          </a:p>
          <a:p>
            <a:pPr marL="465112" indent="-403202" defTabSz="1007893">
              <a:lnSpc>
                <a:spcPct val="140000"/>
              </a:lnSpc>
              <a:buClr>
                <a:srgbClr val="1CADE4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99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5513"/>
            <a:ext cx="10080625" cy="80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7356" y="2813776"/>
            <a:ext cx="3531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Precision: 0.406 </a:t>
            </a:r>
          </a:p>
          <a:p>
            <a:r>
              <a:rPr lang="en-IN" sz="2400" b="1" dirty="0" smtClean="0"/>
              <a:t>Recall: 0.332</a:t>
            </a:r>
            <a:endParaRPr lang="en-IN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0552" y="659567"/>
            <a:ext cx="8316513" cy="880798"/>
          </a:xfrm>
          <a:prstGeom prst="rect">
            <a:avLst/>
          </a:prstGeom>
        </p:spPr>
        <p:txBody>
          <a:bodyPr/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IN" b="1" i="1" dirty="0" smtClean="0">
                <a:solidFill>
                  <a:srgbClr val="3333FF"/>
                </a:solidFill>
              </a:rPr>
              <a:t>TARGET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92150" y="2585632"/>
            <a:ext cx="50387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110,000 microblogs in the </a:t>
            </a:r>
            <a:r>
              <a:rPr lang="en-IN" sz="2000" dirty="0" smtClean="0"/>
              <a:t>dataset (</a:t>
            </a:r>
            <a:r>
              <a:rPr lang="en-IN" sz="2000" dirty="0" err="1" smtClean="0"/>
              <a:t>Sina</a:t>
            </a:r>
            <a:r>
              <a:rPr lang="en-IN" sz="2000" smtClean="0"/>
              <a:t> Weibo)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vocabulary of words is 106,323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vocabulary of hashtags is 37,224, </a:t>
            </a:r>
            <a:endParaRPr lang="en-IN" sz="2000" dirty="0" smtClean="0"/>
          </a:p>
          <a:p>
            <a:r>
              <a:rPr lang="en-IN" sz="2000" dirty="0" err="1" smtClean="0"/>
              <a:t>Avg</a:t>
            </a:r>
            <a:r>
              <a:rPr lang="en-IN" sz="2000" dirty="0" smtClean="0"/>
              <a:t> no </a:t>
            </a:r>
            <a:r>
              <a:rPr lang="en-IN" sz="2000" dirty="0"/>
              <a:t>of words </a:t>
            </a:r>
            <a:r>
              <a:rPr lang="en-IN" sz="2000" dirty="0" smtClean="0"/>
              <a:t>in </a:t>
            </a:r>
            <a:r>
              <a:rPr lang="en-IN" sz="2000" dirty="0"/>
              <a:t>each microblog is 20.45 </a:t>
            </a:r>
            <a:endParaRPr lang="en-IN" sz="2000" dirty="0" smtClean="0"/>
          </a:p>
          <a:p>
            <a:r>
              <a:rPr lang="en-IN" sz="2000" dirty="0" err="1" smtClean="0"/>
              <a:t>Avg</a:t>
            </a:r>
            <a:r>
              <a:rPr lang="en-IN" sz="2000" dirty="0" smtClean="0"/>
              <a:t> no of hashtags in each microblog 1.20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692150" y="6016993"/>
            <a:ext cx="7953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Hashtag Recommendation using Attention-based Convolutional Neural </a:t>
            </a:r>
            <a:r>
              <a:rPr lang="en-IN" dirty="0" smtClean="0"/>
              <a:t>Network – Gong et 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28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7356" y="2813776"/>
            <a:ext cx="3531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Precision: 0.242 </a:t>
            </a:r>
          </a:p>
          <a:p>
            <a:r>
              <a:rPr lang="en-IN" sz="2400" b="1" dirty="0" smtClean="0"/>
              <a:t>Recall: 0.212</a:t>
            </a:r>
            <a:endParaRPr lang="en-IN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0552" y="659567"/>
            <a:ext cx="8316513" cy="880798"/>
          </a:xfrm>
          <a:prstGeom prst="rect">
            <a:avLst/>
          </a:prstGeom>
        </p:spPr>
        <p:txBody>
          <a:bodyPr/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IN" b="1" i="1" dirty="0" smtClean="0">
                <a:solidFill>
                  <a:srgbClr val="3333FF"/>
                </a:solidFill>
              </a:rPr>
              <a:t>ACHIEVED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92150" y="2585632"/>
            <a:ext cx="5038725" cy="28929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/>
              <a:t>A sample of 2484 questions</a:t>
            </a:r>
          </a:p>
          <a:p>
            <a:r>
              <a:rPr lang="en-IN" sz="2000" dirty="0" smtClean="0"/>
              <a:t>5 Epochs of training</a:t>
            </a:r>
          </a:p>
          <a:p>
            <a:r>
              <a:rPr lang="en-IN" sz="2000" dirty="0" smtClean="0"/>
              <a:t>Total of 10 hashtags</a:t>
            </a:r>
          </a:p>
          <a:p>
            <a:endParaRPr lang="en-IN" sz="2000" dirty="0" smtClean="0"/>
          </a:p>
          <a:p>
            <a:r>
              <a:rPr lang="en-US" sz="2000" dirty="0">
                <a:solidFill>
                  <a:srgbClr val="404040"/>
                </a:solidFill>
              </a:rPr>
              <a:t> 109886 samples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vocabulary of words is 16681143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vocabulary of hashtags is 38197, </a:t>
            </a:r>
            <a:endParaRPr lang="en-IN" sz="2000" dirty="0" smtClean="0"/>
          </a:p>
          <a:p>
            <a:r>
              <a:rPr lang="en-IN" sz="2000" dirty="0" err="1" smtClean="0"/>
              <a:t>Avg</a:t>
            </a:r>
            <a:r>
              <a:rPr lang="en-IN" sz="2000" dirty="0" smtClean="0"/>
              <a:t> no </a:t>
            </a:r>
            <a:r>
              <a:rPr lang="en-IN" sz="2000" dirty="0"/>
              <a:t>of words </a:t>
            </a:r>
            <a:r>
              <a:rPr lang="en-IN" sz="2000" dirty="0" smtClean="0"/>
              <a:t>in </a:t>
            </a:r>
            <a:r>
              <a:rPr lang="en-IN" sz="2000" dirty="0"/>
              <a:t>each microblog is </a:t>
            </a:r>
            <a:r>
              <a:rPr lang="en-IN" sz="2000" dirty="0" smtClean="0"/>
              <a:t>170 </a:t>
            </a:r>
          </a:p>
          <a:p>
            <a:r>
              <a:rPr lang="en-IN" sz="2000" dirty="0" err="1" smtClean="0"/>
              <a:t>Avg</a:t>
            </a:r>
            <a:r>
              <a:rPr lang="en-IN" sz="2000" dirty="0" smtClean="0"/>
              <a:t> no of hashtags in each microblog 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524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1745489" y="2450427"/>
            <a:ext cx="3400291" cy="9233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algn="ctr" defTabSz="91435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dirty="0">
                <a:solidFill>
                  <a:srgbClr val="A3CEED"/>
                </a:solidFill>
                <a:latin typeface="Calibri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5999" b="1" i="1" dirty="0">
                <a:solidFill>
                  <a:srgbClr val="3333FF"/>
                </a:solidFill>
              </a:rPr>
              <a:t>Agenda</a:t>
            </a:r>
            <a:endParaRPr lang="en-US" sz="5999" b="1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7260" y="2216259"/>
            <a:ext cx="8316512" cy="3764817"/>
          </a:xfrm>
        </p:spPr>
        <p:txBody>
          <a:bodyPr/>
          <a:lstStyle/>
          <a:p>
            <a:pPr marL="465112" indent="-357174">
              <a:buSzPct val="45000"/>
              <a:buFont typeface="StarSymbol"/>
              <a:buChar char="●"/>
            </a:pPr>
            <a:r>
              <a:rPr lang="en-IN" sz="2799" dirty="0"/>
              <a:t>Word2Vec</a:t>
            </a:r>
          </a:p>
          <a:p>
            <a:pPr marL="465112" indent="-357174">
              <a:buSzPct val="45000"/>
              <a:buFont typeface="StarSymbol"/>
              <a:buChar char="●"/>
            </a:pPr>
            <a:r>
              <a:rPr lang="en-IN" sz="2799" dirty="0"/>
              <a:t>Convolution Neural Network - CNN</a:t>
            </a:r>
          </a:p>
          <a:p>
            <a:pPr marL="465112" indent="-357174">
              <a:buSzPct val="45000"/>
              <a:buFont typeface="StarSymbol"/>
              <a:buChar char="●"/>
            </a:pPr>
            <a:r>
              <a:rPr lang="en-IN" sz="2799" dirty="0"/>
              <a:t>Attention Based CNN</a:t>
            </a:r>
          </a:p>
          <a:p>
            <a:pPr marL="465112" indent="-357174">
              <a:buSzPct val="45000"/>
              <a:buFont typeface="StarSymbol"/>
              <a:buChar char="●"/>
            </a:pPr>
            <a:r>
              <a:rPr lang="en-IN" sz="2799" dirty="0"/>
              <a:t>Network Topology</a:t>
            </a:r>
          </a:p>
          <a:p>
            <a:pPr marL="465112" indent="-357174">
              <a:buSzPct val="45000"/>
              <a:buFont typeface="StarSymbol"/>
              <a:buChar char="●"/>
            </a:pPr>
            <a:r>
              <a:rPr lang="en-IN" sz="2799" dirty="0"/>
              <a:t>Experimental Results</a:t>
            </a:r>
          </a:p>
          <a:p>
            <a:pPr marL="107939" indent="0">
              <a:buSzPct val="45000"/>
              <a:buNone/>
            </a:pPr>
            <a:endParaRPr lang="en-IN" sz="2400" dirty="0"/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42441" y="636373"/>
            <a:ext cx="7312207" cy="8999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IN" i="1" dirty="0" smtClean="0">
                <a:solidFill>
                  <a:srgbClr val="3333FF"/>
                </a:solidFill>
                <a:latin typeface="Calibri" pitchFamily="18"/>
              </a:rPr>
              <a:t>Basic Problem</a:t>
            </a:r>
            <a:endParaRPr lang="en-IN" i="1" dirty="0">
              <a:solidFill>
                <a:srgbClr val="3333FF"/>
              </a:solidFill>
              <a:latin typeface="Calibri" pitchFamily="18"/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242" y="5361526"/>
            <a:ext cx="1676400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5">
              <a:spcBef>
                <a:spcPct val="0"/>
              </a:spcBef>
              <a:defRPr/>
            </a:pPr>
            <a:r>
              <a:rPr lang="en-US" sz="2799" b="1" dirty="0"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0498" y="3156204"/>
            <a:ext cx="1043820" cy="434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83" indent="-342883" defTabSz="914355">
              <a:spcBef>
                <a:spcPct val="20000"/>
              </a:spcBef>
              <a:defRPr/>
            </a:pPr>
            <a:r>
              <a:rPr lang="en-US" sz="2799" dirty="0"/>
              <a:t>Input</a:t>
            </a:r>
            <a:endParaRPr lang="en-US" sz="2600" dirty="0"/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5965825" y="4674226"/>
            <a:ext cx="4114800" cy="475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99" dirty="0"/>
              <a:t>f(</a:t>
            </a:r>
            <a:r>
              <a:rPr lang="en-US" sz="2799" dirty="0" err="1"/>
              <a:t>Stackoverflow</a:t>
            </a:r>
            <a:r>
              <a:rPr lang="en-US" sz="2799" dirty="0"/>
              <a:t> Question)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65" y="2533339"/>
            <a:ext cx="7600013" cy="16830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itle 8"/>
          <p:cNvSpPr txBox="1">
            <a:spLocks/>
          </p:cNvSpPr>
          <p:nvPr/>
        </p:nvSpPr>
        <p:spPr>
          <a:xfrm>
            <a:off x="4693170" y="5496478"/>
            <a:ext cx="2590800" cy="475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 smtClean="0"/>
              <a:t>Hashtag</a:t>
            </a:r>
            <a:endParaRPr lang="en-US" sz="2799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4318" y="3445380"/>
            <a:ext cx="774326" cy="7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96262" y="4326753"/>
            <a:ext cx="7990" cy="1068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 txBox="1">
            <a:spLocks/>
          </p:cNvSpPr>
          <p:nvPr/>
        </p:nvSpPr>
        <p:spPr>
          <a:xfrm>
            <a:off x="747988" y="259834"/>
            <a:ext cx="6767830" cy="923201"/>
          </a:xfrm>
          <a:prstGeom prst="rect">
            <a:avLst/>
          </a:prstGeom>
        </p:spPr>
        <p:txBody>
          <a:bodyPr vert="horz" wrap="square" lIns="0" tIns="0" rIns="0" bIns="0" rtlCol="0" anchor="b" anchorCtr="0" compatLnSpc="1">
            <a:spAutoFit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pPr marL="12699">
              <a:lnSpc>
                <a:spcPct val="100000"/>
              </a:lnSpc>
            </a:pPr>
            <a:r>
              <a:rPr lang="en-IN" sz="5999" b="1" i="1" dirty="0" smtClean="0">
                <a:solidFill>
                  <a:srgbClr val="3333FF"/>
                </a:solidFill>
                <a:cs typeface="Lucida Sans"/>
              </a:rPr>
              <a:t>Model Flow</a:t>
            </a:r>
            <a:endParaRPr lang="en-IN" sz="5999" b="1" i="1" spc="60" dirty="0">
              <a:solidFill>
                <a:schemeClr val="accent1">
                  <a:lumMod val="75000"/>
                </a:schemeClr>
              </a:solidFill>
              <a:cs typeface="Lucida Sans"/>
            </a:endParaRPr>
          </a:p>
        </p:txBody>
      </p:sp>
      <p:sp>
        <p:nvSpPr>
          <p:cNvPr id="51" name="object 4"/>
          <p:cNvSpPr txBox="1"/>
          <p:nvPr/>
        </p:nvSpPr>
        <p:spPr>
          <a:xfrm>
            <a:off x="8334968" y="5953116"/>
            <a:ext cx="1225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95" dirty="0">
                <a:solidFill>
                  <a:srgbClr val="8A8A8A"/>
                </a:solidFill>
                <a:latin typeface="Century Gothic"/>
                <a:cs typeface="Century Gothic"/>
              </a:rPr>
              <a:t>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3" name="object 11"/>
          <p:cNvSpPr/>
          <p:nvPr/>
        </p:nvSpPr>
        <p:spPr>
          <a:xfrm>
            <a:off x="5393649" y="31768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2"/>
          <p:cNvSpPr/>
          <p:nvPr/>
        </p:nvSpPr>
        <p:spPr>
          <a:xfrm>
            <a:off x="9354778" y="5770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TextBox 55"/>
          <p:cNvSpPr txBox="1"/>
          <p:nvPr/>
        </p:nvSpPr>
        <p:spPr>
          <a:xfrm>
            <a:off x="2788172" y="1798821"/>
            <a:ext cx="4062333" cy="523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799" b="1" dirty="0"/>
              <a:t>Stack Overflow Sentences</a:t>
            </a:r>
          </a:p>
        </p:txBody>
      </p:sp>
      <p:cxnSp>
        <p:nvCxnSpPr>
          <p:cNvPr id="57" name="Straight Arrow Connector 56"/>
          <p:cNvCxnSpPr>
            <a:endCxn id="58" idx="0"/>
          </p:cNvCxnSpPr>
          <p:nvPr/>
        </p:nvCxnSpPr>
        <p:spPr>
          <a:xfrm>
            <a:off x="4782515" y="2317461"/>
            <a:ext cx="3" cy="669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23344" y="2986545"/>
            <a:ext cx="2518347" cy="523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/>
              <a:t>Word2Vec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814340" y="3509764"/>
            <a:ext cx="2" cy="6645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23341" y="4152870"/>
            <a:ext cx="2518347" cy="523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/>
              <a:t>CNN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829985" y="4733362"/>
            <a:ext cx="0" cy="723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87513" y="5481878"/>
            <a:ext cx="2053653" cy="52309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/>
              <a:t>HASHTAG</a:t>
            </a:r>
          </a:p>
        </p:txBody>
      </p:sp>
    </p:spTree>
    <p:extLst>
      <p:ext uri="{BB962C8B-B14F-4D97-AF65-F5344CB8AC3E}">
        <p14:creationId xmlns:p14="http://schemas.microsoft.com/office/powerpoint/2010/main" val="207630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87832" y="521977"/>
            <a:ext cx="3249454" cy="1053717"/>
          </a:xfrm>
          <a:prstGeom prst="rect">
            <a:avLst/>
          </a:prstGeom>
        </p:spPr>
        <p:txBody>
          <a:bodyPr anchorCtr="1"/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IN" i="1" smtClean="0">
                <a:solidFill>
                  <a:srgbClr val="0070C0"/>
                </a:solidFill>
                <a:latin typeface="Calibri" pitchFamily="18"/>
              </a:rPr>
              <a:t>Word2Vec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3" name="Shape 61"/>
          <p:cNvSpPr/>
          <p:nvPr/>
        </p:nvSpPr>
        <p:spPr>
          <a:xfrm>
            <a:off x="323863" y="3136156"/>
            <a:ext cx="1745682" cy="15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1652" tIns="131652" rIns="131652" bIns="131652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799" dirty="0"/>
              <a:t>   Corpus      </a:t>
            </a:r>
          </a:p>
          <a:p>
            <a:r>
              <a:rPr lang="en" sz="2799" dirty="0"/>
              <a:t>     Text</a:t>
            </a:r>
          </a:p>
        </p:txBody>
      </p:sp>
      <p:sp>
        <p:nvSpPr>
          <p:cNvPr id="14" name="Shape 62"/>
          <p:cNvSpPr/>
          <p:nvPr/>
        </p:nvSpPr>
        <p:spPr>
          <a:xfrm>
            <a:off x="2932320" y="3063336"/>
            <a:ext cx="2271447" cy="1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1652" tIns="131652" rIns="131652" bIns="131652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799" dirty="0"/>
              <a:t>   </a:t>
            </a:r>
            <a:r>
              <a:rPr lang="en" sz="2799" dirty="0" smtClean="0"/>
              <a:t>WORD2VEC</a:t>
            </a:r>
            <a:endParaRPr lang="en" sz="2799" dirty="0"/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017" y="2328654"/>
            <a:ext cx="3943788" cy="3657360"/>
          </a:xfrm>
          <a:prstGeom prst="rect">
            <a:avLst/>
          </a:prstGeom>
        </p:spPr>
      </p:pic>
      <p:sp>
        <p:nvSpPr>
          <p:cNvPr id="16" name="Shape 66"/>
          <p:cNvSpPr txBox="1"/>
          <p:nvPr/>
        </p:nvSpPr>
        <p:spPr>
          <a:xfrm>
            <a:off x="5856328" y="1870347"/>
            <a:ext cx="1149875" cy="432800"/>
          </a:xfrm>
          <a:prstGeom prst="rect">
            <a:avLst/>
          </a:prstGeom>
          <a:noFill/>
          <a:ln>
            <a:noFill/>
          </a:ln>
        </p:spPr>
        <p:txBody>
          <a:bodyPr lIns="131652" tIns="131652" rIns="131652" bIns="131652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999" b="1" dirty="0"/>
              <a:t>WORDS</a:t>
            </a:r>
          </a:p>
        </p:txBody>
      </p:sp>
      <p:sp>
        <p:nvSpPr>
          <p:cNvPr id="17" name="Shape 67"/>
          <p:cNvSpPr txBox="1"/>
          <p:nvPr/>
        </p:nvSpPr>
        <p:spPr>
          <a:xfrm>
            <a:off x="7410937" y="1870346"/>
            <a:ext cx="2129046" cy="592800"/>
          </a:xfrm>
          <a:prstGeom prst="rect">
            <a:avLst/>
          </a:prstGeom>
          <a:noFill/>
          <a:ln>
            <a:noFill/>
          </a:ln>
        </p:spPr>
        <p:txBody>
          <a:bodyPr lIns="131652" tIns="131652" rIns="131652" bIns="131652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999" b="1" dirty="0"/>
              <a:t>FEATURE VECTOR</a:t>
            </a:r>
          </a:p>
        </p:txBody>
      </p:sp>
      <p:sp>
        <p:nvSpPr>
          <p:cNvPr id="18" name="Shape 68"/>
          <p:cNvSpPr txBox="1"/>
          <p:nvPr/>
        </p:nvSpPr>
        <p:spPr>
          <a:xfrm>
            <a:off x="7410938" y="6022678"/>
            <a:ext cx="839949" cy="457200"/>
          </a:xfrm>
          <a:prstGeom prst="rect">
            <a:avLst/>
          </a:prstGeom>
          <a:noFill/>
          <a:ln>
            <a:noFill/>
          </a:ln>
        </p:spPr>
        <p:txBody>
          <a:bodyPr lIns="131652" tIns="131652" rIns="131652" bIns="131652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600" dirty="0"/>
              <a:t> </a:t>
            </a:r>
            <a:r>
              <a:rPr lang="en" sz="2600" b="1" dirty="0"/>
              <a:t>W</a:t>
            </a:r>
          </a:p>
        </p:txBody>
      </p:sp>
      <p:cxnSp>
        <p:nvCxnSpPr>
          <p:cNvPr id="19" name="Straight Arrow Connector 18"/>
          <p:cNvCxnSpPr>
            <a:endCxn id="14" idx="1"/>
          </p:cNvCxnSpPr>
          <p:nvPr/>
        </p:nvCxnSpPr>
        <p:spPr>
          <a:xfrm>
            <a:off x="2125396" y="3924535"/>
            <a:ext cx="8069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5203767" y="3924535"/>
            <a:ext cx="4142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/>
          <p:nvPr/>
        </p:nvSpPr>
        <p:spPr>
          <a:xfrm>
            <a:off x="350503" y="289714"/>
            <a:ext cx="8138159" cy="8999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algn="ctr" defTabSz="1007893">
              <a:lnSpc>
                <a:spcPct val="85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5291" i="1" spc="-55" dirty="0" smtClean="0">
                <a:solidFill>
                  <a:srgbClr val="3333FF"/>
                </a:solidFill>
                <a:latin typeface="Calibri" pitchFamily="18"/>
              </a:rPr>
              <a:t>Convolutional Layer</a:t>
            </a:r>
            <a:endParaRPr lang="en-IN" sz="5291" i="1" spc="-55" dirty="0">
              <a:solidFill>
                <a:srgbClr val="3333FF"/>
              </a:solidFill>
              <a:latin typeface="Calibri" pitchFamily="18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62" y="2182886"/>
            <a:ext cx="609600" cy="700960"/>
          </a:xfrm>
          <a:prstGeom prst="rect">
            <a:avLst/>
          </a:prstGeom>
        </p:spPr>
      </p:pic>
      <p:sp>
        <p:nvSpPr>
          <p:cNvPr id="6" name="Shape 77"/>
          <p:cNvSpPr txBox="1"/>
          <p:nvPr/>
        </p:nvSpPr>
        <p:spPr>
          <a:xfrm>
            <a:off x="2886950" y="3209680"/>
            <a:ext cx="3064500" cy="712400"/>
          </a:xfrm>
          <a:prstGeom prst="rect">
            <a:avLst/>
          </a:prstGeom>
          <a:noFill/>
          <a:ln>
            <a:noFill/>
          </a:ln>
        </p:spPr>
        <p:txBody>
          <a:bodyPr lIns="131652" tIns="131652" rIns="131652" bIns="131652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        </a:t>
            </a:r>
            <a:r>
              <a:rPr lang="en" sz="2600" dirty="0"/>
              <a:t>Convolution</a:t>
            </a:r>
          </a:p>
        </p:txBody>
      </p:sp>
      <p:sp>
        <p:nvSpPr>
          <p:cNvPr id="8" name="Shape 79"/>
          <p:cNvSpPr txBox="1"/>
          <p:nvPr/>
        </p:nvSpPr>
        <p:spPr>
          <a:xfrm>
            <a:off x="6736062" y="3235755"/>
            <a:ext cx="3352800" cy="609600"/>
          </a:xfrm>
          <a:prstGeom prst="rect">
            <a:avLst/>
          </a:prstGeom>
          <a:noFill/>
          <a:ln>
            <a:noFill/>
          </a:ln>
        </p:spPr>
        <p:txBody>
          <a:bodyPr lIns="131652" tIns="131652" rIns="131652" bIns="131652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600" dirty="0"/>
              <a:t>Scores For Each output</a:t>
            </a:r>
            <a:r>
              <a:rPr lang="en" dirty="0"/>
              <a:t> </a:t>
            </a:r>
          </a:p>
        </p:txBody>
      </p:sp>
      <p:sp>
        <p:nvSpPr>
          <p:cNvPr id="9" name="Shape 81"/>
          <p:cNvSpPr txBox="1"/>
          <p:nvPr/>
        </p:nvSpPr>
        <p:spPr>
          <a:xfrm>
            <a:off x="6415188" y="4833509"/>
            <a:ext cx="3521274" cy="709307"/>
          </a:xfrm>
          <a:prstGeom prst="rect">
            <a:avLst/>
          </a:prstGeom>
          <a:noFill/>
          <a:ln>
            <a:noFill/>
          </a:ln>
        </p:spPr>
        <p:txBody>
          <a:bodyPr lIns="131652" tIns="131652" rIns="131652" bIns="131652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600" dirty="0"/>
              <a:t>Feature Map </a:t>
            </a:r>
            <a:r>
              <a:rPr lang="en" sz="3500" dirty="0"/>
              <a:t>(</a:t>
            </a:r>
            <a:r>
              <a:rPr lang="en" sz="4000" b="1" dirty="0">
                <a:solidFill>
                  <a:srgbClr val="00B050"/>
                </a:solidFill>
              </a:rPr>
              <a:t>F</a:t>
            </a:r>
            <a:r>
              <a:rPr lang="en" sz="2400" b="1" dirty="0">
                <a:solidFill>
                  <a:srgbClr val="00B050"/>
                </a:solidFill>
              </a:rPr>
              <a:t>global</a:t>
            </a:r>
            <a:r>
              <a:rPr lang="en" sz="3500" dirty="0"/>
              <a:t>)</a:t>
            </a:r>
          </a:p>
        </p:txBody>
      </p:sp>
      <p:sp>
        <p:nvSpPr>
          <p:cNvPr id="10" name="Shape 82"/>
          <p:cNvSpPr txBox="1"/>
          <p:nvPr/>
        </p:nvSpPr>
        <p:spPr>
          <a:xfrm>
            <a:off x="4450062" y="1181482"/>
            <a:ext cx="1219200" cy="838200"/>
          </a:xfrm>
          <a:prstGeom prst="rect">
            <a:avLst/>
          </a:prstGeom>
          <a:noFill/>
          <a:ln>
            <a:noFill/>
          </a:ln>
        </p:spPr>
        <p:txBody>
          <a:bodyPr lIns="131652" tIns="131652" rIns="131652" bIns="131652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5400" b="1" dirty="0" smtClean="0">
                <a:solidFill>
                  <a:srgbClr val="00C85A"/>
                </a:solidFill>
              </a:rPr>
              <a:t>M</a:t>
            </a:r>
            <a:r>
              <a:rPr lang="en" sz="2400" b="1" dirty="0" smtClean="0">
                <a:solidFill>
                  <a:srgbClr val="00C85A"/>
                </a:solidFill>
              </a:rPr>
              <a:t>G</a:t>
            </a:r>
            <a:endParaRPr lang="en" sz="3200" b="1" dirty="0">
              <a:solidFill>
                <a:srgbClr val="00C85A"/>
              </a:solidFill>
            </a:endParaRPr>
          </a:p>
        </p:txBody>
      </p:sp>
      <p:sp>
        <p:nvSpPr>
          <p:cNvPr id="11" name="Shape 83"/>
          <p:cNvSpPr txBox="1"/>
          <p:nvPr/>
        </p:nvSpPr>
        <p:spPr>
          <a:xfrm>
            <a:off x="5516862" y="4175075"/>
            <a:ext cx="2971800" cy="387600"/>
          </a:xfrm>
          <a:prstGeom prst="rect">
            <a:avLst/>
          </a:prstGeom>
          <a:noFill/>
          <a:ln>
            <a:noFill/>
          </a:ln>
        </p:spPr>
        <p:txBody>
          <a:bodyPr lIns="131652" tIns="131652" rIns="131652" bIns="131652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600" dirty="0" smtClean="0"/>
              <a:t>Pooling </a:t>
            </a:r>
            <a:r>
              <a:rPr lang="en" sz="2600" dirty="0"/>
              <a:t>Operation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92662" y="3094551"/>
            <a:ext cx="6019800" cy="27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8412462" y="3845355"/>
            <a:ext cx="0" cy="9543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07" y="5640464"/>
            <a:ext cx="3657600" cy="609560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62" y="2182886"/>
            <a:ext cx="609600" cy="700960"/>
          </a:xfrm>
          <a:prstGeom prst="rect">
            <a:avLst/>
          </a:prstGeom>
        </p:spPr>
      </p:pic>
      <p:pic>
        <p:nvPicPr>
          <p:cNvPr id="1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62" y="2182886"/>
            <a:ext cx="609600" cy="700960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62" y="2182886"/>
            <a:ext cx="609600" cy="700960"/>
          </a:xfrm>
          <a:prstGeom prst="rect">
            <a:avLst/>
          </a:prstGeom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62" y="2182886"/>
            <a:ext cx="609600" cy="700960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62" y="2182886"/>
            <a:ext cx="609600" cy="700960"/>
          </a:xfrm>
          <a:prstGeom prst="rect">
            <a:avLst/>
          </a:prstGeom>
        </p:spPr>
      </p:pic>
      <p:pic>
        <p:nvPicPr>
          <p:cNvPr id="2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62" y="2182886"/>
            <a:ext cx="609600" cy="700960"/>
          </a:xfrm>
          <a:prstGeom prst="rect">
            <a:avLst/>
          </a:prstGeom>
        </p:spPr>
      </p:pic>
      <p:pic>
        <p:nvPicPr>
          <p:cNvPr id="2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62" y="2182886"/>
            <a:ext cx="609600" cy="7009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872" y="2589424"/>
            <a:ext cx="212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96019" y="5258542"/>
            <a:ext cx="47818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94872" y="4815670"/>
            <a:ext cx="5474390" cy="1784381"/>
          </a:xfrm>
          <a:prstGeom prst="rect">
            <a:avLst/>
          </a:prstGeom>
        </p:spPr>
        <p:txBody>
          <a:bodyPr>
            <a:normAutofit/>
          </a:bodyPr>
          <a:lstStyle>
            <a:lvl1pPr marL="100798" marR="0" lvl="0" indent="-100798" algn="l" defTabSz="1007977" rtl="0" fontAlgn="auto" hangingPunct="1">
              <a:lnSpc>
                <a:spcPct val="90000"/>
              </a:lnSpc>
              <a:spcBef>
                <a:spcPts val="1325"/>
              </a:spcBef>
              <a:spcAft>
                <a:spcPts val="220"/>
              </a:spcAft>
              <a:buClr>
                <a:srgbClr val="1CADE4"/>
              </a:buClr>
              <a:buSzPct val="100000"/>
              <a:buFont typeface="Calibri" pitchFamily="34"/>
              <a:buChar char=" "/>
              <a:tabLst/>
              <a:defRPr lang="en-US" sz="2205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1pPr>
            <a:lvl2pPr marL="423353" marR="0" lvl="1" indent="-201595" algn="l" defTabSz="1007977" rtl="0" fontAlgn="auto" hangingPunct="1">
              <a:lnSpc>
                <a:spcPct val="90000"/>
              </a:lnSpc>
              <a:spcBef>
                <a:spcPts val="220"/>
              </a:spcBef>
              <a:spcAft>
                <a:spcPts val="440"/>
              </a:spcAft>
              <a:buClr>
                <a:srgbClr val="1CADE4"/>
              </a:buClr>
              <a:buSzPct val="100000"/>
              <a:buFont typeface="Calibri" pitchFamily="34"/>
              <a:buChar char="◦"/>
              <a:tabLst/>
              <a:defRPr lang="en-US" sz="1984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2pPr>
            <a:lvl3pPr marL="624949" marR="0" lvl="2" indent="-201595" algn="l" defTabSz="1007977" rtl="0" fontAlgn="auto" hangingPunct="1">
              <a:lnSpc>
                <a:spcPct val="90000"/>
              </a:lnSpc>
              <a:spcBef>
                <a:spcPts val="220"/>
              </a:spcBef>
              <a:spcAft>
                <a:spcPts val="440"/>
              </a:spcAft>
              <a:buClr>
                <a:srgbClr val="1CADE4"/>
              </a:buClr>
              <a:buSzPct val="100000"/>
              <a:buFont typeface="Calibri" pitchFamily="34"/>
              <a:buChar char="◦"/>
              <a:tabLst/>
              <a:defRPr lang="en-US" sz="1543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3pPr>
            <a:lvl4pPr marL="826544" marR="0" lvl="3" indent="-201595" algn="l" defTabSz="1007977" rtl="0" fontAlgn="auto" hangingPunct="1">
              <a:lnSpc>
                <a:spcPct val="90000"/>
              </a:lnSpc>
              <a:spcBef>
                <a:spcPts val="220"/>
              </a:spcBef>
              <a:spcAft>
                <a:spcPts val="440"/>
              </a:spcAft>
              <a:buClr>
                <a:srgbClr val="1CADE4"/>
              </a:buClr>
              <a:buSzPct val="100000"/>
              <a:buFont typeface="Calibri" pitchFamily="34"/>
              <a:buChar char="◦"/>
              <a:tabLst/>
              <a:defRPr lang="en-US" sz="1543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4pPr>
            <a:lvl5pPr marL="1028140" marR="0" lvl="4" indent="-201595" algn="l" defTabSz="1007977" rtl="0" fontAlgn="auto" hangingPunct="1">
              <a:lnSpc>
                <a:spcPct val="90000"/>
              </a:lnSpc>
              <a:spcBef>
                <a:spcPts val="220"/>
              </a:spcBef>
              <a:spcAft>
                <a:spcPts val="440"/>
              </a:spcAft>
              <a:buClr>
                <a:srgbClr val="1CADE4"/>
              </a:buClr>
              <a:buSzPct val="100000"/>
              <a:buFont typeface="Calibri" pitchFamily="34"/>
              <a:buChar char="◦"/>
              <a:tabLst/>
              <a:defRPr lang="en-US" sz="1543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5pPr>
            <a:lvl6pPr marL="2514684" indent="-228608" algn="l" defTabSz="91443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9" indent="-228608" algn="l" defTabSz="91443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14" indent="-228608" algn="l" defTabSz="91443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30" indent="-228608" algn="l" defTabSz="91443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dirty="0" smtClean="0"/>
          </a:p>
          <a:p>
            <a:r>
              <a:rPr lang="pt-BR" sz="3200" dirty="0" smtClean="0">
                <a:solidFill>
                  <a:schemeClr val="tx1"/>
                </a:solidFill>
              </a:rPr>
              <a:t>Z</a:t>
            </a:r>
            <a:r>
              <a:rPr lang="pt-BR" sz="2000" dirty="0" smtClean="0">
                <a:solidFill>
                  <a:schemeClr val="tx1"/>
                </a:solidFill>
              </a:rPr>
              <a:t>i</a:t>
            </a:r>
            <a:r>
              <a:rPr lang="pt-BR" sz="3200" dirty="0" smtClean="0">
                <a:solidFill>
                  <a:schemeClr val="tx1"/>
                </a:solidFill>
              </a:rPr>
              <a:t> = g(M</a:t>
            </a:r>
            <a:r>
              <a:rPr lang="pt-BR" sz="3200" baseline="30000" dirty="0" smtClean="0">
                <a:solidFill>
                  <a:schemeClr val="tx1"/>
                </a:solidFill>
              </a:rPr>
              <a:t>g</a:t>
            </a:r>
            <a:r>
              <a:rPr lang="pt-BR" sz="3200" dirty="0" smtClean="0">
                <a:solidFill>
                  <a:schemeClr val="tx1"/>
                </a:solidFill>
              </a:rPr>
              <a:t> .w</a:t>
            </a:r>
            <a:r>
              <a:rPr lang="pt-BR" sz="1800" dirty="0" smtClean="0">
                <a:solidFill>
                  <a:schemeClr val="tx1"/>
                </a:solidFill>
              </a:rPr>
              <a:t>i:i+l-1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+ b)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1701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674264" y="344013"/>
            <a:ext cx="8352519" cy="9485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sz="5300" b="1" i="1" spc="229" dirty="0" smtClean="0">
                <a:solidFill>
                  <a:schemeClr val="accent1">
                    <a:lumMod val="75000"/>
                  </a:schemeClr>
                </a:solidFill>
                <a:cs typeface="Lucida Sans"/>
              </a:rPr>
              <a:t>Local Attention Layer</a:t>
            </a:r>
            <a:endParaRPr lang="en-US" dirty="0"/>
          </a:p>
        </p:txBody>
      </p:sp>
      <p:sp>
        <p:nvSpPr>
          <p:cNvPr id="28" name="TextBox 5"/>
          <p:cNvSpPr txBox="1"/>
          <p:nvPr/>
        </p:nvSpPr>
        <p:spPr>
          <a:xfrm>
            <a:off x="931758" y="1953110"/>
            <a:ext cx="281940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Input: </a:t>
            </a:r>
            <a:r>
              <a:rPr lang="en-US" sz="2799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Microblog</a:t>
            </a:r>
            <a:endParaRPr lang="en-US" sz="1399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35479" y="2198228"/>
            <a:ext cx="1143000" cy="15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3" y="3477112"/>
            <a:ext cx="7712935" cy="533400"/>
          </a:xfrm>
          <a:prstGeom prst="rect">
            <a:avLst/>
          </a:prstGeom>
        </p:spPr>
      </p:pic>
      <p:sp>
        <p:nvSpPr>
          <p:cNvPr id="31" name="TextBox 17"/>
          <p:cNvSpPr txBox="1"/>
          <p:nvPr/>
        </p:nvSpPr>
        <p:spPr>
          <a:xfrm>
            <a:off x="8408112" y="3512979"/>
            <a:ext cx="156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If Score &gt; Ƭ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1701879" y="4391511"/>
            <a:ext cx="838200" cy="15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79" y="3324712"/>
            <a:ext cx="2590800" cy="762000"/>
          </a:xfrm>
          <a:prstGeom prst="rect">
            <a:avLst/>
          </a:prstGeom>
        </p:spPr>
      </p:pic>
      <p:sp>
        <p:nvSpPr>
          <p:cNvPr id="34" name="TextBox 23"/>
          <p:cNvSpPr txBox="1"/>
          <p:nvPr/>
        </p:nvSpPr>
        <p:spPr>
          <a:xfrm>
            <a:off x="7080354" y="426314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Mark Trigger Words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06879" y="4391511"/>
            <a:ext cx="838200" cy="15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93095" y="1908151"/>
            <a:ext cx="281940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Vector</a:t>
            </a:r>
            <a:endParaRPr lang="en-US" sz="1399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1"/>
          <p:cNvSpPr txBox="1"/>
          <p:nvPr/>
        </p:nvSpPr>
        <p:spPr>
          <a:xfrm>
            <a:off x="2235279" y="2638913"/>
            <a:ext cx="1600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68679" y="4239114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391" y="6224781"/>
            <a:ext cx="5217330" cy="53340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2151362" y="5781947"/>
            <a:ext cx="884017" cy="12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53968" y="5781947"/>
            <a:ext cx="98162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59193" y="5552387"/>
            <a:ext cx="241572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 – Trigger Words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911679" y="2791312"/>
            <a:ext cx="685800" cy="304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7479" y="2791311"/>
            <a:ext cx="838200" cy="15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56"/>
          <p:cNvSpPr txBox="1"/>
          <p:nvPr/>
        </p:nvSpPr>
        <p:spPr>
          <a:xfrm>
            <a:off x="5435679" y="2562711"/>
            <a:ext cx="190500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dirty="0"/>
              <a:t>Compute Score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416879" y="2791311"/>
            <a:ext cx="9912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08112" y="2791311"/>
            <a:ext cx="1066167" cy="685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604354" y="4839869"/>
            <a:ext cx="869925" cy="1651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340679" y="6448912"/>
            <a:ext cx="1263675" cy="8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4264" y="6137538"/>
            <a:ext cx="1069332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784043" y="4874221"/>
            <a:ext cx="6491678" cy="8723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913034" y="4340707"/>
            <a:ext cx="6666351" cy="11552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00798" marR="0" lvl="0" indent="-100798" algn="l" defTabSz="1007977" rtl="0" fontAlgn="auto" hangingPunct="1">
              <a:lnSpc>
                <a:spcPct val="90000"/>
              </a:lnSpc>
              <a:spcBef>
                <a:spcPts val="1325"/>
              </a:spcBef>
              <a:spcAft>
                <a:spcPts val="220"/>
              </a:spcAft>
              <a:buClr>
                <a:srgbClr val="1CADE4"/>
              </a:buClr>
              <a:buSzPct val="100000"/>
              <a:buFont typeface="Calibri" pitchFamily="34"/>
              <a:buChar char=" "/>
              <a:tabLst/>
              <a:defRPr lang="en-US" sz="2205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1pPr>
            <a:lvl2pPr marL="423353" marR="0" lvl="1" indent="-201595" algn="l" defTabSz="1007977" rtl="0" fontAlgn="auto" hangingPunct="1">
              <a:lnSpc>
                <a:spcPct val="90000"/>
              </a:lnSpc>
              <a:spcBef>
                <a:spcPts val="220"/>
              </a:spcBef>
              <a:spcAft>
                <a:spcPts val="440"/>
              </a:spcAft>
              <a:buClr>
                <a:srgbClr val="1CADE4"/>
              </a:buClr>
              <a:buSzPct val="100000"/>
              <a:buFont typeface="Calibri" pitchFamily="34"/>
              <a:buChar char="◦"/>
              <a:tabLst/>
              <a:defRPr lang="en-US" sz="1984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2pPr>
            <a:lvl3pPr marL="624949" marR="0" lvl="2" indent="-201595" algn="l" defTabSz="1007977" rtl="0" fontAlgn="auto" hangingPunct="1">
              <a:lnSpc>
                <a:spcPct val="90000"/>
              </a:lnSpc>
              <a:spcBef>
                <a:spcPts val="220"/>
              </a:spcBef>
              <a:spcAft>
                <a:spcPts val="440"/>
              </a:spcAft>
              <a:buClr>
                <a:srgbClr val="1CADE4"/>
              </a:buClr>
              <a:buSzPct val="100000"/>
              <a:buFont typeface="Calibri" pitchFamily="34"/>
              <a:buChar char="◦"/>
              <a:tabLst/>
              <a:defRPr lang="en-US" sz="1543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3pPr>
            <a:lvl4pPr marL="826544" marR="0" lvl="3" indent="-201595" algn="l" defTabSz="1007977" rtl="0" fontAlgn="auto" hangingPunct="1">
              <a:lnSpc>
                <a:spcPct val="90000"/>
              </a:lnSpc>
              <a:spcBef>
                <a:spcPts val="220"/>
              </a:spcBef>
              <a:spcAft>
                <a:spcPts val="440"/>
              </a:spcAft>
              <a:buClr>
                <a:srgbClr val="1CADE4"/>
              </a:buClr>
              <a:buSzPct val="100000"/>
              <a:buFont typeface="Calibri" pitchFamily="34"/>
              <a:buChar char="◦"/>
              <a:tabLst/>
              <a:defRPr lang="en-US" sz="1543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4pPr>
            <a:lvl5pPr marL="1028140" marR="0" lvl="4" indent="-201595" algn="l" defTabSz="1007977" rtl="0" fontAlgn="auto" hangingPunct="1">
              <a:lnSpc>
                <a:spcPct val="90000"/>
              </a:lnSpc>
              <a:spcBef>
                <a:spcPts val="220"/>
              </a:spcBef>
              <a:spcAft>
                <a:spcPts val="440"/>
              </a:spcAft>
              <a:buClr>
                <a:srgbClr val="1CADE4"/>
              </a:buClr>
              <a:buSzPct val="100000"/>
              <a:buFont typeface="Calibri" pitchFamily="34"/>
              <a:buChar char="◦"/>
              <a:tabLst/>
              <a:defRPr lang="en-US" sz="1543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5pPr>
            <a:lvl6pPr marL="2514684" indent="-228608" algn="l" defTabSz="91443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99" indent="-228608" algn="l" defTabSz="91443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14" indent="-228608" algn="l" defTabSz="91443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30" indent="-228608" algn="l" defTabSz="91443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200" dirty="0" smtClean="0"/>
          </a:p>
          <a:p>
            <a:r>
              <a:rPr lang="pt-BR" sz="3200" dirty="0" smtClean="0">
                <a:solidFill>
                  <a:schemeClr val="tx1"/>
                </a:solidFill>
              </a:rPr>
              <a:t>S</a:t>
            </a:r>
            <a:r>
              <a:rPr lang="pt-BR" sz="2000" dirty="0" smtClean="0">
                <a:solidFill>
                  <a:schemeClr val="tx1"/>
                </a:solidFill>
              </a:rPr>
              <a:t>(2i+h-1)/2</a:t>
            </a:r>
            <a:r>
              <a:rPr lang="pt-BR" sz="3200" dirty="0" smtClean="0">
                <a:solidFill>
                  <a:schemeClr val="tx1"/>
                </a:solidFill>
              </a:rPr>
              <a:t> = g(M</a:t>
            </a:r>
            <a:r>
              <a:rPr lang="pt-BR" sz="3200" baseline="30000" dirty="0">
                <a:solidFill>
                  <a:schemeClr val="tx1"/>
                </a:solidFill>
              </a:rPr>
              <a:t>l</a:t>
            </a:r>
            <a:r>
              <a:rPr lang="pt-BR" sz="2400" baseline="30000" dirty="0" smtClean="0">
                <a:solidFill>
                  <a:schemeClr val="tx1"/>
                </a:solidFill>
              </a:rPr>
              <a:t>   </a:t>
            </a:r>
            <a:r>
              <a:rPr lang="pt-BR" sz="2800" dirty="0" smtClean="0">
                <a:solidFill>
                  <a:schemeClr val="tx1"/>
                </a:solidFill>
              </a:rPr>
              <a:t>*</a:t>
            </a:r>
            <a:r>
              <a:rPr lang="pt-BR" sz="3200" dirty="0" smtClean="0">
                <a:solidFill>
                  <a:schemeClr val="tx1"/>
                </a:solidFill>
              </a:rPr>
              <a:t> w</a:t>
            </a:r>
            <a:r>
              <a:rPr lang="pt-BR" sz="1800" dirty="0" smtClean="0">
                <a:solidFill>
                  <a:schemeClr val="tx1"/>
                </a:solidFill>
              </a:rPr>
              <a:t>i:i+h</a:t>
            </a:r>
            <a:r>
              <a:rPr lang="pt-BR" sz="3200" dirty="0" smtClean="0">
                <a:solidFill>
                  <a:schemeClr val="tx1"/>
                </a:solidFill>
              </a:rPr>
              <a:t> + b)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9843"/>
            <a:ext cx="10080624" cy="1915119"/>
          </a:xfrm>
        </p:spPr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sz="4800" b="1" i="1" spc="229" dirty="0" smtClean="0">
                <a:solidFill>
                  <a:schemeClr val="accent1">
                    <a:lumMod val="75000"/>
                  </a:schemeClr>
                </a:solidFill>
              </a:rPr>
              <a:t>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" y="2034576"/>
            <a:ext cx="9118842" cy="44350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13033"/>
              </p:ext>
            </p:extLst>
          </p:nvPr>
        </p:nvGraphicFramePr>
        <p:xfrm>
          <a:off x="848831" y="2553851"/>
          <a:ext cx="67204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2"/>
                <a:gridCol w="672042"/>
                <a:gridCol w="672042"/>
                <a:gridCol w="672042"/>
                <a:gridCol w="672042"/>
                <a:gridCol w="672042"/>
                <a:gridCol w="672042"/>
                <a:gridCol w="672042"/>
                <a:gridCol w="672042"/>
                <a:gridCol w="672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W</a:t>
                      </a:r>
                      <a:r>
                        <a:rPr lang="en-US" sz="1600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81" y="6189633"/>
            <a:ext cx="219075" cy="276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1" y="6189632"/>
            <a:ext cx="21907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77" y="6181871"/>
            <a:ext cx="219075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44" y="6178161"/>
            <a:ext cx="219075" cy="276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63" y="6178159"/>
            <a:ext cx="219075" cy="27622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03158"/>
              </p:ext>
            </p:extLst>
          </p:nvPr>
        </p:nvGraphicFramePr>
        <p:xfrm>
          <a:off x="1490364" y="5586153"/>
          <a:ext cx="6150483" cy="60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387"/>
                <a:gridCol w="683387"/>
                <a:gridCol w="683387"/>
                <a:gridCol w="683387"/>
                <a:gridCol w="683387"/>
                <a:gridCol w="683387"/>
                <a:gridCol w="683387"/>
                <a:gridCol w="683387"/>
                <a:gridCol w="683387"/>
              </a:tblGrid>
              <a:tr h="6072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itle 1"/>
          <p:cNvSpPr txBox="1">
            <a:spLocks/>
          </p:cNvSpPr>
          <p:nvPr/>
        </p:nvSpPr>
        <p:spPr>
          <a:xfrm>
            <a:off x="4452451" y="5939633"/>
            <a:ext cx="647418" cy="538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40000" lnSpcReduction="20000"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dirty="0" smtClean="0"/>
              <a:t>                  …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733604" y="6010569"/>
            <a:ext cx="647418" cy="538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40000" lnSpcReduction="20000"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dirty="0" smtClean="0"/>
              <a:t>                  f4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035314" y="6010569"/>
            <a:ext cx="647418" cy="538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40000" lnSpcReduction="20000"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dirty="0" smtClean="0"/>
              <a:t>                  f3</a:t>
            </a:r>
            <a:endParaRPr lang="en-US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372258" y="6010569"/>
            <a:ext cx="647418" cy="538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40000" lnSpcReduction="20000"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dirty="0" smtClean="0"/>
              <a:t>                  f2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698904" y="5964898"/>
            <a:ext cx="647418" cy="57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40000" lnSpcReduction="20000"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dirty="0" smtClean="0"/>
              <a:t>                  f1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164423" y="6000202"/>
            <a:ext cx="647418" cy="538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40000" lnSpcReduction="20000"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dirty="0" smtClean="0"/>
              <a:t>                  f</a:t>
            </a:r>
            <a:r>
              <a:rPr lang="en-US" sz="4500" dirty="0" smtClean="0"/>
              <a:t>100</a:t>
            </a:r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305218" y="5925779"/>
            <a:ext cx="647418" cy="538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40000" lnSpcReduction="20000"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dirty="0" smtClean="0"/>
              <a:t>                  …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647036" y="5926864"/>
            <a:ext cx="647418" cy="538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40000" lnSpcReduction="20000"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dirty="0" smtClean="0"/>
              <a:t>                  …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941070" y="5939633"/>
            <a:ext cx="647418" cy="538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40000" lnSpcReduction="20000"/>
          </a:bodyPr>
          <a:lstStyle>
            <a:lvl1pPr marL="0" marR="0" lvl="0" indent="0" algn="l" defTabSz="1007977" rtl="0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5291" b="0" i="0" u="none" strike="noStrike" kern="1200" cap="none" spc="-55" baseline="0">
                <a:solidFill>
                  <a:srgbClr val="404040"/>
                </a:solidFill>
                <a:uFillTx/>
                <a:latin typeface="Calibri Light"/>
              </a:defRPr>
            </a:lvl1pPr>
          </a:lstStyle>
          <a:p>
            <a:r>
              <a:rPr lang="en-US" dirty="0" smtClean="0"/>
              <a:t>                  …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01" y="1914871"/>
            <a:ext cx="8462357" cy="4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/>
          <p:nvPr/>
        </p:nvSpPr>
        <p:spPr>
          <a:xfrm>
            <a:off x="-52796" y="147825"/>
            <a:ext cx="6334311" cy="8999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algn="ctr" defTabSz="1007893">
              <a:lnSpc>
                <a:spcPct val="85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5291" i="1" spc="-55" dirty="0" smtClean="0">
                <a:solidFill>
                  <a:srgbClr val="3333FF"/>
                </a:solidFill>
                <a:latin typeface="Calibri" pitchFamily="18"/>
              </a:rPr>
              <a:t>Network Topology</a:t>
            </a:r>
            <a:endParaRPr lang="en-IN" sz="5291" i="1" spc="-55" dirty="0">
              <a:solidFill>
                <a:srgbClr val="3333FF"/>
              </a:solidFill>
              <a:latin typeface="Calibri" pitchFamily="18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1" y="1806398"/>
            <a:ext cx="7787518" cy="36576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14161" y="968198"/>
            <a:ext cx="168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local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05161" y="968198"/>
            <a:ext cx="1613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 smtClean="0">
                <a:solidFill>
                  <a:srgbClr val="00B050"/>
                </a:solidFill>
              </a:rPr>
              <a:t>F</a:t>
            </a:r>
            <a:r>
              <a:rPr lang="en-US" sz="3200" b="1" dirty="0" err="1" smtClean="0">
                <a:solidFill>
                  <a:srgbClr val="00B050"/>
                </a:solidFill>
              </a:rPr>
              <a:t>global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80961" y="2111198"/>
            <a:ext cx="2209800" cy="609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90761" y="2111198"/>
            <a:ext cx="2247900" cy="609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93144" y="2720798"/>
            <a:ext cx="5004" cy="4385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1" y="3254198"/>
            <a:ext cx="7787518" cy="1198360"/>
          </a:xfrm>
          <a:prstGeom prst="rect">
            <a:avLst/>
          </a:prstGeom>
        </p:spPr>
      </p:pic>
      <p:sp>
        <p:nvSpPr>
          <p:cNvPr id="11" name="TextBox 17"/>
          <p:cNvSpPr txBox="1"/>
          <p:nvPr/>
        </p:nvSpPr>
        <p:spPr>
          <a:xfrm>
            <a:off x="8195893" y="3622545"/>
            <a:ext cx="182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Convolution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90761" y="4473398"/>
            <a:ext cx="2383" cy="3623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61" y="4930598"/>
            <a:ext cx="7787518" cy="365760"/>
          </a:xfrm>
          <a:prstGeom prst="rect">
            <a:avLst/>
          </a:prstGeom>
        </p:spPr>
      </p:pic>
      <p:sp>
        <p:nvSpPr>
          <p:cNvPr id="14" name="TextBox 23"/>
          <p:cNvSpPr txBox="1"/>
          <p:nvPr/>
        </p:nvSpPr>
        <p:spPr>
          <a:xfrm>
            <a:off x="8311079" y="4835744"/>
            <a:ext cx="1964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 smtClean="0"/>
              <a:t>Softmax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Layer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93144" y="5311598"/>
            <a:ext cx="5004" cy="462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61" y="5844998"/>
            <a:ext cx="7787518" cy="365760"/>
          </a:xfrm>
          <a:prstGeom prst="rect">
            <a:avLst/>
          </a:prstGeom>
        </p:spPr>
      </p:pic>
      <p:sp>
        <p:nvSpPr>
          <p:cNvPr id="17" name="TextBox 26"/>
          <p:cNvSpPr txBox="1"/>
          <p:nvPr/>
        </p:nvSpPr>
        <p:spPr>
          <a:xfrm>
            <a:off x="4866961" y="5387798"/>
            <a:ext cx="30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Hash-Tag Probability Vector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93144" y="6225998"/>
            <a:ext cx="5004" cy="3696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28"/>
          <p:cNvSpPr txBox="1"/>
          <p:nvPr/>
        </p:nvSpPr>
        <p:spPr>
          <a:xfrm>
            <a:off x="3114360" y="6528565"/>
            <a:ext cx="336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Rank Set of Hash-Tags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</TotalTime>
  <Words>390</Words>
  <Application>Microsoft Office PowerPoint</Application>
  <PresentationFormat>Custom</PresentationFormat>
  <Paragraphs>155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DejaVu Sans</vt:lpstr>
      <vt:lpstr>FreeSans</vt:lpstr>
      <vt:lpstr>Liberation Sans</vt:lpstr>
      <vt:lpstr>Liberation Serif</vt:lpstr>
      <vt:lpstr>Lucida Sans</vt:lpstr>
      <vt:lpstr>Noto Sans CJK SC Regular</vt:lpstr>
      <vt:lpstr>StarSymbol</vt:lpstr>
      <vt:lpstr>Retrospect</vt:lpstr>
      <vt:lpstr>Hashtag Prediction using Attention Based Convolutional Neural Networks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Folding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Pintool  Instrumentation</dc:title>
  <dc:creator>Komal Papdeja</dc:creator>
  <cp:lastModifiedBy>Anirban Ghose</cp:lastModifiedBy>
  <cp:revision>154</cp:revision>
  <dcterms:created xsi:type="dcterms:W3CDTF">2017-04-04T13:39:47Z</dcterms:created>
  <dcterms:modified xsi:type="dcterms:W3CDTF">2017-04-13T23:07:19Z</dcterms:modified>
</cp:coreProperties>
</file>