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5" r:id="rId7"/>
    <p:sldId id="260" r:id="rId8"/>
    <p:sldId id="261" r:id="rId9"/>
    <p:sldId id="263" r:id="rId10"/>
    <p:sldId id="262" r:id="rId11"/>
  </p:sldIdLst>
  <p:sldSz cx="137160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42" y="-96"/>
      </p:cViewPr>
      <p:guideLst>
        <p:guide orient="horz" pos="2304"/>
        <p:guide pos="43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2148840" y="383891"/>
            <a:ext cx="11109960" cy="1570330"/>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2148840" y="1973402"/>
            <a:ext cx="11109960" cy="186944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7550D7F-2BDF-4660-B088-0712DE706507}" type="slidenum">
              <a:rPr lang="en-US" smtClean="0"/>
              <a:pPr/>
              <a:t>‹#›</a:t>
            </a:fld>
            <a:endParaRPr lang="en-US"/>
          </a:p>
        </p:txBody>
      </p:sp>
      <p:sp>
        <p:nvSpPr>
          <p:cNvPr id="8" name="Oval 7"/>
          <p:cNvSpPr/>
          <p:nvPr/>
        </p:nvSpPr>
        <p:spPr>
          <a:xfrm>
            <a:off x="1382150" y="1508055"/>
            <a:ext cx="315468" cy="224333"/>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735764" y="1434684"/>
            <a:ext cx="96012" cy="68275"/>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550D7F-2BDF-4660-B088-0712DE7065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7000" y="292951"/>
            <a:ext cx="2743200" cy="6241626"/>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714500" y="292952"/>
            <a:ext cx="8343900" cy="6241626"/>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550D7F-2BDF-4660-B088-0712DE7065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550D7F-2BDF-4660-B088-0712DE7065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424335" y="-58"/>
            <a:ext cx="10287000" cy="731525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867588" y="2773680"/>
            <a:ext cx="9601200" cy="24384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867588" y="1137921"/>
            <a:ext cx="9601200" cy="1610359"/>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550D7F-2BDF-4660-B088-0712DE706507}" type="slidenum">
              <a:rPr lang="en-US" smtClean="0"/>
              <a:pPr/>
              <a:t>‹#›</a:t>
            </a:fld>
            <a:endParaRPr lang="en-US"/>
          </a:p>
        </p:txBody>
      </p:sp>
      <p:sp>
        <p:nvSpPr>
          <p:cNvPr id="10" name="Rectangle 9"/>
          <p:cNvSpPr/>
          <p:nvPr/>
        </p:nvSpPr>
        <p:spPr bwMode="invGray">
          <a:xfrm>
            <a:off x="3429000" y="0"/>
            <a:ext cx="114300" cy="731525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3258482" y="3002300"/>
            <a:ext cx="315468" cy="224333"/>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612096" y="2928928"/>
            <a:ext cx="96012" cy="68275"/>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53412" y="292608"/>
            <a:ext cx="11247120" cy="12192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2153412" y="1625600"/>
            <a:ext cx="5486400" cy="49743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914132" y="1625600"/>
            <a:ext cx="5486400" cy="49743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550D7F-2BDF-4660-B088-0712DE7065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5504358"/>
            <a:ext cx="12344400" cy="12192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350163"/>
            <a:ext cx="6035040" cy="682752"/>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95160" y="350163"/>
            <a:ext cx="6035040" cy="682752"/>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033958"/>
            <a:ext cx="6035040" cy="438912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95160" y="1033958"/>
            <a:ext cx="6035040" cy="438912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7550D7F-2BDF-4660-B088-0712DE7065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53412" y="292608"/>
            <a:ext cx="11247120" cy="12192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7550D7F-2BDF-4660-B088-0712DE7065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2476" y="0"/>
            <a:ext cx="12193524" cy="73152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7550D7F-2BDF-4660-B088-0712DE706507}" type="slidenum">
              <a:rPr lang="en-US" smtClean="0"/>
              <a:pPr/>
              <a:t>‹#›</a:t>
            </a:fld>
            <a:endParaRPr lang="en-US"/>
          </a:p>
        </p:txBody>
      </p:sp>
      <p:sp>
        <p:nvSpPr>
          <p:cNvPr id="6" name="Rectangle 5"/>
          <p:cNvSpPr/>
          <p:nvPr/>
        </p:nvSpPr>
        <p:spPr bwMode="invGray">
          <a:xfrm>
            <a:off x="1522476" y="-58"/>
            <a:ext cx="109728" cy="731525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31230"/>
            <a:ext cx="5715000" cy="123952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500762"/>
            <a:ext cx="5715000" cy="745066"/>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85800" y="2275842"/>
            <a:ext cx="12230100" cy="4258734"/>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550D7F-2BDF-4660-B088-0712DE7065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0344" y="1137920"/>
            <a:ext cx="4114800" cy="211328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48C368A-41C0-4E48-B49C-446CF3CC6EBB}" type="datetimeFigureOut">
              <a:rPr lang="en-US" smtClean="0"/>
              <a:pPr/>
              <a:t>17/04/2017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550D7F-2BDF-4660-B088-0712DE706507}" type="slidenum">
              <a:rPr lang="en-US" smtClean="0"/>
              <a:pPr/>
              <a:t>‹#›</a:t>
            </a:fld>
            <a:endParaRPr lang="en-US"/>
          </a:p>
        </p:txBody>
      </p:sp>
      <p:sp>
        <p:nvSpPr>
          <p:cNvPr id="8" name="Rectangle 7"/>
          <p:cNvSpPr/>
          <p:nvPr/>
        </p:nvSpPr>
        <p:spPr>
          <a:xfrm>
            <a:off x="1143000" y="1137920"/>
            <a:ext cx="6858000" cy="48768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257300" y="1219205"/>
            <a:ext cx="6629400" cy="3748833"/>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95088" y="1017965"/>
            <a:ext cx="1028700" cy="21793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7505501" y="999239"/>
            <a:ext cx="973836" cy="21793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257300" y="5120640"/>
            <a:ext cx="6629400" cy="8128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223890" y="-870316"/>
            <a:ext cx="2458331" cy="1748146"/>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53227" y="22511"/>
            <a:ext cx="2553287" cy="1815670"/>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74322" y="1125416"/>
            <a:ext cx="1688576" cy="1176132"/>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519312" y="-58"/>
            <a:ext cx="12196691" cy="7315258"/>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2153412" y="292947"/>
            <a:ext cx="11247120" cy="12192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2153412" y="1544320"/>
            <a:ext cx="11247120" cy="512064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372100" y="6725920"/>
            <a:ext cx="3200400" cy="50800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48C368A-41C0-4E48-B49C-446CF3CC6EBB}" type="datetimeFigureOut">
              <a:rPr lang="en-US" smtClean="0"/>
              <a:pPr/>
              <a:t>17/04/2017</a:t>
            </a:fld>
            <a:endParaRPr lang="en-US"/>
          </a:p>
        </p:txBody>
      </p:sp>
      <p:sp>
        <p:nvSpPr>
          <p:cNvPr id="10" name="Footer Placeholder 9"/>
          <p:cNvSpPr>
            <a:spLocks noGrp="1"/>
          </p:cNvSpPr>
          <p:nvPr>
            <p:ph type="ftr" sz="quarter" idx="3"/>
          </p:nvPr>
        </p:nvSpPr>
        <p:spPr>
          <a:xfrm>
            <a:off x="8572500" y="6725920"/>
            <a:ext cx="4343400" cy="50800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2920472" y="6725920"/>
            <a:ext cx="685800" cy="50800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7550D7F-2BDF-4660-B088-0712DE706507}" type="slidenum">
              <a:rPr lang="en-US" smtClean="0"/>
              <a:pPr/>
              <a:t>‹#›</a:t>
            </a:fld>
            <a:endParaRPr lang="en-US"/>
          </a:p>
        </p:txBody>
      </p:sp>
      <p:sp>
        <p:nvSpPr>
          <p:cNvPr id="15" name="Rectangle 14"/>
          <p:cNvSpPr/>
          <p:nvPr/>
        </p:nvSpPr>
        <p:spPr bwMode="invGray">
          <a:xfrm>
            <a:off x="1522476" y="-58"/>
            <a:ext cx="109728" cy="7315258"/>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s.cmu.edu/~lingwang/papers/naacl2015.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31520"/>
            <a:ext cx="11109960" cy="235712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5300" b="1" dirty="0" smtClean="0"/>
              <a:t>Automated Short Answer Grading</a:t>
            </a:r>
            <a:r>
              <a:rPr lang="en-US" dirty="0" smtClean="0"/>
              <a:t/>
            </a:r>
            <a:br>
              <a:rPr lang="en-US" dirty="0" smtClean="0"/>
            </a:br>
            <a:r>
              <a:rPr lang="en-US" sz="3100" dirty="0" smtClean="0"/>
              <a:t>Educational Natural Language Processing - </a:t>
            </a:r>
            <a:r>
              <a:rPr lang="en-US" sz="2700" dirty="0" smtClean="0"/>
              <a:t>Project Presentation</a:t>
            </a:r>
            <a:r>
              <a:rPr lang="en-US" dirty="0" smtClean="0"/>
              <a:t/>
            </a:r>
            <a:br>
              <a:rPr lang="en-US" dirty="0" smtClean="0"/>
            </a:br>
            <a:endParaRPr lang="en-US" sz="4900" b="1" dirty="0"/>
          </a:p>
        </p:txBody>
      </p:sp>
      <p:sp>
        <p:nvSpPr>
          <p:cNvPr id="3" name="Subtitle 2"/>
          <p:cNvSpPr>
            <a:spLocks noGrp="1"/>
          </p:cNvSpPr>
          <p:nvPr>
            <p:ph type="subTitle" idx="1"/>
          </p:nvPr>
        </p:nvSpPr>
        <p:spPr>
          <a:xfrm>
            <a:off x="1943100" y="3576320"/>
            <a:ext cx="4229100" cy="3495040"/>
          </a:xfrm>
        </p:spPr>
        <p:txBody>
          <a:bodyPr/>
          <a:lstStyle/>
          <a:p>
            <a:r>
              <a:rPr lang="en-US" b="1" u="sng" dirty="0" smtClean="0"/>
              <a:t>Submitted To: </a:t>
            </a:r>
            <a:r>
              <a:rPr lang="en-US" dirty="0" smtClean="0"/>
              <a:t>     </a:t>
            </a:r>
          </a:p>
          <a:p>
            <a:r>
              <a:rPr lang="en-US" dirty="0" smtClean="0"/>
              <a:t>Prof. </a:t>
            </a:r>
            <a:r>
              <a:rPr lang="en-US" dirty="0" err="1" smtClean="0"/>
              <a:t>Plaban</a:t>
            </a:r>
            <a:r>
              <a:rPr lang="en-US" dirty="0" smtClean="0"/>
              <a:t> Kumar </a:t>
            </a:r>
            <a:r>
              <a:rPr lang="en-US" dirty="0" err="1" smtClean="0"/>
              <a:t>Bhowmick</a:t>
            </a:r>
            <a:endParaRPr lang="en-US" dirty="0" smtClean="0"/>
          </a:p>
          <a:p>
            <a:endParaRPr lang="en-US" dirty="0" smtClean="0"/>
          </a:p>
          <a:p>
            <a:r>
              <a:rPr lang="en-US" b="1" u="sng" dirty="0" smtClean="0"/>
              <a:t>Guided By:</a:t>
            </a:r>
          </a:p>
          <a:p>
            <a:r>
              <a:rPr lang="en-US" dirty="0" smtClean="0"/>
              <a:t>Miss. </a:t>
            </a:r>
            <a:r>
              <a:rPr lang="en-US" dirty="0" err="1" smtClean="0"/>
              <a:t>Archana</a:t>
            </a:r>
            <a:r>
              <a:rPr lang="en-US" dirty="0" smtClean="0"/>
              <a:t> </a:t>
            </a:r>
            <a:r>
              <a:rPr lang="en-US" dirty="0" err="1" smtClean="0"/>
              <a:t>Sahu</a:t>
            </a:r>
            <a:endParaRPr lang="en-US" dirty="0" smtClean="0"/>
          </a:p>
          <a:p>
            <a:endParaRPr lang="en-US" dirty="0" smtClean="0"/>
          </a:p>
          <a:p>
            <a:endParaRPr lang="en-US" dirty="0" smtClean="0"/>
          </a:p>
          <a:p>
            <a:endParaRPr lang="en-US" dirty="0"/>
          </a:p>
        </p:txBody>
      </p:sp>
      <p:sp>
        <p:nvSpPr>
          <p:cNvPr id="4" name="Subtitle 2"/>
          <p:cNvSpPr txBox="1">
            <a:spLocks/>
          </p:cNvSpPr>
          <p:nvPr/>
        </p:nvSpPr>
        <p:spPr>
          <a:xfrm>
            <a:off x="8839200" y="3657600"/>
            <a:ext cx="4229100" cy="3007360"/>
          </a:xfrm>
          <a:prstGeom prst="rect">
            <a:avLst/>
          </a:prstGeom>
        </p:spPr>
        <p:txBody>
          <a:bodyPr tIns="0">
            <a:normAutofit/>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600" b="1" i="0" u="sng" strike="noStrike" kern="1200" cap="none" spc="0" normalizeH="0" baseline="0" noProof="0" dirty="0" smtClean="0">
                <a:ln>
                  <a:noFill/>
                </a:ln>
                <a:solidFill>
                  <a:schemeClr val="tx2">
                    <a:shade val="30000"/>
                    <a:satMod val="150000"/>
                  </a:schemeClr>
                </a:solidFill>
                <a:effectLst/>
                <a:uLnTx/>
                <a:uFillTx/>
                <a:latin typeface="+mn-lt"/>
                <a:ea typeface="+mn-ea"/>
                <a:cs typeface="+mn-cs"/>
              </a:rPr>
              <a:t>Submitted By:      </a:t>
            </a: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400" dirty="0" err="1" smtClean="0">
                <a:solidFill>
                  <a:schemeClr val="tx2">
                    <a:shade val="30000"/>
                    <a:satMod val="150000"/>
                  </a:schemeClr>
                </a:solidFill>
              </a:rPr>
              <a:t>Ashwani</a:t>
            </a:r>
            <a:r>
              <a:rPr lang="en-US" sz="2400" dirty="0" smtClean="0">
                <a:solidFill>
                  <a:schemeClr val="tx2">
                    <a:shade val="30000"/>
                    <a:satMod val="150000"/>
                  </a:schemeClr>
                </a:solidFill>
              </a:rPr>
              <a:t> Kumar </a:t>
            </a:r>
            <a:r>
              <a:rPr lang="en-US" sz="2400" dirty="0" err="1" smtClean="0">
                <a:solidFill>
                  <a:schemeClr val="tx2">
                    <a:shade val="30000"/>
                    <a:satMod val="150000"/>
                  </a:schemeClr>
                </a:solidFill>
              </a:rPr>
              <a:t>Verma</a:t>
            </a:r>
            <a:endParaRPr lang="en-US" sz="2400" dirty="0" smtClean="0">
              <a:solidFill>
                <a:schemeClr val="tx2">
                  <a:shade val="30000"/>
                  <a:satMod val="150000"/>
                </a:schemeClr>
              </a:solidFill>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400" dirty="0" err="1" smtClean="0">
                <a:solidFill>
                  <a:schemeClr val="tx2">
                    <a:shade val="30000"/>
                    <a:satMod val="150000"/>
                  </a:schemeClr>
                </a:solidFill>
              </a:rPr>
              <a:t>Neha</a:t>
            </a:r>
            <a:r>
              <a:rPr lang="en-US" sz="2400" dirty="0" smtClean="0">
                <a:solidFill>
                  <a:schemeClr val="tx2">
                    <a:shade val="30000"/>
                    <a:satMod val="150000"/>
                  </a:schemeClr>
                </a:solidFill>
              </a:rPr>
              <a:t> </a:t>
            </a:r>
            <a:r>
              <a:rPr lang="en-US" sz="2400" dirty="0" err="1" smtClean="0">
                <a:solidFill>
                  <a:schemeClr val="tx2">
                    <a:shade val="30000"/>
                    <a:satMod val="150000"/>
                  </a:schemeClr>
                </a:solidFill>
              </a:rPr>
              <a:t>Banerjee</a:t>
            </a:r>
            <a:endParaRPr lang="en-US" sz="2400" dirty="0" smtClean="0">
              <a:solidFill>
                <a:schemeClr val="tx2">
                  <a:shade val="30000"/>
                  <a:satMod val="150000"/>
                </a:schemeClr>
              </a:solidFill>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400" dirty="0" err="1" smtClean="0">
                <a:solidFill>
                  <a:schemeClr val="tx2">
                    <a:shade val="30000"/>
                    <a:satMod val="150000"/>
                  </a:schemeClr>
                </a:solidFill>
              </a:rPr>
              <a:t>Prem</a:t>
            </a:r>
            <a:r>
              <a:rPr lang="en-US" sz="2400" dirty="0" smtClean="0">
                <a:solidFill>
                  <a:schemeClr val="tx2">
                    <a:shade val="30000"/>
                    <a:satMod val="150000"/>
                  </a:schemeClr>
                </a:solidFill>
              </a:rPr>
              <a:t> </a:t>
            </a:r>
            <a:r>
              <a:rPr lang="en-US" sz="2400" dirty="0" err="1" smtClean="0">
                <a:solidFill>
                  <a:schemeClr val="tx2">
                    <a:shade val="30000"/>
                    <a:satMod val="150000"/>
                  </a:schemeClr>
                </a:solidFill>
              </a:rPr>
              <a:t>Narayan</a:t>
            </a:r>
            <a:r>
              <a:rPr lang="en-US" sz="2400" dirty="0" smtClean="0">
                <a:solidFill>
                  <a:schemeClr val="tx2">
                    <a:shade val="30000"/>
                    <a:satMod val="150000"/>
                  </a:schemeClr>
                </a:solidFill>
              </a:rPr>
              <a:t> </a:t>
            </a:r>
            <a:r>
              <a:rPr lang="en-US" sz="2400" dirty="0" err="1" smtClean="0">
                <a:solidFill>
                  <a:schemeClr val="tx2">
                    <a:shade val="30000"/>
                    <a:satMod val="150000"/>
                  </a:schemeClr>
                </a:solidFill>
              </a:rPr>
              <a:t>Yadav</a:t>
            </a:r>
            <a:endParaRPr lang="en-US" sz="2400" dirty="0" smtClean="0">
              <a:solidFill>
                <a:schemeClr val="tx2">
                  <a:shade val="30000"/>
                  <a:satMod val="150000"/>
                </a:schemeClr>
              </a:solidFill>
            </a:endParaRPr>
          </a:p>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lang="en-US" sz="2400" dirty="0" err="1" smtClean="0">
                <a:solidFill>
                  <a:schemeClr val="tx2">
                    <a:shade val="30000"/>
                    <a:satMod val="150000"/>
                  </a:schemeClr>
                </a:solidFill>
              </a:rPr>
              <a:t>Shakti</a:t>
            </a:r>
            <a:r>
              <a:rPr lang="en-US" sz="2400" dirty="0" smtClean="0">
                <a:solidFill>
                  <a:schemeClr val="tx2">
                    <a:shade val="30000"/>
                    <a:satMod val="150000"/>
                  </a:schemeClr>
                </a:solidFill>
              </a:rPr>
              <a:t> </a:t>
            </a:r>
            <a:r>
              <a:rPr lang="en-US" sz="2400" dirty="0" err="1" smtClean="0">
                <a:solidFill>
                  <a:schemeClr val="tx2">
                    <a:shade val="30000"/>
                    <a:satMod val="150000"/>
                  </a:schemeClr>
                </a:solidFill>
              </a:rPr>
              <a:t>Papdeja</a:t>
            </a:r>
            <a:r>
              <a:rPr lang="en-US" sz="2400" dirty="0" smtClean="0">
                <a:solidFill>
                  <a:schemeClr val="tx2">
                    <a:shade val="30000"/>
                    <a:satMod val="150000"/>
                  </a:schemeClr>
                </a:solidFill>
              </a:rPr>
              <a:t>.</a:t>
            </a:r>
          </a:p>
        </p:txBody>
      </p:sp>
      <p:sp>
        <p:nvSpPr>
          <p:cNvPr id="5" name="Rectangle 4"/>
          <p:cNvSpPr/>
          <p:nvPr/>
        </p:nvSpPr>
        <p:spPr>
          <a:xfrm>
            <a:off x="5791202" y="2519680"/>
            <a:ext cx="2778325" cy="400110"/>
          </a:xfrm>
          <a:prstGeom prst="rect">
            <a:avLst/>
          </a:prstGeom>
        </p:spPr>
        <p:txBody>
          <a:bodyPr wrap="none">
            <a:spAutoFit/>
          </a:bodyPr>
          <a:lstStyle/>
          <a:p>
            <a:r>
              <a:rPr lang="en-US" sz="2000" dirty="0" smtClean="0"/>
              <a:t>CSE Dept. IIT </a:t>
            </a:r>
            <a:r>
              <a:rPr lang="en-US" sz="2000" dirty="0" err="1" smtClean="0"/>
              <a:t>Kharagpur</a:t>
            </a:r>
            <a:r>
              <a:rPr lang="en-US" sz="2000" dirty="0" smtClean="0"/>
              <a:t>.</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505200" y="2438400"/>
            <a:ext cx="2590800" cy="1219200"/>
          </a:xfrm>
        </p:spPr>
        <p:txBody>
          <a:bodyPr>
            <a:normAutofit/>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Definition:</a:t>
            </a:r>
            <a:endParaRPr lang="en-US" dirty="0"/>
          </a:p>
        </p:txBody>
      </p:sp>
      <p:sp>
        <p:nvSpPr>
          <p:cNvPr id="3" name="Content Placeholder 2"/>
          <p:cNvSpPr>
            <a:spLocks noGrp="1"/>
          </p:cNvSpPr>
          <p:nvPr>
            <p:ph idx="1"/>
          </p:nvPr>
        </p:nvSpPr>
        <p:spPr>
          <a:xfrm>
            <a:off x="1905000" y="1706880"/>
            <a:ext cx="10952988" cy="4064000"/>
          </a:xfrm>
        </p:spPr>
        <p:txBody>
          <a:bodyPr>
            <a:normAutofit lnSpcReduction="10000"/>
          </a:bodyPr>
          <a:lstStyle/>
          <a:p>
            <a:pPr>
              <a:lnSpc>
                <a:spcPct val="110000"/>
              </a:lnSpc>
            </a:pPr>
            <a:r>
              <a:rPr lang="en-US" b="1" dirty="0" smtClean="0"/>
              <a:t>Short Answer Grading with Semantic Similarity and Alignment based features.</a:t>
            </a:r>
          </a:p>
          <a:p>
            <a:pPr algn="just">
              <a:lnSpc>
                <a:spcPct val="110000"/>
              </a:lnSpc>
              <a:buNone/>
            </a:pPr>
            <a:r>
              <a:rPr lang="en-US" dirty="0" smtClean="0"/>
              <a:t>  - </a:t>
            </a:r>
            <a:r>
              <a:rPr lang="en-US" sz="2800" dirty="0" smtClean="0"/>
              <a:t>Automatic Short Answer Grading(ASAG) is the problem of assigning holistic grades to the student answers.  ASAG problem can be modeled as a regression problem as well as classification problem. In classification based formulation</a:t>
            </a:r>
            <a:r>
              <a:rPr lang="en-US" dirty="0" smtClean="0"/>
              <a:t>,</a:t>
            </a:r>
            <a:r>
              <a:rPr lang="en-US" sz="2800" dirty="0" smtClean="0"/>
              <a:t> the task can be modeled as n-way classification problem.</a:t>
            </a:r>
            <a:endParaRPr lang="en-US" dirty="0" smtClean="0"/>
          </a:p>
          <a:p>
            <a:pPr>
              <a:lnSpc>
                <a:spcPct val="110000"/>
              </a:lnSpc>
              <a:buNone/>
            </a:pP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412" y="292947"/>
            <a:ext cx="4704588" cy="1219200"/>
          </a:xfrm>
        </p:spPr>
        <p:txBody>
          <a:bodyPr/>
          <a:lstStyle/>
          <a:p>
            <a:r>
              <a:rPr lang="en-US" dirty="0" smtClean="0"/>
              <a:t>Dataset Description</a:t>
            </a:r>
            <a:endParaRPr lang="en-US" dirty="0"/>
          </a:p>
        </p:txBody>
      </p:sp>
      <p:sp>
        <p:nvSpPr>
          <p:cNvPr id="3" name="Content Placeholder 2"/>
          <p:cNvSpPr>
            <a:spLocks noGrp="1"/>
          </p:cNvSpPr>
          <p:nvPr>
            <p:ph idx="1"/>
          </p:nvPr>
        </p:nvSpPr>
        <p:spPr>
          <a:xfrm>
            <a:off x="1905000" y="1544320"/>
            <a:ext cx="11495532" cy="5120640"/>
          </a:xfrm>
        </p:spPr>
        <p:txBody>
          <a:bodyPr>
            <a:normAutofit fontScale="92500"/>
          </a:bodyPr>
          <a:lstStyle/>
          <a:p>
            <a:pPr algn="just"/>
            <a:r>
              <a:rPr lang="en-US" b="1" dirty="0" smtClean="0"/>
              <a:t>Wikipedia Dump</a:t>
            </a:r>
          </a:p>
          <a:p>
            <a:pPr algn="just">
              <a:buNone/>
            </a:pPr>
            <a:r>
              <a:rPr lang="en-US" dirty="0" smtClean="0"/>
              <a:t>	- The Wikipedia dump – 190Mb contains the relevant pages from the    </a:t>
            </a:r>
          </a:p>
          <a:p>
            <a:pPr algn="just">
              <a:buNone/>
            </a:pPr>
            <a:r>
              <a:rPr lang="en-US" dirty="0" smtClean="0"/>
              <a:t>     Wikipedia corpus for the questions under consideration.</a:t>
            </a:r>
          </a:p>
          <a:p>
            <a:pPr algn="just">
              <a:buNone/>
            </a:pPr>
            <a:r>
              <a:rPr lang="en-US" dirty="0" smtClean="0"/>
              <a:t>	- Currently the targeted questions are from Data-Structures Domain, </a:t>
            </a:r>
          </a:p>
          <a:p>
            <a:pPr algn="just"/>
            <a:r>
              <a:rPr lang="en-US" b="1" dirty="0" smtClean="0"/>
              <a:t>Expert Graded Question Answer Dump between 0 to 5</a:t>
            </a:r>
          </a:p>
          <a:p>
            <a:pPr algn="just">
              <a:buNone/>
            </a:pPr>
            <a:r>
              <a:rPr lang="en-US" dirty="0" smtClean="0"/>
              <a:t>	- It contains 89 questions from Data-Structures Domain, along with  </a:t>
            </a:r>
          </a:p>
          <a:p>
            <a:pPr algn="just">
              <a:buNone/>
            </a:pPr>
            <a:r>
              <a:rPr lang="en-US" dirty="0" smtClean="0"/>
              <a:t>     reference answers.</a:t>
            </a:r>
          </a:p>
          <a:p>
            <a:pPr algn="just">
              <a:buNone/>
            </a:pPr>
            <a:r>
              <a:rPr lang="en-US" dirty="0" smtClean="0"/>
              <a:t>	- Total 2000 student responses to these questions.</a:t>
            </a:r>
          </a:p>
          <a:p>
            <a:pPr algn="just">
              <a:buNone/>
            </a:pPr>
            <a:r>
              <a:rPr lang="en-US" dirty="0" smtClean="0"/>
              <a:t>	- Every answer is graded between 0 to 5.</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53412" y="292947"/>
            <a:ext cx="3790188" cy="830997"/>
          </a:xfrm>
          <a:prstGeom prst="rect">
            <a:avLst/>
          </a:prstGeom>
        </p:spPr>
        <p:txBody>
          <a:bodyPr vert="horz" wrap="square" lIns="0" tIns="0" rIns="0" bIns="0" rtlCol="0" anchor="b" anchorCtr="0" compatLnSpc="1">
            <a:spAutoFit/>
          </a:bodyPr>
          <a:lstStyle>
            <a:lvl1pPr marL="0" marR="0" lvl="0" indent="0" algn="l" defTabSz="1007977" rtl="0" fontAlgn="auto" hangingPunct="1">
              <a:lnSpc>
                <a:spcPct val="85000"/>
              </a:lnSpc>
              <a:spcBef>
                <a:spcPts val="0"/>
              </a:spcBef>
              <a:spcAft>
                <a:spcPts val="0"/>
              </a:spcAft>
              <a:buNone/>
              <a:tabLst/>
              <a:defRPr lang="en-US" sz="5291" b="0" i="0" u="none" strike="noStrike" kern="1200" cap="none" spc="-55" baseline="0">
                <a:solidFill>
                  <a:srgbClr val="404040"/>
                </a:solidFill>
                <a:uFillTx/>
                <a:latin typeface="Calibri Light"/>
              </a:defRPr>
            </a:lvl1pPr>
          </a:lstStyle>
          <a:p>
            <a:pPr marL="12699">
              <a:lnSpc>
                <a:spcPct val="100000"/>
              </a:lnSpc>
            </a:pPr>
            <a:r>
              <a:rPr lang="en-IN" sz="5400" b="1" i="1" dirty="0" smtClean="0">
                <a:solidFill>
                  <a:schemeClr val="tx1"/>
                </a:solidFill>
                <a:cs typeface="Lucida Sans"/>
              </a:rPr>
              <a:t>Model Flow</a:t>
            </a:r>
            <a:endParaRPr lang="en-IN" sz="5400" b="1" i="1" spc="60" dirty="0">
              <a:solidFill>
                <a:schemeClr val="tx1"/>
              </a:solidFill>
              <a:cs typeface="Lucida Sans"/>
            </a:endParaRPr>
          </a:p>
        </p:txBody>
      </p:sp>
      <p:sp>
        <p:nvSpPr>
          <p:cNvPr id="6" name="object 11"/>
          <p:cNvSpPr/>
          <p:nvPr/>
        </p:nvSpPr>
        <p:spPr>
          <a:xfrm>
            <a:off x="7406077" y="3130674"/>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7" name="object 12"/>
          <p:cNvSpPr/>
          <p:nvPr/>
        </p:nvSpPr>
        <p:spPr>
          <a:xfrm>
            <a:off x="11367206" y="5724013"/>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a:p>
        </p:txBody>
      </p:sp>
      <p:sp>
        <p:nvSpPr>
          <p:cNvPr id="8" name="TextBox 7"/>
          <p:cNvSpPr txBox="1"/>
          <p:nvPr/>
        </p:nvSpPr>
        <p:spPr>
          <a:xfrm>
            <a:off x="4800600" y="1752600"/>
            <a:ext cx="4062333" cy="523092"/>
          </a:xfrm>
          <a:prstGeom prst="rect">
            <a:avLst/>
          </a:prstGeom>
          <a:solidFill>
            <a:schemeClr val="accent1">
              <a:lumMod val="20000"/>
              <a:lumOff val="80000"/>
            </a:schemeClr>
          </a:solidFill>
        </p:spPr>
        <p:txBody>
          <a:bodyPr wrap="square" rtlCol="0">
            <a:spAutoFit/>
          </a:bodyPr>
          <a:lstStyle/>
          <a:p>
            <a:r>
              <a:rPr lang="en-US" sz="2799" b="1" dirty="0" smtClean="0"/>
              <a:t>      Wikipedia Dump</a:t>
            </a:r>
          </a:p>
        </p:txBody>
      </p:sp>
      <p:cxnSp>
        <p:nvCxnSpPr>
          <p:cNvPr id="9" name="Straight Arrow Connector 8"/>
          <p:cNvCxnSpPr>
            <a:endCxn id="10" idx="0"/>
          </p:cNvCxnSpPr>
          <p:nvPr/>
        </p:nvCxnSpPr>
        <p:spPr>
          <a:xfrm>
            <a:off x="6794943" y="2271240"/>
            <a:ext cx="3" cy="6690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35772" y="2940324"/>
            <a:ext cx="2518347" cy="523092"/>
          </a:xfrm>
          <a:prstGeom prst="rect">
            <a:avLst/>
          </a:prstGeom>
          <a:solidFill>
            <a:schemeClr val="accent1">
              <a:lumMod val="40000"/>
              <a:lumOff val="60000"/>
            </a:schemeClr>
          </a:solidFill>
        </p:spPr>
        <p:txBody>
          <a:bodyPr wrap="square" rtlCol="0">
            <a:spAutoFit/>
          </a:bodyPr>
          <a:lstStyle/>
          <a:p>
            <a:pPr algn="ctr"/>
            <a:r>
              <a:rPr lang="en-US" sz="2799" b="1" dirty="0" smtClean="0"/>
              <a:t>Wang2Vec</a:t>
            </a:r>
            <a:endParaRPr lang="en-US" sz="2799" b="1" dirty="0"/>
          </a:p>
        </p:txBody>
      </p:sp>
      <p:cxnSp>
        <p:nvCxnSpPr>
          <p:cNvPr id="11" name="Straight Arrow Connector 10"/>
          <p:cNvCxnSpPr/>
          <p:nvPr/>
        </p:nvCxnSpPr>
        <p:spPr>
          <a:xfrm flipH="1">
            <a:off x="6826768" y="3463543"/>
            <a:ext cx="2" cy="6645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535769" y="4106649"/>
            <a:ext cx="2518347" cy="523092"/>
          </a:xfrm>
          <a:prstGeom prst="rect">
            <a:avLst/>
          </a:prstGeom>
          <a:solidFill>
            <a:schemeClr val="accent1">
              <a:lumMod val="40000"/>
              <a:lumOff val="60000"/>
            </a:schemeClr>
          </a:solidFill>
        </p:spPr>
        <p:txBody>
          <a:bodyPr wrap="square" rtlCol="0">
            <a:spAutoFit/>
          </a:bodyPr>
          <a:lstStyle/>
          <a:p>
            <a:pPr algn="ctr"/>
            <a:r>
              <a:rPr lang="en-US" sz="2799" b="1" dirty="0"/>
              <a:t>CNN</a:t>
            </a:r>
          </a:p>
        </p:txBody>
      </p:sp>
      <p:cxnSp>
        <p:nvCxnSpPr>
          <p:cNvPr id="13" name="Straight Arrow Connector 12"/>
          <p:cNvCxnSpPr/>
          <p:nvPr/>
        </p:nvCxnSpPr>
        <p:spPr>
          <a:xfrm>
            <a:off x="6842413" y="4687141"/>
            <a:ext cx="0" cy="723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9941" y="5435657"/>
            <a:ext cx="2053653" cy="953851"/>
          </a:xfrm>
          <a:prstGeom prst="rect">
            <a:avLst/>
          </a:prstGeom>
          <a:solidFill>
            <a:srgbClr val="92D050"/>
          </a:solidFill>
        </p:spPr>
        <p:txBody>
          <a:bodyPr wrap="square" rtlCol="0">
            <a:spAutoFit/>
          </a:bodyPr>
          <a:lstStyle/>
          <a:p>
            <a:pPr algn="ctr"/>
            <a:r>
              <a:rPr lang="en-US" sz="2799" b="1" dirty="0" smtClean="0"/>
              <a:t>Score prediction</a:t>
            </a:r>
            <a:endParaRPr lang="en-US" sz="2799"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412" y="292947"/>
            <a:ext cx="3637788" cy="926253"/>
          </a:xfrm>
        </p:spPr>
        <p:txBody>
          <a:bodyPr/>
          <a:lstStyle/>
          <a:p>
            <a:r>
              <a:rPr lang="en-US" dirty="0" smtClean="0"/>
              <a:t>Flow of Work</a:t>
            </a:r>
            <a:endParaRPr lang="en-US" dirty="0"/>
          </a:p>
        </p:txBody>
      </p:sp>
      <p:sp>
        <p:nvSpPr>
          <p:cNvPr id="3" name="Content Placeholder 2"/>
          <p:cNvSpPr>
            <a:spLocks noGrp="1"/>
          </p:cNvSpPr>
          <p:nvPr>
            <p:ph idx="1"/>
          </p:nvPr>
        </p:nvSpPr>
        <p:spPr>
          <a:xfrm>
            <a:off x="2153412" y="1219200"/>
            <a:ext cx="11247120" cy="5445760"/>
          </a:xfrm>
        </p:spPr>
        <p:txBody>
          <a:bodyPr>
            <a:normAutofit fontScale="85000" lnSpcReduction="20000"/>
          </a:bodyPr>
          <a:lstStyle/>
          <a:p>
            <a:pPr>
              <a:buNone/>
            </a:pPr>
            <a:r>
              <a:rPr lang="en-US" b="1" dirty="0" smtClean="0"/>
              <a:t>I.  Wang2Vec Model</a:t>
            </a:r>
          </a:p>
          <a:p>
            <a:pPr>
              <a:buNone/>
            </a:pPr>
            <a:r>
              <a:rPr lang="en-US" dirty="0" smtClean="0"/>
              <a:t>	- It considers 2 major modifications to the original models in Word2Vec that improves word embeddings obtained for syntactically motivated tasks. </a:t>
            </a:r>
          </a:p>
          <a:p>
            <a:pPr>
              <a:buNone/>
            </a:pPr>
            <a:r>
              <a:rPr lang="en-US" dirty="0" smtClean="0"/>
              <a:t>	- It makes the network aware of the relative positioning of the context words.</a:t>
            </a:r>
          </a:p>
          <a:p>
            <a:pPr>
              <a:buNone/>
            </a:pPr>
            <a:r>
              <a:rPr lang="en-US" dirty="0" smtClean="0"/>
              <a:t>	- Word2Vec uses </a:t>
            </a:r>
          </a:p>
          <a:p>
            <a:pPr>
              <a:buNone/>
            </a:pPr>
            <a:r>
              <a:rPr lang="en-US" dirty="0" smtClean="0"/>
              <a:t>		1. Continuous Bag of Words Model</a:t>
            </a:r>
          </a:p>
          <a:p>
            <a:pPr>
              <a:buNone/>
            </a:pPr>
            <a:r>
              <a:rPr lang="en-US" dirty="0" smtClean="0"/>
              <a:t>		II. Skip-gram Model.</a:t>
            </a:r>
          </a:p>
          <a:p>
            <a:pPr>
              <a:buNone/>
            </a:pPr>
            <a:r>
              <a:rPr lang="en-US" dirty="0" smtClean="0"/>
              <a:t>	- Wang2Vec uses</a:t>
            </a:r>
          </a:p>
          <a:p>
            <a:pPr>
              <a:buNone/>
            </a:pPr>
            <a:r>
              <a:rPr lang="en-US" dirty="0" smtClean="0"/>
              <a:t>		I. </a:t>
            </a:r>
            <a:r>
              <a:rPr lang="en-US" dirty="0" err="1" smtClean="0"/>
              <a:t>Cwindow</a:t>
            </a:r>
            <a:r>
              <a:rPr lang="en-US" dirty="0" smtClean="0"/>
              <a:t> </a:t>
            </a:r>
          </a:p>
          <a:p>
            <a:pPr>
              <a:buNone/>
            </a:pPr>
            <a:r>
              <a:rPr lang="en-US" dirty="0" smtClean="0"/>
              <a:t>		II. Structured Skip gram Model.</a:t>
            </a:r>
          </a:p>
          <a:p>
            <a:pPr>
              <a:buNone/>
            </a:pPr>
            <a:endParaRPr lang="en-US" dirty="0" smtClean="0"/>
          </a:p>
          <a:p>
            <a:pPr>
              <a:buNone/>
            </a:pPr>
            <a:r>
              <a:rPr lang="en-US" dirty="0" smtClean="0">
                <a:solidFill>
                  <a:srgbClr val="0070C0"/>
                </a:solidFill>
              </a:rPr>
              <a:t>Ref: </a:t>
            </a:r>
            <a:r>
              <a:rPr lang="en-US" dirty="0" smtClean="0">
                <a:solidFill>
                  <a:srgbClr val="002060"/>
                </a:solidFill>
                <a:hlinkClick r:id="rId2"/>
              </a:rPr>
              <a:t>http://www.cs.cmu.edu/~lingwang/papers/naacl2015.pdf</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24200" y="304800"/>
            <a:ext cx="3249454" cy="1053717"/>
          </a:xfrm>
          <a:prstGeom prst="rect">
            <a:avLst/>
          </a:prstGeom>
        </p:spPr>
        <p:txBody>
          <a:bodyPr anchorCtr="1"/>
          <a:lstStyle>
            <a:lvl1pPr marL="0" marR="0" lvl="0" indent="0" algn="l" defTabSz="1007977" rtl="0" fontAlgn="auto" hangingPunct="1">
              <a:lnSpc>
                <a:spcPct val="85000"/>
              </a:lnSpc>
              <a:spcBef>
                <a:spcPts val="0"/>
              </a:spcBef>
              <a:spcAft>
                <a:spcPts val="0"/>
              </a:spcAft>
              <a:buNone/>
              <a:tabLst/>
              <a:defRPr lang="en-US" sz="5291" b="0" i="0" u="none" strike="noStrike" kern="1200" cap="none" spc="-55" baseline="0">
                <a:solidFill>
                  <a:srgbClr val="404040"/>
                </a:solidFill>
                <a:uFillTx/>
                <a:latin typeface="Calibri Light"/>
              </a:defRPr>
            </a:lvl1pPr>
          </a:lstStyle>
          <a:p>
            <a:r>
              <a:rPr lang="en-IN" i="1" dirty="0" smtClean="0">
                <a:solidFill>
                  <a:srgbClr val="0070C0"/>
                </a:solidFill>
                <a:latin typeface="Calibri" pitchFamily="18"/>
              </a:rPr>
              <a:t>Wang2Vec</a:t>
            </a:r>
            <a:endParaRPr lang="en-IN" dirty="0">
              <a:solidFill>
                <a:srgbClr val="0070C0"/>
              </a:solidFill>
            </a:endParaRPr>
          </a:p>
        </p:txBody>
      </p:sp>
      <p:sp>
        <p:nvSpPr>
          <p:cNvPr id="5" name="Shape 61"/>
          <p:cNvSpPr/>
          <p:nvPr/>
        </p:nvSpPr>
        <p:spPr>
          <a:xfrm>
            <a:off x="2560231" y="2918979"/>
            <a:ext cx="1745682" cy="1586400"/>
          </a:xfrm>
          <a:prstGeom prst="rect">
            <a:avLst/>
          </a:prstGeom>
          <a:solidFill>
            <a:schemeClr val="lt2"/>
          </a:solidFill>
          <a:ln w="9525" cap="flat" cmpd="sng">
            <a:solidFill>
              <a:schemeClr val="dk2"/>
            </a:solidFill>
            <a:prstDash val="solid"/>
            <a:round/>
            <a:headEnd type="none" w="med" len="med"/>
            <a:tailEnd type="none" w="med" len="med"/>
          </a:ln>
        </p:spPr>
        <p:txBody>
          <a:bodyPr lIns="131652" tIns="131652" rIns="131652" bIns="131652"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sz="2799" dirty="0"/>
              <a:t>   Corpus      </a:t>
            </a:r>
          </a:p>
          <a:p>
            <a:r>
              <a:rPr lang="en" sz="2799" dirty="0"/>
              <a:t>     Text</a:t>
            </a:r>
          </a:p>
        </p:txBody>
      </p:sp>
      <p:sp>
        <p:nvSpPr>
          <p:cNvPr id="6" name="Shape 62"/>
          <p:cNvSpPr/>
          <p:nvPr/>
        </p:nvSpPr>
        <p:spPr>
          <a:xfrm>
            <a:off x="5168688" y="2846159"/>
            <a:ext cx="1822921" cy="1722400"/>
          </a:xfrm>
          <a:prstGeom prst="rect">
            <a:avLst/>
          </a:prstGeom>
          <a:solidFill>
            <a:schemeClr val="lt2"/>
          </a:solidFill>
          <a:ln w="9525" cap="flat" cmpd="sng">
            <a:solidFill>
              <a:schemeClr val="dk2"/>
            </a:solidFill>
            <a:prstDash val="solid"/>
            <a:round/>
            <a:headEnd type="none" w="med" len="med"/>
            <a:tailEnd type="none" w="med" len="med"/>
          </a:ln>
        </p:spPr>
        <p:txBody>
          <a:bodyPr lIns="131652" tIns="131652" rIns="131652" bIns="131652"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sz="2799" dirty="0"/>
              <a:t>    1 Layer      </a:t>
            </a:r>
          </a:p>
          <a:p>
            <a:r>
              <a:rPr lang="en" sz="2799" dirty="0"/>
              <a:t>       NN</a:t>
            </a:r>
          </a:p>
        </p:txBody>
      </p:sp>
      <p:pic>
        <p:nvPicPr>
          <p:cNvPr id="7" name="table"/>
          <p:cNvPicPr>
            <a:picLocks noChangeAspect="1"/>
          </p:cNvPicPr>
          <p:nvPr/>
        </p:nvPicPr>
        <p:blipFill>
          <a:blip r:embed="rId2"/>
          <a:stretch>
            <a:fillRect/>
          </a:stretch>
        </p:blipFill>
        <p:spPr>
          <a:xfrm>
            <a:off x="7854385" y="2111477"/>
            <a:ext cx="3943788" cy="3657360"/>
          </a:xfrm>
          <a:prstGeom prst="rect">
            <a:avLst/>
          </a:prstGeom>
        </p:spPr>
      </p:pic>
      <p:sp>
        <p:nvSpPr>
          <p:cNvPr id="8" name="Shape 66"/>
          <p:cNvSpPr txBox="1"/>
          <p:nvPr/>
        </p:nvSpPr>
        <p:spPr>
          <a:xfrm>
            <a:off x="7924800" y="1653170"/>
            <a:ext cx="1317771" cy="432800"/>
          </a:xfrm>
          <a:prstGeom prst="rect">
            <a:avLst/>
          </a:prstGeom>
          <a:noFill/>
          <a:ln>
            <a:noFill/>
          </a:ln>
        </p:spPr>
        <p:txBody>
          <a:bodyPr lIns="131652" tIns="131652" rIns="131652" bIns="131652"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sz="1999" b="1" dirty="0" smtClean="0"/>
              <a:t>WORD</a:t>
            </a:r>
            <a:endParaRPr lang="en" sz="1999" b="1" dirty="0"/>
          </a:p>
        </p:txBody>
      </p:sp>
      <p:sp>
        <p:nvSpPr>
          <p:cNvPr id="9" name="Shape 67"/>
          <p:cNvSpPr txBox="1"/>
          <p:nvPr/>
        </p:nvSpPr>
        <p:spPr>
          <a:xfrm>
            <a:off x="9601200" y="1371600"/>
            <a:ext cx="2129046" cy="592800"/>
          </a:xfrm>
          <a:prstGeom prst="rect">
            <a:avLst/>
          </a:prstGeom>
          <a:noFill/>
          <a:ln>
            <a:noFill/>
          </a:ln>
        </p:spPr>
        <p:txBody>
          <a:bodyPr lIns="131652" tIns="131652" rIns="131652" bIns="131652"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sz="1999" b="1" dirty="0"/>
              <a:t>FEATURE VECTOR</a:t>
            </a:r>
          </a:p>
        </p:txBody>
      </p:sp>
      <p:sp>
        <p:nvSpPr>
          <p:cNvPr id="10" name="Shape 68"/>
          <p:cNvSpPr txBox="1"/>
          <p:nvPr/>
        </p:nvSpPr>
        <p:spPr>
          <a:xfrm>
            <a:off x="9647306" y="5805501"/>
            <a:ext cx="839949" cy="457200"/>
          </a:xfrm>
          <a:prstGeom prst="rect">
            <a:avLst/>
          </a:prstGeom>
          <a:noFill/>
          <a:ln>
            <a:noFill/>
          </a:ln>
        </p:spPr>
        <p:txBody>
          <a:bodyPr lIns="131652" tIns="131652" rIns="131652" bIns="131652"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sz="2600" dirty="0"/>
              <a:t> </a:t>
            </a:r>
            <a:r>
              <a:rPr lang="en" sz="2600" b="1" dirty="0"/>
              <a:t>W</a:t>
            </a:r>
          </a:p>
        </p:txBody>
      </p:sp>
      <p:cxnSp>
        <p:nvCxnSpPr>
          <p:cNvPr id="11" name="Straight Arrow Connector 10"/>
          <p:cNvCxnSpPr>
            <a:endCxn id="6" idx="1"/>
          </p:cNvCxnSpPr>
          <p:nvPr/>
        </p:nvCxnSpPr>
        <p:spPr>
          <a:xfrm>
            <a:off x="4361764" y="3707358"/>
            <a:ext cx="8069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24208" y="3707358"/>
            <a:ext cx="83017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3412" y="304800"/>
            <a:ext cx="11247120" cy="6360160"/>
          </a:xfrm>
        </p:spPr>
        <p:txBody>
          <a:bodyPr>
            <a:normAutofit fontScale="85000" lnSpcReduction="20000"/>
          </a:bodyPr>
          <a:lstStyle/>
          <a:p>
            <a:endParaRPr lang="en-US" dirty="0" smtClean="0"/>
          </a:p>
          <a:p>
            <a:pPr>
              <a:buNone/>
            </a:pPr>
            <a:r>
              <a:rPr lang="en-US" b="1" dirty="0" smtClean="0"/>
              <a:t>Wang2Vec Continued…</a:t>
            </a:r>
          </a:p>
          <a:p>
            <a:r>
              <a:rPr lang="en-US" dirty="0" smtClean="0"/>
              <a:t>The </a:t>
            </a:r>
            <a:r>
              <a:rPr lang="en-US" dirty="0" smtClean="0"/>
              <a:t>Wikipedia corpus is supplied to Wand2Vec model, to get the word embeddings for the words of the corpus keeping semantic analysis in focus.</a:t>
            </a:r>
          </a:p>
          <a:p>
            <a:r>
              <a:rPr lang="en-US" dirty="0" smtClean="0"/>
              <a:t>This model is trained for window size of 5, using structured skip gram method, which returns the word embedding vectors of size 50 indexed for each word of Wiki corpus</a:t>
            </a:r>
          </a:p>
          <a:p>
            <a:pPr>
              <a:buNone/>
            </a:pPr>
            <a:r>
              <a:rPr lang="en-US" b="1" dirty="0" smtClean="0"/>
              <a:t>II. Feature Vector Construction and Output Class</a:t>
            </a:r>
          </a:p>
          <a:p>
            <a:r>
              <a:rPr lang="en-US" dirty="0" smtClean="0"/>
              <a:t>The dataset of student given answers is divided into 2 parts – </a:t>
            </a:r>
          </a:p>
          <a:p>
            <a:pPr lvl="2"/>
            <a:r>
              <a:rPr lang="en-US" sz="2800" dirty="0" smtClean="0"/>
              <a:t>1. Training Set – 70%</a:t>
            </a:r>
          </a:p>
          <a:p>
            <a:pPr lvl="2"/>
            <a:r>
              <a:rPr lang="en-US" sz="2800" dirty="0" smtClean="0"/>
              <a:t>II. Testing Set – 30%</a:t>
            </a:r>
          </a:p>
          <a:p>
            <a:pPr lvl="2">
              <a:buNone/>
            </a:pPr>
            <a:r>
              <a:rPr lang="en-US" sz="2800" dirty="0" smtClean="0"/>
              <a:t>Following Operations are performed on both the sets:</a:t>
            </a:r>
            <a:endParaRPr lang="en-US" dirty="0" smtClean="0"/>
          </a:p>
          <a:p>
            <a:r>
              <a:rPr lang="en-US" dirty="0" smtClean="0"/>
              <a:t>Feature I </a:t>
            </a:r>
            <a:r>
              <a:rPr lang="en-US" dirty="0" smtClean="0"/>
              <a:t>– Using Wang2Vec model, the vector of size 50 is constructed for Reference Answer and Student Given Answer and Cosine Similarity between them is found as Feature I</a:t>
            </a:r>
            <a:endParaRPr lang="en-US" dirty="0" smtClean="0"/>
          </a:p>
          <a:p>
            <a:r>
              <a:rPr lang="en-US" dirty="0" smtClean="0"/>
              <a:t>Feature </a:t>
            </a:r>
            <a:r>
              <a:rPr lang="en-US" dirty="0" smtClean="0"/>
              <a:t>II </a:t>
            </a:r>
            <a:r>
              <a:rPr lang="en-US" dirty="0" smtClean="0"/>
              <a:t>– Using Edit Distance Algorithm, the Distance Between Reference answer and Student Given Answer is found, and is used as Feature II.</a:t>
            </a:r>
            <a:endParaRPr lang="en-US" dirty="0" smtClean="0"/>
          </a:p>
          <a:p>
            <a:pPr>
              <a:buNone/>
            </a:pPr>
            <a:endParaRPr lang="en-US" b="1" dirty="0" smtClean="0"/>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3412" y="533400"/>
            <a:ext cx="11247120" cy="6131560"/>
          </a:xfrm>
        </p:spPr>
        <p:txBody>
          <a:bodyPr>
            <a:normAutofit/>
          </a:bodyPr>
          <a:lstStyle/>
          <a:p>
            <a:pPr>
              <a:buNone/>
            </a:pPr>
            <a:r>
              <a:rPr lang="en-US" b="1" dirty="0" smtClean="0"/>
              <a:t>Continued…</a:t>
            </a:r>
          </a:p>
          <a:p>
            <a:r>
              <a:rPr lang="en-US" dirty="0" smtClean="0"/>
              <a:t>Feature III – The </a:t>
            </a:r>
            <a:r>
              <a:rPr lang="en-US" dirty="0" err="1" smtClean="0"/>
              <a:t>Wordnet</a:t>
            </a:r>
            <a:r>
              <a:rPr lang="en-US" dirty="0" smtClean="0"/>
              <a:t> Similarity between Reference answer and Student answer is used as Feature III.</a:t>
            </a:r>
          </a:p>
          <a:p>
            <a:r>
              <a:rPr lang="en-US" dirty="0" smtClean="0"/>
              <a:t>Feature IV – </a:t>
            </a:r>
            <a:r>
              <a:rPr lang="en-IN" dirty="0" smtClean="0"/>
              <a:t>TER-Plus </a:t>
            </a:r>
            <a:r>
              <a:rPr lang="en-IN" dirty="0" smtClean="0"/>
              <a:t>(</a:t>
            </a:r>
            <a:r>
              <a:rPr lang="en-IN" dirty="0" err="1" smtClean="0"/>
              <a:t>TERp</a:t>
            </a:r>
            <a:r>
              <a:rPr lang="en-IN" dirty="0" smtClean="0"/>
              <a:t>)- </a:t>
            </a:r>
            <a:r>
              <a:rPr lang="en-IN" dirty="0" err="1" smtClean="0"/>
              <a:t>TERp</a:t>
            </a:r>
            <a:r>
              <a:rPr lang="en-IN" dirty="0" smtClean="0"/>
              <a:t> </a:t>
            </a:r>
            <a:r>
              <a:rPr lang="en-IN" dirty="0" smtClean="0"/>
              <a:t>is an extension of Translation Edit Rate (TER). It builds on the success of TER as an evaluation metric and alignment tool and addresses several of its weaknesses through the use of paraphrases, stemming, synonyms, as well as edit costs that can be automatically optimized to correlate better with various types of human judgments</a:t>
            </a:r>
            <a:r>
              <a:rPr lang="en-IN" dirty="0" smtClean="0"/>
              <a:t>.</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3412" y="609600"/>
            <a:ext cx="11247120" cy="6055360"/>
          </a:xfrm>
        </p:spPr>
        <p:txBody>
          <a:bodyPr/>
          <a:lstStyle/>
          <a:p>
            <a:pPr>
              <a:buNone/>
            </a:pPr>
            <a:r>
              <a:rPr lang="en-US" b="1" dirty="0" smtClean="0"/>
              <a:t>Continued…</a:t>
            </a:r>
          </a:p>
          <a:p>
            <a:r>
              <a:rPr lang="en-US" dirty="0" smtClean="0"/>
              <a:t>Output </a:t>
            </a:r>
            <a:r>
              <a:rPr lang="en-US" dirty="0" smtClean="0"/>
              <a:t>Class is actual score given for the question by expert – it ranges from 0 to 5 at distance of 0.5, so it defines total 11 classes for classification. </a:t>
            </a:r>
          </a:p>
          <a:p>
            <a:pPr>
              <a:buNone/>
            </a:pPr>
            <a:endParaRPr lang="en-US" dirty="0" smtClean="0"/>
          </a:p>
          <a:p>
            <a:r>
              <a:rPr lang="en-US" dirty="0" smtClean="0"/>
              <a:t>Neural Network Training and Testing Phase.</a:t>
            </a:r>
          </a:p>
          <a:p>
            <a:pPr>
              <a:buNone/>
            </a:pPr>
            <a:r>
              <a:rPr lang="en-US" dirty="0" smtClean="0"/>
              <a:t>	- For training the neural network, the training feature sets are used with 3 hidden layers, </a:t>
            </a:r>
            <a:r>
              <a:rPr lang="en-US" dirty="0" smtClean="0"/>
              <a:t>with </a:t>
            </a:r>
            <a:r>
              <a:rPr lang="en-US" dirty="0" err="1" smtClean="0"/>
              <a:t>Keras</a:t>
            </a:r>
            <a:r>
              <a:rPr lang="en-US" dirty="0" smtClean="0"/>
              <a:t> library of python.</a:t>
            </a:r>
          </a:p>
          <a:p>
            <a:pPr>
              <a:buNone/>
            </a:pPr>
            <a:endParaRPr lang="en-US" dirty="0" smtClean="0"/>
          </a:p>
          <a:p>
            <a:pPr>
              <a:buNone/>
            </a:pPr>
            <a:r>
              <a:rPr lang="en-US" dirty="0" smtClean="0"/>
              <a:t>   - Accuracy achieved is </a:t>
            </a:r>
          </a:p>
          <a:p>
            <a:pPr>
              <a:buNone/>
            </a:pPr>
            <a:r>
              <a:rPr lang="en-US" dirty="0" smtClean="0"/>
              <a:t> </a:t>
            </a:r>
            <a:r>
              <a:rPr lang="en-US" dirty="0" smtClean="0"/>
              <a:t>    51.3%</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202</TotalTime>
  <Words>427</Words>
  <Application>Microsoft Office PowerPoint</Application>
  <PresentationFormat>Custom</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Solstice</vt:lpstr>
      <vt:lpstr>       Automated Short Answer Grading Educational Natural Language Processing - Project Presentation </vt:lpstr>
      <vt:lpstr>Project Definition:</vt:lpstr>
      <vt:lpstr>Dataset Description</vt:lpstr>
      <vt:lpstr>Model Flow</vt:lpstr>
      <vt:lpstr>Flow of Work</vt:lpstr>
      <vt:lpstr>Slide 6</vt:lpstr>
      <vt:lpstr>Slide 7</vt:lpstr>
      <vt:lpstr>Slide 8</vt:lpstr>
      <vt:lpstr>Slide 9</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Automated Short Answer Grading Educational Natural Language Processing - Project Presentation </dc:title>
  <dc:creator>Shakti Sham</dc:creator>
  <cp:lastModifiedBy>Shakti Sham</cp:lastModifiedBy>
  <cp:revision>14</cp:revision>
  <dcterms:created xsi:type="dcterms:W3CDTF">2017-03-27T08:32:02Z</dcterms:created>
  <dcterms:modified xsi:type="dcterms:W3CDTF">2017-04-17T16:08:01Z</dcterms:modified>
</cp:coreProperties>
</file>