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F386-2D67-4628-AA22-360E54FE5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Prototype &amp;</a:t>
            </a:r>
            <a:br>
              <a:rPr lang="en-US" dirty="0"/>
            </a:br>
            <a:r>
              <a:rPr lang="en-US" dirty="0"/>
              <a:t>Bridge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D0BEA-8B84-43CA-B91F-5473633F8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7596451" cy="1670798"/>
          </a:xfrm>
        </p:spPr>
        <p:txBody>
          <a:bodyPr>
            <a:normAutofit/>
          </a:bodyPr>
          <a:lstStyle/>
          <a:p>
            <a:r>
              <a:rPr lang="en-US" sz="2400" dirty="0"/>
              <a:t>Design Patterns</a:t>
            </a:r>
          </a:p>
          <a:p>
            <a:endParaRPr lang="en-US" dirty="0"/>
          </a:p>
          <a:p>
            <a:r>
              <a:rPr lang="en-US" dirty="0"/>
              <a:t>				</a:t>
            </a:r>
          </a:p>
          <a:p>
            <a:r>
              <a:rPr lang="en-US" dirty="0"/>
              <a:t>						</a:t>
            </a:r>
            <a:r>
              <a:rPr lang="en-US" sz="1800" dirty="0"/>
              <a:t>- Shakti Suman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41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C361-82EE-439D-B927-191DE6B2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3531"/>
          </a:xfrm>
        </p:spPr>
        <p:txBody>
          <a:bodyPr/>
          <a:lstStyle/>
          <a:p>
            <a:pPr algn="ctr"/>
            <a:r>
              <a:rPr lang="en-US" dirty="0"/>
              <a:t>Bridge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26619-75DC-4FCE-A8AC-6458D178C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0877"/>
            <a:ext cx="9601200" cy="4126523"/>
          </a:xfrm>
        </p:spPr>
        <p:txBody>
          <a:bodyPr/>
          <a:lstStyle/>
          <a:p>
            <a:r>
              <a:rPr lang="en-US" dirty="0"/>
              <a:t>Bridge is used when we need to decouple an abstraction from its implementation so that the two can vary independently. </a:t>
            </a:r>
          </a:p>
          <a:p>
            <a:r>
              <a:rPr lang="en-US" dirty="0"/>
              <a:t>This type of design pattern comes under structural pattern as this pattern decouples implementation class and abstract class by providing a bridge structure between them.</a:t>
            </a:r>
          </a:p>
          <a:p>
            <a:r>
              <a:rPr lang="en-US" dirty="0"/>
              <a:t>This pattern involves an interface which acts as a bridge which makes the functionality of concrete classes independent from interface implementer classes. Both types of classes can be altered structurally without affecting each other.</a:t>
            </a:r>
          </a:p>
        </p:txBody>
      </p:sp>
    </p:spTree>
    <p:extLst>
      <p:ext uri="{BB962C8B-B14F-4D97-AF65-F5344CB8AC3E}">
        <p14:creationId xmlns:p14="http://schemas.microsoft.com/office/powerpoint/2010/main" val="254790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322D37-3A2F-4BDA-AEB8-1737A116F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75" y="1314923"/>
            <a:ext cx="6900380" cy="4066702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EBADC-6B39-4A05-BA8A-4056A6D1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/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237676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410A-BADF-4034-8917-CEB1AFD4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0969"/>
          </a:xfrm>
        </p:spPr>
        <p:txBody>
          <a:bodyPr/>
          <a:lstStyle/>
          <a:p>
            <a:r>
              <a:rPr lang="en-US" dirty="0"/>
              <a:t>Coding!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3DE9-A6C8-439E-98AF-98CA9F758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6769"/>
            <a:ext cx="9601200" cy="44606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thing to do is to create a bridge implementer interface, say </a:t>
            </a:r>
            <a:r>
              <a:rPr lang="en-US" i="1" dirty="0"/>
              <a:t>DrawAPI.java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Next, create concrete bridge implementer classes implementing the </a:t>
            </a:r>
            <a:r>
              <a:rPr lang="en-US" dirty="0" err="1"/>
              <a:t>DrawAPI</a:t>
            </a:r>
            <a:r>
              <a:rPr lang="en-US" dirty="0"/>
              <a:t> interface: RedCircle.java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Now, if a new implementation has to be added, e.g. a </a:t>
            </a:r>
            <a:r>
              <a:rPr lang="en-US" dirty="0" err="1"/>
              <a:t>GreenCircle</a:t>
            </a:r>
            <a:r>
              <a:rPr lang="en-US" dirty="0"/>
              <a:t>, it will just implement </a:t>
            </a:r>
            <a:r>
              <a:rPr lang="en-US" dirty="0" err="1"/>
              <a:t>DrawAPI</a:t>
            </a:r>
            <a:r>
              <a:rPr lang="en-US" dirty="0"/>
              <a:t> and nothing to do with the Shape abstract class.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A91AB-0D35-4416-A360-DBA9DC19A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649" y="1817809"/>
            <a:ext cx="5353050" cy="72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79A23B-18E7-4C7D-80B1-BF1008CFF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941" y="3262678"/>
            <a:ext cx="104584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C8D2-81D5-498C-BDFA-9C76B70F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633046"/>
          </a:xfrm>
        </p:spPr>
        <p:txBody>
          <a:bodyPr>
            <a:normAutofit fontScale="90000"/>
          </a:bodyPr>
          <a:lstStyle/>
          <a:p>
            <a:r>
              <a:rPr lang="en-US" dirty="0"/>
              <a:t>More!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34ECA-EADD-43DB-97DE-7CAC79C78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49" y="2286000"/>
            <a:ext cx="4191001" cy="1751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40970-E39D-4F9F-BA02-EF19224E1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49" y="4238910"/>
            <a:ext cx="4191001" cy="19332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3080C-337B-40A3-8C30-5F047758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924" y="2286000"/>
            <a:ext cx="5400675" cy="3581400"/>
          </a:xfrm>
        </p:spPr>
        <p:txBody>
          <a:bodyPr>
            <a:normAutofit/>
          </a:bodyPr>
          <a:lstStyle/>
          <a:p>
            <a:r>
              <a:rPr lang="en-US" dirty="0"/>
              <a:t>Now, create an abstract class </a:t>
            </a:r>
            <a:r>
              <a:rPr lang="en-US" i="1" dirty="0"/>
              <a:t>Shape</a:t>
            </a:r>
            <a:r>
              <a:rPr lang="en-US" dirty="0"/>
              <a:t> using the </a:t>
            </a:r>
            <a:r>
              <a:rPr lang="en-US" i="1" dirty="0" err="1"/>
              <a:t>DrawAPI</a:t>
            </a:r>
            <a:r>
              <a:rPr lang="en-US" dirty="0"/>
              <a:t> interface we already have: Shape.java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Then, create concrete class implementing the </a:t>
            </a:r>
            <a:r>
              <a:rPr lang="en-US" i="1" dirty="0"/>
              <a:t>Shape</a:t>
            </a:r>
            <a:r>
              <a:rPr lang="en-US" dirty="0"/>
              <a:t> interface: Circle.java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9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F1F725-3B9F-48FA-85B5-910ED3380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2B98F522-A153-4D25-A159-3223950FC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FFE3E22-88D2-4D23-B65D-9695124B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913902" y="131680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A8E92-2EB9-4A3F-ADD3-57E04E0E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3973431"/>
            <a:ext cx="10869750" cy="17486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Finally…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BC326-60A6-46DB-821A-8ACD240E1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764" y="5722070"/>
            <a:ext cx="9681329" cy="509048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 algn="ctr">
              <a:lnSpc>
                <a:spcPct val="10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Use the </a:t>
            </a:r>
            <a:r>
              <a:rPr lang="en-US" sz="1800" i="1" dirty="0"/>
              <a:t>Shape</a:t>
            </a:r>
            <a:r>
              <a:rPr lang="en-US" sz="1800" dirty="0"/>
              <a:t> and </a:t>
            </a:r>
            <a:r>
              <a:rPr lang="en-US" sz="1800" i="1" dirty="0" err="1"/>
              <a:t>DrawAPI</a:t>
            </a:r>
            <a:r>
              <a:rPr lang="en-US" sz="1800" dirty="0"/>
              <a:t> classes to draw different colored circles: </a:t>
            </a:r>
            <a:r>
              <a:rPr lang="en-US" sz="1800" i="1" dirty="0"/>
              <a:t>BridgePatternDemo.java</a:t>
            </a:r>
          </a:p>
          <a:p>
            <a:pPr marL="0" indent="0" algn="ctr">
              <a:lnSpc>
                <a:spcPct val="10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i="1" dirty="0"/>
              <a:t>With output: 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28FBC-D0C0-44F8-80E0-C32DE4A0F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91" y="1127368"/>
            <a:ext cx="9722975" cy="2114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1F6793-93C0-422D-B19D-046033C87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593" y="6185437"/>
            <a:ext cx="52578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27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6B91-C1AD-4E90-A39F-A0688CDC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4400"/>
          </a:xfrm>
        </p:spPr>
        <p:txBody>
          <a:bodyPr/>
          <a:lstStyle/>
          <a:p>
            <a:r>
              <a:rPr lang="en-US"/>
              <a:t>Final Word!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8BB15-FA66-4A0B-A056-5B14F8A36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37592"/>
            <a:ext cx="9601200" cy="402980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Benefits with this Pattern:</a:t>
            </a:r>
          </a:p>
          <a:p>
            <a:pPr lvl="1"/>
            <a:r>
              <a:rPr lang="en-US" dirty="0"/>
              <a:t>Bridge pattern decouple an abstraction from its implementation so that the two can vary independently.</a:t>
            </a:r>
          </a:p>
          <a:p>
            <a:pPr lvl="1"/>
            <a:r>
              <a:rPr lang="en-US" dirty="0"/>
              <a:t>It is used mainly for implementing platform independence feature.</a:t>
            </a:r>
          </a:p>
          <a:p>
            <a:pPr lvl="1"/>
            <a:r>
              <a:rPr lang="en-US" dirty="0"/>
              <a:t>It adds one more method level redirection to achieve the objective.</a:t>
            </a:r>
          </a:p>
          <a:p>
            <a:pPr lvl="1"/>
            <a:r>
              <a:rPr lang="en-US" dirty="0"/>
              <a:t>Publish abstraction interface in a separate inheritance hierarchy, and put the implementation in its own inheritance hierarchy.</a:t>
            </a:r>
          </a:p>
          <a:p>
            <a:pPr lvl="1"/>
            <a:r>
              <a:rPr lang="en-US" dirty="0"/>
              <a:t>Use bridge pattern to run-time binding of the implementation.</a:t>
            </a:r>
          </a:p>
          <a:p>
            <a:pPr lvl="1"/>
            <a:r>
              <a:rPr lang="en-US" dirty="0"/>
              <a:t>Use bridge pattern to map orthogonal class hierarchies</a:t>
            </a:r>
          </a:p>
          <a:p>
            <a:pPr lvl="1"/>
            <a:r>
              <a:rPr lang="en-US" dirty="0"/>
              <a:t>Bridge is designed up-front to let the abstraction and the implementation vary independently.</a:t>
            </a:r>
          </a:p>
          <a:p>
            <a:endParaRPr lang="en-US" dirty="0"/>
          </a:p>
          <a:p>
            <a:r>
              <a:rPr lang="en-US" dirty="0"/>
              <a:t>Problems with this Pattern:</a:t>
            </a:r>
          </a:p>
          <a:p>
            <a:pPr lvl="1" fontAlgn="base"/>
            <a:r>
              <a:rPr lang="en-US" dirty="0"/>
              <a:t>Increased complexity due to over use of HAS-A principle</a:t>
            </a:r>
          </a:p>
          <a:p>
            <a:pPr lvl="1" fontAlgn="base"/>
            <a:r>
              <a:rPr lang="en-US" dirty="0"/>
              <a:t>Interfaces with only single implementation</a:t>
            </a:r>
          </a:p>
          <a:p>
            <a:pPr lvl="1" fontAlgn="base"/>
            <a:r>
              <a:rPr lang="en-US" dirty="0"/>
              <a:t>Multiple indirection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0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C538-E8F4-495F-ABFA-290D0B792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72662"/>
          </a:xfrm>
        </p:spPr>
        <p:txBody>
          <a:bodyPr/>
          <a:lstStyle/>
          <a:p>
            <a:pPr algn="ctr"/>
            <a:r>
              <a:rPr lang="en-US" dirty="0"/>
              <a:t>Prototype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A7DD-A48F-4B50-82BD-EEC138DC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0346"/>
            <a:ext cx="9601200" cy="3977054"/>
          </a:xfrm>
        </p:spPr>
        <p:txBody>
          <a:bodyPr/>
          <a:lstStyle/>
          <a:p>
            <a:r>
              <a:rPr lang="en-US" dirty="0"/>
              <a:t>Prototype pattern refers to creating duplicate object while keeping performance in mind. </a:t>
            </a:r>
          </a:p>
          <a:p>
            <a:r>
              <a:rPr lang="en-US" dirty="0"/>
              <a:t>This type of design pattern comes under creational pattern as this pattern provides one of the best ways to create an object.</a:t>
            </a:r>
          </a:p>
          <a:p>
            <a:r>
              <a:rPr lang="en-US" altLang="en-US" dirty="0"/>
              <a:t>Specify the kinds of objects to create using a prototypical instance, and create new objects by copying this prototype</a:t>
            </a:r>
            <a:endParaRPr lang="en-US" altLang="en-US" dirty="0">
              <a:solidFill>
                <a:srgbClr val="EAEAE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5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671C-2C5F-4FA6-9546-6CE1651E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Prototype..?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E4AB-B4FF-40F5-BAC5-151013ADC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product creation should be decoupled from system behavior.</a:t>
            </a:r>
          </a:p>
          <a:p>
            <a:endParaRPr lang="en-US" altLang="en-US" dirty="0"/>
          </a:p>
          <a:p>
            <a:r>
              <a:rPr lang="en-US" altLang="en-US" dirty="0"/>
              <a:t>When to avoid subclasses of an object creator in the client application .</a:t>
            </a:r>
          </a:p>
          <a:p>
            <a:endParaRPr lang="en-US" altLang="en-US" dirty="0"/>
          </a:p>
          <a:p>
            <a:r>
              <a:rPr lang="en-US" altLang="en-US" dirty="0"/>
              <a:t>When creating an instance of a class is time-consuming or complex in some way.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6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EE8B3-C819-4728-B67D-6009A860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/>
              <a:t>Under the Hood:</a:t>
            </a:r>
          </a:p>
        </p:txBody>
      </p:sp>
      <p:pic>
        <p:nvPicPr>
          <p:cNvPr id="7" name="Content Placeholder 3" descr="Creational-Prototype">
            <a:extLst>
              <a:ext uri="{FF2B5EF4-FFF2-40B4-BE49-F238E27FC236}">
                <a16:creationId xmlns:a16="http://schemas.microsoft.com/office/drawing/2014/main" id="{225D0B1B-B631-4B11-A72F-69EDAEA54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75" y="1462392"/>
            <a:ext cx="6900380" cy="39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812955-85AB-41D1-8016-FBFD91CEF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Prototype declares an interface for cloning itself.</a:t>
            </a:r>
          </a:p>
          <a:p>
            <a:r>
              <a:rPr lang="en-US" sz="1600" dirty="0" err="1"/>
              <a:t>ConcretePrototype</a:t>
            </a:r>
            <a:r>
              <a:rPr lang="en-US" sz="1600" dirty="0"/>
              <a:t> implements an operation for cloning itself.</a:t>
            </a:r>
          </a:p>
          <a:p>
            <a:r>
              <a:rPr lang="en-US" sz="1600" dirty="0"/>
              <a:t>Client creates a new object by asking a prototype to clone itself.</a:t>
            </a:r>
          </a:p>
          <a:p>
            <a:endParaRPr lang="en-US" sz="1600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24893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Content Placeholder 3">
            <a:extLst>
              <a:ext uri="{FF2B5EF4-FFF2-40B4-BE49-F238E27FC236}">
                <a16:creationId xmlns:a16="http://schemas.microsoft.com/office/drawing/2014/main" id="{5E6FCAB9-4A81-46C7-8631-422EF84BF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465" y="640080"/>
            <a:ext cx="5855999" cy="5577840"/>
          </a:xfrm>
          <a:prstGeom prst="rect">
            <a:avLst/>
          </a:prstGeom>
        </p:spPr>
      </p:pic>
      <p:sp>
        <p:nvSpPr>
          <p:cNvPr id="34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AE186-D638-4A78-B638-0E7011C8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5" y="1314922"/>
            <a:ext cx="3396665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 dirty="0"/>
              <a:t>OK, </a:t>
            </a:r>
            <a:br>
              <a:rPr lang="en-US" sz="4800" cap="all" dirty="0"/>
            </a:br>
            <a:r>
              <a:rPr lang="en-US" sz="4800" cap="all" dirty="0"/>
              <a:t>The Animal Farm Example!</a:t>
            </a:r>
          </a:p>
        </p:txBody>
      </p:sp>
    </p:spTree>
    <p:extLst>
      <p:ext uri="{BB962C8B-B14F-4D97-AF65-F5344CB8AC3E}">
        <p14:creationId xmlns:p14="http://schemas.microsoft.com/office/powerpoint/2010/main" val="343514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0AF9FA-0BDB-4A7C-81D7-F3717DB14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975" y="561975"/>
            <a:ext cx="7271050" cy="5400675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6B6CE-CA84-470D-BCE7-0A2C95A3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275012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 dirty="0"/>
              <a:t>Prototype code</a:t>
            </a:r>
          </a:p>
        </p:txBody>
      </p:sp>
    </p:spTree>
    <p:extLst>
      <p:ext uri="{BB962C8B-B14F-4D97-AF65-F5344CB8AC3E}">
        <p14:creationId xmlns:p14="http://schemas.microsoft.com/office/powerpoint/2010/main" val="4081803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82BEC3-C068-4CE5-A5ED-9AE7390F3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5" y="847725"/>
            <a:ext cx="7121572" cy="4762500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2611F-5EDA-4714-B057-5C81E21F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cap="all"/>
              <a:t>Using the Prototype</a:t>
            </a:r>
          </a:p>
        </p:txBody>
      </p:sp>
    </p:spTree>
    <p:extLst>
      <p:ext uri="{BB962C8B-B14F-4D97-AF65-F5344CB8AC3E}">
        <p14:creationId xmlns:p14="http://schemas.microsoft.com/office/powerpoint/2010/main" val="3711812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3D47CE-40A4-441F-9971-344968E1A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117" y="640080"/>
            <a:ext cx="6900380" cy="3484692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16BE-267E-449F-8904-805EBE38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cap="all"/>
              <a:t>Finally, using all the construct</a:t>
            </a:r>
            <a:endParaRPr lang="en-US" sz="4800" cap="al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03C01-B764-4AC6-9EAA-6A6B28DBDA2A}"/>
              </a:ext>
            </a:extLst>
          </p:cNvPr>
          <p:cNvSpPr txBox="1"/>
          <p:nvPr/>
        </p:nvSpPr>
        <p:spPr>
          <a:xfrm flipH="1">
            <a:off x="662113" y="4826977"/>
            <a:ext cx="7321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Optimal Code will  have a HashMap&lt;String, Animal&gt; in </a:t>
            </a:r>
            <a:r>
              <a:rPr lang="en-US" dirty="0" err="1"/>
              <a:t>AnimalCreator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creation can create and store clones and return when asked for.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Lazy creation will do nothing until a client code asks for something and then create and store clones in HashMap&lt;String, Animal&gt;.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47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97D8-A3CF-4E4B-A022-E95E361B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Word!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6597C-AD36-4EF4-A11E-AC43A7FA1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9331"/>
            <a:ext cx="9601200" cy="4188069"/>
          </a:xfrm>
        </p:spPr>
        <p:txBody>
          <a:bodyPr/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Hides the concrete product classes from the client</a:t>
            </a:r>
          </a:p>
          <a:p>
            <a:pPr lvl="1"/>
            <a:r>
              <a:rPr lang="en-US" dirty="0"/>
              <a:t>Adding/removing of prototypes at run-time</a:t>
            </a:r>
          </a:p>
          <a:p>
            <a:pPr lvl="1"/>
            <a:r>
              <a:rPr lang="en-US" dirty="0"/>
              <a:t>Allows specifying new objects by varying values or structure</a:t>
            </a:r>
          </a:p>
          <a:p>
            <a:pPr lvl="1"/>
            <a:r>
              <a:rPr lang="en-US" dirty="0"/>
              <a:t>Reducing the need for sub-classing</a:t>
            </a:r>
          </a:p>
          <a:p>
            <a:r>
              <a:rPr lang="en-US" dirty="0"/>
              <a:t>Drawbacks:</a:t>
            </a:r>
          </a:p>
          <a:p>
            <a:pPr lvl="1"/>
            <a:r>
              <a:rPr lang="en-US" altLang="en-US" dirty="0"/>
              <a:t>It is built on the method .clone(), which could be complicated sometimes in terms of shallow copy and deep copy.</a:t>
            </a:r>
          </a:p>
          <a:p>
            <a:pPr lvl="1"/>
            <a:r>
              <a:rPr lang="en-US" altLang="en-US" dirty="0"/>
              <a:t>Classes that have circular references to other classes cannot really be cloned.</a:t>
            </a:r>
          </a:p>
        </p:txBody>
      </p:sp>
    </p:spTree>
    <p:extLst>
      <p:ext uri="{BB962C8B-B14F-4D97-AF65-F5344CB8AC3E}">
        <p14:creationId xmlns:p14="http://schemas.microsoft.com/office/powerpoint/2010/main" val="26074844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5621</TotalTime>
  <Words>559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Franklin Gothic Book</vt:lpstr>
      <vt:lpstr>Crop</vt:lpstr>
      <vt:lpstr>Prototype &amp; Bridge</vt:lpstr>
      <vt:lpstr>Prototype Design Pattern</vt:lpstr>
      <vt:lpstr>When to Prototype..?</vt:lpstr>
      <vt:lpstr>Under the Hood:</vt:lpstr>
      <vt:lpstr>OK,  The Animal Farm Example!</vt:lpstr>
      <vt:lpstr>Prototype code</vt:lpstr>
      <vt:lpstr>Using the Prototype</vt:lpstr>
      <vt:lpstr>Finally, using all the construct</vt:lpstr>
      <vt:lpstr>Final Word!</vt:lpstr>
      <vt:lpstr>Bridge Design Pattern</vt:lpstr>
      <vt:lpstr>An Example</vt:lpstr>
      <vt:lpstr>Coding!</vt:lpstr>
      <vt:lpstr>More!</vt:lpstr>
      <vt:lpstr>Finally…</vt:lpstr>
      <vt:lpstr>Final Word!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 &amp; prototype</dc:title>
  <dc:creator>Shakti Suman</dc:creator>
  <cp:lastModifiedBy>Suman, Shakti</cp:lastModifiedBy>
  <cp:revision>56</cp:revision>
  <dcterms:created xsi:type="dcterms:W3CDTF">2018-09-05T23:22:17Z</dcterms:created>
  <dcterms:modified xsi:type="dcterms:W3CDTF">2018-11-14T09:43:41Z</dcterms:modified>
</cp:coreProperties>
</file>