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5B8CE1-5DDC-45FB-810D-D9FDEF75EFB7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A4D54D-3A07-480A-BE18-C53F2DCF1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585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4D54D-3A07-480A-BE18-C53F2DCF1038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703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14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3/27/2024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" name="flSlideMaster.Title SlideFooter" descr="Classification: Confidential Contains PII: No">
            <a:extLst>
              <a:ext uri="{FF2B5EF4-FFF2-40B4-BE49-F238E27FC236}">
                <a16:creationId xmlns:a16="http://schemas.microsoft.com/office/drawing/2014/main" id="{6AD2E85D-F50C-4658-6652-42551BE1889F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45385023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3/27/2024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4" name="flSlideMaster.Title and Vertical TextFooter" descr="Classification: Confidential Contains PII: No">
            <a:extLst>
              <a:ext uri="{FF2B5EF4-FFF2-40B4-BE49-F238E27FC236}">
                <a16:creationId xmlns:a16="http://schemas.microsoft.com/office/drawing/2014/main" id="{B188861C-A5BA-41B6-8177-DA83EFEE7BBD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57177573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SlideMaster.Vertical Title and TextFooter" descr="Classification: Confidential Contains PII: No">
            <a:extLst>
              <a:ext uri="{FF2B5EF4-FFF2-40B4-BE49-F238E27FC236}">
                <a16:creationId xmlns:a16="http://schemas.microsoft.com/office/drawing/2014/main" id="{7FAD2668-5FC3-0B14-E9C0-745326DD7BD5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12709003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3/27/2024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4" name="flSlideMaster.Title and ContentFooter" descr="Classification: Confidential Contains PII: No">
            <a:extLst>
              <a:ext uri="{FF2B5EF4-FFF2-40B4-BE49-F238E27FC236}">
                <a16:creationId xmlns:a16="http://schemas.microsoft.com/office/drawing/2014/main" id="{40615042-7891-03F1-067C-A26509074237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92485610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3/27/2024</a:t>
            </a:fld>
            <a:endParaRPr lang="en-US" dirty="0"/>
          </a:p>
        </p:txBody>
      </p:sp>
      <p:sp>
        <p:nvSpPr>
          <p:cNvPr id="4" name="flSlideMaster.Section HeaderFooter" descr="Classification: Confidential Contains PII: No">
            <a:extLst>
              <a:ext uri="{FF2B5EF4-FFF2-40B4-BE49-F238E27FC236}">
                <a16:creationId xmlns:a16="http://schemas.microsoft.com/office/drawing/2014/main" id="{583FD629-F7EC-B598-0900-DD75A7168E69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5169131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3/27/2024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5" name="flSlideMaster.Two ContentFooter" descr="Classification: Confidential Contains PII: No">
            <a:extLst>
              <a:ext uri="{FF2B5EF4-FFF2-40B4-BE49-F238E27FC236}">
                <a16:creationId xmlns:a16="http://schemas.microsoft.com/office/drawing/2014/main" id="{2726F4E2-D01C-3B4E-71CF-66E92DFF1DEE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01720957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3/27/2024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lSlideMaster.ComparisonFooter" descr="Classification: Confidential Contains PII: No">
            <a:extLst>
              <a:ext uri="{FF2B5EF4-FFF2-40B4-BE49-F238E27FC236}">
                <a16:creationId xmlns:a16="http://schemas.microsoft.com/office/drawing/2014/main" id="{7AEF2F5F-3577-7C8B-A036-C6B3198ACDFD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9730341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3/27/2024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flSlideMaster.Title OnlyFooter" descr="Classification: Confidential Contains PII: No">
            <a:extLst>
              <a:ext uri="{FF2B5EF4-FFF2-40B4-BE49-F238E27FC236}">
                <a16:creationId xmlns:a16="http://schemas.microsoft.com/office/drawing/2014/main" id="{20971142-79A7-9951-9C46-A95C706AB83B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73853590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3/27/2024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flSlideMaster.BlankFooter" descr="Classification: Confidential Contains PII: No">
            <a:extLst>
              <a:ext uri="{FF2B5EF4-FFF2-40B4-BE49-F238E27FC236}">
                <a16:creationId xmlns:a16="http://schemas.microsoft.com/office/drawing/2014/main" id="{081EBF4C-E8C5-B837-E47E-769405118233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0570876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3/27/2024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5" name="flSlideMaster.Content with CaptionFooter" descr="Classification: Confidential Contains PII: No">
            <a:extLst>
              <a:ext uri="{FF2B5EF4-FFF2-40B4-BE49-F238E27FC236}">
                <a16:creationId xmlns:a16="http://schemas.microsoft.com/office/drawing/2014/main" id="{C8B76ECD-92DB-CE82-BA65-98484908097C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82352846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3/27/2024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5" name="flSlideMaster.Picture with CaptionFooter" descr="Classification: Confidential Contains PII: No">
            <a:extLst>
              <a:ext uri="{FF2B5EF4-FFF2-40B4-BE49-F238E27FC236}">
                <a16:creationId xmlns:a16="http://schemas.microsoft.com/office/drawing/2014/main" id="{C8932FBC-26B0-9A7D-2878-86DE9A885302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9159005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487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600" b="1" kern="1200" spc="14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None/>
        <a:defRPr sz="1850" b="0" kern="1200" spc="14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None/>
        <a:defRPr sz="1600" kern="1200" spc="14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400" i="1" kern="1200" spc="14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400" kern="1200" spc="14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400" i="1" kern="1200" spc="14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Paint in motion from the bottom of the view">
            <a:extLst>
              <a:ext uri="{FF2B5EF4-FFF2-40B4-BE49-F238E27FC236}">
                <a16:creationId xmlns:a16="http://schemas.microsoft.com/office/drawing/2014/main" id="{C25F626C-ACD1-0A4F-97B6-BC9DA79183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69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DDAD24-84B5-EC6C-FD15-93E25429E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1346268"/>
            <a:ext cx="7810500" cy="3125338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7200" dirty="0"/>
              <a:t>EXCEL </a:t>
            </a:r>
            <a:br>
              <a:rPr lang="en-US" sz="7200" dirty="0"/>
            </a:br>
            <a:r>
              <a:rPr lang="en-US" sz="7200" dirty="0"/>
              <a:t>RE ASSESSMENT </a:t>
            </a:r>
            <a:endParaRPr lang="en-IN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2DB003-F83F-79DC-82CE-FB028B6E3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4471607"/>
            <a:ext cx="6953250" cy="862394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SHAKTIVEL R-4308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7019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4EE3C-C97A-D074-8D3B-A67FB1B31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840" y="268704"/>
            <a:ext cx="8770571" cy="614420"/>
          </a:xfrm>
        </p:spPr>
        <p:txBody>
          <a:bodyPr/>
          <a:lstStyle/>
          <a:p>
            <a:r>
              <a:rPr lang="en-US" dirty="0"/>
              <a:t>DASH BOARD-Q9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C05437-88CE-C3C5-5BFB-2AF5DBFC2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84" y="1056641"/>
            <a:ext cx="10987655" cy="553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07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E20D26B6-E30D-15A2-1879-B67AA21F3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560" y="589278"/>
            <a:ext cx="4663440" cy="650242"/>
          </a:xfrm>
        </p:spPr>
        <p:txBody>
          <a:bodyPr/>
          <a:lstStyle/>
          <a:p>
            <a:r>
              <a:rPr lang="en-US" dirty="0"/>
              <a:t>Q1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F0880F-8A0D-CD08-D239-15F299089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31" y="1415338"/>
            <a:ext cx="4803698" cy="23503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416C694-079F-44C6-B87A-1F076C53C514}"/>
              </a:ext>
            </a:extLst>
          </p:cNvPr>
          <p:cNvSpPr txBox="1"/>
          <p:nvPr/>
        </p:nvSpPr>
        <p:spPr>
          <a:xfrm>
            <a:off x="751840" y="4226560"/>
            <a:ext cx="394208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FORMULA USED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COUNTIF(Orders!V2:V9995,"Yes")</a:t>
            </a: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/>
              <a:t>ABS(SUMIFS(Orders!U2:U9995,Orders!U2:U9995,"&lt;0",Orders!V2:V9995,"Yes"))</a:t>
            </a: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SUMIF(Orders!V2:V9995,"Yes",Orders!Y2:Y9995)</a:t>
            </a:r>
            <a:endParaRPr lang="en-IN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9A8452-4A22-B06A-87EB-0A3E6B37C365}"/>
              </a:ext>
            </a:extLst>
          </p:cNvPr>
          <p:cNvSpPr txBox="1"/>
          <p:nvPr/>
        </p:nvSpPr>
        <p:spPr>
          <a:xfrm>
            <a:off x="7518400" y="1595120"/>
            <a:ext cx="37287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INFERENCE </a:t>
            </a:r>
          </a:p>
          <a:p>
            <a:r>
              <a:rPr lang="en-IN" dirty="0"/>
              <a:t>The count of orders returned is 800</a:t>
            </a:r>
          </a:p>
          <a:p>
            <a:r>
              <a:rPr lang="en-IN" dirty="0"/>
              <a:t>The percentage is 8from total orders</a:t>
            </a:r>
          </a:p>
          <a:p>
            <a:r>
              <a:rPr lang="en-IN" dirty="0"/>
              <a:t>The total loss  is -12568</a:t>
            </a:r>
          </a:p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7B6564-0FD6-157D-C863-22574EBE5A47}"/>
              </a:ext>
            </a:extLst>
          </p:cNvPr>
          <p:cNvSpPr txBox="1"/>
          <p:nvPr/>
        </p:nvSpPr>
        <p:spPr>
          <a:xfrm>
            <a:off x="7741920" y="4226560"/>
            <a:ext cx="248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INSIGHTS:</a:t>
            </a:r>
          </a:p>
          <a:p>
            <a:r>
              <a:rPr lang="en-IN" dirty="0"/>
              <a:t>The return rate is directly impacting on the profit of the sales </a:t>
            </a:r>
          </a:p>
          <a:p>
            <a:r>
              <a:rPr lang="en-IN" dirty="0"/>
              <a:t>So the returns must be reduced by taking necessary actions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7336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7F613B-C8DF-1CD3-BF33-84A4DB8E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0"/>
            <a:ext cx="8770571" cy="1345269"/>
          </a:xfrm>
        </p:spPr>
        <p:txBody>
          <a:bodyPr/>
          <a:lstStyle/>
          <a:p>
            <a:r>
              <a:rPr lang="en-US" dirty="0"/>
              <a:t>Q2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84DF08-94E2-540C-A9EE-4BD0B2473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49" y="1638246"/>
            <a:ext cx="5854999" cy="24359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78F0B0C-61C1-E8E6-3074-55A223306848}"/>
              </a:ext>
            </a:extLst>
          </p:cNvPr>
          <p:cNvSpPr txBox="1"/>
          <p:nvPr/>
        </p:nvSpPr>
        <p:spPr>
          <a:xfrm>
            <a:off x="6837680" y="1828800"/>
            <a:ext cx="56275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INSIGHTS </a:t>
            </a:r>
          </a:p>
          <a:p>
            <a:endParaRPr lang="en-US" dirty="0"/>
          </a:p>
          <a:p>
            <a:r>
              <a:rPr lang="en-US" dirty="0"/>
              <a:t>The shipping mode has less percentage</a:t>
            </a:r>
          </a:p>
          <a:p>
            <a:r>
              <a:rPr lang="en-US" dirty="0"/>
              <a:t> in same day which shows that </a:t>
            </a:r>
            <a:br>
              <a:rPr lang="en-US" dirty="0"/>
            </a:br>
            <a:r>
              <a:rPr lang="en-US" dirty="0"/>
              <a:t>on same day shipping is less </a:t>
            </a:r>
          </a:p>
          <a:p>
            <a:endParaRPr lang="en-US" dirty="0"/>
          </a:p>
          <a:p>
            <a:r>
              <a:rPr lang="en-US" dirty="0"/>
              <a:t>And in standard class the shipping rate is </a:t>
            </a:r>
          </a:p>
          <a:p>
            <a:r>
              <a:rPr lang="en-US" dirty="0"/>
              <a:t>high which shows many orders are placed in standard class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2AEEA4-E1D4-B409-AA62-462CFDF26BC2}"/>
              </a:ext>
            </a:extLst>
          </p:cNvPr>
          <p:cNvSpPr txBox="1"/>
          <p:nvPr/>
        </p:nvSpPr>
        <p:spPr>
          <a:xfrm>
            <a:off x="741680" y="4643120"/>
            <a:ext cx="54922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INFERENCE </a:t>
            </a:r>
          </a:p>
          <a:p>
            <a:endParaRPr lang="en-US" dirty="0"/>
          </a:p>
          <a:p>
            <a:r>
              <a:rPr lang="en-US" dirty="0"/>
              <a:t>The fastest delivery time is on the same day </a:t>
            </a:r>
          </a:p>
          <a:p>
            <a:endParaRPr lang="en-US" dirty="0"/>
          </a:p>
          <a:p>
            <a:r>
              <a:rPr lang="en-US" dirty="0"/>
              <a:t>The slowest delivery time is on the standard class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983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B197A-E26D-B1ED-B50C-D227724C7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0AE105-308A-77E9-828B-64302AF8D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79" y="1787489"/>
            <a:ext cx="4074241" cy="40138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39AAEB-0229-0E3E-F2D7-A140C7A07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008" y="1787489"/>
            <a:ext cx="3560512" cy="40138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0F8EE7-1681-C96D-F09E-2B0131595210}"/>
              </a:ext>
            </a:extLst>
          </p:cNvPr>
          <p:cNvSpPr txBox="1"/>
          <p:nvPr/>
        </p:nvSpPr>
        <p:spPr>
          <a:xfrm>
            <a:off x="8473440" y="2301577"/>
            <a:ext cx="42027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INFERENCE and insights </a:t>
            </a:r>
          </a:p>
          <a:p>
            <a:endParaRPr lang="en-US" dirty="0"/>
          </a:p>
          <a:p>
            <a:r>
              <a:rPr lang="en-US" dirty="0"/>
              <a:t>In customer relationship</a:t>
            </a:r>
          </a:p>
          <a:p>
            <a:r>
              <a:rPr lang="en-US" dirty="0" err="1"/>
              <a:t>Bw</a:t>
            </a:r>
            <a:r>
              <a:rPr lang="en-US" dirty="0"/>
              <a:t> the counts of order </a:t>
            </a:r>
          </a:p>
          <a:p>
            <a:r>
              <a:rPr lang="en-US" dirty="0"/>
              <a:t>The profit is maximum </a:t>
            </a:r>
          </a:p>
          <a:p>
            <a:endParaRPr lang="en-US" dirty="0"/>
          </a:p>
          <a:p>
            <a:r>
              <a:rPr lang="en-US" dirty="0"/>
              <a:t>In customer id relationship with</a:t>
            </a:r>
          </a:p>
          <a:p>
            <a:r>
              <a:rPr lang="en-US" dirty="0"/>
              <a:t>Sales amt the profit is oscillating</a:t>
            </a:r>
          </a:p>
          <a:p>
            <a:r>
              <a:rPr lang="en-US" dirty="0"/>
              <a:t>According to sum of sales values </a:t>
            </a:r>
          </a:p>
          <a:p>
            <a:r>
              <a:rPr lang="en-US" dirty="0"/>
              <a:t>from descending order  </a:t>
            </a:r>
          </a:p>
          <a:p>
            <a:endParaRPr lang="en-US" dirty="0"/>
          </a:p>
          <a:p>
            <a:r>
              <a:rPr lang="en-US" dirty="0"/>
              <a:t>Therefore the customer with  frequency contributes to more profit 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415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A4D67AAB-0179-6510-94B1-6045134BD12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6578236"/>
              </p:ext>
            </p:extLst>
          </p:nvPr>
        </p:nvGraphicFramePr>
        <p:xfrm>
          <a:off x="2987094" y="2709900"/>
          <a:ext cx="2470661" cy="38331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7678">
                  <a:extLst>
                    <a:ext uri="{9D8B030D-6E8A-4147-A177-3AD203B41FA5}">
                      <a16:colId xmlns:a16="http://schemas.microsoft.com/office/drawing/2014/main" val="274263068"/>
                    </a:ext>
                  </a:extLst>
                </a:gridCol>
                <a:gridCol w="1432983">
                  <a:extLst>
                    <a:ext uri="{9D8B030D-6E8A-4147-A177-3AD203B41FA5}">
                      <a16:colId xmlns:a16="http://schemas.microsoft.com/office/drawing/2014/main" val="3428573037"/>
                    </a:ext>
                  </a:extLst>
                </a:gridCol>
              </a:tblGrid>
              <a:tr h="20206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Row Labels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9" marR="4719" marT="47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Average of Profit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9" marR="4719" marT="4719" marB="0" anchor="ctr"/>
                </a:tc>
                <a:extLst>
                  <a:ext uri="{0D108BD9-81ED-4DB2-BD59-A6C34878D82A}">
                    <a16:rowId xmlns:a16="http://schemas.microsoft.com/office/drawing/2014/main" val="3021260934"/>
                  </a:ext>
                </a:extLst>
              </a:tr>
              <a:tr h="20206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Accessories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9" marR="4719" marT="47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 dirty="0">
                          <a:effectLst/>
                        </a:rPr>
                        <a:t>54.111788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9" marR="4719" marT="4719" marB="0" anchor="ctr"/>
                </a:tc>
                <a:extLst>
                  <a:ext uri="{0D108BD9-81ED-4DB2-BD59-A6C34878D82A}">
                    <a16:rowId xmlns:a16="http://schemas.microsoft.com/office/drawing/2014/main" val="743329197"/>
                  </a:ext>
                </a:extLst>
              </a:tr>
              <a:tr h="20206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Appliances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9" marR="4719" marT="47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38.92275837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9" marR="4719" marT="4719" marB="0" anchor="ctr"/>
                </a:tc>
                <a:extLst>
                  <a:ext uri="{0D108BD9-81ED-4DB2-BD59-A6C34878D82A}">
                    <a16:rowId xmlns:a16="http://schemas.microsoft.com/office/drawing/2014/main" val="2154326360"/>
                  </a:ext>
                </a:extLst>
              </a:tr>
              <a:tr h="20206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Art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9" marR="4719" marT="47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 dirty="0">
                          <a:effectLst/>
                        </a:rPr>
                        <a:t>8.200737437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9" marR="4719" marT="4719" marB="0" anchor="ctr"/>
                </a:tc>
                <a:extLst>
                  <a:ext uri="{0D108BD9-81ED-4DB2-BD59-A6C34878D82A}">
                    <a16:rowId xmlns:a16="http://schemas.microsoft.com/office/drawing/2014/main" val="3319016381"/>
                  </a:ext>
                </a:extLst>
              </a:tr>
              <a:tr h="20206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Binders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9" marR="4719" marT="47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 dirty="0">
                          <a:effectLst/>
                        </a:rPr>
                        <a:t>19.84357406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9" marR="4719" marT="4719" marB="0" anchor="ctr"/>
                </a:tc>
                <a:extLst>
                  <a:ext uri="{0D108BD9-81ED-4DB2-BD59-A6C34878D82A}">
                    <a16:rowId xmlns:a16="http://schemas.microsoft.com/office/drawing/2014/main" val="2733983928"/>
                  </a:ext>
                </a:extLst>
              </a:tr>
              <a:tr h="20206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Bookcases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9" marR="4719" marT="47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-15.23050877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9" marR="4719" marT="4719" marB="0" anchor="ctr"/>
                </a:tc>
                <a:extLst>
                  <a:ext uri="{0D108BD9-81ED-4DB2-BD59-A6C34878D82A}">
                    <a16:rowId xmlns:a16="http://schemas.microsoft.com/office/drawing/2014/main" val="459306554"/>
                  </a:ext>
                </a:extLst>
              </a:tr>
              <a:tr h="20206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Chairs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9" marR="4719" marT="47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43.09589352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9" marR="4719" marT="4719" marB="0" anchor="ctr"/>
                </a:tc>
                <a:extLst>
                  <a:ext uri="{0D108BD9-81ED-4DB2-BD59-A6C34878D82A}">
                    <a16:rowId xmlns:a16="http://schemas.microsoft.com/office/drawing/2014/main" val="1687052918"/>
                  </a:ext>
                </a:extLst>
              </a:tr>
              <a:tr h="19595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Copiers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9" marR="4719" marT="47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817.9091897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9" marR="4719" marT="4719" marB="0" anchor="ctr"/>
                </a:tc>
                <a:extLst>
                  <a:ext uri="{0D108BD9-81ED-4DB2-BD59-A6C34878D82A}">
                    <a16:rowId xmlns:a16="http://schemas.microsoft.com/office/drawing/2014/main" val="1166495438"/>
                  </a:ext>
                </a:extLst>
              </a:tr>
              <a:tr h="20206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Envelopes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9" marR="4719" marT="47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27.4180185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9" marR="4719" marT="4719" marB="0" anchor="ctr"/>
                </a:tc>
                <a:extLst>
                  <a:ext uri="{0D108BD9-81ED-4DB2-BD59-A6C34878D82A}">
                    <a16:rowId xmlns:a16="http://schemas.microsoft.com/office/drawing/2014/main" val="3761437979"/>
                  </a:ext>
                </a:extLst>
              </a:tr>
              <a:tr h="20206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Fasteners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9" marR="4719" marT="47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4.375659908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9" marR="4719" marT="4719" marB="0" anchor="ctr"/>
                </a:tc>
                <a:extLst>
                  <a:ext uri="{0D108BD9-81ED-4DB2-BD59-A6C34878D82A}">
                    <a16:rowId xmlns:a16="http://schemas.microsoft.com/office/drawing/2014/main" val="1120193785"/>
                  </a:ext>
                </a:extLst>
              </a:tr>
              <a:tr h="20206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Furnishings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9" marR="4719" marT="47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13.64591808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9" marR="4719" marT="4719" marB="0" anchor="ctr"/>
                </a:tc>
                <a:extLst>
                  <a:ext uri="{0D108BD9-81ED-4DB2-BD59-A6C34878D82A}">
                    <a16:rowId xmlns:a16="http://schemas.microsoft.com/office/drawing/2014/main" val="178573887"/>
                  </a:ext>
                </a:extLst>
              </a:tr>
              <a:tr h="20206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Labels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9" marR="4719" marT="47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15.23696154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9" marR="4719" marT="4719" marB="0" anchor="ctr"/>
                </a:tc>
                <a:extLst>
                  <a:ext uri="{0D108BD9-81ED-4DB2-BD59-A6C34878D82A}">
                    <a16:rowId xmlns:a16="http://schemas.microsoft.com/office/drawing/2014/main" val="2213546284"/>
                  </a:ext>
                </a:extLst>
              </a:tr>
              <a:tr h="20206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Machines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9" marR="4719" marT="47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29.4326687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9" marR="4719" marT="4719" marB="0" anchor="ctr"/>
                </a:tc>
                <a:extLst>
                  <a:ext uri="{0D108BD9-81ED-4DB2-BD59-A6C34878D82A}">
                    <a16:rowId xmlns:a16="http://schemas.microsoft.com/office/drawing/2014/main" val="1215731286"/>
                  </a:ext>
                </a:extLst>
              </a:tr>
              <a:tr h="20206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Paper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9" marR="4719" marT="47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24.85661993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9" marR="4719" marT="4719" marB="0" anchor="ctr"/>
                </a:tc>
                <a:extLst>
                  <a:ext uri="{0D108BD9-81ED-4DB2-BD59-A6C34878D82A}">
                    <a16:rowId xmlns:a16="http://schemas.microsoft.com/office/drawing/2014/main" val="560620870"/>
                  </a:ext>
                </a:extLst>
              </a:tr>
              <a:tr h="20206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Phones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9" marR="4719" marT="47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50.07393768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9" marR="4719" marT="4719" marB="0" anchor="ctr"/>
                </a:tc>
                <a:extLst>
                  <a:ext uri="{0D108BD9-81ED-4DB2-BD59-A6C34878D82A}">
                    <a16:rowId xmlns:a16="http://schemas.microsoft.com/office/drawing/2014/main" val="1484581616"/>
                  </a:ext>
                </a:extLst>
              </a:tr>
              <a:tr h="20206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Storage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9" marR="4719" marT="47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25.15227707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9" marR="4719" marT="4719" marB="0" anchor="ctr"/>
                </a:tc>
                <a:extLst>
                  <a:ext uri="{0D108BD9-81ED-4DB2-BD59-A6C34878D82A}">
                    <a16:rowId xmlns:a16="http://schemas.microsoft.com/office/drawing/2014/main" val="1603533546"/>
                  </a:ext>
                </a:extLst>
              </a:tr>
              <a:tr h="20206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Supplies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9" marR="4719" marT="47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-6.258418421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9" marR="4719" marT="4719" marB="0" anchor="ctr"/>
                </a:tc>
                <a:extLst>
                  <a:ext uri="{0D108BD9-81ED-4DB2-BD59-A6C34878D82A}">
                    <a16:rowId xmlns:a16="http://schemas.microsoft.com/office/drawing/2014/main" val="2704625302"/>
                  </a:ext>
                </a:extLst>
              </a:tr>
              <a:tr h="20206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Tables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9" marR="4719" marT="47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-55.56577147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9" marR="4719" marT="4719" marB="0" anchor="ctr"/>
                </a:tc>
                <a:extLst>
                  <a:ext uri="{0D108BD9-81ED-4DB2-BD59-A6C34878D82A}">
                    <a16:rowId xmlns:a16="http://schemas.microsoft.com/office/drawing/2014/main" val="3712484754"/>
                  </a:ext>
                </a:extLst>
              </a:tr>
              <a:tr h="20206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Grand Total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9" marR="4719" marT="47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 dirty="0">
                          <a:effectLst/>
                        </a:rPr>
                        <a:t>28.65689631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19" marR="4719" marT="4719" marB="0" anchor="ctr"/>
                </a:tc>
                <a:extLst>
                  <a:ext uri="{0D108BD9-81ED-4DB2-BD59-A6C34878D82A}">
                    <a16:rowId xmlns:a16="http://schemas.microsoft.com/office/drawing/2014/main" val="3528886043"/>
                  </a:ext>
                </a:extLst>
              </a:tr>
            </a:tbl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F0D260E0-DBE4-D3D2-5546-F5CB9B8DB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</a:t>
            </a:r>
            <a:br>
              <a:rPr lang="en-US" dirty="0"/>
            </a:b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FF2A12-DFDB-517C-C4FA-C1EA116C8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383" y="1161421"/>
            <a:ext cx="1924149" cy="7916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A2580D-B53F-A0A2-45F5-08C0107E6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383" y="1956344"/>
            <a:ext cx="1924149" cy="7159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D5E953-6E62-4909-5E4B-2D314A9D9E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4925" y="1171269"/>
            <a:ext cx="2552831" cy="15010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DD4BA7A-9534-E4D8-8094-F4CC63CF92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385" y="2709900"/>
            <a:ext cx="2133710" cy="192305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D56A586-14F8-8D2F-5D63-0B1F7F2FBA52}"/>
              </a:ext>
            </a:extLst>
          </p:cNvPr>
          <p:cNvSpPr txBox="1"/>
          <p:nvPr/>
        </p:nvSpPr>
        <p:spPr>
          <a:xfrm>
            <a:off x="5655210" y="226389"/>
            <a:ext cx="560206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INFERENCE </a:t>
            </a:r>
          </a:p>
          <a:p>
            <a:endParaRPr lang="en-US" dirty="0"/>
          </a:p>
          <a:p>
            <a:r>
              <a:rPr lang="en-US" dirty="0"/>
              <a:t>TOP SELLING CATEGORY IN SALES :</a:t>
            </a:r>
          </a:p>
          <a:p>
            <a:r>
              <a:rPr lang="en-US" dirty="0"/>
              <a:t>TECHNOLOGY </a:t>
            </a:r>
          </a:p>
          <a:p>
            <a:endParaRPr lang="en-US" dirty="0"/>
          </a:p>
          <a:p>
            <a:r>
              <a:rPr lang="en-US" dirty="0"/>
              <a:t>TOP SELLING CATEGORY IN REVENUE :</a:t>
            </a:r>
          </a:p>
          <a:p>
            <a:r>
              <a:rPr lang="en-US" dirty="0"/>
              <a:t>TECHNOLOGY</a:t>
            </a:r>
          </a:p>
          <a:p>
            <a:endParaRPr lang="en-US" dirty="0"/>
          </a:p>
          <a:p>
            <a:r>
              <a:rPr lang="en-US" dirty="0"/>
              <a:t>TOP SELLING SUB CATEGORY IN SALES :</a:t>
            </a:r>
            <a:r>
              <a:rPr lang="en-IN" dirty="0"/>
              <a:t>PHONES</a:t>
            </a:r>
          </a:p>
          <a:p>
            <a:endParaRPr lang="en-IN" dirty="0"/>
          </a:p>
          <a:p>
            <a:r>
              <a:rPr lang="en-IN" dirty="0"/>
              <a:t>TOP SELLING SUB CATEGORY IN REVENUE : CHAIRS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88895C-B635-7274-3ADC-C693BFD4EA91}"/>
              </a:ext>
            </a:extLst>
          </p:cNvPr>
          <p:cNvSpPr txBox="1"/>
          <p:nvPr/>
        </p:nvSpPr>
        <p:spPr>
          <a:xfrm>
            <a:off x="5811520" y="4216400"/>
            <a:ext cx="5699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INSIGHTS :</a:t>
            </a:r>
          </a:p>
          <a:p>
            <a:r>
              <a:rPr lang="en-IN" dirty="0"/>
              <a:t>From the result (</a:t>
            </a:r>
            <a:r>
              <a:rPr lang="en-IN" dirty="0" err="1"/>
              <a:t>avg</a:t>
            </a:r>
            <a:r>
              <a:rPr lang="en-IN" dirty="0"/>
              <a:t> profit rate)</a:t>
            </a:r>
          </a:p>
          <a:p>
            <a:r>
              <a:rPr lang="en-IN" dirty="0"/>
              <a:t>And average profit contribution </a:t>
            </a:r>
          </a:p>
          <a:p>
            <a:r>
              <a:rPr lang="en-IN" dirty="0"/>
              <a:t>We can come to know that </a:t>
            </a:r>
            <a:br>
              <a:rPr lang="en-IN" dirty="0"/>
            </a:br>
            <a:r>
              <a:rPr lang="en-IN" dirty="0"/>
              <a:t>what are the products </a:t>
            </a:r>
          </a:p>
          <a:p>
            <a:r>
              <a:rPr lang="en-IN" dirty="0"/>
              <a:t>That needed to be concentrated more in each category and sub category so that the profit can be increased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660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5DAEBC-5F98-6FF5-D7D7-F58DBCF333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A17EC-7E20-A008-AB5A-7DB0B7870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510292A-3C11-61F5-A7E1-F29BC1EB2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80" y="-46812"/>
            <a:ext cx="8770571" cy="1345269"/>
          </a:xfrm>
        </p:spPr>
        <p:txBody>
          <a:bodyPr/>
          <a:lstStyle/>
          <a:p>
            <a:r>
              <a:rPr lang="en-US" dirty="0"/>
              <a:t>Q5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B9C1DB-D8C9-88CB-C439-CA77CAB6B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52" y="1408758"/>
            <a:ext cx="4076648" cy="20202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38089B-C15E-CB68-17CF-3F76C9E63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18" y="3539300"/>
            <a:ext cx="4020181" cy="24754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9E9FF65-7E7C-A665-AACA-628826EF1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364" y="308133"/>
            <a:ext cx="6739915" cy="32311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38E13FE-17DC-A8F5-8053-CC8C64F9A383}"/>
              </a:ext>
            </a:extLst>
          </p:cNvPr>
          <p:cNvSpPr txBox="1"/>
          <p:nvPr/>
        </p:nvSpPr>
        <p:spPr>
          <a:xfrm>
            <a:off x="4947920" y="4043680"/>
            <a:ext cx="3637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Inference:</a:t>
            </a:r>
          </a:p>
          <a:p>
            <a:r>
              <a:rPr lang="en-US" dirty="0"/>
              <a:t>Highest sales region :WEST</a:t>
            </a:r>
          </a:p>
          <a:p>
            <a:r>
              <a:rPr lang="en-US" dirty="0"/>
              <a:t>Highest sales revenue </a:t>
            </a:r>
            <a:r>
              <a:rPr lang="en-US" dirty="0" err="1"/>
              <a:t>region:CENTRAL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CF6B88-FBAE-96E6-0742-4EF6FD237162}"/>
              </a:ext>
            </a:extLst>
          </p:cNvPr>
          <p:cNvSpPr txBox="1"/>
          <p:nvPr/>
        </p:nvSpPr>
        <p:spPr>
          <a:xfrm>
            <a:off x="8585200" y="4216400"/>
            <a:ext cx="31902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INSIGHTS:</a:t>
            </a:r>
            <a:endParaRPr lang="en-IN" dirty="0"/>
          </a:p>
          <a:p>
            <a:r>
              <a:rPr lang="en-IN" dirty="0"/>
              <a:t>From the graph we can infer that </a:t>
            </a:r>
          </a:p>
          <a:p>
            <a:r>
              <a:rPr lang="en-IN" dirty="0"/>
              <a:t>There’s a increase and decreasing pattern in diff regions </a:t>
            </a:r>
          </a:p>
          <a:p>
            <a:r>
              <a:rPr lang="en-IN" dirty="0"/>
              <a:t>Its low in central and south </a:t>
            </a:r>
          </a:p>
          <a:p>
            <a:r>
              <a:rPr lang="en-IN" dirty="0"/>
              <a:t>Where as max in east and west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01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27EF1-E9DA-6387-4963-273F47E41B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CB1B0FA-2256-FC17-CE4D-BB9234421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108245"/>
            <a:ext cx="8770571" cy="1345269"/>
          </a:xfrm>
        </p:spPr>
        <p:txBody>
          <a:bodyPr/>
          <a:lstStyle/>
          <a:p>
            <a:r>
              <a:rPr lang="en-US" dirty="0"/>
              <a:t>Q6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8195D8-7588-7A2F-EC8A-6639E233A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120" y="405901"/>
            <a:ext cx="9243636" cy="12400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189B7A-F08B-B376-96A4-9AF2122E7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12" y="1943576"/>
            <a:ext cx="5864808" cy="42337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CCFBE95-9802-D03D-A768-2A48BA4581FE}"/>
              </a:ext>
            </a:extLst>
          </p:cNvPr>
          <p:cNvSpPr txBox="1"/>
          <p:nvPr/>
        </p:nvSpPr>
        <p:spPr>
          <a:xfrm>
            <a:off x="7030720" y="2021840"/>
            <a:ext cx="40741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INFERENCE  and insights :</a:t>
            </a:r>
          </a:p>
          <a:p>
            <a:endParaRPr lang="en-US" dirty="0"/>
          </a:p>
          <a:p>
            <a:r>
              <a:rPr lang="en-US" dirty="0"/>
              <a:t>The correlation </a:t>
            </a:r>
            <a:r>
              <a:rPr lang="en-US" dirty="0" err="1"/>
              <a:t>bw</a:t>
            </a:r>
            <a:r>
              <a:rPr lang="en-US" dirty="0"/>
              <a:t> disc rate and qty shows that both are not that much related.NO correlation since correlation </a:t>
            </a:r>
            <a:r>
              <a:rPr lang="en-US" dirty="0" err="1"/>
              <a:t>coeff</a:t>
            </a:r>
            <a:r>
              <a:rPr lang="en-US" dirty="0"/>
              <a:t> is near to zero </a:t>
            </a:r>
          </a:p>
          <a:p>
            <a:endParaRPr lang="en-US" dirty="0"/>
          </a:p>
          <a:p>
            <a:r>
              <a:rPr lang="en-US" dirty="0"/>
              <a:t>Correlation </a:t>
            </a:r>
            <a:r>
              <a:rPr lang="en-US" dirty="0" err="1"/>
              <a:t>bw</a:t>
            </a:r>
            <a:r>
              <a:rPr lang="en-US" dirty="0"/>
              <a:t> disc rate and profit </a:t>
            </a:r>
          </a:p>
          <a:p>
            <a:r>
              <a:rPr lang="en-US" dirty="0"/>
              <a:t>Shows negative correlation which means as disc increases profit decreases .</a:t>
            </a:r>
          </a:p>
          <a:p>
            <a:endParaRPr lang="en-US" dirty="0"/>
          </a:p>
          <a:p>
            <a:r>
              <a:rPr lang="en-US" dirty="0"/>
              <a:t>In graph the negative relation is shown with respect to disc rates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5148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A9B822-DB0E-40B0-0F83-9CA51FD4C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Q7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1725E4-582D-4D4A-6D54-C413D93E9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30" y="1787489"/>
            <a:ext cx="5201824" cy="34550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970D0B-81CF-5613-861A-B360C5116D8D}"/>
              </a:ext>
            </a:extLst>
          </p:cNvPr>
          <p:cNvSpPr txBox="1"/>
          <p:nvPr/>
        </p:nvSpPr>
        <p:spPr>
          <a:xfrm>
            <a:off x="6868160" y="1259840"/>
            <a:ext cx="3992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INFERENCE:</a:t>
            </a:r>
          </a:p>
          <a:p>
            <a:r>
              <a:rPr lang="en-IN" dirty="0"/>
              <a:t>In the table we can find the order of region with </a:t>
            </a:r>
          </a:p>
          <a:p>
            <a:r>
              <a:rPr lang="en-IN" dirty="0"/>
              <a:t>Sum of profits contributed </a:t>
            </a:r>
            <a:endParaRPr lang="en-US" dirty="0"/>
          </a:p>
          <a:p>
            <a:r>
              <a:rPr lang="en-US" dirty="0"/>
              <a:t>In descending order that’s max to min </a:t>
            </a: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6BC7CE-D534-02F4-78D3-F854E2AA7398}"/>
              </a:ext>
            </a:extLst>
          </p:cNvPr>
          <p:cNvSpPr txBox="1"/>
          <p:nvPr/>
        </p:nvSpPr>
        <p:spPr>
          <a:xfrm>
            <a:off x="6868160" y="3556000"/>
            <a:ext cx="41960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INSIGHTS:</a:t>
            </a:r>
          </a:p>
          <a:p>
            <a:endParaRPr lang="en-US" dirty="0"/>
          </a:p>
          <a:p>
            <a:r>
              <a:rPr lang="en-US" dirty="0"/>
              <a:t>Since WEST has high profit it has low saturation and high market potential </a:t>
            </a:r>
          </a:p>
          <a:p>
            <a:endParaRPr lang="en-US" dirty="0"/>
          </a:p>
          <a:p>
            <a:r>
              <a:rPr lang="en-US" dirty="0"/>
              <a:t>And also CENTRAL has low profit </a:t>
            </a:r>
          </a:p>
          <a:p>
            <a:r>
              <a:rPr lang="en-US" dirty="0"/>
              <a:t>It also has low saturation and high market potential so that </a:t>
            </a:r>
          </a:p>
          <a:p>
            <a:r>
              <a:rPr lang="en-US" dirty="0"/>
              <a:t>More customers can be attracted from these areas.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5024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24929A-2A41-3073-077B-D15176A17B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EA5F3-8956-3D0C-558D-DF22CFCB5E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C33E02B-4221-04C4-03F2-E8D491442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80" y="0"/>
            <a:ext cx="8770571" cy="1345269"/>
          </a:xfrm>
        </p:spPr>
        <p:txBody>
          <a:bodyPr/>
          <a:lstStyle/>
          <a:p>
            <a:r>
              <a:rPr lang="en-US" dirty="0"/>
              <a:t>Q8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4692C9-1BB7-2679-225F-949E4E6DA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35" y="1534732"/>
            <a:ext cx="2730505" cy="41040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F035213-5970-1EF6-092B-6C5DF03EF917}"/>
              </a:ext>
            </a:extLst>
          </p:cNvPr>
          <p:cNvSpPr txBox="1"/>
          <p:nvPr/>
        </p:nvSpPr>
        <p:spPr>
          <a:xfrm>
            <a:off x="6534126" y="652314"/>
            <a:ext cx="36271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INFERENCE:</a:t>
            </a:r>
          </a:p>
          <a:p>
            <a:endParaRPr lang="en-US" dirty="0"/>
          </a:p>
          <a:p>
            <a:r>
              <a:rPr lang="en-US" dirty="0"/>
              <a:t>The first table shows </a:t>
            </a:r>
            <a:r>
              <a:rPr lang="en-US" dirty="0" err="1"/>
              <a:t>thehigh</a:t>
            </a:r>
            <a:r>
              <a:rPr lang="en-US" dirty="0"/>
              <a:t> frequency of customer giving orders </a:t>
            </a:r>
          </a:p>
          <a:p>
            <a:endParaRPr lang="en-US" dirty="0"/>
          </a:p>
          <a:p>
            <a:r>
              <a:rPr lang="en-US" dirty="0"/>
              <a:t>The second table shows the low frequency of customer orderings.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14E2414-9A17-44DE-77DE-46B4C915C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202" y="1534732"/>
            <a:ext cx="3162397" cy="41040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B7A7947-206D-F2FB-81B9-A14FFE254878}"/>
              </a:ext>
            </a:extLst>
          </p:cNvPr>
          <p:cNvSpPr txBox="1"/>
          <p:nvPr/>
        </p:nvSpPr>
        <p:spPr>
          <a:xfrm>
            <a:off x="6979920" y="3429000"/>
            <a:ext cx="32918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INSIGHTS :</a:t>
            </a:r>
          </a:p>
          <a:p>
            <a:endParaRPr lang="en-US" dirty="0"/>
          </a:p>
          <a:p>
            <a:r>
              <a:rPr lang="en-US" dirty="0"/>
              <a:t>From the table given we can find the customer retention rate </a:t>
            </a:r>
          </a:p>
          <a:p>
            <a:endParaRPr lang="en-US" dirty="0"/>
          </a:p>
          <a:p>
            <a:r>
              <a:rPr lang="en-US" dirty="0"/>
              <a:t>We can focus more on the low frequent customers</a:t>
            </a:r>
          </a:p>
          <a:p>
            <a:r>
              <a:rPr lang="en-US" dirty="0"/>
              <a:t>So as to increase profit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72507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LeftStep">
      <a:dk1>
        <a:srgbClr val="000000"/>
      </a:dk1>
      <a:lt1>
        <a:srgbClr val="FFFFFF"/>
      </a:lt1>
      <a:dk2>
        <a:srgbClr val="312441"/>
      </a:dk2>
      <a:lt2>
        <a:srgbClr val="E2E8E6"/>
      </a:lt2>
      <a:accent1>
        <a:srgbClr val="EE6E96"/>
      </a:accent1>
      <a:accent2>
        <a:srgbClr val="EB4EC0"/>
      </a:accent2>
      <a:accent3>
        <a:srgbClr val="DC6EEE"/>
      </a:accent3>
      <a:accent4>
        <a:srgbClr val="924EEB"/>
      </a:accent4>
      <a:accent5>
        <a:srgbClr val="716EEE"/>
      </a:accent5>
      <a:accent6>
        <a:srgbClr val="4E8CEB"/>
      </a:accent6>
      <a:hlink>
        <a:srgbClr val="568F7D"/>
      </a:hlink>
      <a:folHlink>
        <a:srgbClr val="7F7F7F"/>
      </a:folHlink>
    </a:clrScheme>
    <a:fontScheme name="Custom 7">
      <a:majorFont>
        <a:latin typeface="Yu Gothic Medium"/>
        <a:ea typeface=""/>
        <a:cs typeface=""/>
      </a:majorFont>
      <a:minorFont>
        <a:latin typeface="Yu Gothic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itus xmlns="http://schemas.titus.com/TitusProperties/">
  <TitusGUID xmlns="">4575d96f-e577-49ac-b227-91701c00b820</TitusGUID>
  <TitusMetadata xmlns="">eyJucyI6Imh0dHA6XC9cL3d3dy50aXR1cy5jb21cL25zXC9MYXRlbnRWaWV3IiwicHJvcHMiOlt7Im4iOiJDbGFzc2lmaWNhdGlvbiIsInZhbHMiOlt7InZhbHVlIjoiTFZfQzBORjFEM05UMUFMIn1dfSx7Im4iOiJDb250YWluc1BJSSIsInZhbHMiOlt7InZhbHVlIjoiTm8ifV19XX0=</TitusMetadata>
</titus>
</file>

<file path=customXml/itemProps1.xml><?xml version="1.0" encoding="utf-8"?>
<ds:datastoreItem xmlns:ds="http://schemas.openxmlformats.org/officeDocument/2006/customXml" ds:itemID="{297695A5-0DD2-4370-A32B-03FDF7330604}">
  <ds:schemaRefs>
    <ds:schemaRef ds:uri="http://schemas.titus.com/TitusPropertie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557</Words>
  <Application>Microsoft Office PowerPoint</Application>
  <PresentationFormat>Widescreen</PresentationFormat>
  <Paragraphs>140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Meiryo</vt:lpstr>
      <vt:lpstr>Yu Gothic</vt:lpstr>
      <vt:lpstr>Yu Gothic Medium</vt:lpstr>
      <vt:lpstr>Aptos</vt:lpstr>
      <vt:lpstr>Arial</vt:lpstr>
      <vt:lpstr>Calibri</vt:lpstr>
      <vt:lpstr>Corbel</vt:lpstr>
      <vt:lpstr>Microsoft Sans Serif</vt:lpstr>
      <vt:lpstr>SketchLinesVTI</vt:lpstr>
      <vt:lpstr>EXCEL  RE ASSESSMENT </vt:lpstr>
      <vt:lpstr>Q1</vt:lpstr>
      <vt:lpstr>Q2</vt:lpstr>
      <vt:lpstr>Q3</vt:lpstr>
      <vt:lpstr>Q4 </vt:lpstr>
      <vt:lpstr>Q5</vt:lpstr>
      <vt:lpstr>Q6</vt:lpstr>
      <vt:lpstr>Q7</vt:lpstr>
      <vt:lpstr>Q8</vt:lpstr>
      <vt:lpstr>DASH BOARD-Q9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 RE ASSESSMENT </dc:title>
  <dc:creator>Shaktivel</dc:creator>
  <cp:keywords>Classification=LV_C0NF1D3NT1AL</cp:keywords>
  <cp:lastModifiedBy>Shaktivel</cp:lastModifiedBy>
  <cp:revision>10</cp:revision>
  <dcterms:created xsi:type="dcterms:W3CDTF">2024-03-27T08:18:37Z</dcterms:created>
  <dcterms:modified xsi:type="dcterms:W3CDTF">2024-03-27T11:58:12Z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4575d96f-e577-49ac-b227-91701c00b820</vt:lpwstr>
  </property>
  <property fmtid="{D5CDD505-2E9C-101B-9397-08002B2CF9AE}" pid="3" name="Classification">
    <vt:lpwstr>LV_C0NF1D3NT1AL</vt:lpwstr>
  </property>
  <property fmtid="{D5CDD505-2E9C-101B-9397-08002B2CF9AE}" pid="4" name="ContainsPII">
    <vt:lpwstr>No</vt:lpwstr>
  </property>
</Properties>
</file>