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ktivel.r.lv\Downloads\Excel%20Final%20Assessment%20Data%20File%201%20-%20Youtub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ktivel.r.lv\Downloads\Excel%20Final%20Assessment%20Data%20File%201%20-%20Youtube%20dat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ktivel.r.lv\Downloads\Excel%20Final%20Assessment%20Data%20File%201%20-%20Youtube%20dat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ktivel.r.lv\Downloads\Excel%20Final%20Assessment%20Data%20File%201%20-%20Youtube%20data.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haktivel.r.lv\Downloads\Excel%20Final%20Assessment%20Data%20File%201%20-%20Youtube%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Assessment Data File 1 - Youtube data.xlsx]Q16!PivotTable16</c:name>
    <c:fmtId val="12"/>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'Q16'!$B$3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'Q16'!$A$4:$A$40</c:f>
              <c:strCache>
                <c:ptCount val="36"/>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Uttar Pradesh</c:v>
                </c:pt>
                <c:pt idx="34">
                  <c:v>Uttarakhand</c:v>
                </c:pt>
                <c:pt idx="35">
                  <c:v>West Bengal</c:v>
                </c:pt>
              </c:strCache>
            </c:strRef>
          </c:cat>
          <c:val>
            <c:numRef>
              <c:f>'Q16'!$B$4:$B$40</c:f>
              <c:numCache>
                <c:formatCode>General</c:formatCode>
                <c:ptCount val="36"/>
                <c:pt idx="0">
                  <c:v>156945877</c:v>
                </c:pt>
                <c:pt idx="1">
                  <c:v>566642758</c:v>
                </c:pt>
                <c:pt idx="2">
                  <c:v>145746282</c:v>
                </c:pt>
                <c:pt idx="3">
                  <c:v>179709601</c:v>
                </c:pt>
                <c:pt idx="4">
                  <c:v>520981398</c:v>
                </c:pt>
                <c:pt idx="5">
                  <c:v>267108304</c:v>
                </c:pt>
                <c:pt idx="6">
                  <c:v>246464427</c:v>
                </c:pt>
                <c:pt idx="7">
                  <c:v>184758231</c:v>
                </c:pt>
                <c:pt idx="8">
                  <c:v>187652005</c:v>
                </c:pt>
                <c:pt idx="9">
                  <c:v>283300525</c:v>
                </c:pt>
                <c:pt idx="10">
                  <c:v>262203504</c:v>
                </c:pt>
                <c:pt idx="11">
                  <c:v>454749240</c:v>
                </c:pt>
                <c:pt idx="12">
                  <c:v>314960455</c:v>
                </c:pt>
                <c:pt idx="13">
                  <c:v>229603221</c:v>
                </c:pt>
                <c:pt idx="14">
                  <c:v>244936427</c:v>
                </c:pt>
                <c:pt idx="15">
                  <c:v>541416281</c:v>
                </c:pt>
                <c:pt idx="16">
                  <c:v>434723853</c:v>
                </c:pt>
                <c:pt idx="17">
                  <c:v>268905182</c:v>
                </c:pt>
                <c:pt idx="18">
                  <c:v>227046261</c:v>
                </c:pt>
                <c:pt idx="19">
                  <c:v>216093176</c:v>
                </c:pt>
                <c:pt idx="20">
                  <c:v>315862320</c:v>
                </c:pt>
                <c:pt idx="21">
                  <c:v>232069498</c:v>
                </c:pt>
                <c:pt idx="22">
                  <c:v>264914167</c:v>
                </c:pt>
                <c:pt idx="23">
                  <c:v>163648123</c:v>
                </c:pt>
                <c:pt idx="24">
                  <c:v>213080462</c:v>
                </c:pt>
                <c:pt idx="25">
                  <c:v>480868063</c:v>
                </c:pt>
                <c:pt idx="26">
                  <c:v>197983558</c:v>
                </c:pt>
                <c:pt idx="27">
                  <c:v>474397107</c:v>
                </c:pt>
                <c:pt idx="28">
                  <c:v>395081559</c:v>
                </c:pt>
                <c:pt idx="29">
                  <c:v>144731453</c:v>
                </c:pt>
                <c:pt idx="30">
                  <c:v>193305634</c:v>
                </c:pt>
                <c:pt idx="31">
                  <c:v>482710424</c:v>
                </c:pt>
                <c:pt idx="32">
                  <c:v>318572064</c:v>
                </c:pt>
                <c:pt idx="33">
                  <c:v>587259021</c:v>
                </c:pt>
                <c:pt idx="34">
                  <c:v>262948597</c:v>
                </c:pt>
                <c:pt idx="35">
                  <c:v>484938166</c:v>
                </c:pt>
              </c:numCache>
            </c:numRef>
          </c:val>
          <c:extLst>
            <c:ext xmlns:c16="http://schemas.microsoft.com/office/drawing/2014/chart" uri="{C3380CC4-5D6E-409C-BE32-E72D297353CC}">
              <c16:uniqueId val="{00000000-7666-473E-AFE0-C334B7438105}"/>
            </c:ext>
          </c:extLst>
        </c:ser>
        <c:dLbls>
          <c:showLegendKey val="0"/>
          <c:showVal val="0"/>
          <c:showCatName val="0"/>
          <c:showSerName val="0"/>
          <c:showPercent val="0"/>
          <c:showBubbleSize val="0"/>
        </c:dLbls>
        <c:gapWidth val="150"/>
        <c:shape val="box"/>
        <c:axId val="1328597280"/>
        <c:axId val="1033929024"/>
        <c:axId val="0"/>
      </c:bar3DChart>
      <c:catAx>
        <c:axId val="13285972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33929024"/>
        <c:crosses val="autoZero"/>
        <c:auto val="1"/>
        <c:lblAlgn val="ctr"/>
        <c:lblOffset val="100"/>
        <c:noMultiLvlLbl val="0"/>
      </c:catAx>
      <c:valAx>
        <c:axId val="1033929024"/>
        <c:scaling>
          <c:logBase val="10"/>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859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Assessment Data File 1 - Youtube data.xlsx]q18!PivotTable20</c:name>
    <c:fmtId val="8"/>
  </c:pivotSource>
  <c:chart>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'q18'!$B$3</c:f>
              <c:strCache>
                <c:ptCount val="1"/>
                <c:pt idx="0">
                  <c:v>Sum of likes</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'q18'!$A$4:$A$12</c:f>
              <c:strCache>
                <c:ptCount val="8"/>
                <c:pt idx="0">
                  <c:v>Jan</c:v>
                </c:pt>
                <c:pt idx="1">
                  <c:v>Feb</c:v>
                </c:pt>
                <c:pt idx="2">
                  <c:v>Mar</c:v>
                </c:pt>
                <c:pt idx="3">
                  <c:v>Apr</c:v>
                </c:pt>
                <c:pt idx="4">
                  <c:v>May</c:v>
                </c:pt>
                <c:pt idx="5">
                  <c:v>Jun</c:v>
                </c:pt>
                <c:pt idx="6">
                  <c:v>Nov</c:v>
                </c:pt>
                <c:pt idx="7">
                  <c:v>Dec</c:v>
                </c:pt>
              </c:strCache>
            </c:strRef>
          </c:cat>
          <c:val>
            <c:numRef>
              <c:f>'q18'!$B$4:$B$12</c:f>
              <c:numCache>
                <c:formatCode>General</c:formatCode>
                <c:ptCount val="8"/>
                <c:pt idx="0">
                  <c:v>31968996</c:v>
                </c:pt>
                <c:pt idx="1">
                  <c:v>28218614</c:v>
                </c:pt>
                <c:pt idx="2">
                  <c:v>33398949</c:v>
                </c:pt>
                <c:pt idx="3">
                  <c:v>31799919</c:v>
                </c:pt>
                <c:pt idx="4">
                  <c:v>31326584</c:v>
                </c:pt>
                <c:pt idx="5">
                  <c:v>19696892</c:v>
                </c:pt>
                <c:pt idx="6">
                  <c:v>20852796</c:v>
                </c:pt>
                <c:pt idx="7">
                  <c:v>38211076</c:v>
                </c:pt>
              </c:numCache>
            </c:numRef>
          </c:val>
          <c:smooth val="0"/>
          <c:extLst>
            <c:ext xmlns:c16="http://schemas.microsoft.com/office/drawing/2014/chart" uri="{C3380CC4-5D6E-409C-BE32-E72D297353CC}">
              <c16:uniqueId val="{00000001-7FDC-4CBB-884E-BB37ACC53020}"/>
            </c:ext>
          </c:extLst>
        </c:ser>
        <c:ser>
          <c:idx val="1"/>
          <c:order val="1"/>
          <c:tx>
            <c:strRef>
              <c:f>'q18'!$C$3</c:f>
              <c:strCache>
                <c:ptCount val="1"/>
                <c:pt idx="0">
                  <c:v>Sum of likes2</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'q18'!$A$4:$A$12</c:f>
              <c:strCache>
                <c:ptCount val="8"/>
                <c:pt idx="0">
                  <c:v>Jan</c:v>
                </c:pt>
                <c:pt idx="1">
                  <c:v>Feb</c:v>
                </c:pt>
                <c:pt idx="2">
                  <c:v>Mar</c:v>
                </c:pt>
                <c:pt idx="3">
                  <c:v>Apr</c:v>
                </c:pt>
                <c:pt idx="4">
                  <c:v>May</c:v>
                </c:pt>
                <c:pt idx="5">
                  <c:v>Jun</c:v>
                </c:pt>
                <c:pt idx="6">
                  <c:v>Nov</c:v>
                </c:pt>
                <c:pt idx="7">
                  <c:v>Dec</c:v>
                </c:pt>
              </c:strCache>
            </c:strRef>
          </c:cat>
          <c:val>
            <c:numRef>
              <c:f>'q18'!$C$4:$C$12</c:f>
              <c:numCache>
                <c:formatCode>General</c:formatCode>
                <c:ptCount val="8"/>
                <c:pt idx="0">
                  <c:v>31968996</c:v>
                </c:pt>
                <c:pt idx="1">
                  <c:v>28218614</c:v>
                </c:pt>
                <c:pt idx="2">
                  <c:v>33398949</c:v>
                </c:pt>
                <c:pt idx="3">
                  <c:v>31799919</c:v>
                </c:pt>
                <c:pt idx="4">
                  <c:v>31326584</c:v>
                </c:pt>
                <c:pt idx="5">
                  <c:v>19696892</c:v>
                </c:pt>
                <c:pt idx="6">
                  <c:v>20852796</c:v>
                </c:pt>
                <c:pt idx="7">
                  <c:v>38211076</c:v>
                </c:pt>
              </c:numCache>
            </c:numRef>
          </c:val>
          <c:smooth val="0"/>
          <c:extLst>
            <c:ext xmlns:c16="http://schemas.microsoft.com/office/drawing/2014/chart" uri="{C3380CC4-5D6E-409C-BE32-E72D297353CC}">
              <c16:uniqueId val="{00000002-7FDC-4CBB-884E-BB37ACC53020}"/>
            </c:ext>
          </c:extLst>
        </c:ser>
        <c:ser>
          <c:idx val="2"/>
          <c:order val="2"/>
          <c:tx>
            <c:strRef>
              <c:f>'q18'!$D$3</c:f>
              <c:strCache>
                <c:ptCount val="1"/>
                <c:pt idx="0">
                  <c:v>Sum of dislikes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'q18'!$A$4:$A$12</c:f>
              <c:strCache>
                <c:ptCount val="8"/>
                <c:pt idx="0">
                  <c:v>Jan</c:v>
                </c:pt>
                <c:pt idx="1">
                  <c:v>Feb</c:v>
                </c:pt>
                <c:pt idx="2">
                  <c:v>Mar</c:v>
                </c:pt>
                <c:pt idx="3">
                  <c:v>Apr</c:v>
                </c:pt>
                <c:pt idx="4">
                  <c:v>May</c:v>
                </c:pt>
                <c:pt idx="5">
                  <c:v>Jun</c:v>
                </c:pt>
                <c:pt idx="6">
                  <c:v>Nov</c:v>
                </c:pt>
                <c:pt idx="7">
                  <c:v>Dec</c:v>
                </c:pt>
              </c:strCache>
            </c:strRef>
          </c:cat>
          <c:val>
            <c:numRef>
              <c:f>'q18'!$D$4:$D$12</c:f>
              <c:numCache>
                <c:formatCode>General</c:formatCode>
                <c:ptCount val="8"/>
                <c:pt idx="0">
                  <c:v>1993620</c:v>
                </c:pt>
                <c:pt idx="1">
                  <c:v>1685767</c:v>
                </c:pt>
                <c:pt idx="2">
                  <c:v>2135301</c:v>
                </c:pt>
                <c:pt idx="3">
                  <c:v>1722308</c:v>
                </c:pt>
                <c:pt idx="4">
                  <c:v>2230102</c:v>
                </c:pt>
                <c:pt idx="5">
                  <c:v>1064712</c:v>
                </c:pt>
                <c:pt idx="6">
                  <c:v>1123933</c:v>
                </c:pt>
                <c:pt idx="7">
                  <c:v>3653043</c:v>
                </c:pt>
              </c:numCache>
            </c:numRef>
          </c:val>
          <c:smooth val="0"/>
          <c:extLst>
            <c:ext xmlns:c16="http://schemas.microsoft.com/office/drawing/2014/chart" uri="{C3380CC4-5D6E-409C-BE32-E72D297353CC}">
              <c16:uniqueId val="{00000003-7FDC-4CBB-884E-BB37ACC53020}"/>
            </c:ext>
          </c:extLst>
        </c:ser>
        <c:dLbls>
          <c:dLblPos val="r"/>
          <c:showLegendKey val="0"/>
          <c:showVal val="1"/>
          <c:showCatName val="0"/>
          <c:showSerName val="0"/>
          <c:showPercent val="0"/>
          <c:showBubbleSize val="0"/>
        </c:dLbls>
        <c:marker val="1"/>
        <c:smooth val="0"/>
        <c:axId val="993821248"/>
        <c:axId val="1299943568"/>
      </c:lineChart>
      <c:catAx>
        <c:axId val="99382124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99943568"/>
        <c:crosses val="autoZero"/>
        <c:auto val="1"/>
        <c:lblAlgn val="ctr"/>
        <c:lblOffset val="100"/>
        <c:noMultiLvlLbl val="0"/>
      </c:catAx>
      <c:valAx>
        <c:axId val="12999435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93821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Assessment Data File 1 - Youtube data.xlsx]q18!PivotTable20</c:name>
    <c:fmtId val="14"/>
  </c:pivotSource>
  <c:chart>
    <c:autoTitleDeleted val="0"/>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1"/>
            </a:solidFill>
            <a:ln>
              <a:noFill/>
            </a:ln>
            <a:effectLst/>
          </c:spPr>
        </c:marker>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2"/>
            </a:solidFill>
            <a:ln>
              <a:noFill/>
            </a:ln>
            <a:effectLst/>
          </c:spPr>
        </c:marker>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3"/>
            </a:solidFill>
            <a:ln>
              <a:noFill/>
            </a:ln>
            <a:effectLst/>
          </c:spPr>
        </c:marker>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'q18'!$B$3</c:f>
              <c:strCache>
                <c:ptCount val="1"/>
                <c:pt idx="0">
                  <c:v>Sum of likes</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'q18'!$A$4:$A$12</c:f>
              <c:strCache>
                <c:ptCount val="8"/>
                <c:pt idx="0">
                  <c:v>Jan</c:v>
                </c:pt>
                <c:pt idx="1">
                  <c:v>Feb</c:v>
                </c:pt>
                <c:pt idx="2">
                  <c:v>Mar</c:v>
                </c:pt>
                <c:pt idx="3">
                  <c:v>Apr</c:v>
                </c:pt>
                <c:pt idx="4">
                  <c:v>May</c:v>
                </c:pt>
                <c:pt idx="5">
                  <c:v>Jun</c:v>
                </c:pt>
                <c:pt idx="6">
                  <c:v>Nov</c:v>
                </c:pt>
                <c:pt idx="7">
                  <c:v>Dec</c:v>
                </c:pt>
              </c:strCache>
            </c:strRef>
          </c:cat>
          <c:val>
            <c:numRef>
              <c:f>'q18'!$B$4:$B$12</c:f>
              <c:numCache>
                <c:formatCode>General</c:formatCode>
                <c:ptCount val="8"/>
                <c:pt idx="0">
                  <c:v>31968996</c:v>
                </c:pt>
                <c:pt idx="1">
                  <c:v>28218614</c:v>
                </c:pt>
                <c:pt idx="2">
                  <c:v>33398949</c:v>
                </c:pt>
                <c:pt idx="3">
                  <c:v>31799919</c:v>
                </c:pt>
                <c:pt idx="4">
                  <c:v>31326584</c:v>
                </c:pt>
                <c:pt idx="5">
                  <c:v>19696892</c:v>
                </c:pt>
                <c:pt idx="6">
                  <c:v>20852796</c:v>
                </c:pt>
                <c:pt idx="7">
                  <c:v>38211076</c:v>
                </c:pt>
              </c:numCache>
            </c:numRef>
          </c:val>
          <c:extLst>
            <c:ext xmlns:c16="http://schemas.microsoft.com/office/drawing/2014/chart" uri="{C3380CC4-5D6E-409C-BE32-E72D297353CC}">
              <c16:uniqueId val="{00000000-719B-4412-98F8-E49B9556ACE6}"/>
            </c:ext>
          </c:extLst>
        </c:ser>
        <c:ser>
          <c:idx val="1"/>
          <c:order val="1"/>
          <c:tx>
            <c:strRef>
              <c:f>'q18'!$C$3</c:f>
              <c:strCache>
                <c:ptCount val="1"/>
                <c:pt idx="0">
                  <c:v>Sum of likes2</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'q18'!$A$4:$A$12</c:f>
              <c:strCache>
                <c:ptCount val="8"/>
                <c:pt idx="0">
                  <c:v>Jan</c:v>
                </c:pt>
                <c:pt idx="1">
                  <c:v>Feb</c:v>
                </c:pt>
                <c:pt idx="2">
                  <c:v>Mar</c:v>
                </c:pt>
                <c:pt idx="3">
                  <c:v>Apr</c:v>
                </c:pt>
                <c:pt idx="4">
                  <c:v>May</c:v>
                </c:pt>
                <c:pt idx="5">
                  <c:v>Jun</c:v>
                </c:pt>
                <c:pt idx="6">
                  <c:v>Nov</c:v>
                </c:pt>
                <c:pt idx="7">
                  <c:v>Dec</c:v>
                </c:pt>
              </c:strCache>
            </c:strRef>
          </c:cat>
          <c:val>
            <c:numRef>
              <c:f>'q18'!$C$4:$C$12</c:f>
              <c:numCache>
                <c:formatCode>General</c:formatCode>
                <c:ptCount val="8"/>
                <c:pt idx="0">
                  <c:v>31968996</c:v>
                </c:pt>
                <c:pt idx="1">
                  <c:v>28218614</c:v>
                </c:pt>
                <c:pt idx="2">
                  <c:v>33398949</c:v>
                </c:pt>
                <c:pt idx="3">
                  <c:v>31799919</c:v>
                </c:pt>
                <c:pt idx="4">
                  <c:v>31326584</c:v>
                </c:pt>
                <c:pt idx="5">
                  <c:v>19696892</c:v>
                </c:pt>
                <c:pt idx="6">
                  <c:v>20852796</c:v>
                </c:pt>
                <c:pt idx="7">
                  <c:v>38211076</c:v>
                </c:pt>
              </c:numCache>
            </c:numRef>
          </c:val>
          <c:extLst>
            <c:ext xmlns:c16="http://schemas.microsoft.com/office/drawing/2014/chart" uri="{C3380CC4-5D6E-409C-BE32-E72D297353CC}">
              <c16:uniqueId val="{00000001-719B-4412-98F8-E49B9556ACE6}"/>
            </c:ext>
          </c:extLst>
        </c:ser>
        <c:ser>
          <c:idx val="2"/>
          <c:order val="2"/>
          <c:tx>
            <c:strRef>
              <c:f>'q18'!$D$3</c:f>
              <c:strCache>
                <c:ptCount val="1"/>
                <c:pt idx="0">
                  <c:v>Sum of dislikes</c:v>
                </c:pt>
              </c:strCache>
            </c:strRef>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f>'q18'!$A$4:$A$12</c:f>
              <c:strCache>
                <c:ptCount val="8"/>
                <c:pt idx="0">
                  <c:v>Jan</c:v>
                </c:pt>
                <c:pt idx="1">
                  <c:v>Feb</c:v>
                </c:pt>
                <c:pt idx="2">
                  <c:v>Mar</c:v>
                </c:pt>
                <c:pt idx="3">
                  <c:v>Apr</c:v>
                </c:pt>
                <c:pt idx="4">
                  <c:v>May</c:v>
                </c:pt>
                <c:pt idx="5">
                  <c:v>Jun</c:v>
                </c:pt>
                <c:pt idx="6">
                  <c:v>Nov</c:v>
                </c:pt>
                <c:pt idx="7">
                  <c:v>Dec</c:v>
                </c:pt>
              </c:strCache>
            </c:strRef>
          </c:cat>
          <c:val>
            <c:numRef>
              <c:f>'q18'!$D$4:$D$12</c:f>
              <c:numCache>
                <c:formatCode>General</c:formatCode>
                <c:ptCount val="8"/>
                <c:pt idx="0">
                  <c:v>1993620</c:v>
                </c:pt>
                <c:pt idx="1">
                  <c:v>1685767</c:v>
                </c:pt>
                <c:pt idx="2">
                  <c:v>2135301</c:v>
                </c:pt>
                <c:pt idx="3">
                  <c:v>1722308</c:v>
                </c:pt>
                <c:pt idx="4">
                  <c:v>2230102</c:v>
                </c:pt>
                <c:pt idx="5">
                  <c:v>1064712</c:v>
                </c:pt>
                <c:pt idx="6">
                  <c:v>1123933</c:v>
                </c:pt>
                <c:pt idx="7">
                  <c:v>3653043</c:v>
                </c:pt>
              </c:numCache>
            </c:numRef>
          </c:val>
          <c:extLst>
            <c:ext xmlns:c16="http://schemas.microsoft.com/office/drawing/2014/chart" uri="{C3380CC4-5D6E-409C-BE32-E72D297353CC}">
              <c16:uniqueId val="{00000002-719B-4412-98F8-E49B9556ACE6}"/>
            </c:ext>
          </c:extLst>
        </c:ser>
        <c:dLbls>
          <c:showLegendKey val="0"/>
          <c:showVal val="0"/>
          <c:showCatName val="0"/>
          <c:showSerName val="0"/>
          <c:showPercent val="0"/>
          <c:showBubbleSize val="0"/>
        </c:dLbls>
        <c:gapWidth val="160"/>
        <c:gapDepth val="0"/>
        <c:shape val="box"/>
        <c:axId val="1324066352"/>
        <c:axId val="1026744976"/>
        <c:axId val="0"/>
      </c:bar3DChart>
      <c:catAx>
        <c:axId val="13240663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744976"/>
        <c:crosses val="autoZero"/>
        <c:auto val="1"/>
        <c:lblAlgn val="ctr"/>
        <c:lblOffset val="100"/>
        <c:noMultiLvlLbl val="0"/>
      </c:catAx>
      <c:valAx>
        <c:axId val="1026744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4066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Final Assessment Data File 1 - Youtube data.xlsx]q11!PivotTable12</c:name>
    <c:fmtId val="6"/>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'q11'!$B$3</c:f>
              <c:strCache>
                <c:ptCount val="1"/>
                <c:pt idx="0">
                  <c:v>Sum of views</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multiLvlStrRef>
              <c:f>'q11'!$A$4:$A$10</c:f>
              <c:multiLvlStrCache>
                <c:ptCount val="4"/>
                <c:lvl>
                  <c:pt idx="0">
                    <c:v>Qtr2</c:v>
                  </c:pt>
                  <c:pt idx="1">
                    <c:v>Qtr4</c:v>
                  </c:pt>
                  <c:pt idx="2">
                    <c:v>Qtr1</c:v>
                  </c:pt>
                  <c:pt idx="3">
                    <c:v>Qtr2</c:v>
                  </c:pt>
                </c:lvl>
                <c:lvl>
                  <c:pt idx="0">
                    <c:v>2017</c:v>
                  </c:pt>
                  <c:pt idx="2">
                    <c:v>2018</c:v>
                  </c:pt>
                </c:lvl>
              </c:multiLvlStrCache>
            </c:multiLvlStrRef>
          </c:cat>
          <c:val>
            <c:numRef>
              <c:f>'q11'!$B$4:$B$10</c:f>
              <c:numCache>
                <c:formatCode>General</c:formatCode>
                <c:ptCount val="4"/>
                <c:pt idx="0">
                  <c:v>58175</c:v>
                </c:pt>
                <c:pt idx="1">
                  <c:v>2700349822</c:v>
                </c:pt>
                <c:pt idx="2">
                  <c:v>4729779734</c:v>
                </c:pt>
                <c:pt idx="3">
                  <c:v>3716129493</c:v>
                </c:pt>
              </c:numCache>
            </c:numRef>
          </c:val>
          <c:smooth val="0"/>
          <c:extLst>
            <c:ext xmlns:c16="http://schemas.microsoft.com/office/drawing/2014/chart" uri="{C3380CC4-5D6E-409C-BE32-E72D297353CC}">
              <c16:uniqueId val="{00000000-3DDE-49E7-94F3-72CBF3EE0F5B}"/>
            </c:ext>
          </c:extLst>
        </c:ser>
        <c:ser>
          <c:idx val="1"/>
          <c:order val="1"/>
          <c:tx>
            <c:strRef>
              <c:f>'q11'!$C$3</c:f>
              <c:strCache>
                <c:ptCount val="1"/>
                <c:pt idx="0">
                  <c:v>Count of trending_date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'q11'!$A$4:$A$10</c:f>
              <c:multiLvlStrCache>
                <c:ptCount val="4"/>
                <c:lvl>
                  <c:pt idx="0">
                    <c:v>Qtr2</c:v>
                  </c:pt>
                  <c:pt idx="1">
                    <c:v>Qtr4</c:v>
                  </c:pt>
                  <c:pt idx="2">
                    <c:v>Qtr1</c:v>
                  </c:pt>
                  <c:pt idx="3">
                    <c:v>Qtr2</c:v>
                  </c:pt>
                </c:lvl>
                <c:lvl>
                  <c:pt idx="0">
                    <c:v>2017</c:v>
                  </c:pt>
                  <c:pt idx="2">
                    <c:v>2018</c:v>
                  </c:pt>
                </c:lvl>
              </c:multiLvlStrCache>
            </c:multiLvlStrRef>
          </c:cat>
          <c:val>
            <c:numRef>
              <c:f>'q11'!$C$4:$C$10</c:f>
              <c:numCache>
                <c:formatCode>General</c:formatCode>
                <c:ptCount val="4"/>
                <c:pt idx="0">
                  <c:v>1</c:v>
                </c:pt>
                <c:pt idx="1">
                  <c:v>4537</c:v>
                </c:pt>
                <c:pt idx="2">
                  <c:v>7242</c:v>
                </c:pt>
                <c:pt idx="3">
                  <c:v>4527</c:v>
                </c:pt>
              </c:numCache>
            </c:numRef>
          </c:val>
          <c:smooth val="0"/>
          <c:extLst>
            <c:ext xmlns:c16="http://schemas.microsoft.com/office/drawing/2014/chart" uri="{C3380CC4-5D6E-409C-BE32-E72D297353CC}">
              <c16:uniqueId val="{00000001-3DDE-49E7-94F3-72CBF3EE0F5B}"/>
            </c:ext>
          </c:extLst>
        </c:ser>
        <c:dLbls>
          <c:showLegendKey val="0"/>
          <c:showVal val="0"/>
          <c:showCatName val="0"/>
          <c:showSerName val="0"/>
          <c:showPercent val="0"/>
          <c:showBubbleSize val="0"/>
        </c:dLbls>
        <c:marker val="1"/>
        <c:smooth val="0"/>
        <c:axId val="648383216"/>
        <c:axId val="1334310080"/>
      </c:lineChart>
      <c:catAx>
        <c:axId val="64838321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4310080"/>
        <c:crosses val="autoZero"/>
        <c:auto val="1"/>
        <c:lblAlgn val="ctr"/>
        <c:lblOffset val="100"/>
        <c:noMultiLvlLbl val="0"/>
      </c:catAx>
      <c:valAx>
        <c:axId val="13343100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838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'q17'!$F$4:$F$21</cx:f>
        <cx:lvl ptCount="18">
          <cx:pt idx="0">Autos &amp; Vehicles</cx:pt>
          <cx:pt idx="1">Comedy</cx:pt>
          <cx:pt idx="2">Education</cx:pt>
          <cx:pt idx="3">Entertainment</cx:pt>
          <cx:pt idx="4">Film &amp; Animation</cx:pt>
          <cx:pt idx="5">Gaming</cx:pt>
          <cx:pt idx="6">Howto &amp; Style</cx:pt>
          <cx:pt idx="7">Movies</cx:pt>
          <cx:pt idx="8">Music</cx:pt>
          <cx:pt idx="9">News &amp; Politics</cx:pt>
          <cx:pt idx="10">People &amp; Blogs</cx:pt>
          <cx:pt idx="11">Pets &amp; Animals</cx:pt>
          <cx:pt idx="12">Religious</cx:pt>
          <cx:pt idx="13">Science &amp; Technology</cx:pt>
          <cx:pt idx="14">Shows</cx:pt>
          <cx:pt idx="15">Sports</cx:pt>
          <cx:pt idx="16">Travel &amp; Events</cx:pt>
          <cx:pt idx="17">Grand Total</cx:pt>
        </cx:lvl>
      </cx:strDim>
      <cx:numDim type="val">
        <cx:f>'q17'!$G$4:$G$21</cx:f>
        <cx:lvl ptCount="18" formatCode="General">
          <cx:pt idx="0">26945</cx:pt>
          <cx:pt idx="1">3117473</cx:pt>
          <cx:pt idx="2">455965</cx:pt>
          <cx:pt idx="3">8969633</cx:pt>
          <cx:pt idx="4">1196090</cx:pt>
          <cx:pt idx="5">178580</cx:pt>
          <cx:pt idx="6">411823</cx:pt>
          <cx:pt idx="7">4617</cx:pt>
          <cx:pt idx="8">3450605</cx:pt>
          <cx:pt idx="9">1056430</cx:pt>
          <cx:pt idx="10">1032463</cx:pt>
          <cx:pt idx="11">21384</cx:pt>
          <cx:pt idx="12">7014</cx:pt>
          <cx:pt idx="13">3381982</cx:pt>
          <cx:pt idx="14">64106</cx:pt>
          <cx:pt idx="15">786327</cx:pt>
          <cx:pt idx="16">2236</cx:pt>
          <cx:pt idx="17">24163673</cx:pt>
        </cx:lvl>
      </cx:numDim>
    </cx:data>
    <cx:data id="1">
      <cx:strDim type="cat">
        <cx:f>'q17'!$F$4:$F$21</cx:f>
        <cx:lvl ptCount="18">
          <cx:pt idx="0">Autos &amp; Vehicles</cx:pt>
          <cx:pt idx="1">Comedy</cx:pt>
          <cx:pt idx="2">Education</cx:pt>
          <cx:pt idx="3">Entertainment</cx:pt>
          <cx:pt idx="4">Film &amp; Animation</cx:pt>
          <cx:pt idx="5">Gaming</cx:pt>
          <cx:pt idx="6">Howto &amp; Style</cx:pt>
          <cx:pt idx="7">Movies</cx:pt>
          <cx:pt idx="8">Music</cx:pt>
          <cx:pt idx="9">News &amp; Politics</cx:pt>
          <cx:pt idx="10">People &amp; Blogs</cx:pt>
          <cx:pt idx="11">Pets &amp; Animals</cx:pt>
          <cx:pt idx="12">Religious</cx:pt>
          <cx:pt idx="13">Science &amp; Technology</cx:pt>
          <cx:pt idx="14">Shows</cx:pt>
          <cx:pt idx="15">Sports</cx:pt>
          <cx:pt idx="16">Travel &amp; Events</cx:pt>
          <cx:pt idx="17">Grand Total</cx:pt>
        </cx:lvl>
      </cx:strDim>
      <cx:numDim type="val">
        <cx:f>'q17'!$H$4:$H$21</cx:f>
        <cx:lvl ptCount="18" formatCode="General">
          <cx:pt idx="0">9158</cx:pt>
          <cx:pt idx="1">1609766</cx:pt>
          <cx:pt idx="2">118993</cx:pt>
          <cx:pt idx="3">6681076</cx:pt>
          <cx:pt idx="4">934036</cx:pt>
          <cx:pt idx="5">79523</cx:pt>
          <cx:pt idx="6">429296</cx:pt>
          <cx:pt idx="7">4984</cx:pt>
          <cx:pt idx="8">3116666</cx:pt>
          <cx:pt idx="9">981590</cx:pt>
          <cx:pt idx="10">697899</cx:pt>
          <cx:pt idx="11">3322</cx:pt>
          <cx:pt idx="12">4730</cx:pt>
          <cx:pt idx="13">396381</cx:pt>
          <cx:pt idx="14">132310</cx:pt>
          <cx:pt idx="15">408669</cx:pt>
          <cx:pt idx="16">387</cx:pt>
          <cx:pt idx="17">15608786</cx:pt>
        </cx:lvl>
      </cx:numDim>
    </cx:data>
    <cx:data id="2">
      <cx:strDim type="cat">
        <cx:f>'q17'!$F$4:$F$21</cx:f>
        <cx:lvl ptCount="18">
          <cx:pt idx="0">Autos &amp; Vehicles</cx:pt>
          <cx:pt idx="1">Comedy</cx:pt>
          <cx:pt idx="2">Education</cx:pt>
          <cx:pt idx="3">Entertainment</cx:pt>
          <cx:pt idx="4">Film &amp; Animation</cx:pt>
          <cx:pt idx="5">Gaming</cx:pt>
          <cx:pt idx="6">Howto &amp; Style</cx:pt>
          <cx:pt idx="7">Movies</cx:pt>
          <cx:pt idx="8">Music</cx:pt>
          <cx:pt idx="9">News &amp; Politics</cx:pt>
          <cx:pt idx="10">People &amp; Blogs</cx:pt>
          <cx:pt idx="11">Pets &amp; Animals</cx:pt>
          <cx:pt idx="12">Religious</cx:pt>
          <cx:pt idx="13">Science &amp; Technology</cx:pt>
          <cx:pt idx="14">Shows</cx:pt>
          <cx:pt idx="15">Sports</cx:pt>
          <cx:pt idx="16">Travel &amp; Events</cx:pt>
          <cx:pt idx="17">Grand Total</cx:pt>
        </cx:lvl>
      </cx:strDim>
      <cx:numDim type="val">
        <cx:f>'q17'!$I$4:$I$21</cx:f>
        <cx:lvl ptCount="18" formatCode="General">
          <cx:pt idx="0">189163</cx:pt>
          <cx:pt idx="1">38804398</cx:pt>
          <cx:pt idx="2">3529171</cx:pt>
          <cx:pt idx="3">83836195</cx:pt>
          <cx:pt idx="4">14308758</cx:pt>
          <cx:pt idx="5">1988458</cx:pt>
          <cx:pt idx="6">4322796</cx:pt>
          <cx:pt idx="7">80026</cx:pt>
          <cx:pt idx="8">54100112</cx:pt>
          <cx:pt idx="9">5762909</cx:pt>
          <cx:pt idx="10">8841134</cx:pt>
          <cx:pt idx="11">186307</cx:pt>
          <cx:pt idx="12">127654</cx:pt>
          <cx:pt idx="13">9566636</cx:pt>
          <cx:pt idx="14">427347</cx:pt>
          <cx:pt idx="15">9389714</cx:pt>
          <cx:pt idx="16">13048</cx:pt>
          <cx:pt idx="17">235473826</cx:pt>
        </cx:lvl>
      </cx:numDim>
    </cx:data>
  </cx:chartData>
  <cx:chart>
    <cx:title pos="t" align="ctr" overlay="0">
      <cx:tx>
        <cx:txData>
          <cx:v>OUTLIERS</cx:v>
        </cx:txData>
      </cx:tx>
      <cx:txPr>
        <a:bodyPr spcFirstLastPara="1" vertOverflow="ellipsis" horzOverflow="overflow" wrap="square" lIns="0" tIns="0" rIns="0" bIns="0" anchor="ctr" anchorCtr="1"/>
        <a:lstStyle/>
        <a:p>
          <a:pPr algn="ctr" rtl="0">
            <a:defRPr/>
          </a:pPr>
          <a:r>
            <a:rPr lang="en-US" sz="1600" b="1" i="0" u="none" strike="noStrike" spc="100" baseline="0">
              <a:solidFill>
                <a:srgbClr val="FFFFFF">
                  <a:lumMod val="95000"/>
                </a:srgbClr>
              </a:solidFill>
              <a:effectLst>
                <a:outerShdw blurRad="50800" dist="38100" dir="5400000" algn="t" rotWithShape="0">
                  <a:prstClr val="black">
                    <a:alpha val="40000"/>
                  </a:prstClr>
                </a:outerShdw>
              </a:effectLst>
              <a:latin typeface="Arial"/>
              <a:cs typeface="Arial"/>
            </a:rPr>
            <a:t>OUTLIERS</a:t>
          </a:r>
        </a:p>
      </cx:txPr>
    </cx:title>
    <cx:plotArea>
      <cx:plotAreaRegion>
        <cx:series layoutId="boxWhisker" uniqueId="{4A8B9A1D-C277-463F-B89F-4238072C013B}">
          <cx:tx>
            <cx:txData>
              <cx:f>'q17'!$G$3</cx:f>
              <cx:v>Sum of comment_count</cx:v>
            </cx:txData>
          </cx:tx>
          <cx:dataId val="0"/>
          <cx:layoutPr>
            <cx:visibility meanLine="1" meanMarker="1" nonoutliers="0" outliers="1"/>
            <cx:statistics quartileMethod="exclusive"/>
          </cx:layoutPr>
        </cx:series>
        <cx:series layoutId="boxWhisker" uniqueId="{D02DAFEC-F901-4621-BE22-3F5388459B28}">
          <cx:tx>
            <cx:txData>
              <cx:f>'q17'!$H$3</cx:f>
              <cx:v>Sum of dislikes</cx:v>
            </cx:txData>
          </cx:tx>
          <cx:dataId val="1"/>
          <cx:layoutPr>
            <cx:visibility meanLine="1" meanMarker="1" nonoutliers="0" outliers="1"/>
            <cx:statistics quartileMethod="exclusive"/>
          </cx:layoutPr>
        </cx:series>
        <cx:series layoutId="boxWhisker" uniqueId="{91A95E8D-F5C9-48BF-ACC2-C7B61CA3074D}">
          <cx:tx>
            <cx:txData>
              <cx:f>'q17'!$I$3</cx:f>
              <cx:v>Sum of likes</cx:v>
            </cx:txData>
          </cx:tx>
          <cx:dataId val="2"/>
          <cx:layoutPr>
            <cx:visibility meanLine="1" meanMarker="1" nonoutliers="0" outliers="1"/>
            <cx:statistics quartileMethod="exclusive"/>
          </cx:layoutPr>
        </cx:series>
      </cx:plotAreaRegion>
      <cx:axis id="0">
        <cx:catScaling gapWidth="1.5"/>
        <cx:tickLabels/>
      </cx:axis>
      <cx:axis id="1">
        <cx:valScaling/>
        <cx:majorGridlines/>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9">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ln>
        <a:solidFill>
          <a:schemeClr val="ph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7" name="flSlideMaster.Title SlideFooter" descr="Classification: Confidential Contains PII: No">
            <a:extLst>
              <a:ext uri="{FF2B5EF4-FFF2-40B4-BE49-F238E27FC236}">
                <a16:creationId xmlns:a16="http://schemas.microsoft.com/office/drawing/2014/main" id="{5867843E-C7CD-49A6-24D4-4C54BE33ECB9}"/>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773205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12" name="flSlideMaster.Title and Vertical TextFooter" descr="Classification: Confidential Contains PII: No">
            <a:extLst>
              <a:ext uri="{FF2B5EF4-FFF2-40B4-BE49-F238E27FC236}">
                <a16:creationId xmlns:a16="http://schemas.microsoft.com/office/drawing/2014/main" id="{292F4163-6991-5E10-9E2D-DA23BD8D85FF}"/>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85090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12" name="flSlideMaster.Vertical Title and TextFooter" descr="Classification: Confidential Contains PII: No">
            <a:extLst>
              <a:ext uri="{FF2B5EF4-FFF2-40B4-BE49-F238E27FC236}">
                <a16:creationId xmlns:a16="http://schemas.microsoft.com/office/drawing/2014/main" id="{858E4692-3E8A-250E-5BA1-B1BE02D257A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2357055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7" name="flSlideMaster.Title and ContentFooter" descr="Classification: Confidential Contains PII: No">
            <a:extLst>
              <a:ext uri="{FF2B5EF4-FFF2-40B4-BE49-F238E27FC236}">
                <a16:creationId xmlns:a16="http://schemas.microsoft.com/office/drawing/2014/main" id="{519DD531-3946-1111-C64D-C9A049A34C0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0132751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7" name="flSlideMaster.Section HeaderFooter" descr="Classification: Confidential Contains PII: No">
            <a:extLst>
              <a:ext uri="{FF2B5EF4-FFF2-40B4-BE49-F238E27FC236}">
                <a16:creationId xmlns:a16="http://schemas.microsoft.com/office/drawing/2014/main" id="{1C9B652E-5BF7-B02E-DB55-D8FA66BC330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9828498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8" name="flSlideMaster.Two ContentFooter" descr="Classification: Confidential Contains PII: No">
            <a:extLst>
              <a:ext uri="{FF2B5EF4-FFF2-40B4-BE49-F238E27FC236}">
                <a16:creationId xmlns:a16="http://schemas.microsoft.com/office/drawing/2014/main" id="{1184EA05-FEA0-94DB-3231-5E0FA6F5079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2169445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10" name="flSlideMaster.ComparisonFooter" descr="Classification: Confidential Contains PII: No">
            <a:extLst>
              <a:ext uri="{FF2B5EF4-FFF2-40B4-BE49-F238E27FC236}">
                <a16:creationId xmlns:a16="http://schemas.microsoft.com/office/drawing/2014/main" id="{07650A29-AA01-8D61-C12C-955EF546B889}"/>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041795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6" name="flSlideMaster.Title OnlyFooter" descr="Classification: Confidential Contains PII: No">
            <a:extLst>
              <a:ext uri="{FF2B5EF4-FFF2-40B4-BE49-F238E27FC236}">
                <a16:creationId xmlns:a16="http://schemas.microsoft.com/office/drawing/2014/main" id="{BFC0778A-90DE-A97B-7EFB-F5D72277ABE6}"/>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677281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5" name="flSlideMaster.BlankFooter" descr="Classification: Confidential Contains PII: No">
            <a:extLst>
              <a:ext uri="{FF2B5EF4-FFF2-40B4-BE49-F238E27FC236}">
                <a16:creationId xmlns:a16="http://schemas.microsoft.com/office/drawing/2014/main" id="{7AD43CC2-11D1-F95E-78E5-324E8B12B60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70421575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8" name="flSlideMaster.Content with CaptionFooter" descr="Classification: Confidential Contains PII: No">
            <a:extLst>
              <a:ext uri="{FF2B5EF4-FFF2-40B4-BE49-F238E27FC236}">
                <a16:creationId xmlns:a16="http://schemas.microsoft.com/office/drawing/2014/main" id="{C74B784D-1E6F-8F31-6708-4BE74392CB0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7909931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2/28/2024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
        <p:nvSpPr>
          <p:cNvPr id="8" name="flSlideMaster.Picture with CaptionFooter" descr="Classification: Confidential Contains PII: No">
            <a:extLst>
              <a:ext uri="{FF2B5EF4-FFF2-40B4-BE49-F238E27FC236}">
                <a16:creationId xmlns:a16="http://schemas.microsoft.com/office/drawing/2014/main" id="{E5A7BA44-CF6F-245A-DA0D-22877A4B5B7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7031378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2/28/2024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6664751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60" r:id="rId7"/>
    <p:sldLayoutId id="2147483761" r:id="rId8"/>
    <p:sldLayoutId id="2147483762" r:id="rId9"/>
    <p:sldLayoutId id="2147483763" r:id="rId10"/>
    <p:sldLayoutId id="2147483765" r:id="rId11"/>
  </p:sldLayoutIdLst>
  <p:hf sldNum="0" hdr="0" ftr="0" dt="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41F15550-584E-9EB8-86E2-1B3CB00B3C41}"/>
              </a:ext>
            </a:extLst>
          </p:cNvPr>
          <p:cNvPicPr>
            <a:picLocks noChangeAspect="1"/>
          </p:cNvPicPr>
          <p:nvPr/>
        </p:nvPicPr>
        <p:blipFill rotWithShape="1">
          <a:blip r:embed="rId2"/>
          <a:srcRect t="7865" b="7865"/>
          <a:stretch/>
        </p:blipFill>
        <p:spPr>
          <a:xfrm>
            <a:off x="20" y="10"/>
            <a:ext cx="12191979" cy="6857989"/>
          </a:xfrm>
          <a:prstGeom prst="rect">
            <a:avLst/>
          </a:prstGeom>
        </p:spPr>
      </p:pic>
      <p:sp useBgFill="1">
        <p:nvSpPr>
          <p:cNvPr id="25" name="Freeform: Shape 24">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07D1E-C46E-D36F-A662-04A213783DED}"/>
              </a:ext>
            </a:extLst>
          </p:cNvPr>
          <p:cNvSpPr>
            <a:spLocks noGrp="1"/>
          </p:cNvSpPr>
          <p:nvPr>
            <p:ph type="ctrTitle"/>
          </p:nvPr>
        </p:nvSpPr>
        <p:spPr>
          <a:xfrm>
            <a:off x="6969760" y="1891412"/>
            <a:ext cx="4683759" cy="2149459"/>
          </a:xfrm>
        </p:spPr>
        <p:txBody>
          <a:bodyPr>
            <a:normAutofit/>
          </a:bodyPr>
          <a:lstStyle/>
          <a:p>
            <a:pPr algn="ctr"/>
            <a:r>
              <a:rPr lang="en-IN" sz="4000" dirty="0">
                <a:latin typeface="Times New Roman" panose="02020603050405020304" pitchFamily="18" charset="0"/>
                <a:cs typeface="Times New Roman" panose="02020603050405020304" pitchFamily="18" charset="0"/>
              </a:rPr>
              <a:t>FINAL ASSESMENT- EXCEL</a:t>
            </a:r>
          </a:p>
        </p:txBody>
      </p:sp>
      <p:sp>
        <p:nvSpPr>
          <p:cNvPr id="3" name="Subtitle 2">
            <a:extLst>
              <a:ext uri="{FF2B5EF4-FFF2-40B4-BE49-F238E27FC236}">
                <a16:creationId xmlns:a16="http://schemas.microsoft.com/office/drawing/2014/main" id="{59B00CBF-7F0D-2C62-1638-12A8503A787D}"/>
              </a:ext>
            </a:extLst>
          </p:cNvPr>
          <p:cNvSpPr>
            <a:spLocks noGrp="1"/>
          </p:cNvSpPr>
          <p:nvPr>
            <p:ph type="subTitle" idx="1"/>
          </p:nvPr>
        </p:nvSpPr>
        <p:spPr>
          <a:xfrm>
            <a:off x="7772398" y="4313467"/>
            <a:ext cx="2765446" cy="1241171"/>
          </a:xfrm>
        </p:spPr>
        <p:txBody>
          <a:bodyPr>
            <a:normAutofit/>
          </a:bodyPr>
          <a:lstStyle/>
          <a:p>
            <a:pPr algn="r"/>
            <a:r>
              <a:rPr lang="en-IN" dirty="0">
                <a:latin typeface="Times New Roman" panose="02020603050405020304" pitchFamily="18" charset="0"/>
                <a:cs typeface="Times New Roman" panose="02020603050405020304" pitchFamily="18" charset="0"/>
              </a:rPr>
              <a:t>SHAKTIVEL R </a:t>
            </a:r>
          </a:p>
          <a:p>
            <a:pPr algn="r"/>
            <a:r>
              <a:rPr lang="en-IN" dirty="0">
                <a:latin typeface="Times New Roman" panose="02020603050405020304" pitchFamily="18" charset="0"/>
                <a:cs typeface="Times New Roman" panose="02020603050405020304" pitchFamily="18" charset="0"/>
              </a:rPr>
              <a:t>4308</a:t>
            </a:r>
          </a:p>
        </p:txBody>
      </p:sp>
      <p:sp>
        <p:nvSpPr>
          <p:cNvPr id="26" name="Freeform: Shape 10">
            <a:extLst>
              <a:ext uri="{FF2B5EF4-FFF2-40B4-BE49-F238E27FC236}">
                <a16:creationId xmlns:a16="http://schemas.microsoft.com/office/drawing/2014/main" id="{98F816C8-664D-4D46-87AC-DD705400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05180"/>
            <a:ext cx="4014345" cy="5316049"/>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85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ED43-B1BE-5C60-8820-C631891F9806}"/>
              </a:ext>
            </a:extLst>
          </p:cNvPr>
          <p:cNvSpPr>
            <a:spLocks noGrp="1"/>
          </p:cNvSpPr>
          <p:nvPr>
            <p:ph type="title"/>
          </p:nvPr>
        </p:nvSpPr>
        <p:spPr>
          <a:xfrm>
            <a:off x="839788" y="91441"/>
            <a:ext cx="3932237" cy="703170"/>
          </a:xfrm>
        </p:spPr>
        <p:txBody>
          <a:bodyPr>
            <a:normAutofit/>
          </a:bodyPr>
          <a:lstStyle/>
          <a:p>
            <a:r>
              <a:rPr lang="en-IN" sz="2000" dirty="0">
                <a:latin typeface="Times New Roman" panose="02020603050405020304" pitchFamily="18" charset="0"/>
                <a:cs typeface="Times New Roman" panose="02020603050405020304" pitchFamily="18" charset="0"/>
              </a:rPr>
              <a:t>QUESTION 16 –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INSIGHTS/ INFERENCE</a:t>
            </a:r>
          </a:p>
        </p:txBody>
      </p:sp>
      <p:sp>
        <p:nvSpPr>
          <p:cNvPr id="4" name="Text Placeholder 3">
            <a:extLst>
              <a:ext uri="{FF2B5EF4-FFF2-40B4-BE49-F238E27FC236}">
                <a16:creationId xmlns:a16="http://schemas.microsoft.com/office/drawing/2014/main" id="{5AED60A4-3173-1E37-9598-E0479BB82079}"/>
              </a:ext>
            </a:extLst>
          </p:cNvPr>
          <p:cNvSpPr>
            <a:spLocks noGrp="1"/>
          </p:cNvSpPr>
          <p:nvPr>
            <p:ph type="body" sz="half" idx="2"/>
          </p:nvPr>
        </p:nvSpPr>
        <p:spPr>
          <a:xfrm>
            <a:off x="839788" y="914400"/>
            <a:ext cx="3932237" cy="4954588"/>
          </a:xfrm>
        </p:spPr>
        <p:txBody>
          <a:bodyPr>
            <a:normAutofit/>
          </a:bodyPr>
          <a:lstStyle/>
          <a:p>
            <a:r>
              <a:rPr lang="en-IN" dirty="0">
                <a:latin typeface="Times New Roman" panose="02020603050405020304" pitchFamily="18" charset="0"/>
                <a:cs typeface="Times New Roman" panose="02020603050405020304" pitchFamily="18" charset="0"/>
              </a:rPr>
              <a:t>Country and sum of views </a:t>
            </a:r>
          </a:p>
          <a:p>
            <a:r>
              <a:rPr lang="en-IN" dirty="0">
                <a:latin typeface="Times New Roman" panose="02020603050405020304" pitchFamily="18" charset="0"/>
                <a:cs typeface="Times New Roman" panose="02020603050405020304" pitchFamily="18" charset="0"/>
              </a:rPr>
              <a:t>The inference from the bar graph can be explained as the increasing trend of views by the country </a:t>
            </a:r>
          </a:p>
          <a:p>
            <a:r>
              <a:rPr lang="en-IN" dirty="0">
                <a:latin typeface="Times New Roman" panose="02020603050405020304" pitchFamily="18" charset="0"/>
                <a:cs typeface="Times New Roman" panose="02020603050405020304" pitchFamily="18" charset="0"/>
              </a:rPr>
              <a:t>That is views are more or less similar in all the countries from which we can infer than mostly the users are equally </a:t>
            </a:r>
            <a:r>
              <a:rPr lang="en-IN" dirty="0" err="1">
                <a:latin typeface="Times New Roman" panose="02020603050405020304" pitchFamily="18" charset="0"/>
                <a:cs typeface="Times New Roman" panose="02020603050405020304" pitchFamily="18" charset="0"/>
              </a:rPr>
              <a:t>spreaded</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graphicFrame>
        <p:nvGraphicFramePr>
          <p:cNvPr id="5" name="Picture Placeholder 4">
            <a:extLst>
              <a:ext uri="{FF2B5EF4-FFF2-40B4-BE49-F238E27FC236}">
                <a16:creationId xmlns:a16="http://schemas.microsoft.com/office/drawing/2014/main" id="{5BD5BEEE-4173-CEAC-4745-E399CCBB4A98}"/>
              </a:ext>
            </a:extLst>
          </p:cNvPr>
          <p:cNvGraphicFramePr>
            <a:graphicFrameLocks noGrp="1"/>
          </p:cNvGraphicFramePr>
          <p:nvPr>
            <p:ph type="pic" idx="1"/>
            <p:extLst>
              <p:ext uri="{D42A27DB-BD31-4B8C-83A1-F6EECF244321}">
                <p14:modId xmlns:p14="http://schemas.microsoft.com/office/powerpoint/2010/main" val="1592363318"/>
              </p:ext>
            </p:extLst>
          </p:nvPr>
        </p:nvGraphicFramePr>
        <p:xfrm>
          <a:off x="5183188" y="447675"/>
          <a:ext cx="6521132" cy="5413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509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63B6E-30E7-36E5-F88A-398D5168AC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F334B-425F-C631-B3FA-6A0967DFFA27}"/>
              </a:ext>
            </a:extLst>
          </p:cNvPr>
          <p:cNvSpPr>
            <a:spLocks noGrp="1"/>
          </p:cNvSpPr>
          <p:nvPr>
            <p:ph type="title"/>
          </p:nvPr>
        </p:nvSpPr>
        <p:spPr>
          <a:xfrm>
            <a:off x="839788" y="91441"/>
            <a:ext cx="3932237" cy="703170"/>
          </a:xfrm>
        </p:spPr>
        <p:txBody>
          <a:bodyPr>
            <a:normAutofit/>
          </a:bodyPr>
          <a:lstStyle/>
          <a:p>
            <a:r>
              <a:rPr lang="en-IN" sz="2000" dirty="0">
                <a:latin typeface="Times New Roman" panose="02020603050405020304" pitchFamily="18" charset="0"/>
                <a:cs typeface="Times New Roman" panose="02020603050405020304" pitchFamily="18" charset="0"/>
              </a:rPr>
              <a:t>QUESTION 17 –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INSIGHTS/ INFERENCE</a:t>
            </a:r>
          </a:p>
        </p:txBody>
      </p:sp>
      <p:sp>
        <p:nvSpPr>
          <p:cNvPr id="4" name="Text Placeholder 3">
            <a:extLst>
              <a:ext uri="{FF2B5EF4-FFF2-40B4-BE49-F238E27FC236}">
                <a16:creationId xmlns:a16="http://schemas.microsoft.com/office/drawing/2014/main" id="{20FB876A-DB5C-6C91-4FCF-600D0ED357B6}"/>
              </a:ext>
            </a:extLst>
          </p:cNvPr>
          <p:cNvSpPr>
            <a:spLocks noGrp="1"/>
          </p:cNvSpPr>
          <p:nvPr>
            <p:ph type="body" sz="half" idx="2"/>
          </p:nvPr>
        </p:nvSpPr>
        <p:spPr>
          <a:xfrm>
            <a:off x="839788" y="914400"/>
            <a:ext cx="3932237" cy="4954588"/>
          </a:xfrm>
        </p:spPr>
        <p:txBody>
          <a:bodyPr>
            <a:normAutofit/>
          </a:bodyPr>
          <a:lstStyle/>
          <a:p>
            <a:r>
              <a:rPr lang="en-IN" dirty="0">
                <a:latin typeface="Times New Roman" panose="02020603050405020304" pitchFamily="18" charset="0"/>
                <a:cs typeface="Times New Roman" panose="02020603050405020304" pitchFamily="18" charset="0"/>
              </a:rPr>
              <a:t>Outliers in engagement metrics</a:t>
            </a:r>
          </a:p>
          <a:p>
            <a:r>
              <a:rPr lang="en-IN" dirty="0">
                <a:latin typeface="Times New Roman" panose="02020603050405020304" pitchFamily="18" charset="0"/>
                <a:cs typeface="Times New Roman" panose="02020603050405020304" pitchFamily="18" charset="0"/>
              </a:rPr>
              <a:t>The outliers in category are entertainment and music which shows many people are interested in listening to those in </a:t>
            </a:r>
            <a:r>
              <a:rPr lang="en-IN" dirty="0" err="1">
                <a:latin typeface="Times New Roman" panose="02020603050405020304" pitchFamily="18" charset="0"/>
                <a:cs typeface="Times New Roman" panose="02020603050405020304" pitchFamily="18" charset="0"/>
              </a:rPr>
              <a:t>youtube</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cx1="http://schemas.microsoft.com/office/drawing/2015/9/8/chartex" Requires="cx1">
          <p:graphicFrame>
            <p:nvGraphicFramePr>
              <p:cNvPr id="5" name="Picture Placeholder 4">
                <a:extLst>
                  <a:ext uri="{FF2B5EF4-FFF2-40B4-BE49-F238E27FC236}">
                    <a16:creationId xmlns:a16="http://schemas.microsoft.com/office/drawing/2014/main" id="{96DA783F-B4A4-8EE6-0472-55938F7FB625}"/>
                  </a:ext>
                </a:extLst>
              </p:cNvPr>
              <p:cNvGraphicFramePr>
                <a:graphicFrameLocks noGrp="1"/>
              </p:cNvGraphicFramePr>
              <p:nvPr>
                <p:ph type="pic" idx="1"/>
                <p:extLst>
                  <p:ext uri="{D42A27DB-BD31-4B8C-83A1-F6EECF244321}">
                    <p14:modId xmlns:p14="http://schemas.microsoft.com/office/powerpoint/2010/main" val="2244127914"/>
                  </p:ext>
                </p:extLst>
              </p:nvPr>
            </p:nvGraphicFramePr>
            <p:xfrm>
              <a:off x="5183188" y="447675"/>
              <a:ext cx="6764972" cy="541337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Picture Placeholder 4">
                <a:extLst>
                  <a:ext uri="{FF2B5EF4-FFF2-40B4-BE49-F238E27FC236}">
                    <a16:creationId xmlns:a16="http://schemas.microsoft.com/office/drawing/2014/main" id="{96DA783F-B4A4-8EE6-0472-55938F7FB625}"/>
                  </a:ext>
                </a:extLst>
              </p:cNvPr>
              <p:cNvPicPr>
                <a:picLocks noGrp="1" noRot="1" noChangeAspect="1" noMove="1" noResize="1" noEditPoints="1" noAdjustHandles="1" noChangeArrowheads="1" noChangeShapeType="1"/>
              </p:cNvPicPr>
              <p:nvPr/>
            </p:nvPicPr>
            <p:blipFill>
              <a:blip r:embed="rId3"/>
              <a:stretch>
                <a:fillRect/>
              </a:stretch>
            </p:blipFill>
            <p:spPr>
              <a:xfrm>
                <a:off x="5183188" y="447675"/>
                <a:ext cx="6764972" cy="5413375"/>
              </a:xfrm>
              <a:prstGeom prst="rect">
                <a:avLst/>
              </a:prstGeom>
            </p:spPr>
          </p:pic>
        </mc:Fallback>
      </mc:AlternateContent>
    </p:spTree>
    <p:extLst>
      <p:ext uri="{BB962C8B-B14F-4D97-AF65-F5344CB8AC3E}">
        <p14:creationId xmlns:p14="http://schemas.microsoft.com/office/powerpoint/2010/main" val="15849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BD473-01E3-F20F-0E07-27658EC76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296102-C075-916F-4F37-C5A7A959EBB0}"/>
              </a:ext>
            </a:extLst>
          </p:cNvPr>
          <p:cNvSpPr>
            <a:spLocks noGrp="1"/>
          </p:cNvSpPr>
          <p:nvPr>
            <p:ph type="title"/>
          </p:nvPr>
        </p:nvSpPr>
        <p:spPr>
          <a:xfrm>
            <a:off x="839788" y="91441"/>
            <a:ext cx="3932237" cy="703170"/>
          </a:xfrm>
        </p:spPr>
        <p:txBody>
          <a:bodyPr>
            <a:normAutofit/>
          </a:bodyPr>
          <a:lstStyle/>
          <a:p>
            <a:r>
              <a:rPr lang="en-IN" sz="2000" dirty="0">
                <a:latin typeface="Times New Roman" panose="02020603050405020304" pitchFamily="18" charset="0"/>
                <a:cs typeface="Times New Roman" panose="02020603050405020304" pitchFamily="18" charset="0"/>
              </a:rPr>
              <a:t>QUESTION 18–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INSIGHTS/ INFERENCE</a:t>
            </a:r>
          </a:p>
        </p:txBody>
      </p:sp>
      <p:sp>
        <p:nvSpPr>
          <p:cNvPr id="4" name="Text Placeholder 3">
            <a:extLst>
              <a:ext uri="{FF2B5EF4-FFF2-40B4-BE49-F238E27FC236}">
                <a16:creationId xmlns:a16="http://schemas.microsoft.com/office/drawing/2014/main" id="{F4EB5FA5-37C8-1518-32D4-288ACCAB098A}"/>
              </a:ext>
            </a:extLst>
          </p:cNvPr>
          <p:cNvSpPr>
            <a:spLocks noGrp="1"/>
          </p:cNvSpPr>
          <p:nvPr>
            <p:ph type="body" sz="half" idx="2"/>
          </p:nvPr>
        </p:nvSpPr>
        <p:spPr>
          <a:xfrm>
            <a:off x="839788" y="914400"/>
            <a:ext cx="3932237" cy="4954588"/>
          </a:xfrm>
        </p:spPr>
        <p:txBody>
          <a:bodyPr>
            <a:normAutofit/>
          </a:bodyPr>
          <a:lstStyle/>
          <a:p>
            <a:r>
              <a:rPr lang="en-IN" dirty="0">
                <a:latin typeface="Times New Roman" panose="02020603050405020304" pitchFamily="18" charset="0"/>
                <a:cs typeface="Times New Roman" panose="02020603050405020304" pitchFamily="18" charset="0"/>
              </a:rPr>
              <a:t>Trend of likes and dislikes </a:t>
            </a:r>
          </a:p>
          <a:p>
            <a:r>
              <a:rPr lang="en-IN" dirty="0">
                <a:latin typeface="Times New Roman" panose="02020603050405020304" pitchFamily="18" charset="0"/>
                <a:cs typeface="Times New Roman" panose="02020603050405020304" pitchFamily="18" charset="0"/>
              </a:rPr>
              <a:t>Sum of likes reaches its peak at the end of an year from which we could see that many users are arriving in the year end </a:t>
            </a:r>
          </a:p>
          <a:p>
            <a:r>
              <a:rPr lang="en-IN" dirty="0">
                <a:latin typeface="Times New Roman" panose="02020603050405020304" pitchFamily="18" charset="0"/>
                <a:cs typeface="Times New Roman" panose="02020603050405020304" pitchFamily="18" charset="0"/>
              </a:rPr>
              <a:t>There is no change in the trend of likes over the months from which we could under stand that likes and dislikes are not dependent on the viewers count on basis of months ,</a:t>
            </a:r>
          </a:p>
          <a:p>
            <a:endParaRPr lang="en-IN" dirty="0">
              <a:latin typeface="Times New Roman" panose="02020603050405020304" pitchFamily="18" charset="0"/>
              <a:cs typeface="Times New Roman" panose="02020603050405020304" pitchFamily="18" charset="0"/>
            </a:endParaRPr>
          </a:p>
        </p:txBody>
      </p:sp>
      <p:graphicFrame>
        <p:nvGraphicFramePr>
          <p:cNvPr id="5" name="Picture Placeholder 4">
            <a:extLst>
              <a:ext uri="{FF2B5EF4-FFF2-40B4-BE49-F238E27FC236}">
                <a16:creationId xmlns:a16="http://schemas.microsoft.com/office/drawing/2014/main" id="{2B91A438-1857-AEC0-54FB-FA781C28A463}"/>
              </a:ext>
            </a:extLst>
          </p:cNvPr>
          <p:cNvGraphicFramePr>
            <a:graphicFrameLocks noGrp="1"/>
          </p:cNvGraphicFramePr>
          <p:nvPr>
            <p:ph type="pic" idx="1"/>
            <p:extLst>
              <p:ext uri="{D42A27DB-BD31-4B8C-83A1-F6EECF244321}">
                <p14:modId xmlns:p14="http://schemas.microsoft.com/office/powerpoint/2010/main" val="4054275945"/>
              </p:ext>
            </p:extLst>
          </p:nvPr>
        </p:nvGraphicFramePr>
        <p:xfrm>
          <a:off x="5183188" y="447675"/>
          <a:ext cx="6172200" cy="5413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757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7502D-D1D9-624F-A313-85F920FB9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5A3DCE-015F-3AE2-6694-A53B845710B9}"/>
              </a:ext>
            </a:extLst>
          </p:cNvPr>
          <p:cNvSpPr>
            <a:spLocks noGrp="1"/>
          </p:cNvSpPr>
          <p:nvPr>
            <p:ph type="title"/>
          </p:nvPr>
        </p:nvSpPr>
        <p:spPr>
          <a:xfrm>
            <a:off x="839788" y="91441"/>
            <a:ext cx="3932237" cy="703170"/>
          </a:xfrm>
        </p:spPr>
        <p:txBody>
          <a:bodyPr>
            <a:normAutofit/>
          </a:bodyPr>
          <a:lstStyle/>
          <a:p>
            <a:r>
              <a:rPr lang="en-IN" sz="2000" dirty="0">
                <a:latin typeface="Times New Roman" panose="02020603050405020304" pitchFamily="18" charset="0"/>
                <a:cs typeface="Times New Roman" panose="02020603050405020304" pitchFamily="18" charset="0"/>
              </a:rPr>
              <a:t>QUESTION 19 –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INSIGHTS/ INFERENCE</a:t>
            </a:r>
          </a:p>
        </p:txBody>
      </p:sp>
      <p:sp>
        <p:nvSpPr>
          <p:cNvPr id="4" name="Text Placeholder 3">
            <a:extLst>
              <a:ext uri="{FF2B5EF4-FFF2-40B4-BE49-F238E27FC236}">
                <a16:creationId xmlns:a16="http://schemas.microsoft.com/office/drawing/2014/main" id="{FF258B7D-7F45-572B-BDBE-8CD9A9222787}"/>
              </a:ext>
            </a:extLst>
          </p:cNvPr>
          <p:cNvSpPr>
            <a:spLocks noGrp="1"/>
          </p:cNvSpPr>
          <p:nvPr>
            <p:ph type="body" sz="half" idx="2"/>
          </p:nvPr>
        </p:nvSpPr>
        <p:spPr>
          <a:xfrm>
            <a:off x="839788" y="914400"/>
            <a:ext cx="3932237" cy="4954588"/>
          </a:xfrm>
        </p:spPr>
        <p:txBody>
          <a:bodyPr>
            <a:normAutofit/>
          </a:bodyPr>
          <a:lstStyle/>
          <a:p>
            <a:r>
              <a:rPr lang="en-IN" dirty="0">
                <a:latin typeface="Times New Roman" panose="02020603050405020304" pitchFamily="18" charset="0"/>
                <a:cs typeface="Times New Roman" panose="02020603050405020304" pitchFamily="18" charset="0"/>
              </a:rPr>
              <a:t>Trend for particular channel </a:t>
            </a:r>
          </a:p>
          <a:p>
            <a:r>
              <a:rPr lang="en-IN" dirty="0">
                <a:latin typeface="Times New Roman" panose="02020603050405020304" pitchFamily="18" charset="0"/>
                <a:cs typeface="Times New Roman" panose="02020603050405020304" pitchFamily="18" charset="0"/>
              </a:rPr>
              <a:t>From the graph we can conclude the viewing trend remains same for the specific cannel over the year </a:t>
            </a:r>
          </a:p>
          <a:p>
            <a:endParaRPr lang="en-IN" dirty="0">
              <a:latin typeface="Times New Roman" panose="02020603050405020304" pitchFamily="18" charset="0"/>
              <a:cs typeface="Times New Roman" panose="02020603050405020304" pitchFamily="18" charset="0"/>
            </a:endParaRPr>
          </a:p>
        </p:txBody>
      </p:sp>
      <p:graphicFrame>
        <p:nvGraphicFramePr>
          <p:cNvPr id="5" name="Picture Placeholder 4">
            <a:extLst>
              <a:ext uri="{FF2B5EF4-FFF2-40B4-BE49-F238E27FC236}">
                <a16:creationId xmlns:a16="http://schemas.microsoft.com/office/drawing/2014/main" id="{89A17EFC-4F55-BF68-70D5-BD17589C6383}"/>
              </a:ext>
            </a:extLst>
          </p:cNvPr>
          <p:cNvGraphicFramePr>
            <a:graphicFrameLocks noGrp="1"/>
          </p:cNvGraphicFramePr>
          <p:nvPr>
            <p:ph type="pic" idx="1"/>
          </p:nvPr>
        </p:nvGraphicFramePr>
        <p:xfrm>
          <a:off x="5183188" y="447675"/>
          <a:ext cx="6172200" cy="5413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415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D9B9C-7DEB-0832-A2AC-636D68685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D6508-98B2-9D09-62CC-76EFE92C8128}"/>
              </a:ext>
            </a:extLst>
          </p:cNvPr>
          <p:cNvSpPr>
            <a:spLocks noGrp="1"/>
          </p:cNvSpPr>
          <p:nvPr>
            <p:ph type="title"/>
          </p:nvPr>
        </p:nvSpPr>
        <p:spPr>
          <a:xfrm>
            <a:off x="839788" y="91441"/>
            <a:ext cx="3932237" cy="703170"/>
          </a:xfrm>
        </p:spPr>
        <p:txBody>
          <a:bodyPr>
            <a:normAutofit/>
          </a:bodyPr>
          <a:lstStyle/>
          <a:p>
            <a:r>
              <a:rPr lang="en-IN" sz="2000" dirty="0">
                <a:latin typeface="Times New Roman" panose="02020603050405020304" pitchFamily="18" charset="0"/>
                <a:cs typeface="Times New Roman" panose="02020603050405020304" pitchFamily="18" charset="0"/>
              </a:rPr>
              <a:t>QUESTION 20 –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INSIGHTS/ INFERENCE</a:t>
            </a:r>
          </a:p>
        </p:txBody>
      </p:sp>
      <p:sp>
        <p:nvSpPr>
          <p:cNvPr id="4" name="Text Placeholder 3">
            <a:extLst>
              <a:ext uri="{FF2B5EF4-FFF2-40B4-BE49-F238E27FC236}">
                <a16:creationId xmlns:a16="http://schemas.microsoft.com/office/drawing/2014/main" id="{0D6BD2FF-6D04-3995-DD34-55054524ECA7}"/>
              </a:ext>
            </a:extLst>
          </p:cNvPr>
          <p:cNvSpPr>
            <a:spLocks noGrp="1"/>
          </p:cNvSpPr>
          <p:nvPr>
            <p:ph type="body" sz="half" idx="2"/>
          </p:nvPr>
        </p:nvSpPr>
        <p:spPr>
          <a:xfrm>
            <a:off x="839788" y="914400"/>
            <a:ext cx="3932237" cy="4954588"/>
          </a:xfrm>
        </p:spPr>
        <p:txBody>
          <a:bodyPr>
            <a:normAutofit/>
          </a:bodyPr>
          <a:lstStyle/>
          <a:p>
            <a:r>
              <a:rPr lang="en-IN" dirty="0">
                <a:latin typeface="Times New Roman" panose="02020603050405020304" pitchFamily="18" charset="0"/>
                <a:cs typeface="Times New Roman" panose="02020603050405020304" pitchFamily="18" charset="0"/>
              </a:rPr>
              <a:t>Cohort analysis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the cohort analysis given data , </a:t>
            </a:r>
          </a:p>
          <a:p>
            <a:r>
              <a:rPr lang="en-IN" dirty="0">
                <a:latin typeface="Times New Roman" panose="02020603050405020304" pitchFamily="18" charset="0"/>
                <a:cs typeface="Times New Roman" panose="02020603050405020304" pitchFamily="18" charset="0"/>
              </a:rPr>
              <a:t>For this chart its simply indication of rise in trend in every quarter of every year but in due course we see a sudden drop in 2 </a:t>
            </a:r>
            <a:r>
              <a:rPr lang="en-IN" dirty="0" err="1">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quarter of 2018 which gives the alarming signal for company to scrutinize the problem in that time period because it’s a great drop after a great hike in view counts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graphicFrame>
        <p:nvGraphicFramePr>
          <p:cNvPr id="5" name="Picture Placeholder 4">
            <a:extLst>
              <a:ext uri="{FF2B5EF4-FFF2-40B4-BE49-F238E27FC236}">
                <a16:creationId xmlns:a16="http://schemas.microsoft.com/office/drawing/2014/main" id="{A04EEBB3-E074-0C30-4AFC-718911B1BD14}"/>
              </a:ext>
            </a:extLst>
          </p:cNvPr>
          <p:cNvGraphicFramePr>
            <a:graphicFrameLocks noGrp="1"/>
          </p:cNvGraphicFramePr>
          <p:nvPr>
            <p:ph type="pic" idx="1"/>
            <p:extLst>
              <p:ext uri="{D42A27DB-BD31-4B8C-83A1-F6EECF244321}">
                <p14:modId xmlns:p14="http://schemas.microsoft.com/office/powerpoint/2010/main" val="1357740105"/>
              </p:ext>
            </p:extLst>
          </p:nvPr>
        </p:nvGraphicFramePr>
        <p:xfrm>
          <a:off x="5183187" y="447675"/>
          <a:ext cx="6713637" cy="5413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4055843"/>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b2d924b6-6854-4ee0-ab31-276be6ae351a</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82FF722D-AB3A-48A5-9ADD-940AF0792340}">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otalTime>114</TotalTime>
  <Words>270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Goudy Old Style</vt:lpstr>
      <vt:lpstr>Microsoft Sans Serif</vt:lpstr>
      <vt:lpstr>Times New Roman</vt:lpstr>
      <vt:lpstr>MarrakeshVTI</vt:lpstr>
      <vt:lpstr>FINAL ASSESMENT- EXCEL</vt:lpstr>
      <vt:lpstr>QUESTION 16 –  INSIGHTS/ INFERENCE</vt:lpstr>
      <vt:lpstr>QUESTION 17 –  INSIGHTS/ INFERENCE</vt:lpstr>
      <vt:lpstr>QUESTION 18–  INSIGHTS/ INFERENCE</vt:lpstr>
      <vt:lpstr>QUESTION 19 –  INSIGHTS/ INFERENCE</vt:lpstr>
      <vt:lpstr>QUESTION 20 –  INSIGHTS/ 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ASSESMENT- EXCEL</dc:title>
  <dc:creator>Shaktivel</dc:creator>
  <cp:keywords>Classification=LV_C0NF1D3NT1AL</cp:keywords>
  <cp:lastModifiedBy>Shaktivel</cp:lastModifiedBy>
  <cp:revision>7</cp:revision>
  <dcterms:created xsi:type="dcterms:W3CDTF">2024-02-28T07:41:22Z</dcterms:created>
  <dcterms:modified xsi:type="dcterms:W3CDTF">2024-02-28T11:57:30Z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b2d924b6-6854-4ee0-ab31-276be6ae351a</vt:lpwstr>
  </property>
  <property fmtid="{D5CDD505-2E9C-101B-9397-08002B2CF9AE}" pid="3" name="Classification">
    <vt:lpwstr>LV_C0NF1D3NT1AL</vt:lpwstr>
  </property>
  <property fmtid="{D5CDD505-2E9C-101B-9397-08002B2CF9AE}" pid="4" name="ContainsPII">
    <vt:lpwstr>No</vt:lpwstr>
  </property>
</Properties>
</file>