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312" r:id="rId2"/>
    <p:sldId id="307" r:id="rId3"/>
    <p:sldId id="264" r:id="rId4"/>
    <p:sldId id="265" r:id="rId5"/>
    <p:sldId id="256" r:id="rId6"/>
    <p:sldId id="258" r:id="rId7"/>
    <p:sldId id="259" r:id="rId8"/>
    <p:sldId id="261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Sabon Next LT" panose="02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a8f4203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a8f4203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a8f42038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a8f42038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a8f42038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a8f42038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3DD4-D5F6-4F5B-9BC0-809FCFF5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7FB0-D745-3E58-E845-55DBF9FE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0CEFC-51F9-600F-5744-B39031B5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80C5-E2A9-4712-A749-C23D4FB8F8D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8FE9-777C-AF45-BD1A-B64FD1B0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F3953-A082-6C13-0CC9-BA594CCF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03E7-0BA3-4920-A1ED-8E1D39A71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9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971925" cy="5157788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0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5141" y="879830"/>
            <a:ext cx="6893719" cy="4278579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20822" y="0"/>
            <a:ext cx="5102357" cy="4047356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4843" y="607671"/>
            <a:ext cx="4794316" cy="2873416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27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89998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048" y="2543175"/>
            <a:ext cx="9162047" cy="2600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2510" y="249382"/>
            <a:ext cx="8478982" cy="4520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015162" y="0"/>
            <a:ext cx="2128838" cy="2143469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05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76831" y="796217"/>
            <a:ext cx="4292690" cy="3554328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27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2509" y="0"/>
            <a:ext cx="3258521" cy="4769644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7173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781" y="78808"/>
            <a:ext cx="8347587" cy="975702"/>
          </a:xfrm>
        </p:spPr>
        <p:txBody>
          <a:bodyPr anchor="ctr"/>
          <a:lstStyle/>
          <a:p>
            <a:r>
              <a:rPr lang="en-US" sz="2400"/>
              <a:t>Shri </a:t>
            </a:r>
            <a:r>
              <a:rPr lang="en-US" sz="2400" err="1"/>
              <a:t>ramdeobaba</a:t>
            </a:r>
            <a:r>
              <a:rPr lang="en-US" sz="2400"/>
              <a:t> College of Engineering and management</a:t>
            </a:r>
          </a:p>
        </p:txBody>
      </p:sp>
      <p:pic>
        <p:nvPicPr>
          <p:cNvPr id="1026" name="Picture 2" descr="Shri Ramdeobaba College of Engineering and Management - Wikipedia">
            <a:extLst>
              <a:ext uri="{FF2B5EF4-FFF2-40B4-BE49-F238E27FC236}">
                <a16:creationId xmlns:a16="http://schemas.microsoft.com/office/drawing/2014/main" id="{08862BD7-1076-422A-42EB-C35A8D058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3" y="93557"/>
            <a:ext cx="807986" cy="9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9D26FE-D3ED-0DC4-F2B8-DA3FC6703F1B}"/>
              </a:ext>
            </a:extLst>
          </p:cNvPr>
          <p:cNvSpPr txBox="1"/>
          <p:nvPr/>
        </p:nvSpPr>
        <p:spPr>
          <a:xfrm>
            <a:off x="2042651" y="1149040"/>
            <a:ext cx="47342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02C8F"/>
                </a:solidFill>
                <a:latin typeface="+mj-lt"/>
              </a:rPr>
              <a:t>Department of Computer Science &amp; Engineering Session: 2023-24 [ Even Semester ] </a:t>
            </a:r>
          </a:p>
          <a:p>
            <a:pPr algn="ctr"/>
            <a:r>
              <a:rPr lang="en-IN" dirty="0">
                <a:solidFill>
                  <a:srgbClr val="202C8F"/>
                </a:solidFill>
                <a:latin typeface="+mj-lt"/>
              </a:rPr>
              <a:t>VI Semester [Section B]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194FC-72E0-F95C-1858-B71EEEFC9B09}"/>
              </a:ext>
            </a:extLst>
          </p:cNvPr>
          <p:cNvSpPr txBox="1"/>
          <p:nvPr/>
        </p:nvSpPr>
        <p:spPr>
          <a:xfrm>
            <a:off x="2433484" y="1936067"/>
            <a:ext cx="2315497" cy="114646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Members :</a:t>
            </a:r>
          </a:p>
          <a:p>
            <a:pPr marL="257175" indent="-257175">
              <a:buAutoNum type="arabicPeriod"/>
            </a:pPr>
            <a:r>
              <a:rPr lang="en-IN" dirty="0">
                <a:solidFill>
                  <a:srgbClr val="002060"/>
                </a:solidFill>
              </a:rPr>
              <a:t>Shakti Zanzari [L][B63]</a:t>
            </a:r>
            <a:endParaRPr lang="en-IN" dirty="0">
              <a:solidFill>
                <a:srgbClr val="002060"/>
              </a:solidFill>
              <a:cs typeface="Sabon Next LT"/>
            </a:endParaRPr>
          </a:p>
          <a:p>
            <a:pPr marL="257175" indent="-257175">
              <a:buAutoNum type="arabicPeriod"/>
            </a:pPr>
            <a:r>
              <a:rPr lang="en-IN" dirty="0">
                <a:solidFill>
                  <a:srgbClr val="002060"/>
                </a:solidFill>
              </a:rPr>
              <a:t>Sarang </a:t>
            </a:r>
            <a:r>
              <a:rPr lang="en-IN" dirty="0" err="1">
                <a:solidFill>
                  <a:srgbClr val="002060"/>
                </a:solidFill>
              </a:rPr>
              <a:t>Bainalwar</a:t>
            </a:r>
            <a:r>
              <a:rPr lang="en-IN" dirty="0">
                <a:solidFill>
                  <a:srgbClr val="002060"/>
                </a:solidFill>
              </a:rPr>
              <a:t>[B62]</a:t>
            </a:r>
            <a:endParaRPr lang="en-IN" dirty="0">
              <a:solidFill>
                <a:srgbClr val="002060"/>
              </a:solidFill>
              <a:cs typeface="Sabon Next LT"/>
            </a:endParaRPr>
          </a:p>
          <a:p>
            <a:pPr marL="257175" indent="-257175">
              <a:buAutoNum type="arabicPeriod"/>
            </a:pPr>
            <a:r>
              <a:rPr lang="en-IN" dirty="0">
                <a:solidFill>
                  <a:srgbClr val="002060"/>
                </a:solidFill>
              </a:rPr>
              <a:t>Parth </a:t>
            </a:r>
            <a:r>
              <a:rPr lang="en-IN" dirty="0" err="1">
                <a:solidFill>
                  <a:srgbClr val="002060"/>
                </a:solidFill>
              </a:rPr>
              <a:t>Tammiwar</a:t>
            </a:r>
            <a:r>
              <a:rPr lang="en-IN" dirty="0">
                <a:solidFill>
                  <a:srgbClr val="002060"/>
                </a:solidFill>
              </a:rPr>
              <a:t>[B53]</a:t>
            </a:r>
            <a:endParaRPr lang="en-IN" dirty="0">
              <a:solidFill>
                <a:srgbClr val="002060"/>
              </a:solidFill>
              <a:cs typeface="Sabon Next LT"/>
            </a:endParaRPr>
          </a:p>
          <a:p>
            <a:pPr marL="257175" indent="-257175">
              <a:buAutoNum type="arabicPeriod"/>
            </a:pPr>
            <a:r>
              <a:rPr lang="en-IN" dirty="0">
                <a:solidFill>
                  <a:srgbClr val="002060"/>
                </a:solidFill>
              </a:rPr>
              <a:t>Varun Mantri [B70]</a:t>
            </a:r>
            <a:endParaRPr lang="en-IN" dirty="0">
              <a:solidFill>
                <a:srgbClr val="002060"/>
              </a:solidFill>
              <a:cs typeface="Sabon Next 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3B9E2-F365-1084-C328-909FC8293984}"/>
              </a:ext>
            </a:extLst>
          </p:cNvPr>
          <p:cNvSpPr txBox="1"/>
          <p:nvPr/>
        </p:nvSpPr>
        <p:spPr>
          <a:xfrm>
            <a:off x="4815349" y="1935604"/>
            <a:ext cx="1961535" cy="877163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Guided By:</a:t>
            </a:r>
          </a:p>
          <a:p>
            <a:r>
              <a:rPr lang="en-IN" dirty="0">
                <a:solidFill>
                  <a:srgbClr val="002060"/>
                </a:solidFill>
              </a:rPr>
              <a:t>Prof. Vrushali </a:t>
            </a:r>
            <a:r>
              <a:rPr lang="en-IN" dirty="0" err="1">
                <a:solidFill>
                  <a:srgbClr val="002060"/>
                </a:solidFill>
              </a:rPr>
              <a:t>Bongirwar</a:t>
            </a:r>
            <a:endParaRPr lang="en-IN" dirty="0">
              <a:solidFill>
                <a:srgbClr val="002060"/>
              </a:solidFill>
            </a:endParaRPr>
          </a:p>
          <a:p>
            <a:endParaRPr lang="en-IN" sz="105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C010152-75DB-A493-81EE-4B3FEB527BD2}"/>
              </a:ext>
            </a:extLst>
          </p:cNvPr>
          <p:cNvSpPr/>
          <p:nvPr/>
        </p:nvSpPr>
        <p:spPr>
          <a:xfrm>
            <a:off x="685800" y="3281516"/>
            <a:ext cx="1061884" cy="103976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6157B0D-B739-3A9D-CCC8-0A8DB1A2BE03}"/>
              </a:ext>
            </a:extLst>
          </p:cNvPr>
          <p:cNvSpPr/>
          <p:nvPr/>
        </p:nvSpPr>
        <p:spPr>
          <a:xfrm>
            <a:off x="7477433" y="3429000"/>
            <a:ext cx="1061884" cy="975702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NERATIVE ADVERSARIAL NETWORKS (GANs): REVOLUTIONIZING ARTIFICIAL  INTELLIGENCE WITH ADVERSARIAL LEARNING">
            <a:extLst>
              <a:ext uri="{FF2B5EF4-FFF2-40B4-BE49-F238E27FC236}">
                <a16:creationId xmlns:a16="http://schemas.microsoft.com/office/drawing/2014/main" id="{7BF1412A-5C81-80FB-9256-C18D56661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" y="-3594"/>
            <a:ext cx="3879276" cy="4783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D8FAEA-45DF-C688-FD99-1171E9FECD40}"/>
              </a:ext>
            </a:extLst>
          </p:cNvPr>
          <p:cNvSpPr txBox="1"/>
          <p:nvPr/>
        </p:nvSpPr>
        <p:spPr>
          <a:xfrm>
            <a:off x="3877079" y="868746"/>
            <a:ext cx="4601307" cy="34855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Arial Black"/>
                <a:cs typeface="Sabon Next LT"/>
              </a:rPr>
              <a:t>Problem Statement:</a:t>
            </a:r>
          </a:p>
          <a:p>
            <a:pPr algn="just"/>
            <a:r>
              <a:rPr lang="en-US" sz="1500" dirty="0">
                <a:solidFill>
                  <a:schemeClr val="tx1"/>
                </a:solidFill>
                <a:cs typeface="Sabon Next LT"/>
              </a:rPr>
              <a:t>To generate synthetic images using GAN</a:t>
            </a:r>
          </a:p>
          <a:p>
            <a:pPr algn="just"/>
            <a:endParaRPr lang="en-US" sz="1050" dirty="0">
              <a:solidFill>
                <a:schemeClr val="tx1"/>
              </a:solidFill>
              <a:cs typeface="Sabon Next LT"/>
            </a:endParaRPr>
          </a:p>
          <a:p>
            <a:pPr algn="just"/>
            <a:endParaRPr lang="en-US" sz="1050" dirty="0">
              <a:solidFill>
                <a:schemeClr val="tx1"/>
              </a:solidFill>
              <a:latin typeface="Sabon Next LT"/>
              <a:cs typeface="Sabon Next LT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Arial Black"/>
                <a:cs typeface="Sabon Next LT"/>
              </a:rPr>
              <a:t>Definition:</a:t>
            </a:r>
          </a:p>
          <a:p>
            <a:pPr algn="just"/>
            <a:r>
              <a:rPr lang="en-US" sz="1500" dirty="0">
                <a:solidFill>
                  <a:schemeClr val="tx1"/>
                </a:solidFill>
                <a:ea typeface="+mn-lt"/>
                <a:cs typeface="+mn-lt"/>
              </a:rPr>
              <a:t>GANs are a powerful ML technique for generating realistic synthetic data. They employ two neural networks - a generator and a discriminator - trained simultaneously. The generator aims to create authentic-looking data, while the discriminator distinguishes real from synthetic. GANs find applications in various domains such as healthcare, finance, and security, generating images, text, audio, and video.</a:t>
            </a:r>
          </a:p>
          <a:p>
            <a:pPr algn="just"/>
            <a:endParaRPr lang="en-US" sz="1500" dirty="0">
              <a:solidFill>
                <a:schemeClr val="accent6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BD9DB14-9DC5-B7D7-40F2-33FD071C7185}"/>
              </a:ext>
            </a:extLst>
          </p:cNvPr>
          <p:cNvSpPr/>
          <p:nvPr/>
        </p:nvSpPr>
        <p:spPr>
          <a:xfrm>
            <a:off x="646118" y="480849"/>
            <a:ext cx="1206331" cy="89075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Image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ABAA02-AA53-9186-5718-41CAC91E48A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49283" y="1371600"/>
            <a:ext cx="0" cy="8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01F7AB5-0BC5-E413-A46A-1767C5DFDEBC}"/>
              </a:ext>
            </a:extLst>
          </p:cNvPr>
          <p:cNvSpPr/>
          <p:nvPr/>
        </p:nvSpPr>
        <p:spPr>
          <a:xfrm>
            <a:off x="646118" y="2262352"/>
            <a:ext cx="1206331" cy="70936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Transformation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5993560-B88D-DBD4-68FF-9F5D47E42AB7}"/>
              </a:ext>
            </a:extLst>
          </p:cNvPr>
          <p:cNvSpPr/>
          <p:nvPr/>
        </p:nvSpPr>
        <p:spPr>
          <a:xfrm>
            <a:off x="2822654" y="633532"/>
            <a:ext cx="1206331" cy="51735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 in Device</a:t>
            </a:r>
            <a:endParaRPr lang="en-IN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94F70-4F23-118E-B745-51B862BC5294}"/>
              </a:ext>
            </a:extLst>
          </p:cNvPr>
          <p:cNvSpPr txBox="1"/>
          <p:nvPr/>
        </p:nvSpPr>
        <p:spPr>
          <a:xfrm>
            <a:off x="398617" y="1401953"/>
            <a:ext cx="8381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Resize</a:t>
            </a:r>
          </a:p>
          <a:p>
            <a:pPr algn="ctr"/>
            <a:r>
              <a:rPr lang="en-US" sz="1050" dirty="0"/>
              <a:t>Centre crop</a:t>
            </a:r>
          </a:p>
          <a:p>
            <a:pPr algn="ctr"/>
            <a:r>
              <a:rPr lang="en-US" sz="1050" dirty="0"/>
              <a:t>Tensor</a:t>
            </a:r>
          </a:p>
          <a:p>
            <a:pPr algn="ctr"/>
            <a:r>
              <a:rPr lang="en-US" sz="1050" dirty="0"/>
              <a:t>Normalize</a:t>
            </a:r>
          </a:p>
          <a:p>
            <a:endParaRPr lang="en-IN" sz="1050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2946A78F-756B-85E0-1FC0-C497D7D62B55}"/>
              </a:ext>
            </a:extLst>
          </p:cNvPr>
          <p:cNvSpPr/>
          <p:nvPr/>
        </p:nvSpPr>
        <p:spPr>
          <a:xfrm>
            <a:off x="646117" y="3632721"/>
            <a:ext cx="1206331" cy="805272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GPU,  cores </a:t>
            </a:r>
            <a:endParaRPr lang="en-IN" sz="105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5DD3765-0849-E2D7-05CA-0BE5EF613DFD}"/>
              </a:ext>
            </a:extLst>
          </p:cNvPr>
          <p:cNvSpPr/>
          <p:nvPr/>
        </p:nvSpPr>
        <p:spPr>
          <a:xfrm>
            <a:off x="2822654" y="1803225"/>
            <a:ext cx="1218065" cy="459486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Discriminator Network</a:t>
            </a:r>
            <a:endParaRPr lang="en-IN" sz="105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E5BA2E6-5778-B36B-24A8-AADFF044ABE7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1852448" y="892207"/>
            <a:ext cx="970206" cy="3143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B7666E-27D1-8F62-AD71-FA065F46AE75}"/>
              </a:ext>
            </a:extLst>
          </p:cNvPr>
          <p:cNvSpPr txBox="1"/>
          <p:nvPr/>
        </p:nvSpPr>
        <p:spPr>
          <a:xfrm>
            <a:off x="1664544" y="3768830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Yes </a:t>
            </a:r>
            <a:r>
              <a:rPr lang="en-US" sz="1050" dirty="0" err="1"/>
              <a:t>cuda</a:t>
            </a:r>
            <a:endParaRPr lang="en-IN" sz="105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3AAFA6D-F5FE-3A58-36BE-38E6FAE469E4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5400000" flipH="1" flipV="1">
            <a:off x="833456" y="2448795"/>
            <a:ext cx="2405025" cy="1573371"/>
          </a:xfrm>
          <a:prstGeom prst="bentConnector4">
            <a:avLst>
              <a:gd name="adj1" fmla="val -7129"/>
              <a:gd name="adj2" fmla="val 86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C8D3A65-F142-9197-D2A8-96F065171158}"/>
              </a:ext>
            </a:extLst>
          </p:cNvPr>
          <p:cNvSpPr txBox="1"/>
          <p:nvPr/>
        </p:nvSpPr>
        <p:spPr>
          <a:xfrm>
            <a:off x="2046550" y="4317368"/>
            <a:ext cx="368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  <a:endParaRPr lang="en-IN" sz="1050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1B21BA8B-D491-6E72-44E8-FF91F889D660}"/>
              </a:ext>
            </a:extLst>
          </p:cNvPr>
          <p:cNvSpPr/>
          <p:nvPr/>
        </p:nvSpPr>
        <p:spPr>
          <a:xfrm>
            <a:off x="4572000" y="3034958"/>
            <a:ext cx="1612655" cy="61707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Binary Classification</a:t>
            </a:r>
          </a:p>
          <a:p>
            <a:pPr algn="ctr"/>
            <a:r>
              <a:rPr lang="en-US" sz="1050" dirty="0"/>
              <a:t>Real / Fake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2CCCB1-D123-4A19-6F1B-3AEFB42761A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1249283" y="2971713"/>
            <a:ext cx="1" cy="66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449C8D-2F32-8A90-9CA4-4FD6765E850A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3425820" y="1150882"/>
            <a:ext cx="5867" cy="65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9B9060C-3453-DF4C-FE8E-92603CE8EEFF}"/>
              </a:ext>
            </a:extLst>
          </p:cNvPr>
          <p:cNvSpPr/>
          <p:nvPr/>
        </p:nvSpPr>
        <p:spPr>
          <a:xfrm>
            <a:off x="6850117" y="1803225"/>
            <a:ext cx="1726325" cy="4591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Generator Network</a:t>
            </a:r>
            <a:endParaRPr lang="en-IN" sz="1050" dirty="0"/>
          </a:p>
        </p:txBody>
      </p: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5BAA7498-3248-385B-CB31-353FEE458925}"/>
              </a:ext>
            </a:extLst>
          </p:cNvPr>
          <p:cNvSpPr/>
          <p:nvPr/>
        </p:nvSpPr>
        <p:spPr>
          <a:xfrm>
            <a:off x="6739758" y="525238"/>
            <a:ext cx="1947042" cy="558446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/>
              <a:t>Input Random Vector</a:t>
            </a:r>
            <a:endParaRPr lang="en-IN" sz="1050" dirty="0"/>
          </a:p>
          <a:p>
            <a:pPr algn="ctr"/>
            <a:endParaRPr lang="en-IN" sz="1050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B080D88D-74CF-F539-C24B-C9BAB2136BFF}"/>
              </a:ext>
            </a:extLst>
          </p:cNvPr>
          <p:cNvSpPr/>
          <p:nvPr/>
        </p:nvSpPr>
        <p:spPr>
          <a:xfrm>
            <a:off x="4665025" y="1803225"/>
            <a:ext cx="1387366" cy="45912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Generated Images</a:t>
            </a:r>
            <a:endParaRPr lang="en-IN" sz="1050" dirty="0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BFA10B72-B35A-BE07-4E37-8150BA35473F}"/>
              </a:ext>
            </a:extLst>
          </p:cNvPr>
          <p:cNvSpPr/>
          <p:nvPr/>
        </p:nvSpPr>
        <p:spPr>
          <a:xfrm>
            <a:off x="4572000" y="4115166"/>
            <a:ext cx="1612655" cy="48792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Denormalize</a:t>
            </a:r>
            <a:endParaRPr lang="en-US" sz="105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F8F652-4381-2AFA-025C-CE5A1D9E8F35}"/>
              </a:ext>
            </a:extLst>
          </p:cNvPr>
          <p:cNvSpPr/>
          <p:nvPr/>
        </p:nvSpPr>
        <p:spPr>
          <a:xfrm>
            <a:off x="6850117" y="4129565"/>
            <a:ext cx="1726325" cy="459126"/>
          </a:xfrm>
          <a:prstGeom prst="rect">
            <a:avLst/>
          </a:prstGeom>
          <a:ln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</a:t>
            </a:r>
            <a:endParaRPr lang="en-IN" sz="105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F6E054-396B-9CA0-6BF2-9AA5FD555494}"/>
              </a:ext>
            </a:extLst>
          </p:cNvPr>
          <p:cNvCxnSpPr>
            <a:stCxn id="45" idx="4"/>
            <a:endCxn id="44" idx="0"/>
          </p:cNvCxnSpPr>
          <p:nvPr/>
        </p:nvCxnSpPr>
        <p:spPr>
          <a:xfrm>
            <a:off x="7713279" y="1083685"/>
            <a:ext cx="0" cy="71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DAA5E8-F781-610C-D6DC-01C52E055DA1}"/>
              </a:ext>
            </a:extLst>
          </p:cNvPr>
          <p:cNvCxnSpPr>
            <a:stCxn id="44" idx="1"/>
            <a:endCxn id="46" idx="3"/>
          </p:cNvCxnSpPr>
          <p:nvPr/>
        </p:nvCxnSpPr>
        <p:spPr>
          <a:xfrm flipH="1">
            <a:off x="6052391" y="2032788"/>
            <a:ext cx="797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151C95-B991-5B91-515D-222FF910D7AA}"/>
              </a:ext>
            </a:extLst>
          </p:cNvPr>
          <p:cNvCxnSpPr>
            <a:cxnSpLocks/>
            <a:stCxn id="46" idx="1"/>
            <a:endCxn id="13" idx="3"/>
          </p:cNvCxnSpPr>
          <p:nvPr/>
        </p:nvCxnSpPr>
        <p:spPr>
          <a:xfrm flipH="1">
            <a:off x="4040719" y="2032789"/>
            <a:ext cx="624306" cy="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731F757-E6E6-2EF1-1E5D-D89B5D25A51B}"/>
              </a:ext>
            </a:extLst>
          </p:cNvPr>
          <p:cNvCxnSpPr>
            <a:cxnSpLocks/>
            <a:stCxn id="13" idx="2"/>
            <a:endCxn id="35" idx="0"/>
          </p:cNvCxnSpPr>
          <p:nvPr/>
        </p:nvCxnSpPr>
        <p:spPr>
          <a:xfrm rot="16200000" flipH="1">
            <a:off x="4018883" y="1675514"/>
            <a:ext cx="772247" cy="1946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69173D-E7A4-325E-5C8E-86E6D8C4C8FB}"/>
              </a:ext>
            </a:extLst>
          </p:cNvPr>
          <p:cNvCxnSpPr>
            <a:stCxn id="35" idx="2"/>
            <a:endCxn id="48" idx="0"/>
          </p:cNvCxnSpPr>
          <p:nvPr/>
        </p:nvCxnSpPr>
        <p:spPr>
          <a:xfrm>
            <a:off x="5378327" y="3652036"/>
            <a:ext cx="0" cy="46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8FB555-714C-8481-2ACD-5702B1C6FE74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>
            <a:off x="6184655" y="4359128"/>
            <a:ext cx="665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482C981-5687-D78B-952F-85559511B38F}"/>
              </a:ext>
            </a:extLst>
          </p:cNvPr>
          <p:cNvCxnSpPr>
            <a:cxnSpLocks/>
            <a:stCxn id="35" idx="3"/>
            <a:endCxn id="44" idx="2"/>
          </p:cNvCxnSpPr>
          <p:nvPr/>
        </p:nvCxnSpPr>
        <p:spPr>
          <a:xfrm flipV="1">
            <a:off x="6184654" y="2262351"/>
            <a:ext cx="1528625" cy="1081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F70A3DD-D2B2-BCEB-8084-A3760D0CD5AF}"/>
              </a:ext>
            </a:extLst>
          </p:cNvPr>
          <p:cNvSpPr txBox="1"/>
          <p:nvPr/>
        </p:nvSpPr>
        <p:spPr>
          <a:xfrm>
            <a:off x="6551602" y="3082268"/>
            <a:ext cx="10262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Update Model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25E6522-C9A0-E6DB-63D2-8706E9B2CABD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3057234" y="2262351"/>
            <a:ext cx="1514767" cy="1081146"/>
          </a:xfrm>
          <a:prstGeom prst="bentConnector3">
            <a:avLst>
              <a:gd name="adj1" fmla="val 100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DD38C8D-3F98-FB5E-2DE5-94AF9B72CC9E}"/>
              </a:ext>
            </a:extLst>
          </p:cNvPr>
          <p:cNvSpPr txBox="1"/>
          <p:nvPr/>
        </p:nvSpPr>
        <p:spPr>
          <a:xfrm>
            <a:off x="3236385" y="3102625"/>
            <a:ext cx="10262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Update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C096D-D1C4-AD73-B129-56D7F9DC1692}"/>
              </a:ext>
            </a:extLst>
          </p:cNvPr>
          <p:cNvSpPr txBox="1"/>
          <p:nvPr/>
        </p:nvSpPr>
        <p:spPr>
          <a:xfrm>
            <a:off x="2605810" y="3676612"/>
            <a:ext cx="4670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CPU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69854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D49171E8-9882-FCD1-6975-98ADA2FE5014}"/>
              </a:ext>
            </a:extLst>
          </p:cNvPr>
          <p:cNvSpPr/>
          <p:nvPr/>
        </p:nvSpPr>
        <p:spPr>
          <a:xfrm>
            <a:off x="285187" y="695206"/>
            <a:ext cx="772511" cy="3033339"/>
          </a:xfrm>
          <a:prstGeom prst="cube">
            <a:avLst>
              <a:gd name="adj" fmla="val 767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91F224D-9917-B90C-9D21-2DA326648F19}"/>
              </a:ext>
            </a:extLst>
          </p:cNvPr>
          <p:cNvSpPr/>
          <p:nvPr/>
        </p:nvSpPr>
        <p:spPr>
          <a:xfrm>
            <a:off x="1848153" y="1197955"/>
            <a:ext cx="835393" cy="1929395"/>
          </a:xfrm>
          <a:prstGeom prst="cube">
            <a:avLst>
              <a:gd name="adj" fmla="val 5254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F3977BA-ABCA-D8A7-0901-425775BE1C49}"/>
              </a:ext>
            </a:extLst>
          </p:cNvPr>
          <p:cNvSpPr/>
          <p:nvPr/>
        </p:nvSpPr>
        <p:spPr>
          <a:xfrm>
            <a:off x="3474001" y="1702617"/>
            <a:ext cx="1424914" cy="1122321"/>
          </a:xfrm>
          <a:prstGeom prst="cube">
            <a:avLst>
              <a:gd name="adj" fmla="val 5254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DB841A8-E468-4E75-AF3F-C90A0C50E24B}"/>
              </a:ext>
            </a:extLst>
          </p:cNvPr>
          <p:cNvSpPr/>
          <p:nvPr/>
        </p:nvSpPr>
        <p:spPr>
          <a:xfrm>
            <a:off x="5596132" y="1784818"/>
            <a:ext cx="1776845" cy="755669"/>
          </a:xfrm>
          <a:prstGeom prst="cube">
            <a:avLst>
              <a:gd name="adj" fmla="val 5254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F7AD1ED-9082-0D43-A43D-33FEDA0A5CBA}"/>
              </a:ext>
            </a:extLst>
          </p:cNvPr>
          <p:cNvSpPr/>
          <p:nvPr/>
        </p:nvSpPr>
        <p:spPr>
          <a:xfrm>
            <a:off x="8287040" y="2065283"/>
            <a:ext cx="328815" cy="194740"/>
          </a:xfrm>
          <a:prstGeom prst="cube">
            <a:avLst>
              <a:gd name="adj" fmla="val 5254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231BF-C18E-272D-6E8D-8DD5FB52C9DC}"/>
              </a:ext>
            </a:extLst>
          </p:cNvPr>
          <p:cNvSpPr txBox="1"/>
          <p:nvPr/>
        </p:nvSpPr>
        <p:spPr>
          <a:xfrm>
            <a:off x="285187" y="372854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  <a:endParaRPr lang="en-IN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C33CD-795A-42AD-CEC7-89EF2C46CF8C}"/>
              </a:ext>
            </a:extLst>
          </p:cNvPr>
          <p:cNvSpPr txBox="1"/>
          <p:nvPr/>
        </p:nvSpPr>
        <p:spPr>
          <a:xfrm>
            <a:off x="671442" y="345154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64</a:t>
            </a:r>
            <a:endParaRPr lang="en-IN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17A95-FE66-4E63-BFF0-7EA367EB0BBE}"/>
              </a:ext>
            </a:extLst>
          </p:cNvPr>
          <p:cNvSpPr txBox="1"/>
          <p:nvPr/>
        </p:nvSpPr>
        <p:spPr>
          <a:xfrm>
            <a:off x="1051724" y="178481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64</a:t>
            </a:r>
            <a:endParaRPr lang="en-IN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2EFF5-5215-7E83-69B3-1550882D3FF2}"/>
              </a:ext>
            </a:extLst>
          </p:cNvPr>
          <p:cNvSpPr txBox="1"/>
          <p:nvPr/>
        </p:nvSpPr>
        <p:spPr>
          <a:xfrm>
            <a:off x="1840270" y="3127349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64</a:t>
            </a:r>
            <a:endParaRPr lang="en-IN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17163-02C0-641C-0F39-6427C0833482}"/>
              </a:ext>
            </a:extLst>
          </p:cNvPr>
          <p:cNvSpPr txBox="1"/>
          <p:nvPr/>
        </p:nvSpPr>
        <p:spPr>
          <a:xfrm>
            <a:off x="2418316" y="285035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32</a:t>
            </a:r>
            <a:endParaRPr lang="en-IN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1E579-8D1E-B13C-85D4-8C4B302B50C4}"/>
              </a:ext>
            </a:extLst>
          </p:cNvPr>
          <p:cNvSpPr txBox="1"/>
          <p:nvPr/>
        </p:nvSpPr>
        <p:spPr>
          <a:xfrm>
            <a:off x="2679081" y="1646241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32</a:t>
            </a:r>
            <a:endParaRPr lang="en-IN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1D9EE-C49D-C081-CA75-0E1C2C4D5F81}"/>
              </a:ext>
            </a:extLst>
          </p:cNvPr>
          <p:cNvSpPr txBox="1"/>
          <p:nvPr/>
        </p:nvSpPr>
        <p:spPr>
          <a:xfrm>
            <a:off x="3729952" y="282493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128</a:t>
            </a:r>
            <a:endParaRPr lang="en-IN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8A10DA-2A7A-2B20-CB42-2B00915AC0F0}"/>
              </a:ext>
            </a:extLst>
          </p:cNvPr>
          <p:cNvSpPr txBox="1"/>
          <p:nvPr/>
        </p:nvSpPr>
        <p:spPr>
          <a:xfrm>
            <a:off x="4572000" y="2433251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16</a:t>
            </a:r>
            <a:endParaRPr lang="en-IN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4B309-E1FF-74EE-7792-FDBC79AB3411}"/>
              </a:ext>
            </a:extLst>
          </p:cNvPr>
          <p:cNvSpPr txBox="1"/>
          <p:nvPr/>
        </p:nvSpPr>
        <p:spPr>
          <a:xfrm>
            <a:off x="4898915" y="170261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16</a:t>
            </a:r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A54357-B14E-1668-455A-0C8D64FFBA12}"/>
              </a:ext>
            </a:extLst>
          </p:cNvPr>
          <p:cNvSpPr txBox="1"/>
          <p:nvPr/>
        </p:nvSpPr>
        <p:spPr>
          <a:xfrm>
            <a:off x="8042842" y="2260022"/>
            <a:ext cx="692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x 1 x 1</a:t>
            </a:r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11721-33F3-9865-0986-331FD759A056}"/>
              </a:ext>
            </a:extLst>
          </p:cNvPr>
          <p:cNvSpPr txBox="1"/>
          <p:nvPr/>
        </p:nvSpPr>
        <p:spPr>
          <a:xfrm>
            <a:off x="6258289" y="2547939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256</a:t>
            </a:r>
            <a:endParaRPr lang="en-IN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AB3CBD-C65A-125E-24A3-8939E8330DB6}"/>
              </a:ext>
            </a:extLst>
          </p:cNvPr>
          <p:cNvSpPr txBox="1"/>
          <p:nvPr/>
        </p:nvSpPr>
        <p:spPr>
          <a:xfrm>
            <a:off x="7129209" y="224563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FB0ABD-859A-FEEC-A79D-B71653D2C204}"/>
              </a:ext>
            </a:extLst>
          </p:cNvPr>
          <p:cNvSpPr txBox="1"/>
          <p:nvPr/>
        </p:nvSpPr>
        <p:spPr>
          <a:xfrm>
            <a:off x="7328123" y="182634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  <a:endParaRPr lang="en-IN" sz="1050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59FC070C-2271-25FF-9F17-1D291CE81484}"/>
              </a:ext>
            </a:extLst>
          </p:cNvPr>
          <p:cNvSpPr/>
          <p:nvPr/>
        </p:nvSpPr>
        <p:spPr>
          <a:xfrm>
            <a:off x="5596132" y="2156252"/>
            <a:ext cx="1402013" cy="276999"/>
          </a:xfrm>
          <a:prstGeom prst="cub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BAFF25C-526D-274A-9CA6-F3AE6ED0DA02}"/>
              </a:ext>
            </a:extLst>
          </p:cNvPr>
          <p:cNvSpPr/>
          <p:nvPr/>
        </p:nvSpPr>
        <p:spPr>
          <a:xfrm>
            <a:off x="3572228" y="2118115"/>
            <a:ext cx="901545" cy="592135"/>
          </a:xfrm>
          <a:prstGeom prst="cube">
            <a:avLst>
              <a:gd name="adj" fmla="val 5561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C3380777-3B99-A5C6-B416-D2987651EE8B}"/>
              </a:ext>
            </a:extLst>
          </p:cNvPr>
          <p:cNvSpPr/>
          <p:nvPr/>
        </p:nvSpPr>
        <p:spPr>
          <a:xfrm>
            <a:off x="2062968" y="1625942"/>
            <a:ext cx="480289" cy="1237652"/>
          </a:xfrm>
          <a:prstGeom prst="cube">
            <a:avLst>
              <a:gd name="adj" fmla="val 5561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70041C4A-BB7B-0501-1E54-63622CB4C6ED}"/>
              </a:ext>
            </a:extLst>
          </p:cNvPr>
          <p:cNvSpPr/>
          <p:nvPr/>
        </p:nvSpPr>
        <p:spPr>
          <a:xfrm>
            <a:off x="368719" y="1048408"/>
            <a:ext cx="542717" cy="2290493"/>
          </a:xfrm>
          <a:prstGeom prst="cube">
            <a:avLst>
              <a:gd name="adj" fmla="val 5561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F8F3633-B477-8856-75A5-8D48C988F0EB}"/>
              </a:ext>
            </a:extLst>
          </p:cNvPr>
          <p:cNvSpPr/>
          <p:nvPr/>
        </p:nvSpPr>
        <p:spPr>
          <a:xfrm>
            <a:off x="1184863" y="2208079"/>
            <a:ext cx="619550" cy="2249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C6903F-0F95-0859-7CA1-4635BAD37088}"/>
              </a:ext>
            </a:extLst>
          </p:cNvPr>
          <p:cNvSpPr txBox="1"/>
          <p:nvPr/>
        </p:nvSpPr>
        <p:spPr>
          <a:xfrm>
            <a:off x="2836095" y="4485290"/>
            <a:ext cx="4109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Transformation By Discriminator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31C0C154-3B4E-4CAD-4182-2AF75CE53905}"/>
              </a:ext>
            </a:extLst>
          </p:cNvPr>
          <p:cNvSpPr/>
          <p:nvPr/>
        </p:nvSpPr>
        <p:spPr>
          <a:xfrm>
            <a:off x="5730987" y="1964233"/>
            <a:ext cx="1402013" cy="315164"/>
          </a:xfrm>
          <a:prstGeom prst="cub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A27788-B8AC-E002-591F-C82BCD27C522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626665" y="2863594"/>
            <a:ext cx="1542884" cy="47530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F270E0-81AD-37B2-4921-E1872188C05B}"/>
              </a:ext>
            </a:extLst>
          </p:cNvPr>
          <p:cNvCxnSpPr>
            <a:cxnSpLocks/>
          </p:cNvCxnSpPr>
          <p:nvPr/>
        </p:nvCxnSpPr>
        <p:spPr>
          <a:xfrm>
            <a:off x="911436" y="1101254"/>
            <a:ext cx="1424914" cy="5336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1507D2-B0F0-59C3-AA97-5B8B801B5441}"/>
              </a:ext>
            </a:extLst>
          </p:cNvPr>
          <p:cNvCxnSpPr>
            <a:cxnSpLocks/>
          </p:cNvCxnSpPr>
          <p:nvPr/>
        </p:nvCxnSpPr>
        <p:spPr>
          <a:xfrm>
            <a:off x="577352" y="1359310"/>
            <a:ext cx="1424914" cy="53361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56790A-044E-2D04-2EF3-AFAE3FB3544F}"/>
              </a:ext>
            </a:extLst>
          </p:cNvPr>
          <p:cNvCxnSpPr>
            <a:cxnSpLocks/>
          </p:cNvCxnSpPr>
          <p:nvPr/>
        </p:nvCxnSpPr>
        <p:spPr>
          <a:xfrm flipV="1">
            <a:off x="878198" y="2748202"/>
            <a:ext cx="1225907" cy="2126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FE10B5F2-7367-8826-8DFB-C1CD55DD0D7F}"/>
              </a:ext>
            </a:extLst>
          </p:cNvPr>
          <p:cNvSpPr/>
          <p:nvPr/>
        </p:nvSpPr>
        <p:spPr>
          <a:xfrm>
            <a:off x="2169851" y="1641196"/>
            <a:ext cx="480289" cy="1237652"/>
          </a:xfrm>
          <a:prstGeom prst="cube">
            <a:avLst>
              <a:gd name="adj" fmla="val 5561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A57E09BF-3E7B-F48F-6E87-5BD44E7F0167}"/>
              </a:ext>
            </a:extLst>
          </p:cNvPr>
          <p:cNvSpPr/>
          <p:nvPr/>
        </p:nvSpPr>
        <p:spPr>
          <a:xfrm>
            <a:off x="3708892" y="1919703"/>
            <a:ext cx="901545" cy="592135"/>
          </a:xfrm>
          <a:prstGeom prst="cube">
            <a:avLst>
              <a:gd name="adj" fmla="val 5561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60796D-9841-DC72-C90C-68AC75CC7A74}"/>
              </a:ext>
            </a:extLst>
          </p:cNvPr>
          <p:cNvCxnSpPr>
            <a:cxnSpLocks/>
          </p:cNvCxnSpPr>
          <p:nvPr/>
        </p:nvCxnSpPr>
        <p:spPr>
          <a:xfrm flipV="1">
            <a:off x="2376868" y="2689822"/>
            <a:ext cx="1232096" cy="11692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5413C1-41BF-25D6-D9DA-FBD27A60F4A0}"/>
              </a:ext>
            </a:extLst>
          </p:cNvPr>
          <p:cNvCxnSpPr>
            <a:cxnSpLocks/>
          </p:cNvCxnSpPr>
          <p:nvPr/>
        </p:nvCxnSpPr>
        <p:spPr>
          <a:xfrm flipV="1">
            <a:off x="2548388" y="2478272"/>
            <a:ext cx="1160504" cy="3113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B4D205B-1337-8B17-14B3-E64FE3B6B3C9}"/>
              </a:ext>
            </a:extLst>
          </p:cNvPr>
          <p:cNvCxnSpPr>
            <a:cxnSpLocks/>
          </p:cNvCxnSpPr>
          <p:nvPr/>
        </p:nvCxnSpPr>
        <p:spPr>
          <a:xfrm>
            <a:off x="2548389" y="1739290"/>
            <a:ext cx="1246372" cy="58127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D2D508-CB83-46A4-997B-AFEEF50193F7}"/>
              </a:ext>
            </a:extLst>
          </p:cNvPr>
          <p:cNvCxnSpPr>
            <a:cxnSpLocks/>
          </p:cNvCxnSpPr>
          <p:nvPr/>
        </p:nvCxnSpPr>
        <p:spPr>
          <a:xfrm>
            <a:off x="2409416" y="2019942"/>
            <a:ext cx="1162812" cy="43373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830F8B-53B6-67D9-D2D8-AE7DE1FDFA6D}"/>
              </a:ext>
            </a:extLst>
          </p:cNvPr>
          <p:cNvCxnSpPr>
            <a:cxnSpLocks/>
          </p:cNvCxnSpPr>
          <p:nvPr/>
        </p:nvCxnSpPr>
        <p:spPr>
          <a:xfrm>
            <a:off x="2422314" y="2035660"/>
            <a:ext cx="1269075" cy="34019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A6428E5-9B95-A11C-C5B7-F2209B1DE9E3}"/>
              </a:ext>
            </a:extLst>
          </p:cNvPr>
          <p:cNvCxnSpPr>
            <a:cxnSpLocks/>
          </p:cNvCxnSpPr>
          <p:nvPr/>
        </p:nvCxnSpPr>
        <p:spPr>
          <a:xfrm>
            <a:off x="2626757" y="1775500"/>
            <a:ext cx="1215000" cy="38875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F76C4A-601B-354A-9E65-7E9CA8B62875}"/>
              </a:ext>
            </a:extLst>
          </p:cNvPr>
          <p:cNvCxnSpPr>
            <a:cxnSpLocks/>
          </p:cNvCxnSpPr>
          <p:nvPr/>
        </p:nvCxnSpPr>
        <p:spPr>
          <a:xfrm flipV="1">
            <a:off x="2235295" y="2686439"/>
            <a:ext cx="1336934" cy="19095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F593BC-8719-86ED-AE58-A588DF306F2F}"/>
              </a:ext>
            </a:extLst>
          </p:cNvPr>
          <p:cNvCxnSpPr>
            <a:cxnSpLocks/>
          </p:cNvCxnSpPr>
          <p:nvPr/>
        </p:nvCxnSpPr>
        <p:spPr>
          <a:xfrm>
            <a:off x="2641484" y="2522637"/>
            <a:ext cx="930745" cy="5405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6834AFA-D72A-8843-09F5-EE9A46FBF292}"/>
              </a:ext>
            </a:extLst>
          </p:cNvPr>
          <p:cNvSpPr txBox="1"/>
          <p:nvPr/>
        </p:nvSpPr>
        <p:spPr>
          <a:xfrm>
            <a:off x="4023001" y="1673970"/>
            <a:ext cx="901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Stride 2</a:t>
            </a:r>
            <a:endParaRPr lang="en-IN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E6AD66-772E-5D88-0E42-CDC94FC862F8}"/>
              </a:ext>
            </a:extLst>
          </p:cNvPr>
          <p:cNvSpPr txBox="1"/>
          <p:nvPr/>
        </p:nvSpPr>
        <p:spPr>
          <a:xfrm>
            <a:off x="2059175" y="1331924"/>
            <a:ext cx="901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Stride 2</a:t>
            </a:r>
            <a:endParaRPr lang="en-IN" sz="105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2EFA40-D02C-824D-ECDE-539394BFB573}"/>
              </a:ext>
            </a:extLst>
          </p:cNvPr>
          <p:cNvSpPr txBox="1"/>
          <p:nvPr/>
        </p:nvSpPr>
        <p:spPr>
          <a:xfrm>
            <a:off x="6205766" y="1742942"/>
            <a:ext cx="901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Stride 2</a:t>
            </a:r>
            <a:endParaRPr lang="en-IN" sz="105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F0E8BC-3D79-F06C-1CB6-D3D19C273A9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587181" y="1957840"/>
            <a:ext cx="1008950" cy="40332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EF4166F-13FD-3D73-A290-A35F05D28C7E}"/>
              </a:ext>
            </a:extLst>
          </p:cNvPr>
          <p:cNvCxnSpPr>
            <a:cxnSpLocks/>
          </p:cNvCxnSpPr>
          <p:nvPr/>
        </p:nvCxnSpPr>
        <p:spPr>
          <a:xfrm>
            <a:off x="4252247" y="2278304"/>
            <a:ext cx="1326381" cy="17037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F7A8D16-C80E-C337-ECF1-9013A224BC9C}"/>
              </a:ext>
            </a:extLst>
          </p:cNvPr>
          <p:cNvCxnSpPr>
            <a:cxnSpLocks/>
          </p:cNvCxnSpPr>
          <p:nvPr/>
        </p:nvCxnSpPr>
        <p:spPr>
          <a:xfrm flipV="1">
            <a:off x="4244694" y="2477321"/>
            <a:ext cx="1351437" cy="141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958CFA4-1F7E-5968-B073-8F02B1ADC33D}"/>
              </a:ext>
            </a:extLst>
          </p:cNvPr>
          <p:cNvCxnSpPr>
            <a:cxnSpLocks/>
          </p:cNvCxnSpPr>
          <p:nvPr/>
        </p:nvCxnSpPr>
        <p:spPr>
          <a:xfrm>
            <a:off x="4576115" y="2231134"/>
            <a:ext cx="1113255" cy="17655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870DD21-167E-3318-386D-2F1A5424FD43}"/>
              </a:ext>
            </a:extLst>
          </p:cNvPr>
          <p:cNvCxnSpPr>
            <a:cxnSpLocks/>
          </p:cNvCxnSpPr>
          <p:nvPr/>
        </p:nvCxnSpPr>
        <p:spPr>
          <a:xfrm flipV="1">
            <a:off x="4134268" y="2451759"/>
            <a:ext cx="1461863" cy="22026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76DBC9-A47D-06A0-566D-200535B0D339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188792" y="2329377"/>
            <a:ext cx="1407340" cy="11457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6B5919A-95C0-FA4F-A9D8-55370A2E937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4617014" y="1979665"/>
            <a:ext cx="1113972" cy="18154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C60831F-6505-8F1A-7FFF-7525D7C0AC77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6975948" y="2265551"/>
            <a:ext cx="1311092" cy="9561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292F9BD-81E0-C8BD-6B18-20B245B82E4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129209" y="2162023"/>
            <a:ext cx="1271080" cy="55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D93740-8DB4-8020-93F0-E46EAC7F274C}"/>
              </a:ext>
            </a:extLst>
          </p:cNvPr>
          <p:cNvCxnSpPr>
            <a:cxnSpLocks/>
          </p:cNvCxnSpPr>
          <p:nvPr/>
        </p:nvCxnSpPr>
        <p:spPr>
          <a:xfrm>
            <a:off x="7167373" y="1996630"/>
            <a:ext cx="1198427" cy="8407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14D9343-3766-1093-0072-A4611348767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945840" y="2213810"/>
            <a:ext cx="1341200" cy="1041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B5E5A6B-601C-345F-1700-919ADD731A9D}"/>
              </a:ext>
            </a:extLst>
          </p:cNvPr>
          <p:cNvSpPr txBox="1"/>
          <p:nvPr/>
        </p:nvSpPr>
        <p:spPr>
          <a:xfrm>
            <a:off x="2656083" y="3043723"/>
            <a:ext cx="901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Conv2d</a:t>
            </a:r>
          </a:p>
          <a:p>
            <a:r>
              <a:rPr lang="en-US" sz="1050" dirty="0"/>
              <a:t>transpose</a:t>
            </a:r>
            <a:endParaRPr lang="en-IN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0BFC58A-CFF7-3283-F71A-0F0A17E04B84}"/>
              </a:ext>
            </a:extLst>
          </p:cNvPr>
          <p:cNvSpPr txBox="1"/>
          <p:nvPr/>
        </p:nvSpPr>
        <p:spPr>
          <a:xfrm>
            <a:off x="4723228" y="2715085"/>
            <a:ext cx="901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Conv2d</a:t>
            </a:r>
          </a:p>
          <a:p>
            <a:r>
              <a:rPr lang="en-US" sz="1050" dirty="0"/>
              <a:t>transpose</a:t>
            </a:r>
            <a:endParaRPr lang="en-IN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5DCD23-88FE-980C-2720-A2868470E18F}"/>
              </a:ext>
            </a:extLst>
          </p:cNvPr>
          <p:cNvSpPr txBox="1"/>
          <p:nvPr/>
        </p:nvSpPr>
        <p:spPr>
          <a:xfrm>
            <a:off x="7344236" y="2427838"/>
            <a:ext cx="901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Conv2d</a:t>
            </a:r>
          </a:p>
          <a:p>
            <a:r>
              <a:rPr lang="en-US" sz="1050" dirty="0"/>
              <a:t>transpose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28016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16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Convolutional Transpose 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860000"/>
            <a:ext cx="79371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" sz="1500" b="1" dirty="0">
                <a:solidFill>
                  <a:schemeClr val="dk1"/>
                </a:solidFill>
              </a:rPr>
              <a:t>Upsampling Operation:</a:t>
            </a:r>
            <a:endParaRPr sz="1500" b="1"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Convolution transpose layers are used for upsampling, which increases the spatial dimensions of input feature maps.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Unlike standard convolutional layers that reduce spatial dimensions, convolution transpose layers expand them.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" sz="1500" b="1" dirty="0">
                <a:solidFill>
                  <a:schemeClr val="dk1"/>
                </a:solidFill>
              </a:rPr>
              <a:t>Learnable Parameters:</a:t>
            </a:r>
            <a:endParaRPr sz="1500" b="1"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Similar to standard convolutional layers, convolution transpose layers have learnable parameters including weights and biases.(Bias allows neural networks to represent more complex functions by offsetting the output of the neuron. )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These parameters are optimized during training to minimize the loss function of the neural network.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" sz="1500" b="1" dirty="0">
                <a:solidFill>
                  <a:schemeClr val="dk1"/>
                </a:solidFill>
              </a:rPr>
              <a:t>Kernel Application:</a:t>
            </a:r>
            <a:endParaRPr sz="1500" b="1"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The kernel size is typically larger than that used in standard convolutional layers to accommodate the upsampling operation.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endParaRPr sz="1500" dirty="0">
              <a:solidFill>
                <a:srgbClr val="ECECEC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10825" y="708700"/>
            <a:ext cx="8520600" cy="4233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" sz="1600" b="1" dirty="0">
                <a:solidFill>
                  <a:schemeClr val="dk1"/>
                </a:solidFill>
              </a:rPr>
              <a:t>Stride and Padding: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Parameters like stride and padding determine the step size of the kernel and the amount of zero-padding added to the input feature maps, respectively.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They influence the spatial dimensions of the output feature maps.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030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" sz="1600" b="1" dirty="0">
                <a:solidFill>
                  <a:schemeClr val="dk1"/>
                </a:solidFill>
              </a:rPr>
              <a:t>Output Shape: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Unlike standard convolutional layers where the output shape is smaller than the input shape, convolution transpose layers produce output feature maps with larger spatial dimensions.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Output shape is determined by factors such as input shape, kernel size, stride, and padding.</a:t>
            </a: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" sz="1600" b="1" dirty="0">
                <a:solidFill>
                  <a:schemeClr val="dk1"/>
                </a:solidFill>
              </a:rPr>
              <a:t>Application Areas: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Convolution transpose layers are commonly employed in decoder sections of autoencoder architectures to reconstruct high-dimensional data from low-dimensional representations.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They are also integral components of generator networks in Generative Adversarial Networks (GANs) for upsampling low-resolution feature maps to generate high-resolution images.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93" y="428296"/>
            <a:ext cx="8839202" cy="401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460</Words>
  <Application>Microsoft Office PowerPoint</Application>
  <PresentationFormat>On-screen Show (16:9)</PresentationFormat>
  <Paragraphs>82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Black</vt:lpstr>
      <vt:lpstr>Roboto</vt:lpstr>
      <vt:lpstr>Times New Roman</vt:lpstr>
      <vt:lpstr>Sabon Next LT</vt:lpstr>
      <vt:lpstr>Arial</vt:lpstr>
      <vt:lpstr>Simple Light</vt:lpstr>
      <vt:lpstr>Shri ramdeobaba College of Engineering and management</vt:lpstr>
      <vt:lpstr>PowerPoint Presentation</vt:lpstr>
      <vt:lpstr>PowerPoint Presentation</vt:lpstr>
      <vt:lpstr>PowerPoint Presentation</vt:lpstr>
      <vt:lpstr>GENERATOR</vt:lpstr>
      <vt:lpstr>Convolutional Transpose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shakt</dc:creator>
  <cp:lastModifiedBy>shaktizanzari123@gmail.com</cp:lastModifiedBy>
  <cp:revision>3</cp:revision>
  <dcterms:modified xsi:type="dcterms:W3CDTF">2024-04-23T09:11:56Z</dcterms:modified>
</cp:coreProperties>
</file>