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322" r:id="rId8"/>
    <p:sldId id="319" r:id="rId9"/>
    <p:sldId id="326" r:id="rId10"/>
    <p:sldId id="323" r:id="rId11"/>
    <p:sldId id="313" r:id="rId12"/>
    <p:sldId id="320" r:id="rId13"/>
    <p:sldId id="324" r:id="rId14"/>
    <p:sldId id="325" r:id="rId15"/>
    <p:sldId id="315" r:id="rId16"/>
    <p:sldId id="31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4482EC-615D-4A95-8DAC-89AEDEEA4EFB}">
          <p14:sldIdLst>
            <p14:sldId id="256"/>
            <p14:sldId id="257"/>
            <p14:sldId id="262"/>
            <p14:sldId id="322"/>
            <p14:sldId id="319"/>
            <p14:sldId id="326"/>
            <p14:sldId id="323"/>
            <p14:sldId id="313"/>
            <p14:sldId id="320"/>
            <p14:sldId id="324"/>
            <p14:sldId id="325"/>
            <p14:sldId id="315"/>
            <p14:sldId id="31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6" d="100"/>
          <a:sy n="76" d="100"/>
        </p:scale>
        <p:origin x="62" y="16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7" r:id="rId19"/>
    <p:sldLayoutId id="2147483672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5800CA-7BD8-8E41-2B38-57A921BE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904353"/>
            <a:ext cx="10213200" cy="4821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Teacher model: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1DD7EC3-AAB0-5C59-FF79-D41B3083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4997" y="1913459"/>
            <a:ext cx="8142005" cy="40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E65AC-E5A5-C95C-F46D-1B432D6F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9" y="540033"/>
            <a:ext cx="4637078" cy="5238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Distillation model: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graph we can observe that accuracy curve of the student model with distillation has increased when compared to student model without distillation.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129A8F7E-8729-5B36-0DC9-42338E25A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4"/>
          <a:stretch/>
        </p:blipFill>
        <p:spPr bwMode="auto">
          <a:xfrm>
            <a:off x="6651127" y="962885"/>
            <a:ext cx="4999885" cy="492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4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Challenges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2906"/>
            <a:ext cx="10213200" cy="4040191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Architecture Mismatch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Mismatched architectures (e.g., CNN teacher vs. Transformer student) can hinder effective knowledge transfer.</a:t>
            </a: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Knowledge Compression Difficulty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Smaller student models may struggle to capture all the knowledge from the teacher.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Task-Specific Limitations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KD works well for classification tasks but struggles with more complex tasks like sequence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Efficient models can retain high accuracy.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real-time applications on resource-constrained devices.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Extending distillation to multimodal tasks, we can use self attention for better accuracy, self-supervised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Thank you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6DDED06-65DE-9952-22C7-CDD297C9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sz="44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b="1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A7858-F6CF-005E-8A59-FDA528A3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00" y="3429000"/>
            <a:ext cx="3351600" cy="18768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Result(Accuracy graphs)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400" b="1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5DCBED-8646-D35C-C49C-F48849DA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Knowledge Distillation?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technique where a small model (student) learns from a large, powerful model (teacher).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Goal: Achieve near-teacher performance in a lightweight student model.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Use It?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 inference for edge devices.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computation and memory requirements.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80D70-C925-AF5E-1989-6ACB80C8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/>
              <a:t>Key components</a:t>
            </a:r>
            <a:endParaRPr lang="en-US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B887B-622E-489C-00E3-774DCF4B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5172075"/>
          </a:xfrm>
        </p:spPr>
        <p:txBody>
          <a:bodyPr>
            <a:no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Key Components</a:t>
            </a:r>
          </a:p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Teacher Model (Resnet 18):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Large, pre-trained, accurate.</a:t>
            </a:r>
          </a:p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Student Model (CNN 4):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Smaller, trained to mimic the teacher.</a:t>
            </a:r>
          </a:p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Distillation Loss: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Combines:</a:t>
            </a:r>
          </a:p>
          <a:p>
            <a:pPr marL="1257300" lvl="2" indent="-342900"/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Cosine distance Loss: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Cosine distance between last layer features of teacher's and student’s model.</a:t>
            </a:r>
          </a:p>
          <a:p>
            <a:pPr marL="1257300" lvl="2" indent="-342900"/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True Labels Loss: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Cross-entropy with ground truth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2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D7D33-6A27-E5CB-8D0E-B9A6B8A2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 – cifar100</a:t>
            </a:r>
            <a:endParaRPr lang="en-US" dirty="0"/>
          </a:p>
          <a:p>
            <a:pPr marL="1257300" lvl="2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Teacher model training – ResNet18</a:t>
            </a:r>
          </a:p>
          <a:p>
            <a:pPr marL="1257300" lvl="2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Extarct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features from final layer</a:t>
            </a:r>
          </a:p>
          <a:p>
            <a:pPr marL="1257300" lvl="2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model design – cnn4</a:t>
            </a:r>
          </a:p>
          <a:p>
            <a:pPr marL="1257300" lvl="2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Knowledge Distillation – Cosine Distance</a:t>
            </a:r>
          </a:p>
          <a:p>
            <a:pPr marL="1257300" lvl="2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Evalution</a:t>
            </a:r>
            <a:endParaRPr lang="en-US" dirty="0"/>
          </a:p>
          <a:p>
            <a:pPr marL="1257300" lvl="2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Optimization - Temperature</a:t>
            </a:r>
          </a:p>
          <a:p>
            <a:pPr marL="1257300" lvl="2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C8E-2980-8316-D5C9-B0A94F33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519112"/>
            <a:ext cx="10213200" cy="111283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64237C-87A8-4768-B1AA-0154231490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673" y="517669"/>
            <a:ext cx="8587663" cy="62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2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CDAB-7D1F-4E0D-A3D4-A2C8F4DB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422787"/>
            <a:ext cx="10213200" cy="53033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Loss Functions Formula:                               </a:t>
            </a:r>
          </a:p>
          <a:p>
            <a:pPr>
              <a:lnSpc>
                <a:spcPct val="14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Cosine Distance:</a:t>
            </a:r>
          </a:p>
          <a:p>
            <a:pPr>
              <a:lnSpc>
                <a:spcPct val="14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used to find the comparison between features of teacher model and student model</a:t>
            </a:r>
          </a:p>
          <a:p>
            <a:pPr>
              <a:lnSpc>
                <a:spcPct val="140000"/>
              </a:lnSpc>
            </a:pP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Categorical cross entropy:</a:t>
            </a:r>
          </a:p>
          <a:p>
            <a:pPr>
              <a:lnSpc>
                <a:spcPct val="14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b="1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It is used to find categorical loss from actual output and predicted output</a:t>
            </a:r>
            <a:endParaRPr lang="en-US" sz="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l-GR" sz="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0F7E6-BFEE-C0A2-68F8-7F2EBE35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2" y="4030559"/>
            <a:ext cx="2391109" cy="35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89BB2-B2A9-A6C8-88A9-4A9C82D7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370" y="1531078"/>
            <a:ext cx="2972215" cy="56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FBA85-5AC0-F6D7-4E0C-013F01D60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790" y="127812"/>
            <a:ext cx="263879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4427574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4400" b="1" dirty="0"/>
              <a:t>Results (Accuracy)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3" y="2361601"/>
            <a:ext cx="5574886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 Comparison: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the guidance of teacher model(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student model(cnn4) accuracy has increased from 41% to 50% 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2524ED-6FCF-0A1F-0A90-AE5E039A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32780"/>
              </p:ext>
            </p:extLst>
          </p:nvPr>
        </p:nvGraphicFramePr>
        <p:xfrm>
          <a:off x="6243484" y="2315491"/>
          <a:ext cx="5830530" cy="30254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0877">
                  <a:extLst>
                    <a:ext uri="{9D8B030D-6E8A-4147-A177-3AD203B41FA5}">
                      <a16:colId xmlns:a16="http://schemas.microsoft.com/office/drawing/2014/main" val="2941253602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88169163"/>
                    </a:ext>
                  </a:extLst>
                </a:gridCol>
                <a:gridCol w="1775101">
                  <a:extLst>
                    <a:ext uri="{9D8B030D-6E8A-4147-A177-3AD203B41FA5}">
                      <a16:colId xmlns:a16="http://schemas.microsoft.com/office/drawing/2014/main" val="1556784641"/>
                    </a:ext>
                  </a:extLst>
                </a:gridCol>
                <a:gridCol w="1794010">
                  <a:extLst>
                    <a:ext uri="{9D8B030D-6E8A-4147-A177-3AD203B41FA5}">
                      <a16:colId xmlns:a16="http://schemas.microsoft.com/office/drawing/2014/main" val="2039210373"/>
                    </a:ext>
                  </a:extLst>
                </a:gridCol>
              </a:tblGrid>
              <a:tr h="1070259"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solidFill>
                            <a:schemeClr val="tx1"/>
                          </a:solidFill>
                        </a:rPr>
                        <a:t>Trainable Parameters(lakhs)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solidFill>
                            <a:schemeClr val="tx1"/>
                          </a:solidFill>
                        </a:rPr>
                        <a:t>Validation Accuracy (%)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</a:rPr>
                        <a:t>Train Accuracy (%)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930213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Teacher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100 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093144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1.2 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551576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Distilled model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5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9048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0CD2-8217-933B-180C-FA32981A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43798"/>
            <a:ext cx="10213200" cy="404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model: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5B17B1-A41D-CE3B-121F-AA985159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55" y="2063998"/>
            <a:ext cx="8871386" cy="44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{59B19404-E531-46B3-8A55-7576F8E251F0}tf11158769_win32</Template>
  <TotalTime>785</TotalTime>
  <Words>411</Words>
  <Application>Microsoft Office PowerPoint</Application>
  <PresentationFormat>Widescreen</PresentationFormat>
  <Paragraphs>88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Goudy Old Style</vt:lpstr>
      <vt:lpstr>Wingdings</vt:lpstr>
      <vt:lpstr>FrostyVTI</vt:lpstr>
      <vt:lpstr>Knowledge Distillation</vt:lpstr>
      <vt:lpstr>Agenda</vt:lpstr>
      <vt:lpstr>Introduction</vt:lpstr>
      <vt:lpstr>Key components</vt:lpstr>
      <vt:lpstr>Methodology</vt:lpstr>
      <vt:lpstr>Architecture</vt:lpstr>
      <vt:lpstr>PowerPoint Presentation</vt:lpstr>
      <vt:lpstr>Results (Accuracy)</vt:lpstr>
      <vt:lpstr>Graphs</vt:lpstr>
      <vt:lpstr>PowerPoint Presentation</vt:lpstr>
      <vt:lpstr>PowerPoint Presentation</vt:lpstr>
      <vt:lpstr>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Narasimha Kamatham</dc:creator>
  <cp:lastModifiedBy>Narasimha Kamatham</cp:lastModifiedBy>
  <cp:revision>3</cp:revision>
  <dcterms:created xsi:type="dcterms:W3CDTF">2024-11-22T17:03:57Z</dcterms:created>
  <dcterms:modified xsi:type="dcterms:W3CDTF">2024-11-24T16:32:15Z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