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6" r:id="rId5"/>
    <p:sldId id="281" r:id="rId6"/>
    <p:sldId id="257" r:id="rId7"/>
    <p:sldId id="258" r:id="rId8"/>
    <p:sldId id="259" r:id="rId9"/>
    <p:sldId id="279" r:id="rId10"/>
    <p:sldId id="267" r:id="rId11"/>
    <p:sldId id="278" r:id="rId12"/>
    <p:sldId id="271" r:id="rId13"/>
    <p:sldId id="272" r:id="rId14"/>
    <p:sldId id="282" r:id="rId15"/>
    <p:sldId id="262" r:id="rId16"/>
    <p:sldId id="260" r:id="rId17"/>
    <p:sldId id="261" r:id="rId18"/>
    <p:sldId id="277" r:id="rId19"/>
    <p:sldId id="264" r:id="rId20"/>
    <p:sldId id="275" r:id="rId21"/>
    <p:sldId id="283" r:id="rId22"/>
    <p:sldId id="266" r:id="rId23"/>
    <p:sldId id="274" r:id="rId24"/>
    <p:sldId id="280" r:id="rId25"/>
    <p:sldId id="307" r:id="rId26"/>
    <p:sldId id="303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guk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drive/1JKXc1nrFo_shYbtV7P8WdXVuF3uNac6u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kmader/malaria-bounding-box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penaccess.thecvf.com/content_ICCV_2017_workshops/w1/html/Mehanian_Computer-Automated_Malaria_Diagnosis_ICCV_2017_paper.html" TargetMode="External"/><Relationship Id="rId1" Type="http://schemas.openxmlformats.org/officeDocument/2006/relationships/hyperlink" Target="https://ieeexplore.ieee.org/abstract/document/1053372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sz="4445"/>
              <a:t>Android App for </a:t>
            </a:r>
            <a:r>
              <a:rPr lang="en-US" altLang="en-US" sz="4445">
                <a:sym typeface="+mn-ea"/>
              </a:rPr>
              <a:t>Malaria  Detection with </a:t>
            </a:r>
            <a:r>
              <a:rPr lang="en-US" altLang="en-US" sz="4445"/>
              <a:t>Microscopic Blood Image </a:t>
            </a:r>
            <a:r>
              <a:rPr lang="en-US" altLang="en-US" sz="4445">
                <a:sym typeface="+mn-ea"/>
              </a:rPr>
              <a:t>U</a:t>
            </a:r>
            <a:r>
              <a:rPr lang="en-US" altLang="en-US" sz="4445"/>
              <a:t>sing Deep Learning Model</a:t>
            </a:r>
            <a:endParaRPr lang="en-US" altLang="en-US" sz="4445"/>
          </a:p>
        </p:txBody>
      </p:sp>
      <p:sp>
        <p:nvSpPr>
          <p:cNvPr id="4" name="Text Box 3"/>
          <p:cNvSpPr txBox="1"/>
          <p:nvPr/>
        </p:nvSpPr>
        <p:spPr>
          <a:xfrm>
            <a:off x="7592695" y="4858385"/>
            <a:ext cx="41757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ym typeface="+mn-ea"/>
              </a:rPr>
              <a:t>N190700  P C.Avinash Kumar Reddy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>
                <a:sym typeface="+mn-ea"/>
              </a:rPr>
              <a:t>N190684  </a:t>
            </a:r>
            <a:r>
              <a:rPr lang="en-US" altLang="en-US"/>
              <a:t>M.Shakunthala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N190660</a:t>
            </a:r>
            <a:r>
              <a:rPr lang="en-US" altLang="en-US"/>
              <a:t>  P.Sai Bhavani 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N190686  </a:t>
            </a:r>
            <a:r>
              <a:rPr lang="en-US" altLang="en-US"/>
              <a:t>K.Mahesh        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N190641</a:t>
            </a:r>
            <a:r>
              <a:rPr lang="en-US" altLang="en-US"/>
              <a:t>  </a:t>
            </a:r>
            <a:r>
              <a:rPr lang="en-US" altLang="en-US">
                <a:sym typeface="+mn-ea"/>
              </a:rPr>
              <a:t>B.Sirisha              </a:t>
            </a:r>
            <a:endParaRPr lang="en-US" altLang="en-US">
              <a:sym typeface="+mn-ea"/>
            </a:endParaRPr>
          </a:p>
          <a:p>
            <a:pPr algn="l"/>
            <a:r>
              <a:rPr lang="en-US" altLang="en-US">
                <a:sym typeface="+mn-ea"/>
              </a:rPr>
              <a:t>N190142  G.</a:t>
            </a:r>
            <a:r>
              <a:rPr lang="en-US" altLang="en-US"/>
              <a:t>Srividya              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592695" y="4337685"/>
            <a:ext cx="304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Guide-Mr.K.K.Singh Sir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145"/>
            <a:ext cx="10515600" cy="619315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9600" u="sng">
                <a:sym typeface="+mn-ea"/>
              </a:rPr>
              <a:t>4.Compile Model:</a:t>
            </a:r>
            <a:endParaRPr lang="en-US" sz="9600" u="sng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Compile the model using the Adam optimizer with Learning Rate 0.001.</a:t>
            </a:r>
            <a:endParaRPr lang="en-US" sz="9600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Set the loss function to categorical cross-entropy.</a:t>
            </a:r>
            <a:endParaRPr lang="en-US" sz="9600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Specify the metrics to track, such as accuracy.</a:t>
            </a:r>
            <a:endParaRPr lang="en-US" sz="9600">
              <a:sym typeface="+mn-ea"/>
            </a:endParaRPr>
          </a:p>
          <a:p>
            <a:pPr marL="0" indent="0">
              <a:buNone/>
            </a:pPr>
            <a:endParaRPr lang="en-US" sz="9600"/>
          </a:p>
          <a:p>
            <a:pPr marL="0" indent="0">
              <a:buNone/>
            </a:pPr>
            <a:r>
              <a:rPr lang="en-US" sz="9600" u="sng">
                <a:sym typeface="+mn-ea"/>
              </a:rPr>
              <a:t>5.Train Model:</a:t>
            </a:r>
            <a:endParaRPr lang="en-US" sz="9600" u="sng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Fit the model using the training data.</a:t>
            </a:r>
            <a:endParaRPr lang="en-US" sz="9600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Implement early stopping to monitor validation loss and stop training when the loss stops improving.</a:t>
            </a:r>
            <a:endParaRPr lang="en-US" sz="9600">
              <a:sym typeface="+mn-ea"/>
            </a:endParaRPr>
          </a:p>
          <a:p>
            <a:pPr marL="0" indent="0">
              <a:buNone/>
            </a:pPr>
            <a:endParaRPr lang="en-US" sz="9600"/>
          </a:p>
          <a:p>
            <a:pPr marL="0" indent="0">
              <a:buNone/>
            </a:pPr>
            <a:r>
              <a:rPr lang="en-US" sz="9600" u="sng">
                <a:sym typeface="+mn-ea"/>
              </a:rPr>
              <a:t>6.Evaluate Model:</a:t>
            </a:r>
            <a:endParaRPr lang="en-US" sz="9600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Generate predictions on the test data.</a:t>
            </a:r>
            <a:endParaRPr lang="en-US" sz="9600"/>
          </a:p>
          <a:p>
            <a:pPr>
              <a:buFont typeface="Arial" panose="02080604020202020204" pitchFamily="34" charset="0"/>
              <a:buChar char="•"/>
            </a:pPr>
            <a:r>
              <a:rPr lang="en-US" sz="9600">
                <a:sym typeface="+mn-ea"/>
              </a:rPr>
              <a:t>Calculate and print the classification report (including precision, recall, F1-score).</a:t>
            </a:r>
            <a:endParaRPr lang="en-US" sz="9600">
              <a:sym typeface="+mn-ea"/>
            </a:endParaRPr>
          </a:p>
          <a:p>
            <a:pPr>
              <a:buNone/>
            </a:pPr>
            <a:endParaRPr lang="en-US" sz="9600"/>
          </a:p>
          <a:p>
            <a:pPr marL="0" indent="0">
              <a:buNone/>
            </a:pPr>
            <a:endParaRPr lang="en-US" sz="9600"/>
          </a:p>
          <a:p>
            <a:pPr marL="0" indent="0">
              <a:buNone/>
            </a:pPr>
            <a:endParaRPr lang="en-US"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390"/>
            <a:ext cx="10515600" cy="559689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2665">
                <a:sym typeface="+mn-ea"/>
              </a:rPr>
              <a:t>7.</a:t>
            </a:r>
            <a:r>
              <a:rPr lang="en-US" sz="2665" u="sng">
                <a:sym typeface="+mn-ea"/>
              </a:rPr>
              <a:t>Plot Training and Validation Metrics:</a:t>
            </a:r>
            <a:endParaRPr lang="en-US" sz="2665" u="sng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Plot the training and validation accuracy and loss over the epochs.</a:t>
            </a:r>
            <a:endParaRPr lang="en-US" sz="2665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sz="2665">
              <a:sym typeface="+mn-ea"/>
            </a:endParaRPr>
          </a:p>
          <a:p>
            <a:pPr>
              <a:buNone/>
            </a:pPr>
            <a:r>
              <a:rPr lang="en-US" sz="2665">
                <a:sym typeface="+mn-ea"/>
              </a:rPr>
              <a:t>8.</a:t>
            </a:r>
            <a:r>
              <a:rPr lang="en-US" sz="2665" u="sng">
                <a:sym typeface="+mn-ea"/>
              </a:rPr>
              <a:t>Convert Model to TFLite:</a:t>
            </a:r>
            <a:endParaRPr lang="en-US" sz="2665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Load the trained Keras model.</a:t>
            </a:r>
            <a:endParaRPr lang="en-US" sz="2665"/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Convert the model to TFLite format using the TensorFlow Lite Converter.</a:t>
            </a:r>
            <a:endParaRPr lang="en-US" sz="2665"/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Save the TFLite model to a specified directory.</a:t>
            </a:r>
            <a:endParaRPr lang="en-US" sz="2665">
              <a:sym typeface="+mn-ea"/>
            </a:endParaRPr>
          </a:p>
          <a:p>
            <a:pPr>
              <a:buNone/>
            </a:pPr>
            <a:endParaRPr lang="en-US" sz="2665"/>
          </a:p>
          <a:p>
            <a:pPr marL="0" indent="0">
              <a:buNone/>
            </a:pPr>
            <a:r>
              <a:rPr lang="en-US" sz="2665">
                <a:sym typeface="+mn-ea"/>
              </a:rPr>
              <a:t>9.</a:t>
            </a:r>
            <a:r>
              <a:rPr lang="en-US" sz="2665" u="sng">
                <a:sym typeface="+mn-ea"/>
              </a:rPr>
              <a:t>Inference on New Images:</a:t>
            </a:r>
            <a:endParaRPr lang="en-US" sz="2665" u="sng"/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Load and preprocess new images to match the input requirements of the model.</a:t>
            </a:r>
            <a:endParaRPr lang="en-US" sz="2665"/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Load the TFLite model.</a:t>
            </a:r>
            <a:endParaRPr lang="en-US" sz="2665"/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Use the TFLite interpreter to make predictions on the new images.</a:t>
            </a:r>
            <a:endParaRPr lang="en-US" sz="2665"/>
          </a:p>
          <a:p>
            <a:pPr>
              <a:buFont typeface="Arial" panose="02080604020202020204" pitchFamily="34" charset="0"/>
              <a:buChar char="•"/>
            </a:pPr>
            <a:r>
              <a:rPr lang="en-US" sz="2665">
                <a:sym typeface="+mn-ea"/>
              </a:rPr>
              <a:t>Display the predictions.</a:t>
            </a:r>
            <a:endParaRPr lang="en-US" sz="266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9910"/>
            <a:ext cx="10515600" cy="56273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/>
              <a:t>10.</a:t>
            </a:r>
            <a:r>
              <a:rPr lang="en-US" sz="2400" u="sng"/>
              <a:t>Add TFLite Model to Android Studio:</a:t>
            </a:r>
            <a:endParaRPr lang="en-US" sz="240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00"/>
              <a:t>Import the TFLite model into an Android Studio project.</a:t>
            </a:r>
            <a:endParaRPr lang="en-US" sz="240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2400"/>
              <a:t>Integrate the TFLite Interpreter to perform inference.</a:t>
            </a:r>
            <a:endParaRPr lang="en-US" sz="2400"/>
          </a:p>
          <a:p>
            <a:pPr lvl="1">
              <a:buFont typeface="Arial" panose="02080604020202020204" pitchFamily="34" charset="0"/>
              <a:buChar char="•"/>
            </a:pPr>
            <a:endParaRPr lang="en-US" sz="2400"/>
          </a:p>
          <a:p>
            <a:pPr>
              <a:buNone/>
            </a:pPr>
            <a:r>
              <a:rPr lang="en-US" sz="2400"/>
              <a:t>11.</a:t>
            </a:r>
            <a:r>
              <a:rPr lang="en-US" sz="2400" u="sng"/>
              <a:t>Inference on Mobile App:</a:t>
            </a:r>
            <a:endParaRPr lang="en-US" sz="2400"/>
          </a:p>
          <a:p>
            <a:pPr lvl="1"/>
            <a:r>
              <a:rPr lang="en-US" sz="2400"/>
              <a:t>Load and preprocess new images within the mobile app.</a:t>
            </a:r>
            <a:endParaRPr lang="en-US" sz="2400"/>
          </a:p>
          <a:p>
            <a:pPr lvl="1"/>
            <a:r>
              <a:rPr lang="en-US" sz="2400"/>
              <a:t>Use the TFLite model for predictions.</a:t>
            </a:r>
            <a:endParaRPr lang="en-US" sz="2400"/>
          </a:p>
          <a:p>
            <a:pPr lvl="1"/>
            <a:r>
              <a:rPr lang="en-US" sz="2400"/>
              <a:t>Display predictions on the mobile app.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Python 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 sz="2400" u="sng">
                <a:hlinkClick r:id="rId1" action="ppaction://hlinkfile"/>
              </a:rPr>
              <a:t>https://github.com/SaiBhavani1916/Mini_Project/blob/main/mini_project.ipynb</a:t>
            </a:r>
            <a:endParaRPr lang="en-US" altLang="en-US" sz="2400" u="sng">
              <a:hlinkClick r:id="rId1" action="ppaction://hlinkfile"/>
            </a:endParaRPr>
          </a:p>
          <a:p>
            <a:pPr marL="0" indent="0">
              <a:buNone/>
            </a:pPr>
            <a:r>
              <a:rPr lang="en-US" altLang="en-US" sz="2400" u="sng"/>
              <a:t>Tools:</a:t>
            </a:r>
            <a:r>
              <a:rPr lang="en-US" altLang="en-US" sz="2400"/>
              <a:t> Google Colab TP4 GPU</a:t>
            </a:r>
            <a:endParaRPr lang="en-US" altLang="en-US" sz="2400" u="sng"/>
          </a:p>
          <a:p>
            <a:pPr marL="0" indent="0">
              <a:buNone/>
            </a:pPr>
            <a:r>
              <a:rPr lang="en-US" altLang="en-US" sz="2400">
                <a:sym typeface="+mn-ea"/>
              </a:rPr>
              <a:t>          RAM: 1.08 GB/12.67 GB</a:t>
            </a:r>
            <a:endParaRPr lang="en-US" altLang="en-US" sz="2400"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ym typeface="+mn-ea"/>
              </a:rPr>
              <a:t>          Disk: 27.42 GB/107.72 GB,python</a:t>
            </a:r>
            <a:endParaRPr lang="en-US" altLang="en-US" sz="2400">
              <a:sym typeface="+mn-ea"/>
            </a:endParaRPr>
          </a:p>
          <a:p>
            <a:pPr marL="0" indent="0">
              <a:buNone/>
            </a:pPr>
            <a:r>
              <a:rPr lang="en-US" altLang="en-US" sz="2400" u="sng"/>
              <a:t>FrameWorks:</a:t>
            </a:r>
            <a:r>
              <a:rPr lang="en-US" altLang="en-US" sz="2400">
                <a:sym typeface="+mn-ea"/>
              </a:rPr>
              <a:t>TensorFlow,keras</a:t>
            </a:r>
            <a:endParaRPr lang="en-US" altLang="en-US" sz="2400">
              <a:sym typeface="+mn-ea"/>
            </a:endParaRPr>
          </a:p>
          <a:p>
            <a:pPr marL="0" indent="0">
              <a:buNone/>
            </a:pPr>
            <a:r>
              <a:rPr lang="en-US" altLang="en-US" sz="2400" u="sng">
                <a:sym typeface="+mn-ea"/>
              </a:rPr>
              <a:t>Libraries:</a:t>
            </a:r>
            <a:r>
              <a:rPr lang="en-US" altLang="en-US" sz="2400">
                <a:sym typeface="+mn-ea"/>
              </a:rPr>
              <a:t>Numpy,opencv,matplotlib</a:t>
            </a:r>
            <a:endParaRPr lang="en-US" altLang="en-US" sz="2400">
              <a:sym typeface="+mn-ea"/>
            </a:endParaRP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Andriod app: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 u="sng"/>
              <a:t>Tools:</a:t>
            </a:r>
            <a:r>
              <a:rPr lang="en-US" altLang="en-US" sz="2400"/>
              <a:t>andriodstudio,andriod phone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70" y="379095"/>
            <a:ext cx="10515600" cy="5961380"/>
          </a:xfrm>
        </p:spPr>
        <p:txBody>
          <a:bodyPr>
            <a:normAutofit fontScale="60000"/>
          </a:bodyPr>
          <a:p>
            <a:r>
              <a:rPr lang="en-US" altLang="en-US" sz="4000" b="1"/>
              <a:t>Dataset:</a:t>
            </a:r>
            <a:endParaRPr lang="en-US" altLang="en-US" sz="4000" b="1"/>
          </a:p>
          <a:p>
            <a:pPr marL="0" indent="0">
              <a:buNone/>
            </a:pPr>
            <a:r>
              <a:rPr lang="en-US" altLang="en-US" sz="4000" b="1">
                <a:hlinkClick r:id="rId1" action="ppaction://hlinkfile"/>
              </a:rPr>
              <a:t>https://www.kaggle.com/datasets/kmader/malaria-bounding-boxes</a:t>
            </a:r>
            <a:endParaRPr lang="en-US" altLang="en-US" sz="4000" b="1"/>
          </a:p>
          <a:p>
            <a:pPr marL="0" lvl="0" indent="0" algn="l">
              <a:buNone/>
            </a:pPr>
            <a:r>
              <a:rPr lang="en-US" altLang="en-US" sz="4000"/>
              <a:t>                  The dataset comprises a collection of labeled images depicting both uninfected and infected cells. Sourced from kagile Datasets, it contains a total of 1328 images. </a:t>
            </a:r>
            <a:endParaRPr lang="en-US" altLang="en-US" sz="4000"/>
          </a:p>
          <a:p>
            <a:pPr marL="0" lvl="0" indent="0" algn="l">
              <a:buNone/>
            </a:pPr>
            <a:endParaRPr lang="en-US" altLang="en-US" sz="4000"/>
          </a:p>
          <a:p>
            <a:pPr lvl="0" algn="l"/>
            <a:r>
              <a:rPr lang="en-US" altLang="en-US" sz="4000" b="1"/>
              <a:t>Preprocessing:</a:t>
            </a:r>
            <a:endParaRPr lang="en-US" altLang="en-US" sz="4000" b="1"/>
          </a:p>
          <a:p>
            <a:pPr marL="0" indent="0">
              <a:buNone/>
            </a:pPr>
            <a:r>
              <a:rPr lang="en-US" sz="4000" u="sng">
                <a:sym typeface="+mn-ea"/>
              </a:rPr>
              <a:t>Image Resizing</a:t>
            </a:r>
            <a:r>
              <a:rPr lang="en-US" altLang="en-US" sz="4000" u="sng">
                <a:sym typeface="+mn-ea"/>
              </a:rPr>
              <a:t>:</a:t>
            </a:r>
            <a:endParaRPr lang="en-US" sz="4000" u="sng"/>
          </a:p>
          <a:p>
            <a:pPr marL="0" indent="0">
              <a:buNone/>
            </a:pPr>
            <a:r>
              <a:rPr lang="en-US" sz="4000">
                <a:sym typeface="+mn-ea"/>
              </a:rPr>
              <a:t> Resize all images from 1600X1200 to 224X224</a:t>
            </a:r>
            <a:endParaRPr lang="en-US" sz="4000"/>
          </a:p>
          <a:p>
            <a:pPr marL="0" indent="0">
              <a:buNone/>
            </a:pPr>
            <a:r>
              <a:rPr lang="en-US" sz="4000" u="sng">
                <a:sym typeface="+mn-ea"/>
              </a:rPr>
              <a:t>Normalization:</a:t>
            </a:r>
            <a:endParaRPr lang="en-US" sz="4000" u="sng"/>
          </a:p>
          <a:p>
            <a:pPr marL="0" indent="0">
              <a:buNone/>
            </a:pPr>
            <a:r>
              <a:rPr lang="en-US" sz="4000">
                <a:sym typeface="+mn-ea"/>
              </a:rPr>
              <a:t>Pixel Value Scaling: Normalize pixel values to a range of 0 to 1 by dividing by 255. This helps in faster convergence during training.</a:t>
            </a:r>
            <a:endParaRPr lang="en-US" sz="4000">
              <a:sym typeface="+mn-ea"/>
            </a:endParaRPr>
          </a:p>
          <a:p>
            <a:pPr marL="0" indent="0">
              <a:buNone/>
            </a:pPr>
            <a:endParaRPr lang="en-US" sz="4000">
              <a:sym typeface="+mn-ea"/>
            </a:endParaRPr>
          </a:p>
          <a:p>
            <a:pPr marL="0" indent="0">
              <a:buNone/>
            </a:pPr>
            <a:endParaRPr lang="en-US" altLang="en-US" sz="266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455"/>
            <a:ext cx="10515600" cy="5806440"/>
          </a:xfrm>
        </p:spPr>
        <p:txBody>
          <a:bodyPr>
            <a:noAutofit/>
          </a:bodyPr>
          <a:p>
            <a:r>
              <a:rPr lang="en-US" sz="2300" b="1">
                <a:sym typeface="+mn-ea"/>
              </a:rPr>
              <a:t>Class Balancing</a:t>
            </a:r>
            <a:r>
              <a:rPr lang="en-US" sz="2300">
                <a:sym typeface="+mn-ea"/>
              </a:rPr>
              <a:t>:</a:t>
            </a:r>
            <a:endParaRPr lang="en-US" sz="2300"/>
          </a:p>
          <a:p>
            <a:pPr marL="0" indent="0">
              <a:buNone/>
            </a:pPr>
            <a:r>
              <a:rPr lang="en-US" sz="2300" u="sng">
                <a:sym typeface="+mn-ea"/>
              </a:rPr>
              <a:t>Handling Imbalance</a:t>
            </a:r>
            <a:r>
              <a:rPr lang="en-US" sz="2300">
                <a:sym typeface="+mn-ea"/>
              </a:rPr>
              <a:t>: </a:t>
            </a:r>
            <a:endParaRPr lang="en-US" sz="2300">
              <a:sym typeface="+mn-ea"/>
            </a:endParaRPr>
          </a:p>
          <a:p>
            <a:pPr marL="0" indent="0">
              <a:buNone/>
            </a:pPr>
            <a:r>
              <a:rPr lang="en-US" sz="2300">
                <a:sym typeface="+mn-ea"/>
              </a:rPr>
              <a:t>                   As we have class  imbalance problem that is , infected class is greater than uninfected.That’s why we are reducing no.of infected images with respect to count(&gt;3)  infected cells in an image.</a:t>
            </a:r>
            <a:endParaRPr lang="en-US" sz="2300">
              <a:sym typeface="+mn-ea"/>
            </a:endParaRPr>
          </a:p>
          <a:p>
            <a:pPr marL="0" indent="0">
              <a:buNone/>
            </a:pPr>
            <a:r>
              <a:rPr lang="en-US" sz="2300">
                <a:sym typeface="+mn-ea"/>
              </a:rPr>
              <a:t>Now total images are 383 (uninfected-161,infected-182).</a:t>
            </a:r>
            <a:endParaRPr lang="en-US" sz="2300"/>
          </a:p>
          <a:p>
            <a:pPr>
              <a:buFont typeface="Arial" panose="02080604020202020204" pitchFamily="34" charset="0"/>
              <a:buChar char="•"/>
            </a:pPr>
            <a:r>
              <a:rPr lang="en-US" sz="2300" b="1">
                <a:sym typeface="+mn-ea"/>
              </a:rPr>
              <a:t>Splitting the Data</a:t>
            </a:r>
            <a:r>
              <a:rPr lang="en-US" sz="2300" u="sng">
                <a:sym typeface="+mn-ea"/>
              </a:rPr>
              <a:t>:</a:t>
            </a:r>
            <a:endParaRPr lang="en-US" sz="2300" u="sng"/>
          </a:p>
          <a:p>
            <a:pPr marL="0" indent="0">
              <a:buNone/>
            </a:pPr>
            <a:r>
              <a:rPr lang="en-US" sz="2300">
                <a:sym typeface="+mn-ea"/>
              </a:rPr>
              <a:t>Training and Test Sets: Split the dataset into training and test sets (commonly in a 80-20 ratio). The training set is used to train the model and the test set is used to evaluate model performance.</a:t>
            </a:r>
            <a:endParaRPr lang="en-US" sz="2300">
              <a:sym typeface="+mn-ea"/>
            </a:endParaRPr>
          </a:p>
          <a:p>
            <a:r>
              <a:rPr lang="en-US" altLang="en-US" sz="2300" b="1">
                <a:sym typeface="+mn-ea"/>
              </a:rPr>
              <a:t>Methodology:</a:t>
            </a:r>
            <a:endParaRPr lang="en-US" altLang="en-US" sz="2300" b="1"/>
          </a:p>
          <a:p>
            <a:pPr marL="0" indent="0" algn="l">
              <a:buNone/>
            </a:pPr>
            <a:r>
              <a:rPr lang="en-US" altLang="en-US" sz="2300">
                <a:sym typeface="+mn-ea"/>
              </a:rPr>
              <a:t>                   We will use deep learning techniques, specifically Convolutional Neural Networks (CNNs), to train a model that can automatically learn and differentiate between features associated with infected and uninfected cells. The model will be trained on a labeled dataset and evaluated on a separate test set to assess its classification performance.</a:t>
            </a:r>
            <a:endParaRPr lang="en-US" altLang="en-US" sz="23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Architecture: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05" y="1315720"/>
            <a:ext cx="10881995" cy="52597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L(Θ,x,y)=-Σy</a:t>
            </a:r>
            <a:r>
              <a:rPr lang="en-US" i="1" baseline="-25000"/>
              <a:t>i</a:t>
            </a:r>
            <a:r>
              <a:rPr lang="en-US" i="1"/>
              <a:t>log f(x</a:t>
            </a:r>
            <a:r>
              <a:rPr lang="en-US" i="1" baseline="-25000"/>
              <a:t>i</a:t>
            </a:r>
            <a:r>
              <a:rPr lang="en-US" i="1"/>
              <a:t>)</a:t>
            </a:r>
            <a:endParaRPr lang="en-US" i="1"/>
          </a:p>
          <a:p>
            <a:pPr marL="0" indent="0">
              <a:buNone/>
            </a:pPr>
            <a:r>
              <a:rPr lang="en-US" i="1">
                <a:sym typeface="+mn-ea"/>
              </a:rPr>
              <a:t>Θ</a:t>
            </a:r>
            <a:r>
              <a:rPr lang="en-US" i="1" baseline="30000">
                <a:sym typeface="+mn-ea"/>
              </a:rPr>
              <a:t>’</a:t>
            </a:r>
            <a:r>
              <a:rPr lang="en-US" i="1">
                <a:sym typeface="+mn-ea"/>
              </a:rPr>
              <a:t>=min</a:t>
            </a:r>
            <a:r>
              <a:rPr lang="en-US" i="1" baseline="-25000">
                <a:sym typeface="+mn-ea"/>
              </a:rPr>
              <a:t>Θ</a:t>
            </a:r>
            <a:r>
              <a:rPr lang="en-US" i="1">
                <a:sym typeface="+mn-ea"/>
              </a:rPr>
              <a:t> E</a:t>
            </a:r>
            <a:r>
              <a:rPr lang="en-US" i="1" baseline="-25000">
                <a:sym typeface="+mn-ea"/>
              </a:rPr>
              <a:t>(x,y)</a:t>
            </a:r>
            <a:r>
              <a:rPr lang="en-US" i="1" baseline="-25000">
                <a:sym typeface="+mn-ea"/>
              </a:rPr>
              <a:t>∈D</a:t>
            </a:r>
            <a:r>
              <a:rPr lang="en-US" i="1">
                <a:sym typeface="+mn-ea"/>
              </a:rPr>
              <a:t> </a:t>
            </a:r>
            <a:r>
              <a:rPr lang="en-US" i="1">
                <a:sym typeface="+mn-ea"/>
              </a:rPr>
              <a:t>L(Θ,x,y)</a:t>
            </a:r>
            <a:endParaRPr lang="en-US" i="1"/>
          </a:p>
          <a:p>
            <a:pPr marL="0" indent="0">
              <a:buNone/>
            </a:pPr>
            <a:endParaRPr lang="en-US" i="1"/>
          </a:p>
        </p:txBody>
      </p:sp>
      <p:pic>
        <p:nvPicPr>
          <p:cNvPr id="6" name="Content Placeholder 5" descr="bloo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2895600"/>
            <a:ext cx="2851150" cy="1913255"/>
          </a:xfrm>
          <a:prstGeom prst="rect">
            <a:avLst/>
          </a:prstGeom>
        </p:spPr>
      </p:pic>
      <p:sp>
        <p:nvSpPr>
          <p:cNvPr id="8" name="Trapezoid 7"/>
          <p:cNvSpPr/>
          <p:nvPr/>
        </p:nvSpPr>
        <p:spPr>
          <a:xfrm rot="5100000">
            <a:off x="4648835" y="3421380"/>
            <a:ext cx="1207135" cy="1140460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7251700" y="3374390"/>
            <a:ext cx="398780" cy="11963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51700" y="3669030"/>
            <a:ext cx="398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94405" y="3830320"/>
            <a:ext cx="1125220" cy="2679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42200" y="2719070"/>
            <a:ext cx="1651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75880" y="3846830"/>
            <a:ext cx="7689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8578850" y="4097655"/>
            <a:ext cx="63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934835" y="2297430"/>
            <a:ext cx="1510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Ground truth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1055" y="294386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classifier</a:t>
            </a:r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884545" y="3846830"/>
            <a:ext cx="1310005" cy="2514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015365" y="2408555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/>
              <a:t>Input</a:t>
            </a:r>
            <a:endParaRPr lang="en-US" i="1"/>
          </a:p>
        </p:txBody>
      </p:sp>
      <p:sp>
        <p:nvSpPr>
          <p:cNvPr id="22" name="Text Box 21"/>
          <p:cNvSpPr txBox="1"/>
          <p:nvPr/>
        </p:nvSpPr>
        <p:spPr>
          <a:xfrm>
            <a:off x="4930775" y="3830320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i="1"/>
              <a:t>f</a:t>
            </a:r>
            <a:r>
              <a:rPr lang="en-US" i="1" baseline="-25000"/>
              <a:t>Θ</a:t>
            </a:r>
            <a:endParaRPr lang="en-US" i="1" baseline="-25000"/>
          </a:p>
        </p:txBody>
      </p:sp>
      <p:sp>
        <p:nvSpPr>
          <p:cNvPr id="23" name="Text Box 22"/>
          <p:cNvSpPr txBox="1"/>
          <p:nvPr/>
        </p:nvSpPr>
        <p:spPr>
          <a:xfrm>
            <a:off x="1734185" y="2408555"/>
            <a:ext cx="1760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sym typeface="+mn-ea"/>
              </a:rPr>
              <a:t>x∈R</a:t>
            </a:r>
            <a:r>
              <a:rPr lang="en-US" sz="2400" baseline="30000">
                <a:sym typeface="+mn-ea"/>
              </a:rPr>
              <a:t>pxq</a:t>
            </a:r>
            <a:endParaRPr lang="en-US" sz="2400" baseline="30000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198870" y="350837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f(x)</a:t>
            </a:r>
            <a:endParaRPr lang="en-US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215"/>
          </a:xfrm>
        </p:spPr>
        <p:txBody>
          <a:bodyPr>
            <a:normAutofit fontScale="90000"/>
          </a:bodyPr>
          <a:p>
            <a:r>
              <a:rPr lang="en-US" altLang="en-US"/>
              <a:t>Results: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5227955"/>
          </a:xfrm>
        </p:spPr>
        <p:txBody>
          <a:bodyPr/>
          <a:p>
            <a:pPr marL="0" indent="0">
              <a:buNone/>
            </a:pPr>
            <a:r>
              <a:rPr lang="en-US" altLang="en-US"/>
              <a:t>Present Accuracy:82%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6" name="Picture 5" descr="WhatsApp Image 2024-06-21 at 3.58.3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1402080"/>
            <a:ext cx="5495925" cy="5121910"/>
          </a:xfrm>
          <a:prstGeom prst="rect">
            <a:avLst/>
          </a:prstGeom>
        </p:spPr>
      </p:pic>
      <p:pic>
        <p:nvPicPr>
          <p:cNvPr id="5" name="Content Placeholder 3" descr="Screenshot from 2024-06-21 22-52-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917190"/>
            <a:ext cx="58674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Predicted Labeled Images:</a:t>
            </a:r>
            <a:endParaRPr lang="en-US"/>
          </a:p>
        </p:txBody>
      </p:sp>
      <p:pic>
        <p:nvPicPr>
          <p:cNvPr id="4" name="Content Placeholder 3" descr="WhatsApp Image 2024-06-21 at 4.07.53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0465" y="1953260"/>
            <a:ext cx="7131050" cy="41268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Andrioid App Results:</a:t>
            </a:r>
            <a:endParaRPr lang="en-US"/>
          </a:p>
        </p:txBody>
      </p:sp>
      <p:pic>
        <p:nvPicPr>
          <p:cNvPr id="4" name="Content Placeholder 3" descr="WhatsApp Image 2024-06-21 at 11.41.36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578610"/>
            <a:ext cx="2266315" cy="4351655"/>
          </a:xfrm>
          <a:prstGeom prst="rect">
            <a:avLst/>
          </a:prstGeom>
        </p:spPr>
      </p:pic>
      <p:pic>
        <p:nvPicPr>
          <p:cNvPr id="7" name="Picture 6" descr="WhatsApp Image 2024-06-21 at 11.41.3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545" y="1579245"/>
            <a:ext cx="2575560" cy="4351020"/>
          </a:xfrm>
          <a:prstGeom prst="rect">
            <a:avLst/>
          </a:prstGeom>
        </p:spPr>
      </p:pic>
      <p:pic>
        <p:nvPicPr>
          <p:cNvPr id="8" name="Picture 7" descr="WhatsApp Image 2024-06-21 at 11.41.36 A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55" y="1691005"/>
            <a:ext cx="252984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Table of Contents: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Abstract</a:t>
            </a:r>
            <a:endParaRPr lang="en-US"/>
          </a:p>
          <a:p>
            <a:r>
              <a:rPr lang="en-US"/>
              <a:t>Introduction</a:t>
            </a:r>
            <a:endParaRPr lang="en-US"/>
          </a:p>
          <a:p>
            <a:r>
              <a:rPr lang="en-US"/>
              <a:t>Objective</a:t>
            </a:r>
            <a:endParaRPr lang="en-US"/>
          </a:p>
          <a:p>
            <a:r>
              <a:rPr lang="en-US"/>
              <a:t>What is Malaria?</a:t>
            </a:r>
            <a:endParaRPr lang="en-US"/>
          </a:p>
          <a:p>
            <a:r>
              <a:rPr lang="en-US"/>
              <a:t>Related Works and Limitations</a:t>
            </a:r>
            <a:endParaRPr lang="en-US"/>
          </a:p>
          <a:p>
            <a:r>
              <a:rPr lang="en-US"/>
              <a:t>Algorithm for malaria classification</a:t>
            </a:r>
            <a:endParaRPr lang="en-US"/>
          </a:p>
          <a:p>
            <a:r>
              <a:rPr lang="en-US"/>
              <a:t>Results</a:t>
            </a:r>
            <a:endParaRPr lang="en-US"/>
          </a:p>
          <a:p>
            <a:r>
              <a:rPr lang="en-US"/>
              <a:t>Conclusion</a:t>
            </a:r>
            <a:endParaRPr lang="en-US"/>
          </a:p>
          <a:p>
            <a:r>
              <a:rPr lang="en-US"/>
              <a:t>References</a:t>
            </a:r>
            <a:endParaRPr lang="en-US"/>
          </a:p>
          <a:p>
            <a:r>
              <a:rPr lang="en-US"/>
              <a:t>Q&amp;A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 this project, we successfully developed a deep learning model to classify malaria-infected and uninfected cells.</a:t>
            </a:r>
            <a:endParaRPr lang="en-US"/>
          </a:p>
          <a:p>
            <a:r>
              <a:rPr lang="en-US"/>
              <a:t>This model effectively uses a CNN for accurate malaria detection from blood smear images, enhanced by data augmentation and preprocessing.</a:t>
            </a:r>
            <a:endParaRPr lang="en-US"/>
          </a:p>
          <a:p>
            <a:r>
              <a:rPr lang="en-US"/>
              <a:t>Converting to TensorFlow Lite (TFLite) enables efficient deployment on mobile and edge devices, facilitating real-time diagnosis in remote areas.</a:t>
            </a:r>
            <a:endParaRPr lang="en-US"/>
          </a:p>
          <a:p>
            <a:r>
              <a:rPr lang="en-US"/>
              <a:t>Integrating the TFLite model into an Android project and a mobile app demonstrates practical applicability and user accessibility.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u="sng"/>
              <a:t>Real-world Deployment and Integration:</a:t>
            </a:r>
            <a:endParaRPr lang="en-US" u="sng"/>
          </a:p>
          <a:p>
            <a:endParaRPr lang="en-US"/>
          </a:p>
          <a:p>
            <a:r>
              <a:rPr lang="en-US"/>
              <a:t>Mobile App Development: Develop mobile applications that integrate the TFLite model, providing healthcare workers with a user-friendly tool for on-site malaria diagnosis.</a:t>
            </a:r>
            <a:endParaRPr lang="en-US"/>
          </a:p>
          <a:p>
            <a:r>
              <a:rPr lang="en-US"/>
              <a:t>Integration with Healthcare Systems: Collaborate with healthcare providers to integrate the diagnostic tool into existing medical systems, ensuring seamless and widespread adoption.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Ghate, D. A., Jadhav, C., &amp; Rani, N. U. (2012). Automatic detection of malaria parasite from blood images. Int J Comput Sci Appl, 1.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Das, Dev Kumar, et al. "Machine learning approach for automated screening of malaria parasite using light microscopic images." Micron 45 (2013): 97-106.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Pan, W. David, Yuhang Dong, and Dongsheng Wu. "Classification of malaria-infected cells using deep convolutional neural networks." Machine learning: advanced techniques and emerging applications 159 (2018).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Pattanaik, Priyadarshini Adyasha, et al. "Malaria detection using deep residual networks with mobile microscopy." Journal of King Saud University-Computer and Information Sciences 34.5 (2022): 1700-1705.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2" action="ppaction://hlinkfile"/>
              </a:rPr>
              <a:t>Mehanian, Courosh, et al. "Computer-automated malaria diagnosis and quantitation using convolutional neural networks." Proceedings of the IEEE international conference on computer vision workshops. 2017</a:t>
            </a:r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Hoyos, Kenia, and William Hoyos. "Supporting Malaria Diagnosis Using Deep Learning and Data Augmentation." Diagnostics 14.7 (2024): 690.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r>
              <a:rPr lang="en-US" sz="1800">
                <a:latin typeface="Arial" panose="02080604020202020204" pitchFamily="34" charset="0"/>
                <a:cs typeface="Arial" panose="02080604020202020204" pitchFamily="34" charset="0"/>
                <a:sym typeface="+mn-ea"/>
                <a:hlinkClick r:id="rId1" action="ppaction://hlinkfile"/>
              </a:rPr>
              <a:t>Dev, Antora, et al. "Advancing Malaria Identification from Microscopic Blood Smears Using Hybrid Deep Learning Frameworks." IEEE Access (2024).</a:t>
            </a: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  <a:p>
            <a:pPr marL="0" indent="0">
              <a:buNone/>
            </a:pPr>
            <a:endParaRPr lang="en-US" sz="1800">
              <a:latin typeface="Arial" panose="02080604020202020204" pitchFamily="34" charset="0"/>
              <a:cs typeface="Arial" panose="02080604020202020204" pitchFamily="34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025" y="2550160"/>
            <a:ext cx="8553450" cy="226695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Any Questions?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1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4000"/>
              <a:t>                                 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/>
              <a:t>                          Thank You...!!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400"/>
              <a:t>Malaria is a deadly syndrome formed by the Plasmodium parasite that spreads through the bite of infected Anopheles mosquitoes. There are several drugs to cure malaria but its diagnosis is still tedious, time-consuming and costly.  Although  the existing equipment for detecting malaria gives high accuracy, those are costlier. </a:t>
            </a:r>
            <a:endParaRPr lang="en-US" sz="2400"/>
          </a:p>
          <a:p>
            <a:r>
              <a:rPr lang="en-US" sz="2400"/>
              <a:t>Keeping this issue in view we develop a deep learning classification model where the blood smear images are used for training which could be incorporated in an android app. The outcome reveals that the proposed model gives 82% accuracy.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This project focuses on the development of a deep learning model for the classification of malaria for the microscopic blood cell images. Malaria, a life-threatening disease caused by Plasmodium parasites, is a major global health concern.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Objective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400"/>
              <a:t>The goal of this project is to create a model capable of distinguishing between two classes: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Uninfected Cells</a:t>
            </a:r>
            <a:r>
              <a:rPr lang="en-US" sz="2400"/>
              <a:t>: Healthy red blood cells without malaria infection.</a:t>
            </a:r>
            <a:endParaRPr lang="en-US" sz="2400"/>
          </a:p>
          <a:p>
            <a:r>
              <a:rPr lang="en-US" altLang="en-US" sz="2400" b="1"/>
              <a:t>Infected</a:t>
            </a:r>
            <a:r>
              <a:rPr lang="en-US" sz="2400" b="1"/>
              <a:t> Cells</a:t>
            </a:r>
            <a:r>
              <a:rPr lang="en-US" sz="2400"/>
              <a:t>: Red blood cells infected with Plasmodium parasites.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Developing a portable app for ease of availability for the comman poeple.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270"/>
            <a:ext cx="10515600" cy="6603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What is Malaria?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/>
              <a:t>    Malaria is a potentially life-threatening disease caused by Plasmodium parasites, which are transmitted to   humans through the bites of infected female Anopheles mosquitoes.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Causes:</a:t>
            </a:r>
            <a:endParaRPr lang="en-US" sz="2400" b="1"/>
          </a:p>
          <a:p>
            <a:pPr marL="0" indent="0">
              <a:buNone/>
            </a:pPr>
            <a:r>
              <a:rPr lang="en-US" sz="2400" u="sng"/>
              <a:t>Parasites</a:t>
            </a:r>
            <a:r>
              <a:rPr lang="en-US" sz="2400"/>
              <a:t>: Malaria is caused by Plasmodium parasites. The most deadly species is Plasmodium falciparum.</a:t>
            </a:r>
            <a:endParaRPr lang="en-US" sz="2400"/>
          </a:p>
          <a:p>
            <a:pPr marL="0" indent="0">
              <a:buNone/>
            </a:pPr>
            <a:r>
              <a:rPr lang="en-US" sz="2400" u="sng"/>
              <a:t>Transmission</a:t>
            </a:r>
            <a:r>
              <a:rPr lang="en-US" sz="2400"/>
              <a:t>: The primary mode of transmission is through the bite of an infected Anopheles mosquito.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Symptoms</a:t>
            </a:r>
            <a:r>
              <a:rPr lang="en-US" sz="2400" b="1"/>
              <a:t>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  </a:t>
            </a:r>
            <a:r>
              <a:rPr lang="en-US" sz="2400"/>
              <a:t>      Fever, headache, sweats, fatigue, nausea, and vomiting. These symptoms typically appear 10–15 days after the mosquito bite.</a:t>
            </a:r>
            <a:endParaRPr lang="en-US" sz="2400"/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51645" cy="991235"/>
          </a:xfrm>
        </p:spPr>
        <p:txBody>
          <a:bodyPr/>
          <a:p>
            <a:r>
              <a:rPr lang="en-US"/>
              <a:t>Related Works and Limitations:</a:t>
            </a:r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355725"/>
          <a:ext cx="10515600" cy="50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5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Title</a:t>
                      </a:r>
                      <a:endParaRPr lang="en-GB" altLang="en-US" sz="15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b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GB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5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Publisher(Year)</a:t>
                      </a:r>
                      <a:endParaRPr lang="en-GB" altLang="en-US" sz="15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5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Key Concept</a:t>
                      </a:r>
                      <a:endParaRPr lang="en-GB" altLang="en-US" sz="15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5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Cons</a:t>
                      </a:r>
                      <a:endParaRPr lang="en-GB" altLang="en-US" sz="1500" b="1">
                        <a:solidFill>
                          <a:schemeClr val="tx1"/>
                        </a:solidFill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Detection of Malaria Parasite Infected Blood Cells Using Image Processing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NU RANI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IEEE (2012)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Utilizing image processing for detecting infected blood cells in microscopic images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Performance degrades with image artifacts and poor quality images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05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 Machine Learning Approach for Automated Diagnosis of Malaria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 Chakraborty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MICRON</a:t>
                      </a: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(201</a:t>
                      </a: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3</a:t>
                      </a: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)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Machine learning algorithms for automating malaria diagnosis using image data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Dependency on large labeled datasets for training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772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Malaria Cell Image Dataset Classification Using Convolutional Neural Network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W.David Pan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PeerJ (2018</a:t>
                      </a: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)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Classification of malaria cell images using CNNs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Dataset imbalance affecting model performance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Malaria Detection by Deep Learning Using Mobile Microscopy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 Mittal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Journal of King Saud University-Computer and information Scince</a:t>
                      </a: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(20</a:t>
                      </a: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22</a:t>
                      </a: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)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Mobile microscopy integration with deep learning for malaria detection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Performance affected by variability in mobile image quality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Convolutional Neural Network for Malaria Diagnosis</a:t>
                      </a: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and Quantitiation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 Jaiswal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Computational and Mathematical Methods in Medicine (201</a:t>
                      </a: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7</a:t>
                      </a: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)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Application of CNNs for malaria parasite detection in blood smear images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Limited evaluation on diverse datasets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05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Deep Learning and Data Augmentation for Malaria Parasite Detection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 W Hoyos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BMC Bioinformatics (202</a:t>
                      </a: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4)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  <a:sym typeface="+mn-ea"/>
                        </a:rPr>
                        <a:t>Combining deep learning and data augmentation to enhance malaria parasite detection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Model performance highly dependent on quality of augmented data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 Hybrid Deep Learning Model for Malaria Detection Using Microscopic Blood Smears</a:t>
                      </a:r>
                      <a:endParaRPr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Mostafa M.Fouda</a:t>
                      </a:r>
                      <a:endParaRPr lang="en-GB" alt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IEEE Transactions on Biomedical Engineering (2024)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Hybrid model combining CNNs and RNNs for robust malaria detection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High resource requirements for training and inference</a:t>
                      </a:r>
                      <a:endParaRPr lang="en-US" sz="100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066665" y="6554470"/>
            <a:ext cx="379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Algorithm for Malaria Classification using CNN and TFLite Conversion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470"/>
            <a:ext cx="10515600" cy="470281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en-US" u="sng"/>
              <a:t>1.Data Loading:</a:t>
            </a:r>
            <a:endParaRPr lang="en-US" u="sng"/>
          </a:p>
          <a:p>
            <a:pPr marL="0" indent="0">
              <a:buNone/>
            </a:pP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Mount Google Drive.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Load dataset from the specified directory.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Split the dataset into training and testing sets.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2.Data Preprocessing:</a:t>
            </a:r>
            <a:endParaRPr lang="en-US" u="sng"/>
          </a:p>
          <a:p>
            <a:pPr marL="0" indent="0">
              <a:buNone/>
            </a:pP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Rescale images to a standard size (e.g., 224x224 pixels).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Apply data augmentation techniques such as rotation, zoom, horizontal flip, etc., to increase dataset variability.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895"/>
            <a:ext cx="10908665" cy="5620385"/>
          </a:xfrm>
        </p:spPr>
        <p:txBody>
          <a:bodyPr>
            <a:normAutofit fontScale="6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4800"/>
              <a:t>3.</a:t>
            </a:r>
            <a:r>
              <a:rPr lang="en-US" sz="4800" u="sng"/>
              <a:t>Model Architecture</a:t>
            </a:r>
            <a:r>
              <a:rPr lang="en-US" sz="4800"/>
              <a:t>:</a:t>
            </a:r>
            <a:endParaRPr lang="en-US" sz="4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where,</a:t>
            </a:r>
            <a:endParaRPr lang="en-US"/>
          </a:p>
          <a:p>
            <a:pPr marL="0" indent="0">
              <a:buNone/>
            </a:pPr>
            <a:r>
              <a:rPr lang="en-US"/>
              <a:t>C1=conv2D layer</a:t>
            </a:r>
            <a:r>
              <a:rPr lang="en-US">
                <a:sym typeface="+mn-ea"/>
              </a:rPr>
              <a:t>(32 filters, kernel size(3,3), activation function(relu), and input shape(224,224,3))</a:t>
            </a:r>
            <a:endParaRPr lang="en-US"/>
          </a:p>
          <a:p>
            <a:pPr marL="0" indent="0">
              <a:buNone/>
            </a:pPr>
            <a:r>
              <a:rPr lang="en-US"/>
              <a:t>C2=</a:t>
            </a:r>
            <a:r>
              <a:rPr lang="en-US">
                <a:sym typeface="+mn-ea"/>
              </a:rPr>
              <a:t>maxpooling2D layer</a:t>
            </a:r>
            <a:r>
              <a:rPr lang="en-US">
                <a:sym typeface="+mn-ea"/>
              </a:rPr>
              <a:t>(with pool size(2,2))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F=flatten layer(to convert 2D matrix to 1D vector)</a:t>
            </a:r>
            <a:endParaRPr lang="en-US"/>
          </a:p>
          <a:p>
            <a:pPr marL="0" indent="0">
              <a:buNone/>
            </a:pPr>
            <a:r>
              <a:rPr lang="en-US"/>
              <a:t>D=dense layer</a:t>
            </a:r>
            <a:r>
              <a:rPr lang="en-US">
                <a:sym typeface="+mn-ea"/>
              </a:rPr>
              <a:t>(fully connected, with 512 units and activation function(relu))</a:t>
            </a:r>
            <a:endParaRPr lang="en-US"/>
          </a:p>
          <a:p>
            <a:pPr marL="0" indent="0">
              <a:buNone/>
            </a:pPr>
            <a:r>
              <a:rPr lang="en-US"/>
              <a:t>Dr=dropoutlayer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Do/p=Dense output layer (with 2 classes and softmax activation function)</a:t>
            </a:r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838200" y="2006600"/>
            <a:ext cx="574675" cy="16160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529080" y="2023110"/>
            <a:ext cx="592455" cy="16160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122545" y="1945005"/>
            <a:ext cx="629285" cy="16160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55040" y="2569210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645920" y="2569210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C2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076440" y="4417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2838450" y="1945005"/>
            <a:ext cx="603250" cy="16160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3649345" y="1945640"/>
            <a:ext cx="603250" cy="16160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5842000" y="1945005"/>
            <a:ext cx="603250" cy="16160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2838450" y="2569210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3679190" y="2569845"/>
            <a:ext cx="58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C2</a:t>
            </a:r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7012305" y="1932305"/>
            <a:ext cx="629285" cy="16160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Flowchart: Process 49"/>
          <p:cNvSpPr/>
          <p:nvPr/>
        </p:nvSpPr>
        <p:spPr>
          <a:xfrm>
            <a:off x="8336915" y="1945005"/>
            <a:ext cx="629285" cy="161607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9416415" y="1945005"/>
            <a:ext cx="629285" cy="161607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10873105" y="1943100"/>
            <a:ext cx="629285" cy="161607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5099685" y="2630805"/>
            <a:ext cx="74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C1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932170" y="264731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C2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7235825" y="2710815"/>
            <a:ext cx="30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8401685" y="2567305"/>
            <a:ext cx="51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9596120" y="2726690"/>
            <a:ext cx="425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Dr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10895330" y="2679065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Do/p</a:t>
            </a:r>
            <a:endParaRPr lang="en-US"/>
          </a:p>
        </p:txBody>
      </p:sp>
      <p:cxnSp>
        <p:nvCxnSpPr>
          <p:cNvPr id="61" name="Straight Arrow Connector 60"/>
          <p:cNvCxnSpPr>
            <a:stCxn id="11" idx="3"/>
            <a:endCxn id="46" idx="1"/>
          </p:cNvCxnSpPr>
          <p:nvPr/>
        </p:nvCxnSpPr>
        <p:spPr>
          <a:xfrm>
            <a:off x="2103120" y="2753360"/>
            <a:ext cx="735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11015" y="2750820"/>
            <a:ext cx="735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442075" y="2742565"/>
            <a:ext cx="59753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729855" y="2753360"/>
            <a:ext cx="57467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985250" y="2726690"/>
            <a:ext cx="438785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048875" y="2776220"/>
            <a:ext cx="7353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3929380" y="7194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9981</Words>
  <Application>WPS Presentation</Application>
  <PresentationFormat>Widescreen</PresentationFormat>
  <Paragraphs>337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Microsoft YaHei</vt:lpstr>
      <vt:lpstr>Droid Sans Fallback</vt:lpstr>
      <vt:lpstr>Arial Unicode MS</vt:lpstr>
      <vt:lpstr>OpenSymbol</vt:lpstr>
      <vt:lpstr>Office Theme</vt:lpstr>
      <vt:lpstr>Android App for Malaria  Detection with Microscopic Blood Image Using Deep Learning Model</vt:lpstr>
      <vt:lpstr>PowerPoint 演示文稿</vt:lpstr>
      <vt:lpstr>Abstract:</vt:lpstr>
      <vt:lpstr>Introduction</vt:lpstr>
      <vt:lpstr>Objective</vt:lpstr>
      <vt:lpstr>. </vt:lpstr>
      <vt:lpstr>Related Works and Limitations:</vt:lpstr>
      <vt:lpstr>Algorithm for Malaria Classification using CNN and TFLite Conversion </vt:lpstr>
      <vt:lpstr>PowerPoint 演示文稿</vt:lpstr>
      <vt:lpstr>PowerPoint 演示文稿</vt:lpstr>
      <vt:lpstr>PowerPoint 演示文稿</vt:lpstr>
      <vt:lpstr>PowerPoint 演示文稿</vt:lpstr>
      <vt:lpstr>Python Implementation</vt:lpstr>
      <vt:lpstr>.</vt:lpstr>
      <vt:lpstr>.</vt:lpstr>
      <vt:lpstr>Model Architecture:</vt:lpstr>
      <vt:lpstr>Results: </vt:lpstr>
      <vt:lpstr>Predicted Labeled Images:</vt:lpstr>
      <vt:lpstr>Andrioid App Results:</vt:lpstr>
      <vt:lpstr>Conclusion</vt:lpstr>
      <vt:lpstr>Future Scope</vt:lpstr>
      <vt:lpstr>References: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Classification</dc:title>
  <dc:creator>rgukt</dc:creator>
  <cp:lastModifiedBy>rgukt</cp:lastModifiedBy>
  <cp:revision>22</cp:revision>
  <dcterms:created xsi:type="dcterms:W3CDTF">2024-06-22T10:12:06Z</dcterms:created>
  <dcterms:modified xsi:type="dcterms:W3CDTF">2024-06-22T10:12:06Z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