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20:11:45.9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57 1 24575,'1070'0'0,"-1064"-1"0,0 1 0,0 1 0,0-1 0,0 1 0,-1 0 0,1 0 0,0 1 0,0 0 0,-1 0 0,1 0 0,-1 1 0,1-1 0,7 7 0,-9-6 0,-1 1 0,1-1 0,-1 1 0,0 0 0,0 1 0,-1-1 0,1 0 0,-1 1 0,0-1 0,0 1 0,0 0 0,-1 0 0,1-1 0,-1 1 0,-1 0 0,2 9 0,2 105 0,-4-77 0,8 69 0,-4-92 0,-2-10 0,0 0 0,-1 0 0,1 1 0,-2-1 0,1 1 0,-2-1 0,1 1 0,-1-1 0,-3 13 0,3-20 0,0 0 0,-1 0 0,1 0 0,-1 0 0,0 0 0,1-1 0,-1 1 0,0 0 0,0-1 0,0 0 0,0 1 0,0-1 0,0 0 0,0 0 0,-1 0 0,1 0 0,0-1 0,-1 1 0,1-1 0,0 1 0,-1-1 0,-3 0 0,-55-1 0,-119-21 0,86 8 0,-123-2 0,50 19 0,-155-5 0,314 2 0,-1-1 0,1 0 0,0 0 0,0-1 0,0 0 0,0-1 0,0 1 0,-11-7 0,15 6 0,-1 0 0,0-1 0,1 0 0,0 0 0,0 0 0,0 0 0,0-1 0,1 0 0,0 1 0,0-1 0,0-1 0,-3-8 0,-4-13 0,1 0 0,2-1 0,0 0 0,2 0 0,2 0 0,0-1 0,2 0 0,1 1 0,4-40 0,-3 64-151,0-1-1,-1 1 0,2 0 0,-1 0 1,0 0-1,1 0 0,0 0 1,3-7-1,7-5-6674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21:20:35.1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21:46:20.8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24575,'734'55'0,"-371"-17"0,-287-32 0,-16-2 0,-1 2 0,72 17 0,-77-3 0,-44-15 0,-1-1 0,1 0 0,-1-1 0,1 0 0,14 2 0,46 0 27,102-6 0,-60-2-1446,-87 3-5407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21:46:22.1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24575,'2'3'0,"0"-1"0,0 1 0,1-1 0,-1 0 0,1 1 0,0-1 0,-1 0 0,1-1 0,0 1 0,0 0 0,0-1 0,1 0 0,-1 1 0,5 0 0,13 8 0,0 4 0,62 41 0,88 77 0,-163-124 9,0 0 1,-1 1-1,-1-1 0,1 1 0,-2 1 1,1-1-1,-1 1 0,0 0 0,-1 0 0,-1 0 1,1 1-1,1 11 0,-4-18-55,0 1-1,0-1 1,0 1-1,-1-1 1,0 1 0,0-1-1,0 1 1,0-1-1,-1 1 1,0-1 0,0 1-1,0-1 1,0 1-1,-1-1 1,0 0-1,0 0 1,0 0 0,0 0-1,0 0 1,-1 0-1,0-1 1,0 1 0,0-1-1,0 0 1,0 0-1,-1 0 1,1 0 0,-1 0-1,0-1 1,0 0-1,-4 2 1,-12 4-6780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21:46:26.4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85 24575,'46'-2'0,"0"-3"0,1-2 0,-2-1 0,51-17 0,-27 7 0,-23 10 0,1 2 0,1 2 0,-1 3 0,67 5 0,-8-1 0,281-3-1365,-366 0-5461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21:46:28.0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24575,'19'-1'0,"1"2"0,-1 0 0,0 2 0,1 0 0,-1 0 0,20 8 0,-31-8 0,0 1 0,-1-1 0,1 2 0,-1-1 0,0 1 0,0 0 0,0 0 0,-1 0 0,1 1 0,-1 0 0,-1 1 0,1 0 0,-1-1 0,0 1 0,-1 1 0,6 10 0,53 125 0,-60-137 12,0 1 0,-1 0 0,0-1 0,-1 1 0,0 0 0,0 0 0,0 0 0,-1 0 0,0 9 0,-1-13-90,1 1 0,-1 0 0,0-1-1,0 1 1,0-1 0,0 1 0,-1-1 0,0 1 0,1-1-1,-1 0 1,0 0 0,-1 0 0,1 0 0,-1 0 0,1 0-1,-1-1 1,0 1 0,-6 3 0,-9 5-6748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21:46:29.6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24575,'0'5'0,"0"5"0,4 5 0,6 1 0,27-3 0,38-4 0,40-3 0,27-2 0,6-3 0,-4-1 0,-23 0 0,-32-1-8191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21:46:30.5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24575,'8'1'0,"-1"1"0,1 0 0,0 1 0,-1-1 0,0 2 0,1-1 0,-1 1 0,-1 0 0,14 10 0,11 6 0,16 2 0,85 28 0,-85-34 0,0 2 0,49 27 0,-61-27 0,-22-13 0,-1 1 0,0 1 0,0 0 0,0 1 0,18 16 0,-28-22 0,0 1 0,0-1 0,0 1 0,0 0 0,0-1 0,-1 1 0,1 0 0,-1 0 0,0 0 0,0 0 0,0 0 0,0 0 0,-1 0 0,1 1 0,-1-1 0,0 0 0,1 0 0,-2 0 0,1 1 0,0-1 0,-1 0 0,1 0 0,-1 0 0,0 0 0,0 0 0,0 0 0,0 0 0,-1 0 0,1 0 0,-3 3 0,-4 6 20,0-1 0,-1 0 0,0 0 0,-1 0 0,-20 15 0,19-17-232,1 0-1,0 1 1,1 0 0,0 0 0,1 1 0,-8 12 0,4 2-6614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21:48:08.2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0 129 24575,'9'0'0,"7"0"0,18 0 0,29-9 0,21-3 0,10-3 0,5-4 0,0 2 0,-5-1 0,-14 2 0,-11 5 0,-14 4 0,-16 2-8191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21:48:09.1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24575,'55'2'0,"0"2"0,0 2 0,-1 3 0,78 23 0,-127-31 0,-1 0 0,0 1 0,0-1 0,0 1 0,-1-1 0,1 1 0,0 1 0,0-1 0,-1 0 0,0 1 0,1 0 0,-1-1 0,0 1 0,0 1 0,4 5 0,-6-6 0,0-1 0,-1 0 0,1 1 0,-1-1 0,0 1 0,0 0 0,1-1 0,-1 1 0,-1-1 0,1 1 0,0-1 0,-1 1 0,1-1 0,-1 1 0,0-1 0,0 1 0,0-1 0,0 0 0,0 0 0,-1 1 0,1-1 0,0 0 0,-1 0 0,0 0 0,1 0 0,-5 2 0,-32 35 0,26-28 0,0 1 0,1 0 0,-18 26 0,28-38-33,1 1 0,-1 0-1,0 0 1,1 0 0,-1 0-1,1 0 1,-1 0 0,1 0 0,-1 0-1,1 0 1,0 0 0,0 1-1,-1-1 1,1 0 0,0 0-1,0 0 1,0 0 0,0 0 0,0 0-1,1 1 1,-1-1 0,0 0-1,0 0 1,1 0 0,-1 0-1,1 0 1,-1 0 0,1 0 0,-1 0-1,1 0 1,-1 0 0,1 0-1,0 0 1,0 0 0,0-1-1,-1 1 1,1 0 0,0-1 0,0 1-1,2 1 1,22 10-6793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21:48:09.4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20:11:48.1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77 1 24575,'-3'0'0,"-62"2"0,65-2 0,-1 0 0,1 0 0,0 0 0,0-1 0,0 1 0,-1 0 0,1 0 0,0 0 0,0 0 0,-1 0 0,1 0 0,0 0 0,0 0 0,0 0 0,-1 0 0,1 0 0,0 0 0,0 0 0,-1 0 0,1 0 0,0 0 0,0 1 0,0-1 0,-1 0 0,1 0 0,0 0 0,0 0 0,0 0 0,-1 0 0,1 1 0,0-1 0,0 0 0,0 0 0,0 0 0,-1 0 0,1 1 0,0-1 0,0 0 0,0 0 0,0 0 0,0 1 0,0-1 0,0 0 0,0 0 0,0 1 0,0-1 0,-1 0 0,1 0 0,0 1 0,0-1 0,1 0 0,-1 0 0,0 0 0,0 1 0,32 11 0,17-1 0,1-3 0,89 5 0,108-11 0,-151-4 0,681 0-1365,-747 2-5461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21:48:09.9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21:48:13.0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21:48:17.1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20:11:51.2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24575,'1'0'0,"0"1"0,0 0 0,0-1 0,0 1 0,0 0 0,0 0 0,0 0 0,0 0 0,0 0 0,0 0 0,0 0 0,0 0 0,-1 0 0,1 0 0,-1 0 0,1 1 0,-1-1 0,1 0 0,-1 1 0,1-1 0,-1 0 0,0 0 0,0 1 0,0 1 0,6 40 0,-6-40 0,4 28 0,2-1 0,0 0 0,3 0 0,13 33 0,-11-31 0,7 35 0,-15-50 0,2 0 0,0-1 0,0 1 0,13 24 0,-15-36 0,0 0 0,1 0 0,-1-1 0,1 1 0,0-1 0,0 0 0,0 0 0,1 0 0,-1-1 0,1 0 0,0 0 0,0 0 0,0 0 0,1-1 0,-1 1 0,0-1 0,1-1 0,6 2 0,24 2 0,1-1 0,0-2 0,0-2 0,45-5 0,17 1 0,557 3 0,-632 0 0,1-1 0,-1-1 0,1-2 0,-1 0 0,41-15 0,-60 17 0,0 1 0,0-1 0,-1 0 0,1 0 0,-1-1 0,1 0 0,-1 1 0,0-1 0,0-1 0,-1 1 0,1 0 0,-1-1 0,0 0 0,0 0 0,-1 0 0,1 0 0,-1 0 0,0-1 0,-1 1 0,1 0 0,-1-1 0,1-7 0,1-16 0,-1 1 0,-1 0 0,-4-37 0,1 26 0,0-112-1365,2 130-5461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20:11:58.4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2412 24575,'95'1'0,"107"-3"0,-197 2 0,-1 0 0,1 0 0,-1-1 0,1 1 0,-1-1 0,1 0 0,-1-1 0,0 1 0,1-1 0,-1 0 0,0 0 0,0 0 0,0 0 0,0-1 0,-1 0 0,1 0 0,-1 0 0,1 0 0,-1 0 0,0-1 0,0 1 0,-1-1 0,1 0 0,2-5 0,0-2 0,-2-1 0,0 1 0,0-1 0,-1 1 0,0-1 0,-1 0 0,-1 1 0,0-17 0,-8-481 0,6 478 0,-2 0 0,-2 0 0,0 0 0,-2 1 0,-1 0 0,-14-30 0,13 33 0,-47-110 0,49 107 0,0 0 0,-5-59 0,9 66 0,0 1 0,-12-35 0,9 37 0,1-1 0,1 0 0,-2-29 0,4-186 0,5 160 0,-3-1 0,-4 1 0,-15-87 0,10 105-341,2 0 0,3 0-1,3-69 1,3 104-6485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20:12:01.4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541 52 24575,'0'-2'0,"-1"1"0,1 0 0,-1 0 0,1 0 0,-1 0 0,0 0 0,1 0 0,-1 0 0,0 0 0,0 0 0,0 0 0,1 1 0,-1-1 0,0 0 0,0 0 0,0 1 0,0-1 0,-1 1 0,1-1 0,0 1 0,0-1 0,0 1 0,0 0 0,0-1 0,-1 1 0,1 0 0,-2 0 0,-39-5 0,38 5 0,-88-4 0,-82-7 0,153 7 0,7 2 0,-1 0 0,1 0 0,-1 1 0,0 1 0,-19 2 0,30-2 0,1 1 0,0 0 0,0 0 0,-1 0 0,1 0 0,0 0 0,0 1 0,0 0 0,0-1 0,1 1 0,-1 0 0,0 0 0,1 0 0,-1 1 0,1-1 0,0 1 0,0-1 0,0 1 0,0 0 0,0 0 0,0 0 0,1 0 0,-1 0 0,1 0 0,0 0 0,0 0 0,0 1 0,0 5 0,-3 32 0,2 0 0,2 0 0,1 1 0,2-1 0,11 51 0,2 30 0,-16-118 0,0 0 0,1 1 0,0-2 0,0 1 0,0 0 0,0 0 0,0 0 0,1 0 0,-1-1 0,1 1 0,0-1 0,0 1 0,1-1 0,-1 0 0,1 1 0,0-2 0,-1 1 0,5 3 0,-2-3 0,1 1 0,0-1 0,0 0 0,1-1 0,-1 0 0,0 0 0,1 0 0,0-1 0,-1 0 0,10 1 0,61 1 0,0-3 0,117-15 0,55-2 0,-51 20 0,160-5 0,-164-23 0,-133 14 0,120-5 0,-116 16 0,76 2 0,-136-1 0,0-1 0,0 1 0,-1 0 0,1 0 0,0 1 0,-1 0 0,1-1 0,-1 1 0,1 1 0,-1-1 0,0 1 0,0-1 0,0 1 0,0 1 0,-1-1 0,1 0 0,-1 1 0,0 0 0,0-1 0,0 1 0,0 1 0,-1-1 0,2 4 0,4 11 0,-1 0 0,-1-1 0,-1 2 0,5 26 0,-1-2 0,3 21 0,-3-1 0,2 87 0,-7-85 0,-3-49-273,2 1 0,0-1 0,1 0 0,7 18 0,-3-13-6553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20:12:03.4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52 0 24575,'-13'216'0,"0"9"0,11-185 0,-9 56 0,5-54 0,-1 53 0,9 193-1365,-3-261-5461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20:12:08.9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24575,'13'149'0,"0"-3"0,-14 1745 0,1-1884 0,0-1 0,0 0 0,1 0 0,-1 0 0,2 0 0,-1 0 0,1 0 0,-1 0 0,2 0 0,-1 0 0,1-1 0,0 1 0,0-1 0,0 0 0,1 0 0,-1 0 0,1 0 0,1 0 0,6 5 0,-4-5 0,1 0 0,0-1 0,0 0 0,0 0 0,0-1 0,0 0 0,1-1 0,-1 0 0,1 0 0,0-1 0,-1 0 0,1 0 0,10-1 0,14 0-104,-7-1-316,1 2-1,41 5 1,-44-1-6406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20:12:11.5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1533 0 24575,'5'5'0,"0"-1"0,0 0 0,1 0 0,-1 0 0,1-1 0,0 0 0,0 0 0,0-1 0,1 1 0,11 2 0,71 6 0,-73-11 0,-1 1 0,1 1 0,-1 1 0,0 0 0,30 10 0,-31-6 0,-1 0 0,1 1 0,-1 0 0,0 1 0,-1 0 0,0 1 0,-1 1 0,0 0 0,0 0 0,-1 1 0,-1 0 0,0 1 0,13 26 0,-12-18 0,-2 0 0,-1 1 0,0 0 0,-2 1 0,0-1 0,-2 1 0,0 0 0,-1 38 0,-2-49 0,0 8 0,0-1 0,-1 1 0,-1-1 0,-6 25 0,6-38 0,0 0 0,0 0 0,0-1 0,-1 1 0,0 0 0,0-1 0,-1 0 0,1 0 0,-1 0 0,0 0 0,-1-1 0,1 1 0,-1-1 0,0 0 0,0 0 0,0-1 0,-9 5 0,-23 11 0,-1-1 0,-1-3 0,-77 21 0,88-28 0,1 2 0,-38 17 0,41-15 0,-1-1 0,-1-2 0,-34 8 0,-215 60 0,182-48 0,-147 41 0,5 2 0,164-52 0,1 4 0,1 2 0,2 3 0,0 4 0,2 2 0,-61 44 0,119-74 0,1-1 0,-1 1 0,1 0 0,0 0 0,0 1 0,0 0 0,1 0 0,0 0 0,0 1 0,0-1 0,1 1 0,0 0 0,0 1 0,1-1 0,0 1 0,0-1 0,1 1 0,0 0 0,0 0 0,1 0 0,0 0 0,1 0 0,-1 0 0,2 12 0,2 59 0,3 0 0,28 129 0,-26-163 0,4 59 0,-1-4 0,0 11-1365,-11-88-5461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21:19:21.4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1100F-B76E-7A32-9096-A6B6B1091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B76EDC-5AFA-B1FA-753B-CC2F4F6EB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1056-5446-714E-6FA9-534A7C807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283B-D51A-48E3-9392-C59E2A9DEC3E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E9221-8DC9-5F0E-9F18-15152D8F4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9B79F-07C7-5466-2746-7ED1C9F24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4D344-6F8A-401B-BBFC-2861A8E66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40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13093-790E-4E3C-5121-99BFF9948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AB5249-3CF6-CF82-E4DB-DEE01E985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28E62-E3D9-E33E-F1D4-E00679442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283B-D51A-48E3-9392-C59E2A9DEC3E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5A61C-D8A3-F645-FE90-633207143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8471A-8D18-C2DD-0DE5-2F83CAB4A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4D344-6F8A-401B-BBFC-2861A8E66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41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1C009A-7698-85D5-87EA-6B0AD8B700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76E4C5-72E2-C949-1B35-34724EC5C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13B02-D4EA-2683-C7A6-F06939412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283B-D51A-48E3-9392-C59E2A9DEC3E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22F4A-9503-C6CB-59FD-285A15D8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B0358-7C71-E1AA-2061-66745DA1B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4D344-6F8A-401B-BBFC-2861A8E66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13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E57B1-A1CC-E5FB-C393-7133657B8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521F-7BE5-8A94-0A5C-F7C95C3BF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9A2CF-11E1-A8C0-476D-20520C157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283B-D51A-48E3-9392-C59E2A9DEC3E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F76EE-C0F7-3B3A-D1F5-BD75E1B47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E5C09-3396-FAC9-17BC-E10C868CE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4D344-6F8A-401B-BBFC-2861A8E66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23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E2ED4-65DE-68DE-75B7-9CF9AE8D9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0C7CD-1CD9-7B5D-6F82-7D227640C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7D386-0169-475E-144C-275543E68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283B-D51A-48E3-9392-C59E2A9DEC3E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DA6CB-4488-791E-9BE8-95D37C3FC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E010D-6B86-41BA-7BFB-A1C9902B9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4D344-6F8A-401B-BBFC-2861A8E66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82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943A2-6EA6-B441-9A52-3F4C8EF17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6ABA2-C752-FA9A-4C97-A10112EEF6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E45BC-B401-6D0A-CEAA-29219A3FF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33D1E-FB1B-A4F2-738B-443808CAE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283B-D51A-48E3-9392-C59E2A9DEC3E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0CCB4-D495-58A0-8335-B9FF3EE24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4D4FC-26AD-2C8B-4DF3-3DFB937A8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4D344-6F8A-401B-BBFC-2861A8E66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2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FC5C1-756E-D1F8-61EF-82934D981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91D5D-356C-3FE9-2718-25C6F7AC8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F96CB-BFE1-490E-E7B5-F6DA3AD0C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B7ECCB-B762-F8CD-6BD4-58B3A19EA2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E8473F-2448-E87A-145F-3D6DAAC920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F78AEE-70D9-F5E8-218A-DAEBC3AEB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283B-D51A-48E3-9392-C59E2A9DEC3E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E15D11-B04A-CB8D-F843-F335AEA23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CA339B-505F-A2EB-4B02-623D3BC40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4D344-6F8A-401B-BBFC-2861A8E66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20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72AF4-ED41-517C-97F4-88489EEA7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271C54-0ECF-51A8-21FC-11AB33C8E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283B-D51A-48E3-9392-C59E2A9DEC3E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974246-F25E-6109-3430-29834708B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40C359-9904-90BB-A395-3697DC889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4D344-6F8A-401B-BBFC-2861A8E66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63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BA9C5F-6F5C-CDE4-2FEB-122630C64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283B-D51A-48E3-9392-C59E2A9DEC3E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E73786-989F-294D-3C35-5BA819B81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2F0FE1-DA0B-E6E3-58C2-29BAA1C16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4D344-6F8A-401B-BBFC-2861A8E66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14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FDAE-40B0-77EA-C70C-24BADE5B9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EAF79-BA05-5145-B7EF-EDDCB4849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17540-7E1C-D1F4-43B2-CC280F1C6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7AA3F-EEF8-49CA-FCF1-9AF895195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283B-D51A-48E3-9392-C59E2A9DEC3E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CF15D-0021-DE4B-F687-4C2DA726B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16C0B-E473-3B4D-2457-092FAAB6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4D344-6F8A-401B-BBFC-2861A8E66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27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54468-A2E8-47BB-C794-615562447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BAF608-00B4-E98C-AA6C-BA772F093C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B9783B-FFA3-0FB3-65E2-D47896D48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6BCC6-C765-82C4-E6EA-0CEF5BBDE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283B-D51A-48E3-9392-C59E2A9DEC3E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13DBD-0E8F-4379-F278-43AF12080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4996E-C587-F1DB-9E9C-2E8F00FFC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4D344-6F8A-401B-BBFC-2861A8E66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9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C52BD0-4A85-C761-B4D6-6B2665762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F0FC9-DFFE-5A48-F1B6-AB1BA52EC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24D3D-D506-EECD-47D8-6C26B82B6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3283B-D51A-48E3-9392-C59E2A9DEC3E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36439-30DB-E336-DFE1-43FDA56EF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AAE50-B76A-4765-0358-03A26B2782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4D344-6F8A-401B-BBFC-2861A8E66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81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hyperlink" Target="https://www.sciencedirect.com/topics/engineering/piezoresistor" TargetMode="Externa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hyperlink" Target="https://www.sciencedirect.com/topics/engineering/micro-machining" TargetMode="Externa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hyperlink" Target="https://www.sciencedirect.com/topics/engineering/bulk-silicon" TargetMode="External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topics/engineering/biomedical-application" TargetMode="External"/><Relationship Id="rId2" Type="http://schemas.openxmlformats.org/officeDocument/2006/relationships/hyperlink" Target="https://www.sciencedirect.com/topics/engineering/micro-electro-mechanical-syste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customXml" Target="../ink/ink16.xml"/><Relationship Id="rId18" Type="http://schemas.openxmlformats.org/officeDocument/2006/relationships/image" Target="../media/image20.png"/><Relationship Id="rId3" Type="http://schemas.openxmlformats.org/officeDocument/2006/relationships/customXml" Target="../ink/ink11.xml"/><Relationship Id="rId21" Type="http://schemas.openxmlformats.org/officeDocument/2006/relationships/customXml" Target="../ink/ink20.xml"/><Relationship Id="rId7" Type="http://schemas.openxmlformats.org/officeDocument/2006/relationships/customXml" Target="../ink/ink13.xml"/><Relationship Id="rId12" Type="http://schemas.openxmlformats.org/officeDocument/2006/relationships/image" Target="../media/image17.png"/><Relationship Id="rId17" Type="http://schemas.openxmlformats.org/officeDocument/2006/relationships/customXml" Target="../ink/ink18.xml"/><Relationship Id="rId2" Type="http://schemas.openxmlformats.org/officeDocument/2006/relationships/image" Target="../media/image12.png"/><Relationship Id="rId16" Type="http://schemas.openxmlformats.org/officeDocument/2006/relationships/image" Target="../media/image19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customXml" Target="../ink/ink15.xml"/><Relationship Id="rId5" Type="http://schemas.openxmlformats.org/officeDocument/2006/relationships/customXml" Target="../ink/ink12.xml"/><Relationship Id="rId15" Type="http://schemas.openxmlformats.org/officeDocument/2006/relationships/customXml" Target="../ink/ink17.xml"/><Relationship Id="rId23" Type="http://schemas.openxmlformats.org/officeDocument/2006/relationships/customXml" Target="../ink/ink22.xml"/><Relationship Id="rId10" Type="http://schemas.openxmlformats.org/officeDocument/2006/relationships/image" Target="../media/image16.png"/><Relationship Id="rId19" Type="http://schemas.openxmlformats.org/officeDocument/2006/relationships/customXml" Target="../ink/ink19.xml"/><Relationship Id="rId4" Type="http://schemas.openxmlformats.org/officeDocument/2006/relationships/image" Target="../media/image13.png"/><Relationship Id="rId9" Type="http://schemas.openxmlformats.org/officeDocument/2006/relationships/customXml" Target="../ink/ink14.xml"/><Relationship Id="rId14" Type="http://schemas.openxmlformats.org/officeDocument/2006/relationships/image" Target="../media/image18.png"/><Relationship Id="rId22" Type="http://schemas.openxmlformats.org/officeDocument/2006/relationships/customXml" Target="../ink/ink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>
            <a:extLst>
              <a:ext uri="{FF2B5EF4-FFF2-40B4-BE49-F238E27FC236}">
                <a16:creationId xmlns:a16="http://schemas.microsoft.com/office/drawing/2014/main" id="{B3BBF67C-4274-E652-1581-B6E8F2656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15" y="2177776"/>
            <a:ext cx="4391025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32D249E-CA15-73B0-9D96-66A864F2261E}"/>
                  </a:ext>
                </a:extLst>
              </p14:cNvPr>
              <p14:cNvContentPartPr/>
              <p14:nvPr/>
            </p14:nvContentPartPr>
            <p14:xfrm>
              <a:off x="2051917" y="3430806"/>
              <a:ext cx="460080" cy="1926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32D249E-CA15-73B0-9D96-66A864F2261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45797" y="3424686"/>
                <a:ext cx="47232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484ABB7-9927-8950-0922-E8AC30489B7B}"/>
                  </a:ext>
                </a:extLst>
              </p14:cNvPr>
              <p14:cNvContentPartPr/>
              <p14:nvPr/>
            </p14:nvContentPartPr>
            <p14:xfrm>
              <a:off x="3288157" y="3458166"/>
              <a:ext cx="511920" cy="198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484ABB7-9927-8950-0922-E8AC30489B7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82037" y="3452046"/>
                <a:ext cx="52416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0602482-92D6-45FE-F4F5-0D5DF9D5EDB9}"/>
                  </a:ext>
                </a:extLst>
              </p14:cNvPr>
              <p14:cNvContentPartPr/>
              <p14:nvPr/>
            </p14:nvContentPartPr>
            <p14:xfrm>
              <a:off x="3279157" y="3449166"/>
              <a:ext cx="533160" cy="1958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0602482-92D6-45FE-F4F5-0D5DF9D5EDB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73037" y="3443046"/>
                <a:ext cx="545400" cy="20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D800754A-D441-1B4E-7670-D9EDFC3FCCF0}"/>
              </a:ext>
            </a:extLst>
          </p:cNvPr>
          <p:cNvGrpSpPr/>
          <p:nvPr/>
        </p:nvGrpSpPr>
        <p:grpSpPr>
          <a:xfrm>
            <a:off x="3157837" y="2690646"/>
            <a:ext cx="801360" cy="1659600"/>
            <a:chOff x="6123600" y="2011896"/>
            <a:chExt cx="801360" cy="165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2961E31-B48D-872B-E2F4-E0A7FDFA6608}"/>
                    </a:ext>
                  </a:extLst>
                </p14:cNvPr>
                <p14:cNvContentPartPr/>
                <p14:nvPr/>
              </p14:nvContentPartPr>
              <p14:xfrm>
                <a:off x="6775560" y="2011896"/>
                <a:ext cx="149400" cy="8686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2961E31-B48D-872B-E2F4-E0A7FDFA660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769440" y="2005776"/>
                  <a:ext cx="161640" cy="88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E85837B-AF8C-0AAB-2C4A-198D6AEC64F2}"/>
                    </a:ext>
                  </a:extLst>
                </p14:cNvPr>
                <p14:cNvContentPartPr/>
                <p14:nvPr/>
              </p14:nvContentPartPr>
              <p14:xfrm>
                <a:off x="6123600" y="2907216"/>
                <a:ext cx="774000" cy="4374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E85837B-AF8C-0AAB-2C4A-198D6AEC64F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117480" y="2901096"/>
                  <a:ext cx="78624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1558447-7A69-8534-9699-CF7B4D2D0165}"/>
                    </a:ext>
                  </a:extLst>
                </p14:cNvPr>
                <p14:cNvContentPartPr/>
                <p14:nvPr/>
              </p14:nvContentPartPr>
              <p14:xfrm>
                <a:off x="6894000" y="3300696"/>
                <a:ext cx="19080" cy="3708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1558447-7A69-8534-9699-CF7B4D2D016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887880" y="3294576"/>
                  <a:ext cx="31320" cy="38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40C03CA-E4E2-8FEC-DF95-3DCA07445906}"/>
              </a:ext>
            </a:extLst>
          </p:cNvPr>
          <p:cNvGrpSpPr/>
          <p:nvPr/>
        </p:nvGrpSpPr>
        <p:grpSpPr>
          <a:xfrm>
            <a:off x="1941397" y="2690286"/>
            <a:ext cx="735840" cy="1654920"/>
            <a:chOff x="4907160" y="2011536"/>
            <a:chExt cx="735840" cy="165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B740A31-485D-41AA-75BA-7101BBB3FECE}"/>
                    </a:ext>
                  </a:extLst>
                </p14:cNvPr>
                <p14:cNvContentPartPr/>
                <p14:nvPr/>
              </p14:nvContentPartPr>
              <p14:xfrm>
                <a:off x="4937400" y="2011536"/>
                <a:ext cx="137160" cy="847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B740A31-485D-41AA-75BA-7101BBB3FEC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931280" y="2005416"/>
                  <a:ext cx="149400" cy="85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BBC6EC6-D8CA-0316-7F8D-D97DD1269A9C}"/>
                    </a:ext>
                  </a:extLst>
                </p14:cNvPr>
                <p14:cNvContentPartPr/>
                <p14:nvPr/>
              </p14:nvContentPartPr>
              <p14:xfrm>
                <a:off x="4907160" y="2834496"/>
                <a:ext cx="735840" cy="831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BBC6EC6-D8CA-0316-7F8D-D97DD1269A9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901040" y="2828376"/>
                  <a:ext cx="748080" cy="84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E741248-8339-AA80-46F4-216EC95871B7}"/>
                  </a:ext>
                </a:extLst>
              </p14:cNvPr>
              <p14:cNvContentPartPr/>
              <p14:nvPr/>
            </p14:nvContentPartPr>
            <p14:xfrm>
              <a:off x="2538637" y="3256926"/>
              <a:ext cx="360" cy="3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E741248-8339-AA80-46F4-216EC95871B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532517" y="3250806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9215C80-E573-9EAD-7451-71CCD487A459}"/>
                  </a:ext>
                </a:extLst>
              </p14:cNvPr>
              <p14:cNvContentPartPr/>
              <p14:nvPr/>
            </p14:nvContentPartPr>
            <p14:xfrm>
              <a:off x="8759520" y="3382776"/>
              <a:ext cx="360" cy="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9215C80-E573-9EAD-7451-71CCD487A45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753400" y="3376656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34" name="Picture 33">
            <a:extLst>
              <a:ext uri="{FF2B5EF4-FFF2-40B4-BE49-F238E27FC236}">
                <a16:creationId xmlns:a16="http://schemas.microsoft.com/office/drawing/2014/main" id="{BD9721AA-E222-8AF5-A1B0-52A342B0D0F5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136803" y="1826796"/>
            <a:ext cx="3514725" cy="215265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C367D4B-265F-26DA-2CE4-42AE5475A2F8}"/>
              </a:ext>
            </a:extLst>
          </p:cNvPr>
          <p:cNvSpPr txBox="1"/>
          <p:nvPr/>
        </p:nvSpPr>
        <p:spPr>
          <a:xfrm>
            <a:off x="1028558" y="456377"/>
            <a:ext cx="440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Mexene</a:t>
            </a:r>
            <a:r>
              <a:rPr lang="en-US" dirty="0"/>
              <a:t> based Piezoresistive pressure sensor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681E76D-25B3-9523-99F1-E27D2D64D608}"/>
              </a:ext>
            </a:extLst>
          </p:cNvPr>
          <p:cNvSpPr txBox="1"/>
          <p:nvPr/>
        </p:nvSpPr>
        <p:spPr>
          <a:xfrm>
            <a:off x="70954" y="5438334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https://www.sciencedirect.com/science/article/pii/S2665917422001568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A4A890B-DF95-2597-7705-A91B3119828C}"/>
              </a:ext>
            </a:extLst>
          </p:cNvPr>
          <p:cNvSpPr txBox="1"/>
          <p:nvPr/>
        </p:nvSpPr>
        <p:spPr>
          <a:xfrm>
            <a:off x="6165430" y="4345206"/>
            <a:ext cx="609447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1F1F1F"/>
                </a:solidFill>
                <a:effectLst/>
                <a:latin typeface="ElsevierGulliver"/>
              </a:rPr>
              <a:t>The sensor chip, which has a small diaphragm manufactured using </a:t>
            </a:r>
            <a:r>
              <a:rPr lang="en-US" sz="1400" b="0" i="0" dirty="0">
                <a:solidFill>
                  <a:srgbClr val="1F1F1F"/>
                </a:solidFill>
                <a:effectLst/>
                <a:latin typeface="ElsevierGulliver"/>
                <a:hlinkClick r:id="rId23" tooltip="Learn more about bulk silicon from ScienceDirect's AI-generated Topic Pages"/>
              </a:rPr>
              <a:t>bulk silicon</a:t>
            </a:r>
            <a:r>
              <a:rPr lang="en-US" sz="1400" b="0" i="0" dirty="0">
                <a:solidFill>
                  <a:srgbClr val="1F1F1F"/>
                </a:solidFill>
                <a:effectLst/>
                <a:latin typeface="ElsevierGulliver"/>
              </a:rPr>
              <a:t> </a:t>
            </a:r>
            <a:r>
              <a:rPr lang="en-US" sz="1400" b="0" i="0" dirty="0">
                <a:solidFill>
                  <a:srgbClr val="1F1F1F"/>
                </a:solidFill>
                <a:effectLst/>
                <a:latin typeface="ElsevierGulliver"/>
                <a:hlinkClick r:id="rId24" tooltip="Learn more about micromachining from ScienceDirect's AI-generated Topic Pages"/>
              </a:rPr>
              <a:t>micromachining</a:t>
            </a:r>
            <a:r>
              <a:rPr lang="en-US" sz="1400" b="0" i="0" dirty="0">
                <a:solidFill>
                  <a:srgbClr val="1F1F1F"/>
                </a:solidFill>
                <a:effectLst/>
                <a:latin typeface="ElsevierGulliver"/>
              </a:rPr>
              <a:t> techniques, is the most essential part of the piezoresistive pressure sensor. Four </a:t>
            </a:r>
            <a:r>
              <a:rPr lang="en-US" sz="1400" b="0" i="0" dirty="0" err="1">
                <a:solidFill>
                  <a:srgbClr val="1F1F1F"/>
                </a:solidFill>
                <a:effectLst/>
                <a:latin typeface="ElsevierGulliver"/>
                <a:hlinkClick r:id="rId25" tooltip="Learn more about piezoresistors from ScienceDirect's AI-generated Topic Pages"/>
              </a:rPr>
              <a:t>piezoresistors</a:t>
            </a:r>
            <a:r>
              <a:rPr lang="en-US" sz="1400" b="0" i="0" dirty="0">
                <a:solidFill>
                  <a:srgbClr val="1F1F1F"/>
                </a:solidFill>
                <a:effectLst/>
                <a:latin typeface="ElsevierGulliver"/>
              </a:rPr>
              <a:t> were placed in the stress concentration regions (SCR) to construct a full Wheatstone bridge, which transforms stress to an electrical signal via the piezoresistive effect. The pressure sensor should have high sensitivity and low non-linearity in an attempt to reach the measuring demands of ultra-low pressure.</a:t>
            </a:r>
            <a:endParaRPr 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878C9FB-B43E-5A6B-0B10-2FEEA8F67785}"/>
              </a:ext>
            </a:extLst>
          </p:cNvPr>
          <p:cNvSpPr txBox="1"/>
          <p:nvPr/>
        </p:nvSpPr>
        <p:spPr>
          <a:xfrm>
            <a:off x="5712282" y="1028395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ElsevierGulliver"/>
              </a:rPr>
              <a:t>squared of dimensions (length = 800μm and thickness = 10μm) of silicon membrane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6E045F-0631-EEEF-4821-6743470A674E}"/>
              </a:ext>
            </a:extLst>
          </p:cNvPr>
          <p:cNvSpPr txBox="1"/>
          <p:nvPr/>
        </p:nvSpPr>
        <p:spPr>
          <a:xfrm>
            <a:off x="1763750" y="1230069"/>
            <a:ext cx="27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Linearity and high </a:t>
            </a:r>
            <a:r>
              <a:rPr lang="en-US" dirty="0" err="1"/>
              <a:t>sentivity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9A47F9E-5DEF-366A-AD16-D4EE9CF5CCF2}"/>
              </a:ext>
            </a:extLst>
          </p:cNvPr>
          <p:cNvSpPr txBox="1"/>
          <p:nvPr/>
        </p:nvSpPr>
        <p:spPr>
          <a:xfrm>
            <a:off x="896112" y="5018214"/>
            <a:ext cx="4261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 </a:t>
            </a:r>
            <a:r>
              <a:rPr lang="en-US" dirty="0" err="1">
                <a:solidFill>
                  <a:srgbClr val="FF0000"/>
                </a:solidFill>
              </a:rPr>
              <a:t>wheatstone</a:t>
            </a:r>
            <a:r>
              <a:rPr lang="en-US" dirty="0">
                <a:solidFill>
                  <a:srgbClr val="FF0000"/>
                </a:solidFill>
              </a:rPr>
              <a:t> bridge for the senor </a:t>
            </a:r>
            <a:r>
              <a:rPr lang="en-US" dirty="0" err="1">
                <a:solidFill>
                  <a:srgbClr val="FF0000"/>
                </a:solidFill>
              </a:rPr>
              <a:t>ouput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003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7DB57-8309-5653-22B7-FA822620F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264541"/>
            <a:ext cx="10515600" cy="594995"/>
          </a:xfrm>
        </p:spPr>
        <p:txBody>
          <a:bodyPr>
            <a:normAutofit fontScale="90000"/>
          </a:bodyPr>
          <a:lstStyle/>
          <a:p>
            <a:r>
              <a:rPr lang="en-US" dirty="0"/>
              <a:t>Fabrication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D3E29C-6119-62F3-CC87-EC966252F477}"/>
              </a:ext>
            </a:extLst>
          </p:cNvPr>
          <p:cNvSpPr txBox="1"/>
          <p:nvPr/>
        </p:nvSpPr>
        <p:spPr>
          <a:xfrm>
            <a:off x="1453896" y="1033272"/>
            <a:ext cx="80749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Coating of the </a:t>
            </a:r>
            <a:r>
              <a:rPr lang="en-US" dirty="0" err="1"/>
              <a:t>Mexene</a:t>
            </a:r>
            <a:r>
              <a:rPr lang="en-US" dirty="0"/>
              <a:t> on the silicon to make four </a:t>
            </a:r>
            <a:r>
              <a:rPr lang="en-US" dirty="0" err="1"/>
              <a:t>piezoresistors</a:t>
            </a:r>
            <a:endParaRPr lang="en-US" dirty="0"/>
          </a:p>
          <a:p>
            <a:endParaRPr lang="en-US" dirty="0"/>
          </a:p>
          <a:p>
            <a:r>
              <a:rPr lang="en-US" dirty="0"/>
              <a:t>See here </a:t>
            </a:r>
          </a:p>
          <a:p>
            <a:endParaRPr lang="en-US" dirty="0"/>
          </a:p>
          <a:p>
            <a:r>
              <a:rPr lang="en-US" dirty="0"/>
              <a:t>2. Wet etching of the silicon to make to make silicon membrane for pressure sensing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9E051D-8359-F9BB-923D-E60648E3700A}"/>
              </a:ext>
            </a:extLst>
          </p:cNvPr>
          <p:cNvSpPr txBox="1"/>
          <p:nvPr/>
        </p:nvSpPr>
        <p:spPr>
          <a:xfrm>
            <a:off x="2503453" y="1541103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https://www.nature.com/articles/s41467-017-01136-9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678F28-53C4-38F2-99BB-FA0EBB3E5227}"/>
              </a:ext>
            </a:extLst>
          </p:cNvPr>
          <p:cNvSpPr txBox="1"/>
          <p:nvPr/>
        </p:nvSpPr>
        <p:spPr>
          <a:xfrm>
            <a:off x="3048762" y="2684336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https://www.parallel-synthesis.com/SiliconMicrofabrication.htm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85A1AC-DB67-722B-457E-8FEBFF985A4A}"/>
              </a:ext>
            </a:extLst>
          </p:cNvPr>
          <p:cNvSpPr txBox="1"/>
          <p:nvPr/>
        </p:nvSpPr>
        <p:spPr>
          <a:xfrm>
            <a:off x="1648206" y="2822835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See here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0C24AC-8A81-063A-E971-2EF104C09361}"/>
              </a:ext>
            </a:extLst>
          </p:cNvPr>
          <p:cNvSpPr txBox="1"/>
          <p:nvPr/>
        </p:nvSpPr>
        <p:spPr>
          <a:xfrm>
            <a:off x="752094" y="4668138"/>
            <a:ext cx="91600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ElsevierGulliver"/>
              </a:rPr>
              <a:t> </a:t>
            </a:r>
            <a:r>
              <a:rPr lang="en-US" b="0" i="0" dirty="0">
                <a:solidFill>
                  <a:srgbClr val="1F1F1F"/>
                </a:solidFill>
                <a:effectLst/>
                <a:latin typeface="ElsevierGulliver"/>
                <a:hlinkClick r:id="rId2" tooltip="Learn more about MEMS from ScienceDirect's AI-generated Topic Pages"/>
              </a:rPr>
              <a:t>MEMS</a:t>
            </a:r>
            <a:r>
              <a:rPr lang="en-US" b="0" i="0" dirty="0">
                <a:solidFill>
                  <a:srgbClr val="1F1F1F"/>
                </a:solidFill>
                <a:effectLst/>
                <a:latin typeface="ElsevierGulliver"/>
              </a:rPr>
              <a:t> based for </a:t>
            </a:r>
            <a:r>
              <a:rPr lang="en-US" b="0" i="0" dirty="0">
                <a:solidFill>
                  <a:srgbClr val="1F1F1F"/>
                </a:solidFill>
                <a:effectLst/>
                <a:latin typeface="ElsevierGulliver"/>
                <a:hlinkClick r:id="rId3" tooltip="Learn more about biomedical applications from ScienceDirect's AI-generated Topic Pages"/>
              </a:rPr>
              <a:t>biomedical applications</a:t>
            </a:r>
            <a:r>
              <a:rPr lang="en-US" b="0" i="0" dirty="0">
                <a:solidFill>
                  <a:srgbClr val="1F1F1F"/>
                </a:solidFill>
                <a:effectLst/>
                <a:latin typeface="ElsevierGulliver"/>
              </a:rPr>
              <a:t> with high performance parameters like sensitivity and linearity are required for low pressure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ElsevierGulliver"/>
              </a:rPr>
              <a:t>range.The</a:t>
            </a:r>
            <a:r>
              <a:rPr lang="en-US" b="0" i="0" dirty="0">
                <a:solidFill>
                  <a:srgbClr val="1F1F1F"/>
                </a:solidFill>
                <a:effectLst/>
                <a:latin typeface="ElsevierGulliver"/>
              </a:rPr>
              <a:t> low-pressure range (1–5 kPa) is a significant range that comprises intra-body pressures like intracranial pressure (ICP) and intraocular pressure (IOP).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CEBC8D-4CA5-530D-6D23-9ACC54EF7F5D}"/>
              </a:ext>
            </a:extLst>
          </p:cNvPr>
          <p:cNvSpPr txBox="1"/>
          <p:nvPr/>
        </p:nvSpPr>
        <p:spPr>
          <a:xfrm>
            <a:off x="1328166" y="5947128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https://www.sciencedirect.com/science/article/pii/S2665917422001568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8DF975-6062-7CDA-CAE9-1EA28CBB2A27}"/>
              </a:ext>
            </a:extLst>
          </p:cNvPr>
          <p:cNvSpPr txBox="1"/>
          <p:nvPr/>
        </p:nvSpPr>
        <p:spPr>
          <a:xfrm>
            <a:off x="752094" y="4101825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ElsevierGulliver"/>
              </a:rPr>
              <a:t> </a:t>
            </a:r>
            <a:r>
              <a:rPr lang="en-US" b="0" i="0" dirty="0">
                <a:solidFill>
                  <a:srgbClr val="1F1F1F"/>
                </a:solidFill>
                <a:effectLst/>
                <a:latin typeface="ElsevierGulliver"/>
                <a:hlinkClick r:id="rId3" tooltip="Learn more about biomedical applications from ScienceDirect's AI-generated Topic Pages"/>
              </a:rPr>
              <a:t>biomedical applications</a:t>
            </a:r>
            <a:r>
              <a:rPr lang="en-US" b="0" i="0" dirty="0">
                <a:solidFill>
                  <a:srgbClr val="1F1F1F"/>
                </a:solidFill>
                <a:effectLst/>
                <a:latin typeface="ElsevierGulliver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162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70113-FEF2-B7ED-320D-3DCE1D81E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Distribution of 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C06054-C260-4DB8-7083-E34ECF01B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09" y="1233487"/>
            <a:ext cx="8210550" cy="439102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1E4B0A70-BE94-E2DA-13CE-B9503FD06F02}"/>
              </a:ext>
            </a:extLst>
          </p:cNvPr>
          <p:cNvGrpSpPr/>
          <p:nvPr/>
        </p:nvGrpSpPr>
        <p:grpSpPr>
          <a:xfrm>
            <a:off x="8421120" y="2889216"/>
            <a:ext cx="763920" cy="182880"/>
            <a:chOff x="8421120" y="2889216"/>
            <a:chExt cx="763920" cy="18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F8E6FE5-902D-3ADD-95AF-491457566939}"/>
                    </a:ext>
                  </a:extLst>
                </p14:cNvPr>
                <p14:cNvContentPartPr/>
                <p14:nvPr/>
              </p14:nvContentPartPr>
              <p14:xfrm>
                <a:off x="8421120" y="2889216"/>
                <a:ext cx="694440" cy="655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F8E6FE5-902D-3ADD-95AF-49145756693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415000" y="2883096"/>
                  <a:ext cx="706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EE39E7D-4624-2922-2DA2-7201B219C760}"/>
                    </a:ext>
                  </a:extLst>
                </p14:cNvPr>
                <p14:cNvContentPartPr/>
                <p14:nvPr/>
              </p14:nvContentPartPr>
              <p14:xfrm>
                <a:off x="9033840" y="2889216"/>
                <a:ext cx="151200" cy="1828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EE39E7D-4624-2922-2DA2-7201B219C76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027720" y="2883096"/>
                  <a:ext cx="163440" cy="19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F584792-F00A-2F29-8F0F-444E71DB491E}"/>
              </a:ext>
            </a:extLst>
          </p:cNvPr>
          <p:cNvGrpSpPr/>
          <p:nvPr/>
        </p:nvGrpSpPr>
        <p:grpSpPr>
          <a:xfrm>
            <a:off x="8274960" y="3373776"/>
            <a:ext cx="435600" cy="151920"/>
            <a:chOff x="8274960" y="3373776"/>
            <a:chExt cx="435600" cy="15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734F456-3C5F-6CBC-9907-45B2AAD77053}"/>
                    </a:ext>
                  </a:extLst>
                </p14:cNvPr>
                <p14:cNvContentPartPr/>
                <p14:nvPr/>
              </p14:nvContentPartPr>
              <p14:xfrm>
                <a:off x="8274960" y="3434976"/>
                <a:ext cx="419760" cy="30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734F456-3C5F-6CBC-9907-45B2AAD7705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268840" y="3428856"/>
                  <a:ext cx="4320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6789410-F14B-D48C-5B83-29047662A319}"/>
                    </a:ext>
                  </a:extLst>
                </p14:cNvPr>
                <p14:cNvContentPartPr/>
                <p14:nvPr/>
              </p14:nvContentPartPr>
              <p14:xfrm>
                <a:off x="8585640" y="3373776"/>
                <a:ext cx="124920" cy="151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6789410-F14B-D48C-5B83-29047662A31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579520" y="3367656"/>
                  <a:ext cx="137160" cy="16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65FFAB-9A27-AB43-CF55-43A52E6693AD}"/>
              </a:ext>
            </a:extLst>
          </p:cNvPr>
          <p:cNvGrpSpPr/>
          <p:nvPr/>
        </p:nvGrpSpPr>
        <p:grpSpPr>
          <a:xfrm>
            <a:off x="8713800" y="3858336"/>
            <a:ext cx="384120" cy="205200"/>
            <a:chOff x="8713800" y="3858336"/>
            <a:chExt cx="384120" cy="20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07B6355-1E8F-44AB-D04C-736172F0A2A8}"/>
                    </a:ext>
                  </a:extLst>
                </p14:cNvPr>
                <p14:cNvContentPartPr/>
                <p14:nvPr/>
              </p14:nvContentPartPr>
              <p14:xfrm>
                <a:off x="8713800" y="3913416"/>
                <a:ext cx="318960" cy="28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07B6355-1E8F-44AB-D04C-736172F0A2A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707680" y="3907296"/>
                  <a:ext cx="3312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41AE550-DA9F-0AC2-C566-CC50A89C3F58}"/>
                    </a:ext>
                  </a:extLst>
                </p14:cNvPr>
                <p14:cNvContentPartPr/>
                <p14:nvPr/>
              </p14:nvContentPartPr>
              <p14:xfrm>
                <a:off x="8869320" y="3858336"/>
                <a:ext cx="228600" cy="2052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41AE550-DA9F-0AC2-C566-CC50A89C3F5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863200" y="3852216"/>
                  <a:ext cx="240840" cy="2174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4F7CC1A-DB42-B8C4-7292-B10D205D9DC6}"/>
              </a:ext>
            </a:extLst>
          </p:cNvPr>
          <p:cNvSpPr txBox="1"/>
          <p:nvPr/>
        </p:nvSpPr>
        <p:spPr>
          <a:xfrm>
            <a:off x="8678583" y="3239489"/>
            <a:ext cx="1474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Bindu+harsha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C0A408-E40D-EBA2-698E-DD94003B0DA9}"/>
              </a:ext>
            </a:extLst>
          </p:cNvPr>
          <p:cNvSpPr txBox="1"/>
          <p:nvPr/>
        </p:nvSpPr>
        <p:spPr>
          <a:xfrm>
            <a:off x="9288621" y="2702764"/>
            <a:ext cx="1236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Shokuntola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CBD672-9A82-10F5-5111-B34C76085E7D}"/>
              </a:ext>
            </a:extLst>
          </p:cNvPr>
          <p:cNvSpPr txBox="1"/>
          <p:nvPr/>
        </p:nvSpPr>
        <p:spPr>
          <a:xfrm>
            <a:off x="9185040" y="3708908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Sheikh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4A4680-3482-F3B3-17D5-308F4F1EFA4A}"/>
              </a:ext>
            </a:extLst>
          </p:cNvPr>
          <p:cNvSpPr txBox="1"/>
          <p:nvPr/>
        </p:nvSpPr>
        <p:spPr>
          <a:xfrm>
            <a:off x="8178798" y="2386222"/>
            <a:ext cx="2045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Emamul did already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9794126-4A1D-1A40-130B-E2DD04A4AE66}"/>
              </a:ext>
            </a:extLst>
          </p:cNvPr>
          <p:cNvGrpSpPr/>
          <p:nvPr/>
        </p:nvGrpSpPr>
        <p:grpSpPr>
          <a:xfrm>
            <a:off x="7836120" y="2541816"/>
            <a:ext cx="379080" cy="117360"/>
            <a:chOff x="7836120" y="2541816"/>
            <a:chExt cx="379080" cy="11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4BDF3C5-7654-1E58-5941-EAF7FA8AF103}"/>
                    </a:ext>
                  </a:extLst>
                </p14:cNvPr>
                <p14:cNvContentPartPr/>
                <p14:nvPr/>
              </p14:nvContentPartPr>
              <p14:xfrm>
                <a:off x="7836120" y="2568816"/>
                <a:ext cx="300600" cy="46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4BDF3C5-7654-1E58-5941-EAF7FA8AF10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830000" y="2562696"/>
                  <a:ext cx="3128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4C46074-ED3A-1D7B-E69A-CEB465F46CB2}"/>
                    </a:ext>
                  </a:extLst>
                </p14:cNvPr>
                <p14:cNvContentPartPr/>
                <p14:nvPr/>
              </p14:nvContentPartPr>
              <p14:xfrm>
                <a:off x="8064720" y="2541816"/>
                <a:ext cx="150480" cy="117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4C46074-ED3A-1D7B-E69A-CEB465F46CB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058600" y="2535696"/>
                  <a:ext cx="162720" cy="12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58507E8-8F51-FD84-D063-7F172445ECD3}"/>
                  </a:ext>
                </a:extLst>
              </p14:cNvPr>
              <p14:cNvContentPartPr/>
              <p14:nvPr/>
            </p14:nvContentPartPr>
            <p14:xfrm>
              <a:off x="8869320" y="2496096"/>
              <a:ext cx="36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58507E8-8F51-FD84-D063-7F172445ECD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863200" y="2489976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9132233-6F07-B5D7-6FFB-FFD200C5362A}"/>
                  </a:ext>
                </a:extLst>
              </p14:cNvPr>
              <p14:cNvContentPartPr/>
              <p14:nvPr/>
            </p14:nvContentPartPr>
            <p14:xfrm>
              <a:off x="9207720" y="2651616"/>
              <a:ext cx="360" cy="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9132233-6F07-B5D7-6FFB-FFD200C5362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201600" y="2645496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5115E9D-A560-84BE-5994-C7CECF869AED}"/>
                  </a:ext>
                </a:extLst>
              </p14:cNvPr>
              <p14:cNvContentPartPr/>
              <p14:nvPr/>
            </p14:nvContentPartPr>
            <p14:xfrm>
              <a:off x="9290160" y="2569176"/>
              <a:ext cx="360" cy="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5115E9D-A560-84BE-5994-C7CECF869AE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284040" y="2563056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20C8249-6477-D39A-451D-036EB197B056}"/>
                  </a:ext>
                </a:extLst>
              </p14:cNvPr>
              <p14:cNvContentPartPr/>
              <p14:nvPr/>
            </p14:nvContentPartPr>
            <p14:xfrm>
              <a:off x="9390600" y="2623896"/>
              <a:ext cx="360" cy="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20C8249-6477-D39A-451D-036EB197B05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384480" y="2617776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4361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257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ElsevierGulliver</vt:lpstr>
      <vt:lpstr>Office Theme</vt:lpstr>
      <vt:lpstr>PowerPoint Presentation</vt:lpstr>
      <vt:lpstr>Fabrication</vt:lpstr>
      <vt:lpstr>Distribution of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Emamul Kabir</dc:creator>
  <cp:lastModifiedBy>Md Emamul Kabir</cp:lastModifiedBy>
  <cp:revision>2</cp:revision>
  <dcterms:created xsi:type="dcterms:W3CDTF">2024-04-23T20:08:06Z</dcterms:created>
  <dcterms:modified xsi:type="dcterms:W3CDTF">2024-04-23T21:50:17Z</dcterms:modified>
</cp:coreProperties>
</file>