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0" r:id="rId5"/>
    <p:sldId id="263" r:id="rId6"/>
    <p:sldId id="264" r:id="rId7"/>
    <p:sldId id="268" r:id="rId8"/>
    <p:sldId id="269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31874-5FB3-41A7-90BC-1DA40AE4840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145F-281E-483B-992B-1C3BBF45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9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31874-5FB3-41A7-90BC-1DA40AE4840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145F-281E-483B-992B-1C3BBF45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31874-5FB3-41A7-90BC-1DA40AE4840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145F-281E-483B-992B-1C3BBF45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52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31874-5FB3-41A7-90BC-1DA40AE4840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145F-281E-483B-992B-1C3BBF452AD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7562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31874-5FB3-41A7-90BC-1DA40AE4840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145F-281E-483B-992B-1C3BBF45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43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31874-5FB3-41A7-90BC-1DA40AE4840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145F-281E-483B-992B-1C3BBF45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11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31874-5FB3-41A7-90BC-1DA40AE4840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145F-281E-483B-992B-1C3BBF45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29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31874-5FB3-41A7-90BC-1DA40AE4840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145F-281E-483B-992B-1C3BBF45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34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31874-5FB3-41A7-90BC-1DA40AE4840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145F-281E-483B-992B-1C3BBF45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7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31874-5FB3-41A7-90BC-1DA40AE4840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145F-281E-483B-992B-1C3BBF45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5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31874-5FB3-41A7-90BC-1DA40AE4840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145F-281E-483B-992B-1C3BBF45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54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31874-5FB3-41A7-90BC-1DA40AE4840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145F-281E-483B-992B-1C3BBF45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38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31874-5FB3-41A7-90BC-1DA40AE4840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145F-281E-483B-992B-1C3BBF45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31874-5FB3-41A7-90BC-1DA40AE4840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145F-281E-483B-992B-1C3BBF45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4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31874-5FB3-41A7-90BC-1DA40AE4840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145F-281E-483B-992B-1C3BBF45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8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31874-5FB3-41A7-90BC-1DA40AE4840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145F-281E-483B-992B-1C3BBF45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8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31874-5FB3-41A7-90BC-1DA40AE4840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145F-281E-483B-992B-1C3BBF45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01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1131874-5FB3-41A7-90BC-1DA40AE4840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E145F-281E-483B-992B-1C3BBF45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47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608839" cy="3329581"/>
          </a:xfrm>
        </p:spPr>
        <p:txBody>
          <a:bodyPr/>
          <a:lstStyle/>
          <a:p>
            <a:r>
              <a:rPr lang="en-IN" dirty="0"/>
              <a:t>Coursera Capstone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777381"/>
            <a:ext cx="8825658" cy="861420"/>
          </a:xfrm>
        </p:spPr>
        <p:txBody>
          <a:bodyPr/>
          <a:lstStyle/>
          <a:p>
            <a:r>
              <a:rPr lang="en-IN" dirty="0"/>
              <a:t>Battle of the neighbours </a:t>
            </a:r>
            <a:r>
              <a:rPr lang="en-IN" dirty="0" smtClean="0"/>
              <a:t>– Week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17" y="2052638"/>
            <a:ext cx="6326541" cy="4195762"/>
          </a:xfrm>
        </p:spPr>
      </p:pic>
    </p:spTree>
    <p:extLst>
      <p:ext uri="{BB962C8B-B14F-4D97-AF65-F5344CB8AC3E}">
        <p14:creationId xmlns:p14="http://schemas.microsoft.com/office/powerpoint/2010/main" val="221103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 1: Problem Description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 1. </a:t>
            </a:r>
            <a:r>
              <a:rPr lang="en-US" b="1" dirty="0"/>
              <a:t>Background</a:t>
            </a:r>
          </a:p>
          <a:p>
            <a:pPr marL="0" indent="0">
              <a:buNone/>
            </a:pPr>
            <a:r>
              <a:rPr lang="en-US" dirty="0" smtClean="0"/>
              <a:t>	Tourism </a:t>
            </a:r>
            <a:r>
              <a:rPr lang="en-US" dirty="0"/>
              <a:t>in India is important for the country's economy and is growing rapidly. The World Travel </a:t>
            </a:r>
            <a:r>
              <a:rPr lang="en-US" dirty="0" smtClean="0"/>
              <a:t>	and </a:t>
            </a:r>
            <a:r>
              <a:rPr lang="en-US" dirty="0"/>
              <a:t>Tourism Council calculated that tourism generated ₹16.91 lakh crore (US$240 billion) or 9.2% </a:t>
            </a:r>
            <a:r>
              <a:rPr lang="en-US" dirty="0" smtClean="0"/>
              <a:t>	of </a:t>
            </a:r>
            <a:r>
              <a:rPr lang="en-US" dirty="0"/>
              <a:t>India's GDP in 2018 and supported 42.673 million jobs, 8.1% of its total employment.[2] The </a:t>
            </a:r>
            <a:r>
              <a:rPr lang="en-US" dirty="0" smtClean="0"/>
              <a:t>	sector </a:t>
            </a:r>
            <a:r>
              <a:rPr lang="en-US" dirty="0"/>
              <a:t>is predicted to grow at an annual rate of 6.9% to ₹32.05 lakh crore (US$460 billion) by 2028 </a:t>
            </a:r>
            <a:r>
              <a:rPr lang="en-US" dirty="0" smtClean="0"/>
              <a:t>	(</a:t>
            </a:r>
            <a:r>
              <a:rPr lang="en-US" dirty="0"/>
              <a:t>9.9% of GDP).</a:t>
            </a:r>
          </a:p>
          <a:p>
            <a:r>
              <a:rPr lang="en-US" b="1" dirty="0" smtClean="0"/>
              <a:t> 1.2 </a:t>
            </a:r>
            <a:r>
              <a:rPr lang="en-US" b="1" dirty="0"/>
              <a:t>Problem</a:t>
            </a:r>
          </a:p>
          <a:p>
            <a:pPr marL="0" indent="0">
              <a:buNone/>
            </a:pPr>
            <a:r>
              <a:rPr lang="en-US" dirty="0" smtClean="0"/>
              <a:t>	It </a:t>
            </a:r>
            <a:r>
              <a:rPr lang="en-US" dirty="0"/>
              <a:t>is possible to use data such as the longitudes and latitudes of these sites to plot a visual </a:t>
            </a:r>
            <a:r>
              <a:rPr lang="en-US" dirty="0" smtClean="0"/>
              <a:t>	representation </a:t>
            </a:r>
            <a:r>
              <a:rPr lang="en-US" dirty="0"/>
              <a:t>of where they are on the New Delhi (INDIA) map to make planning trips to INDIA </a:t>
            </a:r>
            <a:r>
              <a:rPr lang="en-US" dirty="0" smtClean="0"/>
              <a:t>	easier</a:t>
            </a:r>
            <a:r>
              <a:rPr lang="en-US" dirty="0"/>
              <a:t>. It can also help to spot what various places like restaurants, clubs, and tourist </a:t>
            </a:r>
            <a:r>
              <a:rPr lang="en-US" dirty="0" err="1"/>
              <a:t>attracions</a:t>
            </a:r>
            <a:r>
              <a:rPr lang="en-US" dirty="0"/>
              <a:t> </a:t>
            </a:r>
            <a:r>
              <a:rPr lang="en-US" dirty="0" smtClean="0"/>
              <a:t>	around </a:t>
            </a:r>
            <a:r>
              <a:rPr lang="en-US" dirty="0"/>
              <a:t>these sites which will make it easier for a tourist to select which sites to see. The data </a:t>
            </a:r>
            <a:r>
              <a:rPr lang="en-US" dirty="0" smtClean="0"/>
              <a:t>	again </a:t>
            </a:r>
            <a:r>
              <a:rPr lang="en-US" dirty="0"/>
              <a:t>allows a way to group the sites into categories as well and recommend which sites a </a:t>
            </a:r>
            <a:r>
              <a:rPr lang="en-US" dirty="0" smtClean="0"/>
              <a:t>	customer </a:t>
            </a:r>
            <a:r>
              <a:rPr lang="en-US" dirty="0"/>
              <a:t>would enjoy based on the category they select.</a:t>
            </a:r>
          </a:p>
          <a:p>
            <a:r>
              <a:rPr lang="en-US" b="1" dirty="0" smtClean="0"/>
              <a:t>	</a:t>
            </a:r>
            <a:r>
              <a:rPr lang="en-US" b="1" dirty="0"/>
              <a:t>1.3 Interest</a:t>
            </a:r>
          </a:p>
          <a:p>
            <a:pPr marL="0" indent="0">
              <a:buNone/>
            </a:pPr>
            <a:r>
              <a:rPr lang="en-US" dirty="0" smtClean="0"/>
              <a:t>	The </a:t>
            </a:r>
            <a:r>
              <a:rPr lang="en-US" dirty="0"/>
              <a:t>Ministry of Tourism, a branch of the Government of India, would be very interested to know </a:t>
            </a:r>
            <a:r>
              <a:rPr lang="en-US" dirty="0" smtClean="0"/>
              <a:t>	that </a:t>
            </a:r>
            <a:r>
              <a:rPr lang="en-US" dirty="0"/>
              <a:t>we are helping to make INDIA a more attractive and </a:t>
            </a:r>
            <a:r>
              <a:rPr lang="en-US" dirty="0" err="1"/>
              <a:t>favourite</a:t>
            </a:r>
            <a:r>
              <a:rPr lang="en-US" dirty="0"/>
              <a:t> destination for </a:t>
            </a:r>
            <a:r>
              <a:rPr lang="en-US" dirty="0" err="1"/>
              <a:t>travellers</a:t>
            </a:r>
            <a:r>
              <a:rPr lang="en-US" dirty="0"/>
              <a:t> all </a:t>
            </a:r>
            <a:r>
              <a:rPr lang="en-US" dirty="0" smtClean="0"/>
              <a:t>	around </a:t>
            </a:r>
            <a:r>
              <a:rPr lang="en-US" dirty="0"/>
              <a:t>the world.</a:t>
            </a:r>
          </a:p>
          <a:p>
            <a:pPr marL="0" indent="0">
              <a:buNone/>
            </a:pPr>
            <a:r>
              <a:rPr lang="en-US" dirty="0" smtClean="0"/>
              <a:t>	AND </a:t>
            </a:r>
            <a:r>
              <a:rPr lang="en-US" dirty="0"/>
              <a:t>the people who are travelling to INDIA would also be interested to know that there is a way </a:t>
            </a:r>
            <a:r>
              <a:rPr lang="en-US" dirty="0" smtClean="0"/>
              <a:t>	to </a:t>
            </a:r>
            <a:r>
              <a:rPr lang="en-US" dirty="0"/>
              <a:t>make their planning more easier and happier.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44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Part 2: Data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US" b="1" dirty="0"/>
              <a:t>2.1 Data sources</a:t>
            </a:r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It </a:t>
            </a:r>
            <a:r>
              <a:rPr lang="en-US" dirty="0"/>
              <a:t>is difficult to get all the data at a single place. Most of the longitudes and latitudes of the famous sites can be found on the Internet easily moreover some of places can be found on Google Maps. So </a:t>
            </a:r>
            <a:r>
              <a:rPr lang="en-US" dirty="0" err="1"/>
              <a:t>i</a:t>
            </a:r>
            <a:r>
              <a:rPr lang="en-US" dirty="0"/>
              <a:t> decided to use top websites to make the project data and to make project more comprehensive.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 can also explore the data of the surrounding venues on the </a:t>
            </a:r>
            <a:r>
              <a:rPr lang="en-US" dirty="0" err="1"/>
              <a:t>the</a:t>
            </a:r>
            <a:r>
              <a:rPr lang="en-US" dirty="0"/>
              <a:t> Foursquare API. Hence Foursquare </a:t>
            </a:r>
            <a:r>
              <a:rPr lang="en-US" dirty="0" err="1"/>
              <a:t>Api</a:t>
            </a:r>
            <a:r>
              <a:rPr lang="en-US" dirty="0"/>
              <a:t> is the critical part of the data to get the near by venues.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1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 2: </a:t>
            </a:r>
            <a:r>
              <a:rPr lang="en-US" b="1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US" b="1" i="1" dirty="0"/>
              <a:t>By using the </a:t>
            </a:r>
            <a:r>
              <a:rPr lang="en-US" b="1" i="1" dirty="0" smtClean="0"/>
              <a:t>Four Square </a:t>
            </a:r>
            <a:r>
              <a:rPr lang="en-US" b="1" i="1" dirty="0"/>
              <a:t>API we can easily get the </a:t>
            </a:r>
            <a:r>
              <a:rPr lang="en-US" b="1" i="1" dirty="0" err="1" smtClean="0"/>
              <a:t>folowing</a:t>
            </a:r>
            <a:r>
              <a:rPr lang="en-US" b="1" i="1" dirty="0" smtClean="0"/>
              <a:t> </a:t>
            </a:r>
            <a:r>
              <a:rPr lang="en-US" b="1" i="1" dirty="0"/>
              <a:t>details about the nearby venues: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'Site', which refers to the name of the site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'Type', which refers to the category of the site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'Region', which refers to the location of the site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'Latitude', which refers to the latitude of the location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'Longitude', which refers to the longitude of the location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'Comments', which refers to the statements about the location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51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Methodology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steps are referenced below in the Analysis section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methodology will include: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Loading each data set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Examine the each site.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Pivot the map based on the sites.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Calling Four Square API to collect the nearby venues.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Perform k-means statistical analysis on venues by locations.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Pivot all the venues on the New Delhi Map.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494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Results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Screen Shot </a:t>
            </a:r>
            <a:r>
              <a:rPr lang="en-US" dirty="0"/>
              <a:t>of the final result of the project.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929" y="2533106"/>
            <a:ext cx="7753305" cy="412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67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of the dataset scrapped from the </a:t>
            </a:r>
            <a:r>
              <a:rPr lang="en-US" dirty="0" err="1"/>
              <a:t>FourSquare</a:t>
            </a:r>
            <a:r>
              <a:rPr lang="en-US" dirty="0"/>
              <a:t> API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848" y="2427310"/>
            <a:ext cx="7460332" cy="2954587"/>
          </a:xfrm>
        </p:spPr>
      </p:pic>
    </p:spTree>
    <p:extLst>
      <p:ext uri="{BB962C8B-B14F-4D97-AF65-F5344CB8AC3E}">
        <p14:creationId xmlns:p14="http://schemas.microsoft.com/office/powerpoint/2010/main" val="314075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130746" cy="1400530"/>
          </a:xfrm>
        </p:spPr>
        <p:txBody>
          <a:bodyPr/>
          <a:lstStyle/>
          <a:p>
            <a:r>
              <a:rPr lang="en-US" b="1" dirty="0"/>
              <a:t>5. Discussion </a:t>
            </a:r>
            <a:r>
              <a:rPr lang="en-US" b="1" dirty="0" smtClean="0"/>
              <a:t>and Recommendations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First, there was not a conclusive dataset and finding the data was a challenge.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Data Set enables us to gain an understanding of the nearby venues of the given latitude and longitude.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project was the most interesting thing throughout the course and it also allowed me to explore my interests in the field of 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project was the first time I used the Folium and </a:t>
            </a:r>
            <a:r>
              <a:rPr lang="en-US" dirty="0" err="1"/>
              <a:t>FourSquare</a:t>
            </a:r>
            <a:r>
              <a:rPr lang="en-US" dirty="0"/>
              <a:t> API and it provided a way for me to understand Python APIS even further.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11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 Conclusion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Using a combination of datasets from the Internet and Foursquare venue data we were able to analyze, discover and describe , various venues, by locations of latitude &amp; longitude.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project will help the Visitors to explore the nearby venues and will make their trip ease.</a:t>
            </a:r>
          </a:p>
        </p:txBody>
      </p:sp>
    </p:spTree>
    <p:extLst>
      <p:ext uri="{BB962C8B-B14F-4D97-AF65-F5344CB8AC3E}">
        <p14:creationId xmlns:p14="http://schemas.microsoft.com/office/powerpoint/2010/main" val="2305902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342</TotalTime>
  <Words>429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</vt:lpstr>
      <vt:lpstr>Coursera Capstone Project</vt:lpstr>
      <vt:lpstr>Part 1: Problem Description </vt:lpstr>
      <vt:lpstr> Part 2: Data  </vt:lpstr>
      <vt:lpstr>Part 2: Data</vt:lpstr>
      <vt:lpstr>3. Methodology </vt:lpstr>
      <vt:lpstr>4. Results </vt:lpstr>
      <vt:lpstr>Results of the dataset scrapped from the FourSquare API </vt:lpstr>
      <vt:lpstr>5. Discussion and Recommendations  </vt:lpstr>
      <vt:lpstr>6. 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</dc:title>
  <dc:creator>Ujjwal Paliwal</dc:creator>
  <cp:lastModifiedBy>manish shakya</cp:lastModifiedBy>
  <cp:revision>9</cp:revision>
  <dcterms:created xsi:type="dcterms:W3CDTF">2019-07-04T14:37:32Z</dcterms:created>
  <dcterms:modified xsi:type="dcterms:W3CDTF">2019-07-08T20:20:40Z</dcterms:modified>
</cp:coreProperties>
</file>