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Kollektif Bold" charset="1" panose="020B0604020101010102"/>
      <p:regular r:id="rId30"/>
    </p:embeddedFont>
    <p:embeddedFont>
      <p:font typeface="DM Sans" charset="1" panose="00000000000000000000"/>
      <p:regular r:id="rId31"/>
    </p:embeddedFont>
    <p:embeddedFont>
      <p:font typeface="DM Sans Bold" charset="1" panose="00000000000000000000"/>
      <p:regular r:id="rId32"/>
    </p:embeddedFont>
    <p:embeddedFont>
      <p:font typeface="Kollektif" charset="1" panose="020B0604020101010102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https://github.com/shakyaninja/frontend-session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https://github.com/shakyaninja/frontend-session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https://github.com/shakyaninja/frontend-session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mailto:erlujashakya@gmail.com" TargetMode="External" Type="http://schemas.openxmlformats.org/officeDocument/2006/relationships/hyperlink"/><Relationship Id="rId11" Target="mailto:nirjalprajapati@gmail.com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2.pn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497022" y="5253569"/>
            <a:ext cx="11315247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FRONTEND TECHSTACK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2" id="42"/>
          <p:cNvSpPr/>
          <p:nvPr/>
        </p:nvSpPr>
        <p:spPr>
          <a:xfrm flipH="false" flipV="false" rot="0">
            <a:off x="7639207" y="1953397"/>
            <a:ext cx="3041522" cy="3041522"/>
          </a:xfrm>
          <a:custGeom>
            <a:avLst/>
            <a:gdLst/>
            <a:ahLst/>
            <a:cxnLst/>
            <a:rect r="r" b="b" t="t" l="l"/>
            <a:pathLst>
              <a:path h="3041522" w="3041522">
                <a:moveTo>
                  <a:pt x="0" y="0"/>
                </a:moveTo>
                <a:lnTo>
                  <a:pt x="3041522" y="0"/>
                </a:lnTo>
                <a:lnTo>
                  <a:pt x="3041522" y="3041523"/>
                </a:lnTo>
                <a:lnTo>
                  <a:pt x="0" y="304152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5550720" y="8461146"/>
            <a:ext cx="7197206" cy="52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Luja Shakya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561365" y="9134552"/>
            <a:ext cx="7197206" cy="52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Nirjal Prajapati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464735" y="-434566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927349" y="-352611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141295" y="-321343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320897" y="-285496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447552" y="-246869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591406" y="-202902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712225" y="-158529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2700000">
            <a:off x="10760672" y="8290189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13505373" y="9057832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3818050" y="94181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369800" y="1442830"/>
            <a:ext cx="11288970" cy="6178737"/>
          </a:xfrm>
          <a:custGeom>
            <a:avLst/>
            <a:gdLst/>
            <a:ahLst/>
            <a:cxnLst/>
            <a:rect r="r" b="b" t="t" l="l"/>
            <a:pathLst>
              <a:path h="6178737" w="11288970">
                <a:moveTo>
                  <a:pt x="0" y="0"/>
                </a:moveTo>
                <a:lnTo>
                  <a:pt x="11288970" y="0"/>
                </a:lnTo>
                <a:lnTo>
                  <a:pt x="11288970" y="6178737"/>
                </a:lnTo>
                <a:lnTo>
                  <a:pt x="0" y="6178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014285" y="164715"/>
            <a:ext cx="10869621" cy="77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b="true" sz="5062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DOM (DOCUMENT OBJECT MODEL)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46244" y="9418142"/>
            <a:ext cx="6965061" cy="49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4"/>
              </a:lnSpc>
            </a:pPr>
            <a:r>
              <a:rPr lang="en-US" b="true" sz="3244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PS :We will see details in Demo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99388" y="1195180"/>
            <a:ext cx="6965061" cy="366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39"/>
              </a:lnSpc>
            </a:pPr>
            <a:r>
              <a:rPr lang="en-US" sz="3244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HTML elements as </a:t>
            </a:r>
            <a:r>
              <a:rPr lang="en-US" b="true" sz="3244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objects</a:t>
            </a:r>
          </a:p>
          <a:p>
            <a:pPr algn="just">
              <a:lnSpc>
                <a:spcPts val="5839"/>
              </a:lnSpc>
            </a:pPr>
            <a:r>
              <a:rPr lang="en-US" b="true" sz="3244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Properties</a:t>
            </a:r>
            <a:r>
              <a:rPr lang="en-US" sz="3244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 for all HTML elements</a:t>
            </a:r>
          </a:p>
          <a:p>
            <a:pPr algn="just">
              <a:lnSpc>
                <a:spcPts val="5839"/>
              </a:lnSpc>
            </a:pPr>
            <a:r>
              <a:rPr lang="en-US" b="true" sz="3244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Methods</a:t>
            </a:r>
            <a:r>
              <a:rPr lang="en-US" sz="3244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 for all HTML elements</a:t>
            </a:r>
          </a:p>
          <a:p>
            <a:pPr algn="just">
              <a:lnSpc>
                <a:spcPts val="5839"/>
              </a:lnSpc>
            </a:pPr>
            <a:r>
              <a:rPr lang="en-US" b="true" sz="3244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Events</a:t>
            </a:r>
            <a:r>
              <a:rPr lang="en-US" sz="3244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 for all HTML elements</a:t>
            </a:r>
          </a:p>
          <a:p>
            <a:pPr algn="just">
              <a:lnSpc>
                <a:spcPts val="583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66357" y="3419953"/>
            <a:ext cx="10620170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DEEP DIVE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863654" y="5143195"/>
            <a:ext cx="10620170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-CSS-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464735" y="-434566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927349" y="-352611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141295" y="-321343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320897" y="-285496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447552" y="-246869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591406" y="-202902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712225" y="-158529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2700000">
            <a:off x="10760672" y="8290189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13505373" y="9057832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3818050" y="94181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854220" y="2400296"/>
            <a:ext cx="10569388" cy="2390695"/>
          </a:xfrm>
          <a:custGeom>
            <a:avLst/>
            <a:gdLst/>
            <a:ahLst/>
            <a:cxnLst/>
            <a:rect r="r" b="b" t="t" l="l"/>
            <a:pathLst>
              <a:path h="2390695" w="10569388">
                <a:moveTo>
                  <a:pt x="0" y="0"/>
                </a:moveTo>
                <a:lnTo>
                  <a:pt x="10569389" y="0"/>
                </a:lnTo>
                <a:lnTo>
                  <a:pt x="10569389" y="2390695"/>
                </a:lnTo>
                <a:lnTo>
                  <a:pt x="0" y="23906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014285" y="164715"/>
            <a:ext cx="10869621" cy="77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b="true" sz="5062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CSS SYNTAX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854220" y="1445519"/>
            <a:ext cx="1086962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b="true" sz="32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CASCADING STYLE SHEETS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6269" y="5133975"/>
            <a:ext cx="2605572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b="true" sz="32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TYPES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6269" y="6296660"/>
            <a:ext cx="12281398" cy="341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b="true" sz="22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HAS EXTERNAL FILE FOR CSS THAT LINKS WITH HTML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56269" y="7027387"/>
            <a:ext cx="352991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b="true" sz="32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INTERNAL CSS 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6269" y="8583772"/>
            <a:ext cx="352991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b="true" sz="32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INLINE CSS 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56269" y="5739130"/>
            <a:ext cx="352991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b="true" sz="32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EXTERNAL CSS 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56269" y="7689692"/>
            <a:ext cx="12281398" cy="341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b="true" sz="22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HAS &lt;STYLE&gt; TAG BOUNDS FOR CSS INSIDE HTML FILE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28828" y="9145429"/>
            <a:ext cx="9757352" cy="341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b="true" sz="22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ATTRIBUTE  STYLE INSIDE CORRESPONDING TAG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464735" y="-434566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927349" y="-352611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141295" y="-321343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320897" y="-285496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447552" y="-246869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591406" y="-202902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712225" y="-158529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2700000">
            <a:off x="10760672" y="8290189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13505373" y="9057832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3818050" y="94181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558069" y="2941099"/>
            <a:ext cx="11301259" cy="4619390"/>
          </a:xfrm>
          <a:custGeom>
            <a:avLst/>
            <a:gdLst/>
            <a:ahLst/>
            <a:cxnLst/>
            <a:rect r="r" b="b" t="t" l="l"/>
            <a:pathLst>
              <a:path h="4619390" w="11301259">
                <a:moveTo>
                  <a:pt x="0" y="0"/>
                </a:moveTo>
                <a:lnTo>
                  <a:pt x="11301258" y="0"/>
                </a:lnTo>
                <a:lnTo>
                  <a:pt x="11301258" y="4619390"/>
                </a:lnTo>
                <a:lnTo>
                  <a:pt x="0" y="4619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014285" y="164715"/>
            <a:ext cx="10869621" cy="77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b="true" sz="5062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USAGE EXAMPLE</a:t>
            </a:r>
          </a:p>
        </p:txBody>
      </p:sp>
      <p:sp>
        <p:nvSpPr>
          <p:cNvPr name="AutoShape 18" id="18"/>
          <p:cNvSpPr/>
          <p:nvPr/>
        </p:nvSpPr>
        <p:spPr>
          <a:xfrm>
            <a:off x="5897880" y="3716438"/>
            <a:ext cx="6492240" cy="0"/>
          </a:xfrm>
          <a:prstGeom prst="line">
            <a:avLst/>
          </a:prstGeom>
          <a:ln cap="flat" w="38100">
            <a:solidFill>
              <a:srgbClr val="8CA9AD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4956855" y="4703732"/>
            <a:ext cx="6492240" cy="0"/>
          </a:xfrm>
          <a:prstGeom prst="line">
            <a:avLst/>
          </a:prstGeom>
          <a:ln cap="flat" w="38100">
            <a:solidFill>
              <a:srgbClr val="8CA9AD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5897880" y="5571755"/>
            <a:ext cx="6492240" cy="0"/>
          </a:xfrm>
          <a:prstGeom prst="line">
            <a:avLst/>
          </a:prstGeom>
          <a:ln cap="flat" w="38100">
            <a:solidFill>
              <a:srgbClr val="8CA9AD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1" id="21"/>
          <p:cNvSpPr txBox="true"/>
          <p:nvPr/>
        </p:nvSpPr>
        <p:spPr>
          <a:xfrm rot="0">
            <a:off x="11740414" y="4453542"/>
            <a:ext cx="352991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b="true" sz="32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INTERNAL CSS 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703412" y="5321565"/>
            <a:ext cx="352991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b="true" sz="32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INLINE CSS 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33696" y="3451494"/>
            <a:ext cx="352991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b="true" sz="32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EXTERNAL CSS 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6244" y="9418142"/>
            <a:ext cx="6965061" cy="49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4"/>
              </a:lnSpc>
            </a:pPr>
            <a:r>
              <a:rPr lang="en-US" b="true" sz="3244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PS :We will see details in Demo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464735" y="-434566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  <a:r>
                <a:rPr lang="en-US" sz="23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res</a:t>
              </a:r>
            </a:p>
          </p:txBody>
        </p:sp>
      </p:grpSp>
      <p:sp>
        <p:nvSpPr>
          <p:cNvPr name="AutoShape 5" id="5"/>
          <p:cNvSpPr/>
          <p:nvPr/>
        </p:nvSpPr>
        <p:spPr>
          <a:xfrm>
            <a:off x="-2927349" y="-352611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141295" y="-321343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320897" y="-285496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447552" y="-246869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591406" y="-202902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712225" y="-158529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2700000">
            <a:off x="10760672" y="8290189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13505373" y="9057832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3818050" y="94181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3493371" y="2221817"/>
            <a:ext cx="11301259" cy="4831288"/>
          </a:xfrm>
          <a:custGeom>
            <a:avLst/>
            <a:gdLst/>
            <a:ahLst/>
            <a:cxnLst/>
            <a:rect r="r" b="b" t="t" l="l"/>
            <a:pathLst>
              <a:path h="4831288" w="11301259">
                <a:moveTo>
                  <a:pt x="0" y="0"/>
                </a:moveTo>
                <a:lnTo>
                  <a:pt x="11301258" y="0"/>
                </a:lnTo>
                <a:lnTo>
                  <a:pt x="11301258" y="4831289"/>
                </a:lnTo>
                <a:lnTo>
                  <a:pt x="0" y="4831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014285" y="164715"/>
            <a:ext cx="10869621" cy="77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b="true" sz="5062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RESPONSIVE WEB DESIGN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47775" y="1356399"/>
            <a:ext cx="1534022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Resizing or changing layout / elements according to screen size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7415056"/>
            <a:ext cx="259358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Media Query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8315486"/>
            <a:ext cx="7976877" cy="1290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@media screen and (max-width:800px) {</a:t>
            </a:r>
          </a:p>
          <a:p>
            <a:pPr algn="l">
              <a:lnSpc>
                <a:spcPts val="3200"/>
              </a:lnSpc>
            </a:pPr>
            <a:r>
              <a:rPr lang="en-US" sz="3200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   &lt;responsive css here &gt;</a:t>
            </a:r>
          </a:p>
          <a:p>
            <a:pPr algn="l">
              <a:lnSpc>
                <a:spcPts val="3200"/>
              </a:lnSpc>
            </a:pPr>
            <a:r>
              <a:rPr lang="en-US" sz="3200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464735" y="-434566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  <a:r>
                <a:rPr lang="en-US" sz="23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res</a:t>
              </a:r>
            </a:p>
          </p:txBody>
        </p:sp>
      </p:grpSp>
      <p:sp>
        <p:nvSpPr>
          <p:cNvPr name="AutoShape 5" id="5"/>
          <p:cNvSpPr/>
          <p:nvPr/>
        </p:nvSpPr>
        <p:spPr>
          <a:xfrm>
            <a:off x="-2927349" y="-352611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141295" y="-321343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320897" y="-285496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447552" y="-246869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591406" y="-202902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712225" y="-158529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2700000">
            <a:off x="10760672" y="8290189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13505373" y="9057832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3818050" y="94181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6014285" y="164715"/>
            <a:ext cx="10869621" cy="77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b="true" sz="5062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RESPONSIVE WEB DESIGN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47775" y="1356399"/>
            <a:ext cx="1534022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Popular Libraries and Frameworks for Designing in Smart ways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47775" y="2562205"/>
            <a:ext cx="1069945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Bootstrap :  Powerful, feature-packed frontend toolkit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47775" y="3518032"/>
            <a:ext cx="31981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Tailwind CSS 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47775" y="4481126"/>
            <a:ext cx="112528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MUI :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213959" y="4366826"/>
            <a:ext cx="11630558" cy="1728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 UI framework that provides a set of pre-designed components and utility classes based on Google’s Material Design guidelines.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14285" y="3491210"/>
            <a:ext cx="1163055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 utility-first CSS framework packed with classes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546854" y="6380635"/>
            <a:ext cx="11630558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 modern CSS framework that uses Flexbox to create responsive layouts.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947775" y="6535405"/>
            <a:ext cx="159907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Bulma :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947775" y="7630671"/>
            <a:ext cx="112528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66357" y="3419953"/>
            <a:ext cx="10620170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DEEP DIVE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863654" y="5143195"/>
            <a:ext cx="10620170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-JS-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464735" y="-434566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927349" y="-352611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141295" y="-321343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320897" y="-285496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447552" y="-246869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591406" y="-202902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712225" y="-158529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2700000">
            <a:off x="10760672" y="8290189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13505373" y="9057832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3818050" y="94181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6896801" y="4352404"/>
            <a:ext cx="10836777" cy="475441"/>
          </a:xfrm>
          <a:custGeom>
            <a:avLst/>
            <a:gdLst/>
            <a:ahLst/>
            <a:cxnLst/>
            <a:rect r="r" b="b" t="t" l="l"/>
            <a:pathLst>
              <a:path h="475441" w="10836777">
                <a:moveTo>
                  <a:pt x="0" y="0"/>
                </a:moveTo>
                <a:lnTo>
                  <a:pt x="10836777" y="0"/>
                </a:lnTo>
                <a:lnTo>
                  <a:pt x="10836777" y="475441"/>
                </a:lnTo>
                <a:lnTo>
                  <a:pt x="0" y="475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014285" y="164715"/>
            <a:ext cx="10869621" cy="77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b="true" sz="5062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JS FUNDAMENTALS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2501713"/>
            <a:ext cx="7576282" cy="528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3528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JavaScript variables can be:</a:t>
            </a:r>
          </a:p>
          <a:p>
            <a:pPr algn="l" marL="761896" indent="-380948" lvl="1">
              <a:lnSpc>
                <a:spcPts val="5999"/>
              </a:lnSpc>
              <a:buFont typeface="Arial"/>
              <a:buChar char="•"/>
            </a:pPr>
            <a:r>
              <a:rPr lang="en-US" b="true" sz="3528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Numbers</a:t>
            </a:r>
          </a:p>
          <a:p>
            <a:pPr algn="l" marL="761896" indent="-380948" lvl="1">
              <a:lnSpc>
                <a:spcPts val="5999"/>
              </a:lnSpc>
              <a:buFont typeface="Arial"/>
              <a:buChar char="•"/>
            </a:pPr>
            <a:r>
              <a:rPr lang="en-US" b="true" sz="3528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Strings</a:t>
            </a:r>
          </a:p>
          <a:p>
            <a:pPr algn="l" marL="761896" indent="-380948" lvl="1">
              <a:lnSpc>
                <a:spcPts val="5999"/>
              </a:lnSpc>
              <a:buFont typeface="Arial"/>
              <a:buChar char="•"/>
            </a:pPr>
            <a:r>
              <a:rPr lang="en-US" b="true" sz="3528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Objects</a:t>
            </a:r>
          </a:p>
          <a:p>
            <a:pPr algn="l" marL="761896" indent="-380948" lvl="1">
              <a:lnSpc>
                <a:spcPts val="5999"/>
              </a:lnSpc>
              <a:buFont typeface="Arial"/>
              <a:buChar char="•"/>
            </a:pPr>
            <a:r>
              <a:rPr lang="en-US" b="true" sz="3528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Arrays</a:t>
            </a:r>
          </a:p>
          <a:p>
            <a:pPr algn="l" marL="761896" indent="-380948" lvl="1">
              <a:lnSpc>
                <a:spcPts val="5999"/>
              </a:lnSpc>
              <a:buFont typeface="Arial"/>
              <a:buChar char="•"/>
            </a:pPr>
            <a:r>
              <a:rPr lang="en-US" b="true" sz="3528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Functions</a:t>
            </a:r>
          </a:p>
          <a:p>
            <a:pPr algn="l">
              <a:lnSpc>
                <a:spcPts val="599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9825517" y="2501713"/>
            <a:ext cx="7576282" cy="151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b="true" sz="3528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Function can be called and invoked as events to do certain behaviours 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46244" y="8812165"/>
            <a:ext cx="6965061" cy="49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4"/>
              </a:lnSpc>
            </a:pPr>
            <a:r>
              <a:rPr lang="en-US" b="true" sz="3244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PS :We will see details in Demo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464735" y="-434566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927349" y="-352611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141295" y="-321343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320897" y="-285496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447552" y="-246869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591406" y="-202902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712225" y="-158529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2700000">
            <a:off x="10760672" y="8290189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13505373" y="9057832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3818050" y="94181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242964" y="6015131"/>
            <a:ext cx="10707049" cy="582463"/>
          </a:xfrm>
          <a:custGeom>
            <a:avLst/>
            <a:gdLst/>
            <a:ahLst/>
            <a:cxnLst/>
            <a:rect r="r" b="b" t="t" l="l"/>
            <a:pathLst>
              <a:path h="582463" w="10707049">
                <a:moveTo>
                  <a:pt x="0" y="0"/>
                </a:moveTo>
                <a:lnTo>
                  <a:pt x="10707049" y="0"/>
                </a:lnTo>
                <a:lnTo>
                  <a:pt x="10707049" y="582463"/>
                </a:lnTo>
                <a:lnTo>
                  <a:pt x="0" y="582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466427" y="1029726"/>
            <a:ext cx="11633631" cy="4836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94"/>
              </a:lnSpc>
            </a:pP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The HTML DOM is an API (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Pro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g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r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amm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i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ng Int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e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rface) for JavaScript:</a:t>
            </a:r>
          </a:p>
          <a:p>
            <a:pPr algn="just" marL="659063" indent="-329532" lvl="1">
              <a:lnSpc>
                <a:spcPts val="5494"/>
              </a:lnSpc>
              <a:buFont typeface="Arial"/>
              <a:buChar char="•"/>
            </a:pP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JavaScript can add/change/remove HTML elements</a:t>
            </a:r>
          </a:p>
          <a:p>
            <a:pPr algn="just" marL="659063" indent="-329532" lvl="1">
              <a:lnSpc>
                <a:spcPts val="5494"/>
              </a:lnSpc>
              <a:buFont typeface="Arial"/>
              <a:buChar char="•"/>
            </a:pP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JavaScript can add/change/remove HT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M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L attribut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e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s</a:t>
            </a:r>
          </a:p>
          <a:p>
            <a:pPr algn="just" marL="659063" indent="-329532" lvl="1">
              <a:lnSpc>
                <a:spcPts val="5494"/>
              </a:lnSpc>
              <a:buFont typeface="Arial"/>
              <a:buChar char="•"/>
            </a:pP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JavaScrip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t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 can add/c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h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ange/rem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o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ve CSS 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s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tyles</a:t>
            </a:r>
          </a:p>
          <a:p>
            <a:pPr algn="just" marL="659063" indent="-329532" lvl="1">
              <a:lnSpc>
                <a:spcPts val="5494"/>
              </a:lnSpc>
              <a:buFont typeface="Arial"/>
              <a:buChar char="•"/>
            </a:pP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JavaScript can react to HTML events</a:t>
            </a:r>
          </a:p>
          <a:p>
            <a:pPr algn="just" marL="659063" indent="-329532" lvl="1">
              <a:lnSpc>
                <a:spcPts val="5494"/>
              </a:lnSpc>
              <a:buFont typeface="Arial"/>
              <a:buChar char="•"/>
            </a:pP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Ja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v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aScrip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t</a:t>
            </a: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 can add/change/remove HTML events</a:t>
            </a:r>
          </a:p>
          <a:p>
            <a:pPr algn="just">
              <a:lnSpc>
                <a:spcPts val="5494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42964" y="6749994"/>
            <a:ext cx="6292403" cy="471524"/>
          </a:xfrm>
          <a:custGeom>
            <a:avLst/>
            <a:gdLst/>
            <a:ahLst/>
            <a:cxnLst/>
            <a:rect r="r" b="b" t="t" l="l"/>
            <a:pathLst>
              <a:path h="471524" w="6292403">
                <a:moveTo>
                  <a:pt x="0" y="0"/>
                </a:moveTo>
                <a:lnTo>
                  <a:pt x="6292402" y="0"/>
                </a:lnTo>
                <a:lnTo>
                  <a:pt x="6292402" y="471524"/>
                </a:lnTo>
                <a:lnTo>
                  <a:pt x="0" y="4715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42964" y="7373918"/>
            <a:ext cx="6630825" cy="496884"/>
          </a:xfrm>
          <a:custGeom>
            <a:avLst/>
            <a:gdLst/>
            <a:ahLst/>
            <a:cxnLst/>
            <a:rect r="r" b="b" t="t" l="l"/>
            <a:pathLst>
              <a:path h="496884" w="6630825">
                <a:moveTo>
                  <a:pt x="0" y="0"/>
                </a:moveTo>
                <a:lnTo>
                  <a:pt x="6630825" y="0"/>
                </a:lnTo>
                <a:lnTo>
                  <a:pt x="6630825" y="496884"/>
                </a:lnTo>
                <a:lnTo>
                  <a:pt x="0" y="4968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014285" y="164715"/>
            <a:ext cx="10869621" cy="77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b="true" sz="5062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DOCUMENT SELECTORS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464735" y="-434566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927349" y="-352611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141295" y="-321343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320897" y="-285496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447552" y="-246869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591406" y="-202902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712225" y="-158529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2700000">
            <a:off x="10760672" y="8290189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13505373" y="9057832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3818050" y="94181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756269" y="3235030"/>
            <a:ext cx="7082697" cy="5704186"/>
          </a:xfrm>
          <a:custGeom>
            <a:avLst/>
            <a:gdLst/>
            <a:ahLst/>
            <a:cxnLst/>
            <a:rect r="r" b="b" t="t" l="l"/>
            <a:pathLst>
              <a:path h="5704186" w="7082697">
                <a:moveTo>
                  <a:pt x="0" y="0"/>
                </a:moveTo>
                <a:lnTo>
                  <a:pt x="7082697" y="0"/>
                </a:lnTo>
                <a:lnTo>
                  <a:pt x="7082697" y="5704185"/>
                </a:lnTo>
                <a:lnTo>
                  <a:pt x="0" y="57041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748435" y="3082806"/>
            <a:ext cx="9510865" cy="5247859"/>
          </a:xfrm>
          <a:custGeom>
            <a:avLst/>
            <a:gdLst/>
            <a:ahLst/>
            <a:cxnLst/>
            <a:rect r="r" b="b" t="t" l="l"/>
            <a:pathLst>
              <a:path h="5247859" w="9510865">
                <a:moveTo>
                  <a:pt x="0" y="0"/>
                </a:moveTo>
                <a:lnTo>
                  <a:pt x="9510865" y="0"/>
                </a:lnTo>
                <a:lnTo>
                  <a:pt x="9510865" y="5247859"/>
                </a:lnTo>
                <a:lnTo>
                  <a:pt x="0" y="52478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014285" y="164715"/>
            <a:ext cx="10869621" cy="77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b="true" sz="5062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API CONNECTION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6269" y="2539792"/>
            <a:ext cx="6043307" cy="437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4"/>
              </a:lnSpc>
            </a:pPr>
            <a:r>
              <a:rPr lang="en-US" b="true" sz="2814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XHR CONNECTION REQUEST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48435" y="2540913"/>
            <a:ext cx="6043307" cy="437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4"/>
              </a:lnSpc>
            </a:pPr>
            <a:r>
              <a:rPr lang="en-US" b="true" sz="2814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FETCH REQUEST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46244" y="9418142"/>
            <a:ext cx="6965061" cy="49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4"/>
              </a:lnSpc>
            </a:pPr>
            <a:r>
              <a:rPr lang="en-US" b="true" sz="3244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PS :We will see details in Demo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3121973" y="2180072"/>
            <a:ext cx="12044053" cy="147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96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WHAT YOU SEE</a:t>
            </a:r>
          </a:p>
        </p:txBody>
      </p:sp>
      <p:grpSp>
        <p:nvGrpSpPr>
          <p:cNvPr name="Group 14" id="14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3121973" y="4046394"/>
            <a:ext cx="12044053" cy="147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9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WHAT YOU CAN DO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21973" y="6176184"/>
            <a:ext cx="12044053" cy="147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9600">
                <a:solidFill>
                  <a:srgbClr val="FFCB77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HOW IT REACTS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0" id="30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8" id="38"/>
          <p:cNvSpPr txBox="true"/>
          <p:nvPr/>
        </p:nvSpPr>
        <p:spPr>
          <a:xfrm rot="0">
            <a:off x="3866357" y="3419953"/>
            <a:ext cx="10620170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DEMO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863654" y="5143195"/>
            <a:ext cx="10620170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BASICS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6556071" y="7024907"/>
            <a:ext cx="5175857" cy="1103057"/>
            <a:chOff x="0" y="0"/>
            <a:chExt cx="6901143" cy="1470743"/>
          </a:xfrm>
        </p:grpSpPr>
        <p:sp>
          <p:nvSpPr>
            <p:cNvPr name="Freeform 41" id="41">
              <a:hlinkClick r:id="rId12" tooltip="https://github.com/shakyaninja/frontend-session"/>
            </p:cNvPr>
            <p:cNvSpPr/>
            <p:nvPr/>
          </p:nvSpPr>
          <p:spPr>
            <a:xfrm flipH="false" flipV="false" rot="0">
              <a:off x="533957" y="0"/>
              <a:ext cx="5912534" cy="1470743"/>
            </a:xfrm>
            <a:custGeom>
              <a:avLst/>
              <a:gdLst/>
              <a:ahLst/>
              <a:cxnLst/>
              <a:rect r="r" b="b" t="t" l="l"/>
              <a:pathLst>
                <a:path h="1470743" w="5912534">
                  <a:moveTo>
                    <a:pt x="0" y="0"/>
                  </a:moveTo>
                  <a:lnTo>
                    <a:pt x="5912534" y="0"/>
                  </a:lnTo>
                  <a:lnTo>
                    <a:pt x="5912534" y="1470743"/>
                  </a:lnTo>
                  <a:lnTo>
                    <a:pt x="0" y="1470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2" id="42"/>
            <p:cNvSpPr txBox="true"/>
            <p:nvPr/>
          </p:nvSpPr>
          <p:spPr>
            <a:xfrm rot="0">
              <a:off x="0" y="241244"/>
              <a:ext cx="6901143" cy="988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73"/>
                </a:lnSpc>
              </a:pPr>
              <a:r>
                <a:rPr lang="en-US" b="true" sz="4873">
                  <a:solidFill>
                    <a:srgbClr val="227C9D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START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66357" y="3419953"/>
            <a:ext cx="10620170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DEMO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863654" y="5143195"/>
            <a:ext cx="11316285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API CONNECTION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6556071" y="7024907"/>
            <a:ext cx="5175857" cy="1103057"/>
            <a:chOff x="0" y="0"/>
            <a:chExt cx="6901143" cy="1470743"/>
          </a:xfrm>
        </p:grpSpPr>
        <p:sp>
          <p:nvSpPr>
            <p:cNvPr name="Freeform 41" id="41">
              <a:hlinkClick r:id="rId12" tooltip="https://github.com/shakyaninja/frontend-session"/>
            </p:cNvPr>
            <p:cNvSpPr/>
            <p:nvPr/>
          </p:nvSpPr>
          <p:spPr>
            <a:xfrm flipH="false" flipV="false" rot="0">
              <a:off x="533957" y="0"/>
              <a:ext cx="5912534" cy="1470743"/>
            </a:xfrm>
            <a:custGeom>
              <a:avLst/>
              <a:gdLst/>
              <a:ahLst/>
              <a:cxnLst/>
              <a:rect r="r" b="b" t="t" l="l"/>
              <a:pathLst>
                <a:path h="1470743" w="5912534">
                  <a:moveTo>
                    <a:pt x="0" y="0"/>
                  </a:moveTo>
                  <a:lnTo>
                    <a:pt x="5912534" y="0"/>
                  </a:lnTo>
                  <a:lnTo>
                    <a:pt x="5912534" y="1470743"/>
                  </a:lnTo>
                  <a:lnTo>
                    <a:pt x="0" y="1470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2" id="42"/>
            <p:cNvSpPr txBox="true"/>
            <p:nvPr/>
          </p:nvSpPr>
          <p:spPr>
            <a:xfrm rot="0">
              <a:off x="0" y="241244"/>
              <a:ext cx="6901143" cy="988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73"/>
                </a:lnSpc>
              </a:pPr>
              <a:r>
                <a:rPr lang="en-US" b="true" sz="4873">
                  <a:solidFill>
                    <a:srgbClr val="227C9D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START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66357" y="3419953"/>
            <a:ext cx="10620170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DEMO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863654" y="5143195"/>
            <a:ext cx="10620170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REACT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6556071" y="7024907"/>
            <a:ext cx="5175857" cy="1103057"/>
            <a:chOff x="0" y="0"/>
            <a:chExt cx="6901143" cy="1470743"/>
          </a:xfrm>
        </p:grpSpPr>
        <p:sp>
          <p:nvSpPr>
            <p:cNvPr name="Freeform 41" id="41">
              <a:hlinkClick r:id="rId12" tooltip="https://github.com/shakyaninja/frontend-session"/>
            </p:cNvPr>
            <p:cNvSpPr/>
            <p:nvPr/>
          </p:nvSpPr>
          <p:spPr>
            <a:xfrm flipH="false" flipV="false" rot="0">
              <a:off x="533957" y="0"/>
              <a:ext cx="5912534" cy="1470743"/>
            </a:xfrm>
            <a:custGeom>
              <a:avLst/>
              <a:gdLst/>
              <a:ahLst/>
              <a:cxnLst/>
              <a:rect r="r" b="b" t="t" l="l"/>
              <a:pathLst>
                <a:path h="1470743" w="5912534">
                  <a:moveTo>
                    <a:pt x="0" y="0"/>
                  </a:moveTo>
                  <a:lnTo>
                    <a:pt x="5912534" y="0"/>
                  </a:lnTo>
                  <a:lnTo>
                    <a:pt x="5912534" y="1470743"/>
                  </a:lnTo>
                  <a:lnTo>
                    <a:pt x="0" y="1470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2" id="42"/>
            <p:cNvSpPr txBox="true"/>
            <p:nvPr/>
          </p:nvSpPr>
          <p:spPr>
            <a:xfrm rot="0">
              <a:off x="0" y="241244"/>
              <a:ext cx="6901143" cy="988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73"/>
                </a:lnSpc>
              </a:pPr>
              <a:r>
                <a:rPr lang="en-US" b="true" sz="4873">
                  <a:solidFill>
                    <a:srgbClr val="227C9D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START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464735" y="-434566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927349" y="-352611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141295" y="-321343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320897" y="-285496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447552" y="-246869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591406" y="-202902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712225" y="-158529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2700000">
            <a:off x="10760672" y="8290189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13505373" y="9057832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3818050" y="94181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3423704" y="3173842"/>
            <a:ext cx="6768889" cy="6244300"/>
          </a:xfrm>
          <a:custGeom>
            <a:avLst/>
            <a:gdLst/>
            <a:ahLst/>
            <a:cxnLst/>
            <a:rect r="r" b="b" t="t" l="l"/>
            <a:pathLst>
              <a:path h="6244300" w="6768889">
                <a:moveTo>
                  <a:pt x="0" y="0"/>
                </a:moveTo>
                <a:lnTo>
                  <a:pt x="6768889" y="0"/>
                </a:lnTo>
                <a:lnTo>
                  <a:pt x="6768889" y="6244300"/>
                </a:lnTo>
                <a:lnTo>
                  <a:pt x="0" y="624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358297" y="278060"/>
            <a:ext cx="14578400" cy="1041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0"/>
              </a:lnSpc>
            </a:pPr>
            <a:r>
              <a:rPr lang="en-US" b="true" sz="679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FRONTEND ROADMAP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327184" y="1588366"/>
            <a:ext cx="11633631" cy="69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94"/>
              </a:lnSpc>
            </a:pP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Detailed Frontend Roadmap can be found in 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27184" y="2162171"/>
            <a:ext cx="11633631" cy="70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94"/>
              </a:lnSpc>
            </a:pPr>
            <a:r>
              <a:rPr lang="en-US" sz="3052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Frontend Roadmap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3960810"/>
            <a:ext cx="10620170" cy="18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b="true" sz="123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56541" y="5866444"/>
            <a:ext cx="7514164" cy="43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Any Queries 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2" id="22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5" id="25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5" id="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8" id="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47" id="47"/>
          <p:cNvSpPr txBox="true"/>
          <p:nvPr/>
        </p:nvSpPr>
        <p:spPr>
          <a:xfrm rot="0">
            <a:off x="5256541" y="6959647"/>
            <a:ext cx="2285568" cy="43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Resources :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256541" y="7531153"/>
            <a:ext cx="2177284" cy="323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0"/>
              </a:lnSpc>
            </a:pPr>
            <a:r>
              <a:rPr lang="en-US" sz="2200" u="sng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Github Repo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987830" y="6959647"/>
            <a:ext cx="3324780" cy="43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Email Queries at: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987830" y="7531153"/>
            <a:ext cx="3324780" cy="323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0"/>
              </a:lnSpc>
            </a:pPr>
            <a:r>
              <a:rPr lang="en-US" sz="2200" u="sng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  <a:hlinkClick r:id="rId10" tooltip="mailto:erlujashakya@gmail.com"/>
              </a:rPr>
              <a:t>erlujashakya@gmail.com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987830" y="7965451"/>
            <a:ext cx="3556818" cy="323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0"/>
              </a:lnSpc>
            </a:pPr>
            <a:r>
              <a:rPr lang="en-US" sz="2200" u="sng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  <a:hlinkClick r:id="rId11" tooltip="mailto:nirjalprajapati@gmail.com"/>
              </a:rPr>
              <a:t>nirjalprajapati@gmail.com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2436" y="3588735"/>
            <a:ext cx="12866041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FRONTEND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84200" y="5883275"/>
            <a:ext cx="10719600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9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Front-end web development, or </a:t>
            </a:r>
            <a:r>
              <a:rPr lang="en-US" sz="290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client-side</a:t>
            </a:r>
            <a:r>
              <a:rPr lang="en-US" sz="29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development, refers to working with </a:t>
            </a:r>
            <a:r>
              <a:rPr lang="en-US" sz="290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HTML</a:t>
            </a:r>
            <a:r>
              <a:rPr lang="en-US" sz="29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90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CSS</a:t>
            </a:r>
            <a:r>
              <a:rPr lang="en-US" sz="29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US" sz="290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JavaScript</a:t>
            </a:r>
            <a:r>
              <a:rPr lang="en-US" sz="29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for a website or web application that allows users to see and </a:t>
            </a:r>
            <a:r>
              <a:rPr lang="en-US" sz="290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interact</a:t>
            </a:r>
            <a:r>
              <a:rPr lang="en-US" sz="29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with them directly</a:t>
            </a:r>
          </a:p>
          <a:p>
            <a:pPr algn="ctr">
              <a:lnSpc>
                <a:spcPts val="336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89449" y="2920661"/>
            <a:ext cx="4527978" cy="4114800"/>
          </a:xfrm>
          <a:custGeom>
            <a:avLst/>
            <a:gdLst/>
            <a:ahLst/>
            <a:cxnLst/>
            <a:rect r="r" b="b" t="t" l="l"/>
            <a:pathLst>
              <a:path h="4114800" w="4527978">
                <a:moveTo>
                  <a:pt x="0" y="0"/>
                </a:moveTo>
                <a:lnTo>
                  <a:pt x="4527978" y="0"/>
                </a:lnTo>
                <a:lnTo>
                  <a:pt x="45279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81521" y="4464127"/>
            <a:ext cx="6046286" cy="1027869"/>
            <a:chOff x="0" y="0"/>
            <a:chExt cx="1592438" cy="2707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481521" y="6483011"/>
            <a:ext cx="6046286" cy="1027869"/>
            <a:chOff x="0" y="0"/>
            <a:chExt cx="1592438" cy="270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2481521" y="2445243"/>
            <a:ext cx="6046286" cy="1027869"/>
            <a:chOff x="0" y="0"/>
            <a:chExt cx="1592438" cy="27071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503822" y="3111536"/>
            <a:ext cx="4755478" cy="3733050"/>
          </a:xfrm>
          <a:custGeom>
            <a:avLst/>
            <a:gdLst/>
            <a:ahLst/>
            <a:cxnLst/>
            <a:rect r="r" b="b" t="t" l="l"/>
            <a:pathLst>
              <a:path h="3733050" w="4755478">
                <a:moveTo>
                  <a:pt x="0" y="0"/>
                </a:moveTo>
                <a:lnTo>
                  <a:pt x="4755478" y="0"/>
                </a:lnTo>
                <a:lnTo>
                  <a:pt x="4755478" y="3733050"/>
                </a:lnTo>
                <a:lnTo>
                  <a:pt x="0" y="37330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825091" y="2646439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01 - HTML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825091" y="4665324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02 - CSS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825091" y="6684208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03 - JAVA SCRIPT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936069" y="294628"/>
            <a:ext cx="12866041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FUNDAMENTALS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1521" y="6483011"/>
            <a:ext cx="6046286" cy="1027869"/>
            <a:chOff x="0" y="0"/>
            <a:chExt cx="1592438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481521" y="2445243"/>
            <a:ext cx="13745484" cy="1027869"/>
            <a:chOff x="0" y="0"/>
            <a:chExt cx="3620210" cy="27071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20210" cy="270714"/>
            </a:xfrm>
            <a:custGeom>
              <a:avLst/>
              <a:gdLst/>
              <a:ahLst/>
              <a:cxnLst/>
              <a:rect r="r" b="b" t="t" l="l"/>
              <a:pathLst>
                <a:path h="270714" w="3620210">
                  <a:moveTo>
                    <a:pt x="28725" y="0"/>
                  </a:moveTo>
                  <a:lnTo>
                    <a:pt x="3591485" y="0"/>
                  </a:lnTo>
                  <a:cubicBezTo>
                    <a:pt x="3599103" y="0"/>
                    <a:pt x="3606409" y="3026"/>
                    <a:pt x="3611796" y="8413"/>
                  </a:cubicBezTo>
                  <a:cubicBezTo>
                    <a:pt x="3617183" y="13800"/>
                    <a:pt x="3620210" y="21107"/>
                    <a:pt x="3620210" y="28725"/>
                  </a:cubicBezTo>
                  <a:lnTo>
                    <a:pt x="3620210" y="241989"/>
                  </a:lnTo>
                  <a:cubicBezTo>
                    <a:pt x="3620210" y="249608"/>
                    <a:pt x="3617183" y="256914"/>
                    <a:pt x="3611796" y="262301"/>
                  </a:cubicBezTo>
                  <a:cubicBezTo>
                    <a:pt x="3606409" y="267688"/>
                    <a:pt x="3599103" y="270714"/>
                    <a:pt x="3591485" y="270714"/>
                  </a:cubicBezTo>
                  <a:lnTo>
                    <a:pt x="28725" y="270714"/>
                  </a:lnTo>
                  <a:cubicBezTo>
                    <a:pt x="21107" y="270714"/>
                    <a:pt x="13800" y="267688"/>
                    <a:pt x="8413" y="262301"/>
                  </a:cubicBezTo>
                  <a:cubicBezTo>
                    <a:pt x="3026" y="256914"/>
                    <a:pt x="0" y="249608"/>
                    <a:pt x="0" y="241989"/>
                  </a:cubicBezTo>
                  <a:lnTo>
                    <a:pt x="0" y="28725"/>
                  </a:lnTo>
                  <a:cubicBezTo>
                    <a:pt x="0" y="21107"/>
                    <a:pt x="3026" y="13800"/>
                    <a:pt x="8413" y="8413"/>
                  </a:cubicBezTo>
                  <a:cubicBezTo>
                    <a:pt x="13800" y="3026"/>
                    <a:pt x="21107" y="0"/>
                    <a:pt x="28725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362021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735461" y="2445243"/>
            <a:ext cx="1878512" cy="4746529"/>
          </a:xfrm>
          <a:custGeom>
            <a:avLst/>
            <a:gdLst/>
            <a:ahLst/>
            <a:cxnLst/>
            <a:rect r="r" b="b" t="t" l="l"/>
            <a:pathLst>
              <a:path h="4746529" w="1878512">
                <a:moveTo>
                  <a:pt x="0" y="0"/>
                </a:moveTo>
                <a:lnTo>
                  <a:pt x="1878512" y="0"/>
                </a:lnTo>
                <a:lnTo>
                  <a:pt x="1878512" y="4746528"/>
                </a:lnTo>
                <a:lnTo>
                  <a:pt x="0" y="474652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8955" t="0" r="-402651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1613973" y="2764351"/>
            <a:ext cx="4613032" cy="4831233"/>
            <a:chOff x="0" y="0"/>
            <a:chExt cx="1214955" cy="127242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14955" cy="1272424"/>
            </a:xfrm>
            <a:custGeom>
              <a:avLst/>
              <a:gdLst/>
              <a:ahLst/>
              <a:cxnLst/>
              <a:rect r="r" b="b" t="t" l="l"/>
              <a:pathLst>
                <a:path h="1272424" w="1214955">
                  <a:moveTo>
                    <a:pt x="90627" y="0"/>
                  </a:moveTo>
                  <a:lnTo>
                    <a:pt x="1124328" y="0"/>
                  </a:lnTo>
                  <a:cubicBezTo>
                    <a:pt x="1148364" y="0"/>
                    <a:pt x="1171415" y="9548"/>
                    <a:pt x="1188411" y="26544"/>
                  </a:cubicBezTo>
                  <a:cubicBezTo>
                    <a:pt x="1205407" y="43540"/>
                    <a:pt x="1214955" y="66591"/>
                    <a:pt x="1214955" y="90627"/>
                  </a:cubicBezTo>
                  <a:lnTo>
                    <a:pt x="1214955" y="1181797"/>
                  </a:lnTo>
                  <a:cubicBezTo>
                    <a:pt x="1214955" y="1205833"/>
                    <a:pt x="1205407" y="1228884"/>
                    <a:pt x="1188411" y="1245880"/>
                  </a:cubicBezTo>
                  <a:cubicBezTo>
                    <a:pt x="1171415" y="1262875"/>
                    <a:pt x="1148364" y="1272424"/>
                    <a:pt x="1124328" y="1272424"/>
                  </a:cubicBezTo>
                  <a:lnTo>
                    <a:pt x="90627" y="1272424"/>
                  </a:lnTo>
                  <a:cubicBezTo>
                    <a:pt x="66591" y="1272424"/>
                    <a:pt x="43540" y="1262875"/>
                    <a:pt x="26544" y="1245880"/>
                  </a:cubicBezTo>
                  <a:cubicBezTo>
                    <a:pt x="9548" y="1228884"/>
                    <a:pt x="0" y="1205833"/>
                    <a:pt x="0" y="1181797"/>
                  </a:cubicBezTo>
                  <a:lnTo>
                    <a:pt x="0" y="90627"/>
                  </a:lnTo>
                  <a:cubicBezTo>
                    <a:pt x="0" y="66591"/>
                    <a:pt x="9548" y="43540"/>
                    <a:pt x="26544" y="26544"/>
                  </a:cubicBezTo>
                  <a:cubicBezTo>
                    <a:pt x="43540" y="9548"/>
                    <a:pt x="66591" y="0"/>
                    <a:pt x="90627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9050"/>
              <a:ext cx="1214955" cy="1253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825091" y="2646439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01 - HTML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481521" y="4464127"/>
            <a:ext cx="6046286" cy="1027869"/>
            <a:chOff x="0" y="0"/>
            <a:chExt cx="1592438" cy="27071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825091" y="4665324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02 - CSS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825091" y="6684208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03 - JAVA SCRIPT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36069" y="294628"/>
            <a:ext cx="12866041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FUNDAMENTALS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863149" y="2754826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STRUCTURE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863149" y="3570232"/>
            <a:ext cx="5702716" cy="192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8"/>
              </a:lnSpc>
            </a:pPr>
            <a:r>
              <a:rPr lang="en-US" sz="3400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Analogy as </a:t>
            </a:r>
          </a:p>
          <a:p>
            <a:pPr algn="l">
              <a:lnSpc>
                <a:spcPts val="4998"/>
              </a:lnSpc>
            </a:pPr>
            <a:r>
              <a:rPr lang="en-US" sz="3400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skeletal system in a </a:t>
            </a:r>
          </a:p>
          <a:p>
            <a:pPr algn="l">
              <a:lnSpc>
                <a:spcPts val="4998"/>
              </a:lnSpc>
            </a:pPr>
            <a:r>
              <a:rPr lang="en-US" sz="3400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human body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863149" y="5703832"/>
            <a:ext cx="5702716" cy="1293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8"/>
              </a:lnSpc>
            </a:pPr>
            <a:r>
              <a:rPr lang="en-US" sz="3400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Tag out of Place can </a:t>
            </a:r>
          </a:p>
          <a:p>
            <a:pPr algn="l">
              <a:lnSpc>
                <a:spcPts val="4998"/>
              </a:lnSpc>
            </a:pPr>
            <a:r>
              <a:rPr lang="en-US" sz="3400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break whole system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1521" y="4464127"/>
            <a:ext cx="13656031" cy="1027869"/>
            <a:chOff x="0" y="0"/>
            <a:chExt cx="3596650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96650" cy="270714"/>
            </a:xfrm>
            <a:custGeom>
              <a:avLst/>
              <a:gdLst/>
              <a:ahLst/>
              <a:cxnLst/>
              <a:rect r="r" b="b" t="t" l="l"/>
              <a:pathLst>
                <a:path h="270714" w="3596650">
                  <a:moveTo>
                    <a:pt x="28913" y="0"/>
                  </a:moveTo>
                  <a:lnTo>
                    <a:pt x="3567737" y="0"/>
                  </a:lnTo>
                  <a:cubicBezTo>
                    <a:pt x="3583705" y="0"/>
                    <a:pt x="3596650" y="12945"/>
                    <a:pt x="3596650" y="28913"/>
                  </a:cubicBezTo>
                  <a:lnTo>
                    <a:pt x="3596650" y="241801"/>
                  </a:lnTo>
                  <a:cubicBezTo>
                    <a:pt x="3596650" y="257770"/>
                    <a:pt x="3583705" y="270714"/>
                    <a:pt x="3567737" y="270714"/>
                  </a:cubicBezTo>
                  <a:lnTo>
                    <a:pt x="28913" y="270714"/>
                  </a:lnTo>
                  <a:cubicBezTo>
                    <a:pt x="12945" y="270714"/>
                    <a:pt x="0" y="257770"/>
                    <a:pt x="0" y="241801"/>
                  </a:cubicBezTo>
                  <a:lnTo>
                    <a:pt x="0" y="28913"/>
                  </a:lnTo>
                  <a:cubicBezTo>
                    <a:pt x="0" y="12945"/>
                    <a:pt x="12945" y="0"/>
                    <a:pt x="28913" y="0"/>
                  </a:cubicBez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359665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481521" y="6483011"/>
            <a:ext cx="6046286" cy="1027869"/>
            <a:chOff x="0" y="0"/>
            <a:chExt cx="1592438" cy="2707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2481521" y="2445243"/>
            <a:ext cx="6046286" cy="1027869"/>
            <a:chOff x="0" y="0"/>
            <a:chExt cx="1592438" cy="27071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825091" y="2646439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01 - HTML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825091" y="4665324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02 - CSS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825091" y="6684208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03 - JAVA SCRIPT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936069" y="294628"/>
            <a:ext cx="12866041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FUNDAMENTALS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9676909" y="2621134"/>
            <a:ext cx="1847611" cy="4889746"/>
          </a:xfrm>
          <a:custGeom>
            <a:avLst/>
            <a:gdLst/>
            <a:ahLst/>
            <a:cxnLst/>
            <a:rect r="r" b="b" t="t" l="l"/>
            <a:pathLst>
              <a:path h="4889746" w="1847611">
                <a:moveTo>
                  <a:pt x="0" y="0"/>
                </a:moveTo>
                <a:lnTo>
                  <a:pt x="1847611" y="0"/>
                </a:lnTo>
                <a:lnTo>
                  <a:pt x="1847611" y="4889746"/>
                </a:lnTo>
                <a:lnTo>
                  <a:pt x="0" y="488974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531687" b="-248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1524520" y="2550879"/>
            <a:ext cx="4613032" cy="5044705"/>
            <a:chOff x="0" y="0"/>
            <a:chExt cx="1214955" cy="132864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14955" cy="1328647"/>
            </a:xfrm>
            <a:custGeom>
              <a:avLst/>
              <a:gdLst/>
              <a:ahLst/>
              <a:cxnLst/>
              <a:rect r="r" b="b" t="t" l="l"/>
              <a:pathLst>
                <a:path h="1328647" w="1214955">
                  <a:moveTo>
                    <a:pt x="68809" y="0"/>
                  </a:moveTo>
                  <a:lnTo>
                    <a:pt x="1146146" y="0"/>
                  </a:lnTo>
                  <a:cubicBezTo>
                    <a:pt x="1164395" y="0"/>
                    <a:pt x="1181897" y="7250"/>
                    <a:pt x="1194801" y="20154"/>
                  </a:cubicBezTo>
                  <a:cubicBezTo>
                    <a:pt x="1207705" y="33058"/>
                    <a:pt x="1214955" y="50560"/>
                    <a:pt x="1214955" y="68809"/>
                  </a:cubicBezTo>
                  <a:lnTo>
                    <a:pt x="1214955" y="1259837"/>
                  </a:lnTo>
                  <a:cubicBezTo>
                    <a:pt x="1214955" y="1297840"/>
                    <a:pt x="1184148" y="1328647"/>
                    <a:pt x="1146146" y="1328647"/>
                  </a:cubicBezTo>
                  <a:lnTo>
                    <a:pt x="68809" y="1328647"/>
                  </a:lnTo>
                  <a:cubicBezTo>
                    <a:pt x="30807" y="1328647"/>
                    <a:pt x="0" y="1297840"/>
                    <a:pt x="0" y="1259837"/>
                  </a:cubicBezTo>
                  <a:lnTo>
                    <a:pt x="0" y="68809"/>
                  </a:lnTo>
                  <a:cubicBezTo>
                    <a:pt x="0" y="50560"/>
                    <a:pt x="7250" y="33058"/>
                    <a:pt x="20154" y="20154"/>
                  </a:cubicBezTo>
                  <a:cubicBezTo>
                    <a:pt x="33058" y="7250"/>
                    <a:pt x="50560" y="0"/>
                    <a:pt x="68809" y="0"/>
                  </a:cubicBez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19050"/>
              <a:ext cx="1214955" cy="13095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1773696" y="2827052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APPEARANCE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773696" y="3570232"/>
            <a:ext cx="5702716" cy="192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8"/>
              </a:lnSpc>
            </a:pPr>
            <a:r>
              <a:rPr lang="en-US" sz="3400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Analogy as </a:t>
            </a:r>
          </a:p>
          <a:p>
            <a:pPr algn="l">
              <a:lnSpc>
                <a:spcPts val="4998"/>
              </a:lnSpc>
            </a:pPr>
            <a:r>
              <a:rPr lang="en-US" sz="3400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Outer looks of an interactive system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773696" y="5703832"/>
            <a:ext cx="5702716" cy="1293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8"/>
              </a:lnSpc>
            </a:pPr>
            <a:r>
              <a:rPr lang="en-US" sz="3400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Way it represents</a:t>
            </a:r>
          </a:p>
          <a:p>
            <a:pPr algn="l">
              <a:lnSpc>
                <a:spcPts val="4998"/>
              </a:lnSpc>
            </a:pPr>
            <a:r>
              <a:rPr lang="en-US" sz="3400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info and data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1521" y="4464127"/>
            <a:ext cx="6046286" cy="1027869"/>
            <a:chOff x="0" y="0"/>
            <a:chExt cx="1592438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481521" y="6483011"/>
            <a:ext cx="13320589" cy="1027869"/>
            <a:chOff x="0" y="0"/>
            <a:chExt cx="3508303" cy="2707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08303" cy="270714"/>
            </a:xfrm>
            <a:custGeom>
              <a:avLst/>
              <a:gdLst/>
              <a:ahLst/>
              <a:cxnLst/>
              <a:rect r="r" b="b" t="t" l="l"/>
              <a:pathLst>
                <a:path h="270714" w="3508303">
                  <a:moveTo>
                    <a:pt x="29641" y="0"/>
                  </a:moveTo>
                  <a:lnTo>
                    <a:pt x="3478662" y="0"/>
                  </a:lnTo>
                  <a:cubicBezTo>
                    <a:pt x="3486524" y="0"/>
                    <a:pt x="3494063" y="3123"/>
                    <a:pt x="3499622" y="8682"/>
                  </a:cubicBezTo>
                  <a:cubicBezTo>
                    <a:pt x="3505180" y="14240"/>
                    <a:pt x="3508303" y="21780"/>
                    <a:pt x="3508303" y="29641"/>
                  </a:cubicBezTo>
                  <a:lnTo>
                    <a:pt x="3508303" y="241073"/>
                  </a:lnTo>
                  <a:cubicBezTo>
                    <a:pt x="3508303" y="257444"/>
                    <a:pt x="3495032" y="270714"/>
                    <a:pt x="3478662" y="270714"/>
                  </a:cubicBezTo>
                  <a:lnTo>
                    <a:pt x="29641" y="270714"/>
                  </a:lnTo>
                  <a:cubicBezTo>
                    <a:pt x="21780" y="270714"/>
                    <a:pt x="14240" y="267591"/>
                    <a:pt x="8682" y="262033"/>
                  </a:cubicBezTo>
                  <a:cubicBezTo>
                    <a:pt x="3123" y="256474"/>
                    <a:pt x="0" y="248935"/>
                    <a:pt x="0" y="241073"/>
                  </a:cubicBezTo>
                  <a:lnTo>
                    <a:pt x="0" y="29641"/>
                  </a:lnTo>
                  <a:cubicBezTo>
                    <a:pt x="0" y="21780"/>
                    <a:pt x="3123" y="14240"/>
                    <a:pt x="8682" y="8682"/>
                  </a:cubicBezTo>
                  <a:cubicBezTo>
                    <a:pt x="14240" y="3123"/>
                    <a:pt x="21780" y="0"/>
                    <a:pt x="29641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3508303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2481521" y="2445243"/>
            <a:ext cx="6046286" cy="1027869"/>
            <a:chOff x="0" y="0"/>
            <a:chExt cx="1592438" cy="27071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825091" y="2646439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01 - HTML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825091" y="4665324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02 - CSS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825091" y="6684208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03 - JAVA SCRIPT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936069" y="294628"/>
            <a:ext cx="12866041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FUNDAMENTALS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9541646" y="2275590"/>
            <a:ext cx="1985374" cy="5254340"/>
          </a:xfrm>
          <a:custGeom>
            <a:avLst/>
            <a:gdLst/>
            <a:ahLst/>
            <a:cxnLst/>
            <a:rect r="r" b="b" t="t" l="l"/>
            <a:pathLst>
              <a:path h="5254340" w="1985374">
                <a:moveTo>
                  <a:pt x="0" y="0"/>
                </a:moveTo>
                <a:lnTo>
                  <a:pt x="1985374" y="0"/>
                </a:lnTo>
                <a:lnTo>
                  <a:pt x="1985374" y="5254340"/>
                </a:lnTo>
                <a:lnTo>
                  <a:pt x="0" y="525434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12500" t="-248" r="-319187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1527020" y="2445243"/>
            <a:ext cx="4613032" cy="5065637"/>
            <a:chOff x="0" y="0"/>
            <a:chExt cx="1214955" cy="133416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14955" cy="1334160"/>
            </a:xfrm>
            <a:custGeom>
              <a:avLst/>
              <a:gdLst/>
              <a:ahLst/>
              <a:cxnLst/>
              <a:rect r="r" b="b" t="t" l="l"/>
              <a:pathLst>
                <a:path h="1334160" w="1214955">
                  <a:moveTo>
                    <a:pt x="68809" y="0"/>
                  </a:moveTo>
                  <a:lnTo>
                    <a:pt x="1146146" y="0"/>
                  </a:lnTo>
                  <a:cubicBezTo>
                    <a:pt x="1164395" y="0"/>
                    <a:pt x="1181897" y="7250"/>
                    <a:pt x="1194801" y="20154"/>
                  </a:cubicBezTo>
                  <a:cubicBezTo>
                    <a:pt x="1207705" y="33058"/>
                    <a:pt x="1214955" y="50560"/>
                    <a:pt x="1214955" y="68809"/>
                  </a:cubicBezTo>
                  <a:lnTo>
                    <a:pt x="1214955" y="1265350"/>
                  </a:lnTo>
                  <a:cubicBezTo>
                    <a:pt x="1214955" y="1303353"/>
                    <a:pt x="1184148" y="1334160"/>
                    <a:pt x="1146146" y="1334160"/>
                  </a:cubicBezTo>
                  <a:lnTo>
                    <a:pt x="68809" y="1334160"/>
                  </a:lnTo>
                  <a:cubicBezTo>
                    <a:pt x="30807" y="1334160"/>
                    <a:pt x="0" y="1303353"/>
                    <a:pt x="0" y="1265350"/>
                  </a:cubicBezTo>
                  <a:lnTo>
                    <a:pt x="0" y="68809"/>
                  </a:lnTo>
                  <a:cubicBezTo>
                    <a:pt x="0" y="50560"/>
                    <a:pt x="7250" y="33058"/>
                    <a:pt x="20154" y="20154"/>
                  </a:cubicBezTo>
                  <a:cubicBezTo>
                    <a:pt x="33058" y="7250"/>
                    <a:pt x="50560" y="0"/>
                    <a:pt x="68809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19050"/>
              <a:ext cx="1214955" cy="1315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1773696" y="2674652"/>
            <a:ext cx="4636514" cy="886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9"/>
              </a:lnSpc>
            </a:pPr>
            <a:r>
              <a:rPr lang="en-US" b="true" sz="3189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BEHAVIOUR OR ACTION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773696" y="3579757"/>
            <a:ext cx="5702716" cy="175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7"/>
              </a:lnSpc>
            </a:pPr>
            <a:r>
              <a:rPr lang="en-US" sz="3100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Analogy as </a:t>
            </a:r>
          </a:p>
          <a:p>
            <a:pPr algn="l">
              <a:lnSpc>
                <a:spcPts val="4557"/>
              </a:lnSpc>
            </a:pPr>
            <a:r>
              <a:rPr lang="en-US" sz="3100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Nervous system in a </a:t>
            </a:r>
          </a:p>
          <a:p>
            <a:pPr algn="l">
              <a:lnSpc>
                <a:spcPts val="4557"/>
              </a:lnSpc>
            </a:pPr>
            <a:r>
              <a:rPr lang="en-US" sz="3100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human body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773696" y="5713357"/>
            <a:ext cx="5702716" cy="117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7"/>
              </a:lnSpc>
            </a:pPr>
            <a:r>
              <a:rPr lang="en-US" sz="3100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Handles behaviours </a:t>
            </a:r>
          </a:p>
          <a:p>
            <a:pPr algn="l">
              <a:lnSpc>
                <a:spcPts val="4557"/>
              </a:lnSpc>
            </a:pPr>
            <a:r>
              <a:rPr lang="en-US" sz="3100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and actions to event  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5267" y="3474158"/>
            <a:ext cx="10620170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DEEP DIVE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832563" y="5197400"/>
            <a:ext cx="10620170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-HTML-</a:t>
            </a:r>
          </a:p>
        </p:txBody>
      </p:sp>
    </p:spTree>
  </p:cSld>
  <p:clrMapOvr>
    <a:masterClrMapping/>
  </p:clrMapOvr>
  <p:transition spd="fast">
    <p:wipe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464735" y="-434566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927349" y="-352611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141295" y="-321343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320897" y="-285496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447552" y="-246869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591406" y="-202902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712225" y="-158529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2700000">
            <a:off x="10760672" y="8290189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13505373" y="9057832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3818050" y="94181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3440663" y="1028700"/>
            <a:ext cx="14291035" cy="6198736"/>
          </a:xfrm>
          <a:custGeom>
            <a:avLst/>
            <a:gdLst/>
            <a:ahLst/>
            <a:cxnLst/>
            <a:rect r="r" b="b" t="t" l="l"/>
            <a:pathLst>
              <a:path h="6198736" w="14291035">
                <a:moveTo>
                  <a:pt x="0" y="0"/>
                </a:moveTo>
                <a:lnTo>
                  <a:pt x="14291035" y="0"/>
                </a:lnTo>
                <a:lnTo>
                  <a:pt x="14291035" y="6198736"/>
                </a:lnTo>
                <a:lnTo>
                  <a:pt x="0" y="61987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388114" y="250098"/>
            <a:ext cx="10869621" cy="77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b="true" sz="5062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HTML SYNTAX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7887335"/>
            <a:ext cx="2605572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b="true" sz="32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TAGS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8425815"/>
            <a:ext cx="3455375" cy="83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0"/>
              </a:lnSpc>
            </a:pPr>
            <a:r>
              <a:rPr lang="en-US" sz="2000" b="true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<![CDATA[<html> , <head>, <body>, <h1> , <p> , <table> ...]]>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742091" y="7887335"/>
            <a:ext cx="2605572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b="true" sz="32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ATTRIBUTES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742091" y="8454390"/>
            <a:ext cx="3455375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0"/>
              </a:lnSpc>
            </a:pPr>
            <a:r>
              <a:rPr lang="en-US" sz="2000" b="true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id , class ,  style , width , height , data-*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DAGXRuymIgc</dc:identifier>
  <dcterms:modified xsi:type="dcterms:W3CDTF">2011-08-01T06:04:30Z</dcterms:modified>
  <cp:revision>1</cp:revision>
  <dc:title>Frontend Session 2024</dc:title>
</cp:coreProperties>
</file>