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 id="265" r:id="rId7"/>
    <p:sldId id="261" r:id="rId8"/>
    <p:sldId id="264" r:id="rId9"/>
    <p:sldId id="263"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C05A06-66DF-4496-8F08-58AA1056DED0}" type="datetimeFigureOut">
              <a:rPr lang="en-US" smtClean="0"/>
              <a:pPr/>
              <a:t>9/7/2015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CA115E-60B0-4E54-A77B-420BF89C6E3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C05A06-66DF-4496-8F08-58AA1056DED0}" type="datetimeFigureOut">
              <a:rPr lang="en-US" smtClean="0"/>
              <a:pPr/>
              <a:t>9/7/2015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CA115E-60B0-4E54-A77B-420BF89C6E3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C05A06-66DF-4496-8F08-58AA1056DED0}" type="datetimeFigureOut">
              <a:rPr lang="en-US" smtClean="0"/>
              <a:pPr/>
              <a:t>9/7/2015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CA115E-60B0-4E54-A77B-420BF89C6E3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C05A06-66DF-4496-8F08-58AA1056DED0}" type="datetimeFigureOut">
              <a:rPr lang="en-US" smtClean="0"/>
              <a:pPr/>
              <a:t>9/7/2015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CA115E-60B0-4E54-A77B-420BF89C6E3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C05A06-66DF-4496-8F08-58AA1056DED0}" type="datetimeFigureOut">
              <a:rPr lang="en-US" smtClean="0"/>
              <a:pPr/>
              <a:t>9/7/2015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CA115E-60B0-4E54-A77B-420BF89C6E3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C05A06-66DF-4496-8F08-58AA1056DED0}" type="datetimeFigureOut">
              <a:rPr lang="en-US" smtClean="0"/>
              <a:pPr/>
              <a:t>9/7/2015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4CA115E-60B0-4E54-A77B-420BF89C6E3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C05A06-66DF-4496-8F08-58AA1056DED0}" type="datetimeFigureOut">
              <a:rPr lang="en-US" smtClean="0"/>
              <a:pPr/>
              <a:t>9/7/2015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4CA115E-60B0-4E54-A77B-420BF89C6E3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C05A06-66DF-4496-8F08-58AA1056DED0}" type="datetimeFigureOut">
              <a:rPr lang="en-US" smtClean="0"/>
              <a:pPr/>
              <a:t>9/7/2015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4CA115E-60B0-4E54-A77B-420BF89C6E3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C05A06-66DF-4496-8F08-58AA1056DED0}" type="datetimeFigureOut">
              <a:rPr lang="en-US" smtClean="0"/>
              <a:pPr/>
              <a:t>9/7/2015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4CA115E-60B0-4E54-A77B-420BF89C6E3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C05A06-66DF-4496-8F08-58AA1056DED0}" type="datetimeFigureOut">
              <a:rPr lang="en-US" smtClean="0"/>
              <a:pPr/>
              <a:t>9/7/2015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4CA115E-60B0-4E54-A77B-420BF89C6E3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C05A06-66DF-4496-8F08-58AA1056DED0}" type="datetimeFigureOut">
              <a:rPr lang="en-US" smtClean="0"/>
              <a:pPr/>
              <a:t>9/7/2015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4CA115E-60B0-4E54-A77B-420BF89C6E3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C05A06-66DF-4496-8F08-58AA1056DED0}" type="datetimeFigureOut">
              <a:rPr lang="en-US" smtClean="0"/>
              <a:pPr/>
              <a:t>9/7/2015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CA115E-60B0-4E54-A77B-420BF89C6E3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p:spPr>
        <p:txBody>
          <a:bodyPr>
            <a:noAutofit/>
          </a:bodyPr>
          <a:lstStyle/>
          <a:p>
            <a:r>
              <a:rPr lang="en-US" sz="6000" dirty="0" smtClean="0"/>
              <a:t>Marginal productivity of wages </a:t>
            </a:r>
            <a:endParaRPr lang="en-US" sz="6000" dirty="0"/>
          </a:p>
        </p:txBody>
      </p:sp>
      <p:sp>
        <p:nvSpPr>
          <p:cNvPr id="3" name="Subtitle 2"/>
          <p:cNvSpPr>
            <a:spLocks noGrp="1"/>
          </p:cNvSpPr>
          <p:nvPr>
            <p:ph type="subTitle" idx="1"/>
          </p:nvPr>
        </p:nvSpPr>
        <p:spPr>
          <a:xfrm>
            <a:off x="4648200" y="3200400"/>
            <a:ext cx="4343400" cy="3352800"/>
          </a:xfrm>
        </p:spPr>
        <p:txBody>
          <a:bodyPr/>
          <a:lstStyle/>
          <a:p>
            <a:endParaRPr lang="en-US" dirty="0" smtClean="0"/>
          </a:p>
          <a:p>
            <a:endParaRPr lang="en-US" dirty="0"/>
          </a:p>
          <a:p>
            <a:endParaRPr lang="en-US" dirty="0" smtClean="0"/>
          </a:p>
          <a:p>
            <a:r>
              <a:rPr lang="en-US" dirty="0" smtClean="0"/>
              <a:t>SUSHAN SHRESTHA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age2.png"/>
          <p:cNvPicPr>
            <a:picLocks noChangeAspect="1"/>
          </p:cNvPicPr>
          <p:nvPr/>
        </p:nvPicPr>
        <p:blipFill>
          <a:blip r:embed="rId2"/>
          <a:stretch>
            <a:fillRect/>
          </a:stretch>
        </p:blipFill>
        <p:spPr>
          <a:xfrm>
            <a:off x="0" y="685800"/>
            <a:ext cx="8899432" cy="5638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Criticisms </a:t>
            </a:r>
            <a:endParaRPr lang="en-US" dirty="0"/>
          </a:p>
        </p:txBody>
      </p:sp>
      <p:sp>
        <p:nvSpPr>
          <p:cNvPr id="3" name="Content Placeholder 2"/>
          <p:cNvSpPr>
            <a:spLocks noGrp="1"/>
          </p:cNvSpPr>
          <p:nvPr>
            <p:ph idx="1"/>
          </p:nvPr>
        </p:nvSpPr>
        <p:spPr/>
        <p:txBody>
          <a:bodyPr/>
          <a:lstStyle/>
          <a:p>
            <a:r>
              <a:rPr lang="en-US" dirty="0" smtClean="0"/>
              <a:t>Unrealistic assumptions</a:t>
            </a:r>
          </a:p>
          <a:p>
            <a:r>
              <a:rPr lang="en-US" dirty="0" smtClean="0"/>
              <a:t>Short period ignored</a:t>
            </a:r>
          </a:p>
          <a:p>
            <a:r>
              <a:rPr lang="en-US" dirty="0" smtClean="0"/>
              <a:t>Difficulty in measuring marginal productivity</a:t>
            </a:r>
          </a:p>
          <a:p>
            <a:r>
              <a:rPr lang="en-US" dirty="0" smtClean="0"/>
              <a:t>Collective bargaining power ignored</a:t>
            </a:r>
          </a:p>
          <a:p>
            <a:r>
              <a:rPr lang="en-US" dirty="0" smtClean="0"/>
              <a:t>Ignores the supply side</a:t>
            </a:r>
          </a:p>
          <a:p>
            <a:r>
              <a:rPr lang="en-US" dirty="0" smtClean="0"/>
              <a:t>Assumption of full employment </a:t>
            </a:r>
          </a:p>
          <a:p>
            <a:r>
              <a:rPr lang="en-US" dirty="0" smtClean="0"/>
              <a:t>Ignores the </a:t>
            </a:r>
            <a:r>
              <a:rPr lang="en-US" smtClean="0"/>
              <a:t>wage differentials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1143000"/>
          </a:xfrm>
        </p:spPr>
        <p:txBody>
          <a:bodyPr/>
          <a:lstStyle/>
          <a:p>
            <a:r>
              <a:rPr lang="en-US" dirty="0" smtClean="0"/>
              <a:t>Meaning of wage	</a:t>
            </a:r>
            <a:endParaRPr lang="en-US" dirty="0"/>
          </a:p>
        </p:txBody>
      </p:sp>
      <p:sp>
        <p:nvSpPr>
          <p:cNvPr id="3" name="Content Placeholder 2"/>
          <p:cNvSpPr>
            <a:spLocks noGrp="1"/>
          </p:cNvSpPr>
          <p:nvPr>
            <p:ph idx="1"/>
          </p:nvPr>
        </p:nvSpPr>
        <p:spPr>
          <a:xfrm>
            <a:off x="228600" y="1066800"/>
            <a:ext cx="8686800" cy="5562600"/>
          </a:xfrm>
        </p:spPr>
        <p:txBody>
          <a:bodyPr/>
          <a:lstStyle/>
          <a:p>
            <a:r>
              <a:rPr lang="en-US" dirty="0" smtClean="0"/>
              <a:t>A </a:t>
            </a:r>
            <a:r>
              <a:rPr lang="en-US" b="1" dirty="0" smtClean="0"/>
              <a:t>wage</a:t>
            </a:r>
            <a:r>
              <a:rPr lang="en-US" dirty="0" smtClean="0"/>
              <a:t> is monetary compensation (or remuneration, personnel expenses) paid by an employer to an employee in exchange for work done. </a:t>
            </a:r>
          </a:p>
          <a:p>
            <a:r>
              <a:rPr lang="en-US" dirty="0" smtClean="0"/>
              <a:t>Payment may be calculated as a fixed amount for each task completed (a </a:t>
            </a:r>
            <a:r>
              <a:rPr lang="en-US" i="1" dirty="0" smtClean="0"/>
              <a:t>task wage</a:t>
            </a:r>
            <a:r>
              <a:rPr lang="en-US" dirty="0" smtClean="0"/>
              <a:t> or piece rate), or at an hourly or daily rate, or based on an easily measured quantity of work done.</a:t>
            </a:r>
          </a:p>
          <a:p>
            <a:r>
              <a:rPr lang="en-US" dirty="0" smtClean="0"/>
              <a:t>Wages are an example of expenses that are involved in running a business.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wages	</a:t>
            </a:r>
            <a:endParaRPr lang="en-US" dirty="0"/>
          </a:p>
        </p:txBody>
      </p:sp>
      <p:sp>
        <p:nvSpPr>
          <p:cNvPr id="3" name="Content Placeholder 2"/>
          <p:cNvSpPr>
            <a:spLocks noGrp="1"/>
          </p:cNvSpPr>
          <p:nvPr>
            <p:ph idx="1"/>
          </p:nvPr>
        </p:nvSpPr>
        <p:spPr/>
        <p:txBody>
          <a:bodyPr/>
          <a:lstStyle/>
          <a:p>
            <a:r>
              <a:rPr lang="en-US" dirty="0" smtClean="0"/>
              <a:t>Money wages / nominal wages:</a:t>
            </a:r>
          </a:p>
          <a:p>
            <a:pPr>
              <a:buNone/>
            </a:pPr>
            <a:r>
              <a:rPr lang="en-US" dirty="0" smtClean="0"/>
              <a:t>		nominal wages refer to the amount of the wages measured in terms of money.</a:t>
            </a:r>
          </a:p>
          <a:p>
            <a:endParaRPr lang="en-US" dirty="0" smtClean="0"/>
          </a:p>
          <a:p>
            <a:r>
              <a:rPr lang="en-US" dirty="0" smtClean="0"/>
              <a:t>Real wages:</a:t>
            </a:r>
          </a:p>
          <a:p>
            <a:pPr>
              <a:buNone/>
            </a:pPr>
            <a:r>
              <a:rPr lang="en-US" dirty="0" smtClean="0"/>
              <a:t>		real wages refers to the purchasing power of money wages plus other allowances.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1143000"/>
          </a:xfrm>
        </p:spPr>
        <p:txBody>
          <a:bodyPr/>
          <a:lstStyle/>
          <a:p>
            <a:r>
              <a:rPr lang="en-US" dirty="0" smtClean="0"/>
              <a:t>Marginal Productivity Theory</a:t>
            </a:r>
            <a:endParaRPr lang="en-US" dirty="0"/>
          </a:p>
        </p:txBody>
      </p:sp>
      <p:sp>
        <p:nvSpPr>
          <p:cNvPr id="3" name="Content Placeholder 2"/>
          <p:cNvSpPr>
            <a:spLocks noGrp="1"/>
          </p:cNvSpPr>
          <p:nvPr>
            <p:ph idx="1"/>
          </p:nvPr>
        </p:nvSpPr>
        <p:spPr>
          <a:xfrm>
            <a:off x="152400" y="990600"/>
            <a:ext cx="8458200" cy="5135563"/>
          </a:xfrm>
        </p:spPr>
        <p:txBody>
          <a:bodyPr>
            <a:normAutofit fontScale="85000" lnSpcReduction="10000"/>
          </a:bodyPr>
          <a:lstStyle/>
          <a:p>
            <a:endParaRPr lang="en-US" dirty="0" smtClean="0"/>
          </a:p>
          <a:p>
            <a:r>
              <a:rPr lang="en-US" dirty="0" smtClean="0"/>
              <a:t>Propounded by J B Clark, A C Pigou, A Marshall, etc.</a:t>
            </a:r>
          </a:p>
          <a:p>
            <a:r>
              <a:rPr lang="en-US" dirty="0" smtClean="0"/>
              <a:t>Marginal </a:t>
            </a:r>
            <a:r>
              <a:rPr lang="en-US" dirty="0"/>
              <a:t>productivity theory of wage explains that under perfect competition a worker's wage is equal to marginal as well as average revenue productivity</a:t>
            </a:r>
            <a:r>
              <a:rPr lang="en-US" dirty="0" smtClean="0"/>
              <a:t>.</a:t>
            </a:r>
          </a:p>
          <a:p>
            <a:r>
              <a:rPr lang="en-US" dirty="0"/>
              <a:t>In other words marginal revenue productivity and average revenue productivity (ARP) of a worker determine his wages</a:t>
            </a:r>
            <a:r>
              <a:rPr lang="en-US" dirty="0" smtClean="0"/>
              <a:t>.</a:t>
            </a:r>
          </a:p>
          <a:p>
            <a:r>
              <a:rPr lang="en-US" dirty="0"/>
              <a:t>According to this theory wage of a laborer is determined by his marginal productivity</a:t>
            </a:r>
            <a:r>
              <a:rPr lang="en-US" dirty="0" smtClean="0"/>
              <a:t>.</a:t>
            </a:r>
          </a:p>
          <a:p>
            <a:r>
              <a:rPr lang="en-US" dirty="0"/>
              <a:t>This is </a:t>
            </a:r>
            <a:r>
              <a:rPr lang="en-US" dirty="0" smtClean="0"/>
              <a:t>also called </a:t>
            </a:r>
            <a:r>
              <a:rPr lang="en-US" dirty="0"/>
              <a:t>marginal revenue productivity (MRP).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1143000"/>
          </a:xfrm>
        </p:spPr>
        <p:txBody>
          <a:bodyPr/>
          <a:lstStyle/>
          <a:p>
            <a:pPr algn="l"/>
            <a:r>
              <a:rPr lang="en-US" dirty="0" smtClean="0"/>
              <a:t>Continued…</a:t>
            </a:r>
            <a:endParaRPr lang="en-US" dirty="0"/>
          </a:p>
        </p:txBody>
      </p:sp>
      <p:sp>
        <p:nvSpPr>
          <p:cNvPr id="3" name="Content Placeholder 2"/>
          <p:cNvSpPr>
            <a:spLocks noGrp="1"/>
          </p:cNvSpPr>
          <p:nvPr>
            <p:ph idx="1"/>
          </p:nvPr>
        </p:nvSpPr>
        <p:spPr>
          <a:xfrm>
            <a:off x="228600" y="914400"/>
            <a:ext cx="8686800" cy="5715000"/>
          </a:xfrm>
        </p:spPr>
        <p:txBody>
          <a:bodyPr>
            <a:normAutofit fontScale="92500" lnSpcReduction="20000"/>
          </a:bodyPr>
          <a:lstStyle/>
          <a:p>
            <a:r>
              <a:rPr lang="en-US" dirty="0"/>
              <a:t> MRP is the addition made to the total revenue by employing one more unit of a worker</a:t>
            </a:r>
            <a:r>
              <a:rPr lang="en-US" dirty="0" smtClean="0"/>
              <a:t>.</a:t>
            </a:r>
          </a:p>
          <a:p>
            <a:r>
              <a:rPr lang="en-US" dirty="0"/>
              <a:t>A producer will maximize his profit when the wage of a laborer is equal to the marginal revenue product. If MW is greater than MRP (MW &gt; MRP) wage is greater than marginal revenue product. The producer will sustain loss then. If MW for labour is higher than its marginal revenue product then the employers get less and pay more. Thus he loses</a:t>
            </a:r>
            <a:r>
              <a:rPr lang="en-US" dirty="0" smtClean="0"/>
              <a:t>.</a:t>
            </a:r>
          </a:p>
          <a:p>
            <a:r>
              <a:rPr lang="en-US" dirty="0"/>
              <a:t>On the other hand if the producer pays wage less than MRP. (ME &lt; MRP) he will gain. But his gain will not be maximized. Thus he will gain by employing workers so long when MW = MRP. Thus the wage of a laborer will be determined where MRP - M.W.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8229600" cy="1143000"/>
          </a:xfrm>
        </p:spPr>
        <p:txBody>
          <a:bodyPr/>
          <a:lstStyle/>
          <a:p>
            <a:r>
              <a:rPr lang="en-US" dirty="0" smtClean="0"/>
              <a:t>Continued…</a:t>
            </a:r>
            <a:endParaRPr lang="en-US" dirty="0"/>
          </a:p>
        </p:txBody>
      </p:sp>
      <p:sp>
        <p:nvSpPr>
          <p:cNvPr id="3" name="Content Placeholder 2"/>
          <p:cNvSpPr>
            <a:spLocks noGrp="1"/>
          </p:cNvSpPr>
          <p:nvPr>
            <p:ph idx="1"/>
          </p:nvPr>
        </p:nvSpPr>
        <p:spPr>
          <a:xfrm>
            <a:off x="228600" y="838200"/>
            <a:ext cx="8686800" cy="5715000"/>
          </a:xfrm>
        </p:spPr>
        <p:txBody>
          <a:bodyPr>
            <a:normAutofit fontScale="85000" lnSpcReduction="10000"/>
          </a:bodyPr>
          <a:lstStyle/>
          <a:p>
            <a:r>
              <a:rPr lang="en-US" dirty="0" smtClean="0"/>
              <a:t>The marginal productivity of labour is the ratio of the change in total productivity of labour with the change in units of labour </a:t>
            </a:r>
          </a:p>
          <a:p>
            <a:pPr>
              <a:buNone/>
            </a:pPr>
            <a:r>
              <a:rPr lang="en-US" dirty="0" smtClean="0"/>
              <a:t>	(i.e. MP</a:t>
            </a:r>
            <a:r>
              <a:rPr lang="en-US" baseline="-25000" dirty="0" smtClean="0"/>
              <a:t>L</a:t>
            </a:r>
            <a:r>
              <a:rPr lang="en-US" baseline="30000" dirty="0" smtClean="0"/>
              <a:t> </a:t>
            </a:r>
            <a:r>
              <a:rPr lang="en-US" dirty="0" smtClean="0"/>
              <a:t>=∆TP / ∆N ) </a:t>
            </a:r>
          </a:p>
          <a:p>
            <a:r>
              <a:rPr lang="en-US" dirty="0" smtClean="0"/>
              <a:t>Being a profit maximiser, the firm will hire more and more units of labour so long as the addition made to the productivity of additional labour is greater than the wage rate.</a:t>
            </a:r>
          </a:p>
          <a:p>
            <a:r>
              <a:rPr lang="en-US" dirty="0" smtClean="0"/>
              <a:t>In this process the firm will reach an equilibrium (max profit point) where the marginal revenue productivity of labour just equal to marginal cost of </a:t>
            </a:r>
            <a:r>
              <a:rPr lang="en-US" dirty="0" err="1" smtClean="0"/>
              <a:t>labout</a:t>
            </a:r>
            <a:r>
              <a:rPr lang="en-US" dirty="0" smtClean="0"/>
              <a:t> (MC</a:t>
            </a:r>
            <a:r>
              <a:rPr lang="en-US" baseline="-25000" dirty="0" smtClean="0"/>
              <a:t>L</a:t>
            </a:r>
            <a:r>
              <a:rPr lang="en-US" dirty="0" smtClean="0"/>
              <a:t>) .</a:t>
            </a:r>
          </a:p>
          <a:p>
            <a:r>
              <a:rPr lang="en-US" dirty="0" smtClean="0"/>
              <a:t>The condition of equilibrium  of a profit </a:t>
            </a:r>
            <a:r>
              <a:rPr lang="en-US" dirty="0" err="1" smtClean="0"/>
              <a:t>maximizer</a:t>
            </a:r>
            <a:r>
              <a:rPr lang="en-US" dirty="0" smtClean="0"/>
              <a:t> in the labour market is</a:t>
            </a:r>
          </a:p>
          <a:p>
            <a:pPr lvl="1">
              <a:buNone/>
            </a:pPr>
            <a:r>
              <a:rPr lang="en-US" dirty="0" smtClean="0"/>
              <a:t>	VMPL = MC</a:t>
            </a:r>
            <a:r>
              <a:rPr lang="en-US" baseline="-25000" dirty="0" smtClean="0"/>
              <a:t>L</a:t>
            </a:r>
            <a:r>
              <a:rPr lang="en-US" dirty="0" smtClean="0"/>
              <a:t> or VMP</a:t>
            </a:r>
            <a:r>
              <a:rPr lang="en-US" baseline="-25000" dirty="0" smtClean="0"/>
              <a:t>L</a:t>
            </a:r>
            <a:r>
              <a:rPr lang="en-US" dirty="0" smtClean="0"/>
              <a:t> =  W  (i.e. MC</a:t>
            </a:r>
            <a:r>
              <a:rPr lang="en-US" baseline="-25000" dirty="0" smtClean="0"/>
              <a:t>L</a:t>
            </a:r>
            <a:r>
              <a:rPr lang="en-US" dirty="0" smtClean="0"/>
              <a:t> = W)</a:t>
            </a:r>
            <a:endParaRPr lang="en-US" dirty="0"/>
          </a:p>
        </p:txBody>
      </p:sp>
      <p:cxnSp>
        <p:nvCxnSpPr>
          <p:cNvPr id="5" name="Straight Connector 4"/>
          <p:cNvCxnSpPr/>
          <p:nvPr/>
        </p:nvCxnSpPr>
        <p:spPr>
          <a:xfrm>
            <a:off x="3733800" y="4876800"/>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181600" y="4876800"/>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lstStyle/>
          <a:p>
            <a:r>
              <a:rPr lang="en-US" dirty="0" smtClean="0"/>
              <a:t>Assumptions 	</a:t>
            </a:r>
            <a:endParaRPr lang="en-US" dirty="0"/>
          </a:p>
        </p:txBody>
      </p:sp>
      <p:sp>
        <p:nvSpPr>
          <p:cNvPr id="3" name="Content Placeholder 2"/>
          <p:cNvSpPr>
            <a:spLocks noGrp="1"/>
          </p:cNvSpPr>
          <p:nvPr>
            <p:ph idx="1"/>
          </p:nvPr>
        </p:nvSpPr>
        <p:spPr>
          <a:xfrm>
            <a:off x="152400" y="731837"/>
            <a:ext cx="8839200" cy="5897563"/>
          </a:xfrm>
        </p:spPr>
        <p:txBody>
          <a:bodyPr>
            <a:normAutofit fontScale="92500"/>
          </a:bodyPr>
          <a:lstStyle/>
          <a:p>
            <a:r>
              <a:rPr lang="en-US" dirty="0" smtClean="0"/>
              <a:t>Goal of firm is to maximize profit</a:t>
            </a:r>
          </a:p>
          <a:p>
            <a:r>
              <a:rPr lang="en-US" dirty="0" smtClean="0"/>
              <a:t>Production technology remains constant</a:t>
            </a:r>
          </a:p>
          <a:p>
            <a:r>
              <a:rPr lang="en-US" dirty="0" smtClean="0"/>
              <a:t>Economy operates at full employment in the long run</a:t>
            </a:r>
          </a:p>
          <a:p>
            <a:r>
              <a:rPr lang="en-US" dirty="0" smtClean="0"/>
              <a:t>There is operation of law of diminishing marginal returns in the productivity of labour</a:t>
            </a:r>
          </a:p>
          <a:p>
            <a:r>
              <a:rPr lang="en-US" dirty="0" smtClean="0"/>
              <a:t>There is single variable factor, labour, whose market is perfectly </a:t>
            </a:r>
            <a:r>
              <a:rPr lang="en-US" dirty="0" err="1" smtClean="0"/>
              <a:t>competative</a:t>
            </a:r>
            <a:r>
              <a:rPr lang="en-US" dirty="0" smtClean="0"/>
              <a:t> </a:t>
            </a:r>
          </a:p>
          <a:p>
            <a:r>
              <a:rPr lang="en-US" dirty="0" err="1" smtClean="0"/>
              <a:t>Labourers</a:t>
            </a:r>
            <a:r>
              <a:rPr lang="en-US" dirty="0" smtClean="0"/>
              <a:t> are homogeneous and perfect with their mobility </a:t>
            </a:r>
          </a:p>
          <a:p>
            <a:r>
              <a:rPr lang="en-US" dirty="0" smtClean="0"/>
              <a:t>Both employers and workers have perfect knowledge about the market wage rate</a:t>
            </a:r>
          </a:p>
          <a:p>
            <a:pPr>
              <a:buNone/>
            </a:pP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9600" cy="1143000"/>
          </a:xfrm>
        </p:spPr>
        <p:txBody>
          <a:bodyPr>
            <a:normAutofit fontScale="90000"/>
          </a:bodyPr>
          <a:lstStyle/>
          <a:p>
            <a:r>
              <a:rPr lang="en-US" dirty="0" smtClean="0"/>
              <a:t>Schedule for marginal productivity of labour</a:t>
            </a:r>
            <a:endParaRPr lang="en-US" dirty="0"/>
          </a:p>
        </p:txBody>
      </p:sp>
      <p:graphicFrame>
        <p:nvGraphicFramePr>
          <p:cNvPr id="4" name="Content Placeholder 3"/>
          <p:cNvGraphicFramePr>
            <a:graphicFrameLocks noGrp="1"/>
          </p:cNvGraphicFramePr>
          <p:nvPr>
            <p:ph idx="1"/>
          </p:nvPr>
        </p:nvGraphicFramePr>
        <p:xfrm>
          <a:off x="304800" y="2057400"/>
          <a:ext cx="8458200" cy="2865120"/>
        </p:xfrm>
        <a:graphic>
          <a:graphicData uri="http://schemas.openxmlformats.org/drawingml/2006/table">
            <a:tbl>
              <a:tblPr firstRow="1" bandRow="1">
                <a:tableStyleId>{5C22544A-7EE6-4342-B048-85BDC9FD1C3A}</a:tableStyleId>
              </a:tblPr>
              <a:tblGrid>
                <a:gridCol w="1409700"/>
                <a:gridCol w="1409700"/>
                <a:gridCol w="1409700"/>
                <a:gridCol w="1409700"/>
                <a:gridCol w="1409700"/>
                <a:gridCol w="1409700"/>
              </a:tblGrid>
              <a:tr h="370840">
                <a:tc>
                  <a:txBody>
                    <a:bodyPr/>
                    <a:lstStyle/>
                    <a:p>
                      <a:pPr algn="ctr"/>
                      <a:r>
                        <a:rPr lang="en-US" dirty="0" smtClean="0"/>
                        <a:t>L</a:t>
                      </a:r>
                      <a:endParaRPr lang="en-US" dirty="0"/>
                    </a:p>
                  </a:txBody>
                  <a:tcPr/>
                </a:tc>
                <a:tc>
                  <a:txBody>
                    <a:bodyPr/>
                    <a:lstStyle/>
                    <a:p>
                      <a:pPr algn="ctr"/>
                      <a:r>
                        <a:rPr lang="en-US" dirty="0" smtClean="0"/>
                        <a:t>Q</a:t>
                      </a:r>
                      <a:r>
                        <a:rPr lang="en-US" baseline="-25000" dirty="0" smtClean="0"/>
                        <a:t>X</a:t>
                      </a:r>
                      <a:endParaRPr lang="en-US" dirty="0"/>
                    </a:p>
                  </a:txBody>
                  <a:tcPr/>
                </a:tc>
                <a:tc>
                  <a:txBody>
                    <a:bodyPr/>
                    <a:lstStyle/>
                    <a:p>
                      <a:pPr algn="ctr"/>
                      <a:r>
                        <a:rPr lang="en-US" dirty="0" smtClean="0"/>
                        <a:t>MP</a:t>
                      </a:r>
                      <a:r>
                        <a:rPr lang="en-US" baseline="-25000" dirty="0" smtClean="0"/>
                        <a:t>L</a:t>
                      </a:r>
                      <a:endParaRPr lang="en-US" dirty="0"/>
                    </a:p>
                  </a:txBody>
                  <a:tcPr/>
                </a:tc>
                <a:tc>
                  <a:txBody>
                    <a:bodyPr/>
                    <a:lstStyle/>
                    <a:p>
                      <a:pPr algn="ctr"/>
                      <a:r>
                        <a:rPr lang="en-US" dirty="0" smtClean="0"/>
                        <a:t>P</a:t>
                      </a:r>
                      <a:r>
                        <a:rPr lang="en-US" baseline="-25000" dirty="0" smtClean="0"/>
                        <a:t>X</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VMP</a:t>
                      </a:r>
                      <a:r>
                        <a:rPr lang="en-US" baseline="-25000" dirty="0" smtClean="0"/>
                        <a:t>L </a:t>
                      </a:r>
                      <a:r>
                        <a:rPr lang="en-US" baseline="30000" dirty="0" smtClean="0"/>
                        <a:t> </a:t>
                      </a:r>
                      <a:r>
                        <a:rPr lang="en-US" baseline="0" dirty="0" smtClean="0"/>
                        <a:t>(MP</a:t>
                      </a:r>
                      <a:r>
                        <a:rPr lang="en-US" baseline="-25000" dirty="0" smtClean="0"/>
                        <a:t>L</a:t>
                      </a:r>
                      <a:r>
                        <a:rPr lang="en-US" baseline="0" dirty="0" smtClean="0"/>
                        <a:t> . P</a:t>
                      </a:r>
                      <a:r>
                        <a:rPr lang="en-US" baseline="-25000" dirty="0" smtClean="0"/>
                        <a:t>X</a:t>
                      </a:r>
                      <a:r>
                        <a:rPr lang="en-US" baseline="0" dirty="0" smtClean="0"/>
                        <a:t> )</a:t>
                      </a:r>
                      <a:endParaRPr lang="en-US" dirty="0" smtClean="0"/>
                    </a:p>
                  </a:txBody>
                  <a:tcPr/>
                </a:tc>
                <a:tc>
                  <a:txBody>
                    <a:bodyPr/>
                    <a:lstStyle/>
                    <a:p>
                      <a:pPr algn="ctr"/>
                      <a:r>
                        <a:rPr lang="en-US" dirty="0" smtClean="0"/>
                        <a:t>MC</a:t>
                      </a:r>
                      <a:r>
                        <a:rPr lang="en-US" baseline="-25000" dirty="0" smtClean="0"/>
                        <a:t>L </a:t>
                      </a:r>
                      <a:r>
                        <a:rPr lang="en-US" baseline="0" dirty="0" smtClean="0"/>
                        <a:t> (Rs)</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25</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10</a:t>
                      </a:r>
                      <a:endParaRPr lang="en-US" dirty="0"/>
                    </a:p>
                  </a:txBody>
                  <a:tcPr/>
                </a:tc>
                <a:tc>
                  <a:txBody>
                    <a:bodyPr/>
                    <a:lstStyle/>
                    <a:p>
                      <a:pPr algn="ctr"/>
                      <a:r>
                        <a:rPr lang="en-US" dirty="0" smtClean="0"/>
                        <a:t>10</a:t>
                      </a:r>
                      <a:endParaRPr lang="en-US" dirty="0"/>
                    </a:p>
                  </a:txBody>
                  <a:tcPr/>
                </a:tc>
                <a:tc>
                  <a:txBody>
                    <a:bodyPr/>
                    <a:lstStyle/>
                    <a:p>
                      <a:pPr algn="ctr"/>
                      <a:r>
                        <a:rPr lang="en-US" dirty="0" smtClean="0"/>
                        <a:t>5</a:t>
                      </a:r>
                      <a:endParaRPr lang="en-US" dirty="0"/>
                    </a:p>
                  </a:txBody>
                  <a:tcPr/>
                </a:tc>
                <a:tc>
                  <a:txBody>
                    <a:bodyPr/>
                    <a:lstStyle/>
                    <a:p>
                      <a:pPr algn="ctr"/>
                      <a:r>
                        <a:rPr lang="en-US" dirty="0" smtClean="0"/>
                        <a:t>50</a:t>
                      </a:r>
                      <a:endParaRPr lang="en-US" dirty="0"/>
                    </a:p>
                  </a:txBody>
                  <a:tcPr/>
                </a:tc>
                <a:tc>
                  <a:txBody>
                    <a:bodyPr/>
                    <a:lstStyle/>
                    <a:p>
                      <a:pPr algn="ctr"/>
                      <a:r>
                        <a:rPr lang="en-US" dirty="0" smtClean="0"/>
                        <a:t>25</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25</a:t>
                      </a:r>
                      <a:endParaRPr lang="en-US" dirty="0"/>
                    </a:p>
                  </a:txBody>
                  <a:tcPr/>
                </a:tc>
                <a:tc>
                  <a:txBody>
                    <a:bodyPr/>
                    <a:lstStyle/>
                    <a:p>
                      <a:pPr algn="ctr"/>
                      <a:r>
                        <a:rPr lang="en-US" dirty="0" smtClean="0"/>
                        <a:t>15</a:t>
                      </a:r>
                      <a:endParaRPr lang="en-US" dirty="0"/>
                    </a:p>
                  </a:txBody>
                  <a:tcPr/>
                </a:tc>
                <a:tc>
                  <a:txBody>
                    <a:bodyPr/>
                    <a:lstStyle/>
                    <a:p>
                      <a:pPr algn="ctr"/>
                      <a:r>
                        <a:rPr lang="en-US" dirty="0" smtClean="0"/>
                        <a:t>5</a:t>
                      </a:r>
                      <a:endParaRPr lang="en-US" dirty="0"/>
                    </a:p>
                  </a:txBody>
                  <a:tcPr/>
                </a:tc>
                <a:tc>
                  <a:txBody>
                    <a:bodyPr/>
                    <a:lstStyle/>
                    <a:p>
                      <a:pPr algn="ctr"/>
                      <a:r>
                        <a:rPr lang="en-US" dirty="0" smtClean="0"/>
                        <a:t>75</a:t>
                      </a:r>
                      <a:endParaRPr lang="en-US" dirty="0"/>
                    </a:p>
                  </a:txBody>
                  <a:tcPr/>
                </a:tc>
                <a:tc>
                  <a:txBody>
                    <a:bodyPr/>
                    <a:lstStyle/>
                    <a:p>
                      <a:pPr algn="ctr"/>
                      <a:r>
                        <a:rPr lang="en-US" dirty="0" smtClean="0"/>
                        <a:t>25</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35</a:t>
                      </a:r>
                      <a:endParaRPr lang="en-US" dirty="0"/>
                    </a:p>
                  </a:txBody>
                  <a:tcPr/>
                </a:tc>
                <a:tc>
                  <a:txBody>
                    <a:bodyPr/>
                    <a:lstStyle/>
                    <a:p>
                      <a:pPr algn="ctr"/>
                      <a:r>
                        <a:rPr lang="en-US" dirty="0" smtClean="0"/>
                        <a:t>10</a:t>
                      </a:r>
                      <a:endParaRPr lang="en-US" dirty="0"/>
                    </a:p>
                  </a:txBody>
                  <a:tcPr/>
                </a:tc>
                <a:tc>
                  <a:txBody>
                    <a:bodyPr/>
                    <a:lstStyle/>
                    <a:p>
                      <a:pPr algn="ctr"/>
                      <a:r>
                        <a:rPr lang="en-US" dirty="0" smtClean="0"/>
                        <a:t>5</a:t>
                      </a:r>
                      <a:endParaRPr lang="en-US" dirty="0"/>
                    </a:p>
                  </a:txBody>
                  <a:tcPr/>
                </a:tc>
                <a:tc>
                  <a:txBody>
                    <a:bodyPr/>
                    <a:lstStyle/>
                    <a:p>
                      <a:pPr algn="ctr"/>
                      <a:r>
                        <a:rPr lang="en-US" dirty="0" smtClean="0"/>
                        <a:t>50</a:t>
                      </a:r>
                      <a:endParaRPr lang="en-US" dirty="0"/>
                    </a:p>
                  </a:txBody>
                  <a:tcPr/>
                </a:tc>
                <a:tc>
                  <a:txBody>
                    <a:bodyPr/>
                    <a:lstStyle/>
                    <a:p>
                      <a:pPr algn="ctr"/>
                      <a:r>
                        <a:rPr lang="en-US" dirty="0" smtClean="0"/>
                        <a:t>25</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40</a:t>
                      </a:r>
                      <a:endParaRPr lang="en-US" dirty="0"/>
                    </a:p>
                  </a:txBody>
                  <a:tcPr/>
                </a:tc>
                <a:tc>
                  <a:txBody>
                    <a:bodyPr/>
                    <a:lstStyle/>
                    <a:p>
                      <a:pPr algn="ctr"/>
                      <a:r>
                        <a:rPr lang="en-US" dirty="0" smtClean="0"/>
                        <a:t>5</a:t>
                      </a:r>
                      <a:endParaRPr lang="en-US" dirty="0"/>
                    </a:p>
                  </a:txBody>
                  <a:tcPr/>
                </a:tc>
                <a:tc>
                  <a:txBody>
                    <a:bodyPr/>
                    <a:lstStyle/>
                    <a:p>
                      <a:pPr algn="ctr"/>
                      <a:r>
                        <a:rPr lang="en-US" dirty="0" smtClean="0"/>
                        <a:t>5</a:t>
                      </a:r>
                      <a:endParaRPr lang="en-US" dirty="0"/>
                    </a:p>
                  </a:txBody>
                  <a:tcPr/>
                </a:tc>
                <a:tc>
                  <a:txBody>
                    <a:bodyPr/>
                    <a:lstStyle/>
                    <a:p>
                      <a:pPr algn="ctr"/>
                      <a:r>
                        <a:rPr lang="en-US" dirty="0" smtClean="0"/>
                        <a:t>25</a:t>
                      </a:r>
                      <a:endParaRPr lang="en-US" dirty="0"/>
                    </a:p>
                  </a:txBody>
                  <a:tcPr/>
                </a:tc>
                <a:tc>
                  <a:txBody>
                    <a:bodyPr/>
                    <a:lstStyle/>
                    <a:p>
                      <a:pPr algn="ctr"/>
                      <a:r>
                        <a:rPr lang="en-US" dirty="0" smtClean="0"/>
                        <a:t>25</a:t>
                      </a:r>
                      <a:endParaRPr lang="en-US" dirty="0"/>
                    </a:p>
                  </a:txBody>
                  <a:tcPr/>
                </a:tc>
              </a:tr>
              <a:tr h="370840">
                <a:tc>
                  <a:txBody>
                    <a:bodyPr/>
                    <a:lstStyle/>
                    <a:p>
                      <a:pPr algn="ctr"/>
                      <a:r>
                        <a:rPr lang="en-US" dirty="0" smtClean="0"/>
                        <a:t>5</a:t>
                      </a:r>
                      <a:endParaRPr lang="en-US" dirty="0"/>
                    </a:p>
                  </a:txBody>
                  <a:tcPr/>
                </a:tc>
                <a:tc>
                  <a:txBody>
                    <a:bodyPr/>
                    <a:lstStyle/>
                    <a:p>
                      <a:pPr algn="ctr"/>
                      <a:r>
                        <a:rPr lang="en-US" dirty="0" smtClean="0"/>
                        <a:t>42</a:t>
                      </a:r>
                      <a:endParaRPr lang="en-US" dirty="0"/>
                    </a:p>
                  </a:txBody>
                  <a:tcPr/>
                </a:tc>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10</a:t>
                      </a:r>
                      <a:endParaRPr lang="en-US" dirty="0"/>
                    </a:p>
                  </a:txBody>
                  <a:tcPr/>
                </a:tc>
                <a:tc>
                  <a:txBody>
                    <a:bodyPr/>
                    <a:lstStyle/>
                    <a:p>
                      <a:pPr algn="ctr"/>
                      <a:r>
                        <a:rPr lang="en-US" dirty="0" smtClean="0"/>
                        <a:t>25</a:t>
                      </a:r>
                      <a:endParaRPr lang="en-US"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Wage rate determination</a:t>
            </a:r>
            <a:endParaRPr lang="en-US" dirty="0"/>
          </a:p>
        </p:txBody>
      </p:sp>
      <p:pic>
        <p:nvPicPr>
          <p:cNvPr id="16" name="Picture 15" descr="wageratedeter.png"/>
          <p:cNvPicPr>
            <a:picLocks noChangeAspect="1"/>
          </p:cNvPicPr>
          <p:nvPr/>
        </p:nvPicPr>
        <p:blipFill>
          <a:blip r:embed="rId2"/>
          <a:stretch>
            <a:fillRect/>
          </a:stretch>
        </p:blipFill>
        <p:spPr>
          <a:xfrm>
            <a:off x="1219200" y="1143000"/>
            <a:ext cx="6547656" cy="481515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287</Words>
  <Application>Microsoft Office PowerPoint</Application>
  <PresentationFormat>On-screen Show (4:3)</PresentationFormat>
  <Paragraphs>93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Marginal productivity of wages </vt:lpstr>
      <vt:lpstr>Meaning of wage </vt:lpstr>
      <vt:lpstr>Types of wages </vt:lpstr>
      <vt:lpstr>Marginal Productivity Theory</vt:lpstr>
      <vt:lpstr>Continued…</vt:lpstr>
      <vt:lpstr>Continued…</vt:lpstr>
      <vt:lpstr>Assumptions  </vt:lpstr>
      <vt:lpstr>Schedule for marginal productivity of labour</vt:lpstr>
      <vt:lpstr>Wage rate determination</vt:lpstr>
      <vt:lpstr>Slide 10</vt:lpstr>
      <vt:lpstr>Criticisms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Marginal productivity of wages</dc:title>
  <dc:creator>hp</dc:creator>
  <cp:lastModifiedBy>hp</cp:lastModifiedBy>
  <cp:revision>19</cp:revision>
  <dcterms:created xsi:type="dcterms:W3CDTF">2015-09-01T17:01:00Z</dcterms:created>
  <dcterms:modified xsi:type="dcterms:W3CDTF">2015-09-07T01:38:52Z</dcterms:modified>
</cp:coreProperties>
</file>