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1404" autoAdjust="0"/>
  </p:normalViewPr>
  <p:slideViewPr>
    <p:cSldViewPr>
      <p:cViewPr varScale="1">
        <p:scale>
          <a:sx n="45" d="100"/>
          <a:sy n="45" d="100"/>
        </p:scale>
        <p:origin x="-123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DBF574-4587-4698-8536-19CF71E80041}" type="datetimeFigureOut">
              <a:rPr lang="en-US" smtClean="0"/>
              <a:pPr/>
              <a:t>6/15/2012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1D0C68-E82F-44C0-BDC8-DF1B450587B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D0C68-E82F-44C0-BDC8-DF1B450587BE}" type="slidenum">
              <a:rPr lang="en-US" smtClean="0"/>
              <a:pPr/>
              <a:t>80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1D0C68-E82F-44C0-BDC8-DF1B450587BE}" type="slidenum">
              <a:rPr lang="en-US" smtClean="0"/>
              <a:pPr/>
              <a:t>83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D0FF8F5-2447-4194-8C15-488C6ADFAE34}" type="datetime1">
              <a:rPr lang="en-US" smtClean="0"/>
              <a:pPr/>
              <a:t>6/15/2012</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91E94460-E04D-4C40-995E-9D845FB9259D}"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6345A1-0C48-49E8-A005-F8EEA3BC1978}" type="datetime1">
              <a:rPr lang="en-US" smtClean="0"/>
              <a:pPr/>
              <a:t>6/15/2012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E94460-E04D-4C40-995E-9D845FB9259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E9BC99-B642-4964-82BF-4BA8B8397676}" type="datetime1">
              <a:rPr lang="en-US" smtClean="0"/>
              <a:pPr/>
              <a:t>6/15/2012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E94460-E04D-4C40-995E-9D845FB9259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A8C5D7A-E636-44CC-B332-A890C4129B5B}" type="datetime1">
              <a:rPr lang="en-US" smtClean="0"/>
              <a:pPr/>
              <a:t>6/15/2012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E94460-E04D-4C40-995E-9D845FB9259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78DEBB8-07B2-4352-AAE2-9763D360EC38}" type="datetime1">
              <a:rPr lang="en-US" smtClean="0"/>
              <a:pPr/>
              <a:t>6/15/2012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E94460-E04D-4C40-995E-9D845FB9259D}"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3EC5721-11A5-467A-A509-2BD8C87237A7}" type="datetime1">
              <a:rPr lang="en-US" smtClean="0"/>
              <a:pPr/>
              <a:t>6/15/2012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E94460-E04D-4C40-995E-9D845FB9259D}"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582A29C-F45B-403C-B3AF-11D128C868BF}" type="datetime1">
              <a:rPr lang="en-US" smtClean="0"/>
              <a:pPr/>
              <a:t>6/15/2012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1E94460-E04D-4C40-995E-9D845FB9259D}"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A5DAD6C-40DA-42D2-B676-3BD81E4ABFD3}" type="datetime1">
              <a:rPr lang="en-US" smtClean="0"/>
              <a:pPr/>
              <a:t>6/15/2012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1E94460-E04D-4C40-995E-9D845FB9259D}"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80C2F2-CD4C-4E82-BC8A-124D1ADC7136}" type="datetime1">
              <a:rPr lang="en-US" smtClean="0"/>
              <a:pPr/>
              <a:t>6/15/2012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01D025A-91EE-47A9-B3CA-5D0A22C8E0EA}" type="datetime1">
              <a:rPr lang="en-US" smtClean="0"/>
              <a:pPr/>
              <a:t>6/15/2012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E94460-E04D-4C40-995E-9D845FB9259D}"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BD16C0F-4657-403A-ACA3-73DD2E8B5898}" type="datetime1">
              <a:rPr lang="en-US" smtClean="0"/>
              <a:pPr/>
              <a:t>6/15/2012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91E94460-E04D-4C40-995E-9D845FB9259D}"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1B176E7-8780-4392-AF52-165B7014A4A6}" type="datetime1">
              <a:rPr lang="en-US" smtClean="0"/>
              <a:pPr/>
              <a:t>6/15/2012</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1E94460-E04D-4C40-995E-9D845FB9259D}"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THEORY OF DEMAND</a:t>
            </a:r>
            <a:endParaRPr lang="en-US" dirty="0"/>
          </a:p>
        </p:txBody>
      </p:sp>
      <p:sp>
        <p:nvSpPr>
          <p:cNvPr id="3" name="Slide Number Placeholder 2"/>
          <p:cNvSpPr>
            <a:spLocks noGrp="1"/>
          </p:cNvSpPr>
          <p:nvPr>
            <p:ph type="sldNum" sz="quarter" idx="12"/>
          </p:nvPr>
        </p:nvSpPr>
        <p:spPr/>
        <p:txBody>
          <a:bodyPr/>
          <a:lstStyle/>
          <a:p>
            <a:fld id="{91E94460-E04D-4C40-995E-9D845FB9259D}" type="slidenum">
              <a:rPr lang="en-US" smtClean="0"/>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pPr algn="ctr">
              <a:buNone/>
            </a:pPr>
            <a:r>
              <a:rPr lang="en-US" b="1" i="1" dirty="0" smtClean="0"/>
              <a:t>Market demand curve</a:t>
            </a:r>
            <a:endParaRPr lang="en-US" b="1" i="1" dirty="0"/>
          </a:p>
        </p:txBody>
      </p:sp>
      <p:cxnSp>
        <p:nvCxnSpPr>
          <p:cNvPr id="5" name="Straight Connector 4"/>
          <p:cNvCxnSpPr/>
          <p:nvPr/>
        </p:nvCxnSpPr>
        <p:spPr>
          <a:xfrm rot="5400000">
            <a:off x="-952500" y="3695700"/>
            <a:ext cx="4343400" cy="1588"/>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1219200" y="5791200"/>
            <a:ext cx="4876800" cy="1588"/>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rot="16200000" flipH="1">
            <a:off x="38100" y="3162300"/>
            <a:ext cx="38862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571500" y="2857500"/>
            <a:ext cx="373380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952500" y="2781300"/>
            <a:ext cx="381000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590800" y="1524000"/>
            <a:ext cx="3733800" cy="2667000"/>
          </a:xfrm>
          <a:prstGeom prst="line">
            <a:avLst/>
          </a:prstGeom>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2438400" y="5410200"/>
            <a:ext cx="533400" cy="369332"/>
          </a:xfrm>
          <a:prstGeom prst="rect">
            <a:avLst/>
          </a:prstGeom>
          <a:noFill/>
        </p:spPr>
        <p:txBody>
          <a:bodyPr wrap="square" rtlCol="0">
            <a:spAutoFit/>
          </a:bodyPr>
          <a:lstStyle/>
          <a:p>
            <a:r>
              <a:rPr lang="en-US" dirty="0" smtClean="0"/>
              <a:t>D</a:t>
            </a:r>
            <a:r>
              <a:rPr lang="en-US" baseline="-25000" dirty="0" smtClean="0"/>
              <a:t>A</a:t>
            </a:r>
            <a:endParaRPr lang="en-US" baseline="-25000" dirty="0"/>
          </a:p>
        </p:txBody>
      </p:sp>
      <p:sp>
        <p:nvSpPr>
          <p:cNvPr id="18" name="TextBox 17"/>
          <p:cNvSpPr txBox="1"/>
          <p:nvPr/>
        </p:nvSpPr>
        <p:spPr>
          <a:xfrm>
            <a:off x="2971800" y="5181600"/>
            <a:ext cx="718131" cy="369332"/>
          </a:xfrm>
          <a:prstGeom prst="rect">
            <a:avLst/>
          </a:prstGeom>
          <a:noFill/>
        </p:spPr>
        <p:txBody>
          <a:bodyPr wrap="square" rtlCol="0">
            <a:spAutoFit/>
          </a:bodyPr>
          <a:lstStyle/>
          <a:p>
            <a:r>
              <a:rPr lang="en-US" dirty="0" smtClean="0"/>
              <a:t>D</a:t>
            </a:r>
            <a:r>
              <a:rPr lang="en-US" baseline="-25000" dirty="0" smtClean="0"/>
              <a:t>B</a:t>
            </a:r>
            <a:endParaRPr lang="en-US" baseline="-25000" dirty="0"/>
          </a:p>
        </p:txBody>
      </p:sp>
      <p:sp>
        <p:nvSpPr>
          <p:cNvPr id="19" name="TextBox 18"/>
          <p:cNvSpPr txBox="1"/>
          <p:nvPr/>
        </p:nvSpPr>
        <p:spPr>
          <a:xfrm>
            <a:off x="3429000" y="5181600"/>
            <a:ext cx="609600" cy="369332"/>
          </a:xfrm>
          <a:prstGeom prst="rect">
            <a:avLst/>
          </a:prstGeom>
          <a:noFill/>
        </p:spPr>
        <p:txBody>
          <a:bodyPr wrap="square" rtlCol="0">
            <a:spAutoFit/>
          </a:bodyPr>
          <a:lstStyle/>
          <a:p>
            <a:r>
              <a:rPr lang="en-US" dirty="0" smtClean="0"/>
              <a:t>D</a:t>
            </a:r>
            <a:r>
              <a:rPr lang="en-US" baseline="-25000" dirty="0" smtClean="0"/>
              <a:t>C</a:t>
            </a:r>
            <a:endParaRPr lang="en-US" baseline="-25000" dirty="0"/>
          </a:p>
        </p:txBody>
      </p:sp>
      <p:sp>
        <p:nvSpPr>
          <p:cNvPr id="13" name="TextBox 12"/>
          <p:cNvSpPr txBox="1"/>
          <p:nvPr/>
        </p:nvSpPr>
        <p:spPr>
          <a:xfrm>
            <a:off x="6096000" y="4038600"/>
            <a:ext cx="838200" cy="369332"/>
          </a:xfrm>
          <a:prstGeom prst="rect">
            <a:avLst/>
          </a:prstGeom>
          <a:noFill/>
        </p:spPr>
        <p:txBody>
          <a:bodyPr wrap="square" rtlCol="0">
            <a:spAutoFit/>
          </a:bodyPr>
          <a:lstStyle/>
          <a:p>
            <a:r>
              <a:rPr lang="en-US" dirty="0" smtClean="0"/>
              <a:t>D</a:t>
            </a:r>
            <a:r>
              <a:rPr lang="en-US" baseline="-25000" dirty="0" smtClean="0"/>
              <a:t>M</a:t>
            </a:r>
            <a:endParaRPr lang="en-US" baseline="-25000" dirty="0"/>
          </a:p>
        </p:txBody>
      </p:sp>
      <p:sp>
        <p:nvSpPr>
          <p:cNvPr id="15" name="TextBox 14"/>
          <p:cNvSpPr txBox="1"/>
          <p:nvPr/>
        </p:nvSpPr>
        <p:spPr>
          <a:xfrm>
            <a:off x="6172200" y="5715000"/>
            <a:ext cx="1327731" cy="369332"/>
          </a:xfrm>
          <a:prstGeom prst="rect">
            <a:avLst/>
          </a:prstGeom>
          <a:noFill/>
        </p:spPr>
        <p:txBody>
          <a:bodyPr wrap="square" rtlCol="0">
            <a:spAutoFit/>
          </a:bodyPr>
          <a:lstStyle/>
          <a:p>
            <a:r>
              <a:rPr lang="en-US" dirty="0" smtClean="0"/>
              <a:t>X</a:t>
            </a:r>
            <a:endParaRPr lang="en-US" dirty="0"/>
          </a:p>
        </p:txBody>
      </p:sp>
      <p:sp>
        <p:nvSpPr>
          <p:cNvPr id="20" name="TextBox 19"/>
          <p:cNvSpPr txBox="1"/>
          <p:nvPr/>
        </p:nvSpPr>
        <p:spPr>
          <a:xfrm>
            <a:off x="990600" y="5638800"/>
            <a:ext cx="337131" cy="369332"/>
          </a:xfrm>
          <a:prstGeom prst="rect">
            <a:avLst/>
          </a:prstGeom>
          <a:noFill/>
        </p:spPr>
        <p:txBody>
          <a:bodyPr wrap="square" rtlCol="0">
            <a:spAutoFit/>
          </a:bodyPr>
          <a:lstStyle/>
          <a:p>
            <a:r>
              <a:rPr lang="en-US" dirty="0" smtClean="0"/>
              <a:t>O</a:t>
            </a:r>
            <a:endParaRPr lang="en-US" dirty="0"/>
          </a:p>
        </p:txBody>
      </p:sp>
      <p:sp>
        <p:nvSpPr>
          <p:cNvPr id="21" name="TextBox 20"/>
          <p:cNvSpPr txBox="1"/>
          <p:nvPr/>
        </p:nvSpPr>
        <p:spPr>
          <a:xfrm flipH="1">
            <a:off x="1066800" y="1371600"/>
            <a:ext cx="228600" cy="369332"/>
          </a:xfrm>
          <a:prstGeom prst="rect">
            <a:avLst/>
          </a:prstGeom>
          <a:noFill/>
        </p:spPr>
        <p:txBody>
          <a:bodyPr wrap="square" rtlCol="0">
            <a:spAutoFit/>
          </a:bodyPr>
          <a:lstStyle/>
          <a:p>
            <a:r>
              <a:rPr lang="en-US" dirty="0" smtClean="0"/>
              <a:t>Y</a:t>
            </a:r>
            <a:endParaRPr lang="en-US" dirty="0"/>
          </a:p>
        </p:txBody>
      </p:sp>
      <p:sp>
        <p:nvSpPr>
          <p:cNvPr id="22" name="TextBox 21"/>
          <p:cNvSpPr txBox="1"/>
          <p:nvPr/>
        </p:nvSpPr>
        <p:spPr>
          <a:xfrm rot="16200000">
            <a:off x="375835" y="2819400"/>
            <a:ext cx="1175331" cy="369332"/>
          </a:xfrm>
          <a:prstGeom prst="rect">
            <a:avLst/>
          </a:prstGeom>
          <a:noFill/>
        </p:spPr>
        <p:txBody>
          <a:bodyPr wrap="square" rtlCol="0">
            <a:spAutoFit/>
          </a:bodyPr>
          <a:lstStyle/>
          <a:p>
            <a:r>
              <a:rPr lang="en-US" dirty="0" smtClean="0"/>
              <a:t>Price</a:t>
            </a:r>
            <a:endParaRPr lang="en-US" dirty="0"/>
          </a:p>
        </p:txBody>
      </p:sp>
      <p:sp>
        <p:nvSpPr>
          <p:cNvPr id="23" name="TextBox 22"/>
          <p:cNvSpPr txBox="1"/>
          <p:nvPr/>
        </p:nvSpPr>
        <p:spPr>
          <a:xfrm>
            <a:off x="2743200" y="5791200"/>
            <a:ext cx="1295400" cy="369332"/>
          </a:xfrm>
          <a:prstGeom prst="rect">
            <a:avLst/>
          </a:prstGeom>
          <a:noFill/>
        </p:spPr>
        <p:txBody>
          <a:bodyPr wrap="square" rtlCol="0">
            <a:spAutoFit/>
          </a:bodyPr>
          <a:lstStyle/>
          <a:p>
            <a:r>
              <a:rPr lang="en-US" dirty="0" smtClean="0"/>
              <a:t>Quantity</a:t>
            </a:r>
            <a:endParaRPr lang="en-US" dirty="0"/>
          </a:p>
        </p:txBody>
      </p:sp>
      <p:sp>
        <p:nvSpPr>
          <p:cNvPr id="24" name="Slide Number Placeholder 23"/>
          <p:cNvSpPr>
            <a:spLocks noGrp="1"/>
          </p:cNvSpPr>
          <p:nvPr>
            <p:ph type="sldNum" sz="quarter" idx="12"/>
          </p:nvPr>
        </p:nvSpPr>
        <p:spPr/>
        <p:txBody>
          <a:bodyPr/>
          <a:lstStyle/>
          <a:p>
            <a:fld id="{91E94460-E04D-4C40-995E-9D845FB9259D}"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048512"/>
          </a:xfrm>
        </p:spPr>
        <p:txBody>
          <a:bodyPr>
            <a:normAutofit fontScale="90000"/>
          </a:bodyPr>
          <a:lstStyle/>
          <a:p>
            <a:pPr algn="ctr"/>
            <a:r>
              <a:rPr lang="en-US" sz="4000" b="1" i="1" dirty="0" smtClean="0"/>
              <a:t>Factors affecting the demand or (determinants of demand)</a:t>
            </a:r>
            <a:endParaRPr lang="en-US" sz="4000" b="1" i="1" dirty="0"/>
          </a:p>
        </p:txBody>
      </p:sp>
      <p:sp>
        <p:nvSpPr>
          <p:cNvPr id="3" name="Content Placeholder 2"/>
          <p:cNvSpPr>
            <a:spLocks noGrp="1"/>
          </p:cNvSpPr>
          <p:nvPr>
            <p:ph idx="1"/>
          </p:nvPr>
        </p:nvSpPr>
        <p:spPr>
          <a:xfrm>
            <a:off x="457200" y="1752600"/>
            <a:ext cx="8229600" cy="4876800"/>
          </a:xfrm>
        </p:spPr>
        <p:txBody>
          <a:bodyPr/>
          <a:lstStyle/>
          <a:p>
            <a:pPr marL="571500" indent="-571500">
              <a:buFont typeface="+mj-lt"/>
              <a:buAutoNum type="romanUcPeriod"/>
            </a:pPr>
            <a:r>
              <a:rPr lang="en-US" dirty="0" smtClean="0"/>
              <a:t>Price of commodity</a:t>
            </a:r>
          </a:p>
          <a:p>
            <a:pPr marL="571500" indent="-571500">
              <a:buFont typeface="+mj-lt"/>
              <a:buAutoNum type="romanUcPeriod"/>
            </a:pPr>
            <a:r>
              <a:rPr lang="en-US" dirty="0" smtClean="0"/>
              <a:t>Income of the consumer.</a:t>
            </a:r>
          </a:p>
          <a:p>
            <a:pPr marL="571500" indent="-571500">
              <a:buFont typeface="+mj-lt"/>
              <a:buAutoNum type="romanUcPeriod"/>
            </a:pPr>
            <a:r>
              <a:rPr lang="en-US" dirty="0" smtClean="0"/>
              <a:t>Change in population.</a:t>
            </a:r>
          </a:p>
          <a:p>
            <a:pPr marL="571500" indent="-571500">
              <a:buFont typeface="+mj-lt"/>
              <a:buAutoNum type="romanUcPeriod"/>
            </a:pPr>
            <a:r>
              <a:rPr lang="en-US" dirty="0" smtClean="0"/>
              <a:t>Price of related commodities.</a:t>
            </a:r>
          </a:p>
          <a:p>
            <a:pPr marL="571500" indent="-571500">
              <a:buFont typeface="+mj-lt"/>
              <a:buAutoNum type="romanUcPeriod"/>
            </a:pPr>
            <a:r>
              <a:rPr lang="en-US" dirty="0" smtClean="0"/>
              <a:t>Tastes, habits and preferences of consumers.</a:t>
            </a:r>
          </a:p>
          <a:p>
            <a:pPr marL="571500" indent="-571500">
              <a:buFont typeface="+mj-lt"/>
              <a:buAutoNum type="romanUcPeriod"/>
            </a:pPr>
            <a:r>
              <a:rPr lang="en-US" dirty="0" smtClean="0"/>
              <a:t>Advertisement.</a:t>
            </a:r>
          </a:p>
          <a:p>
            <a:pPr marL="571500" indent="-571500">
              <a:buFont typeface="+mj-lt"/>
              <a:buAutoNum type="romanUcPeriod"/>
            </a:pPr>
            <a:r>
              <a:rPr lang="en-US" dirty="0" smtClean="0"/>
              <a:t>Weather</a:t>
            </a:r>
          </a:p>
          <a:p>
            <a:pPr marL="571500" indent="-571500">
              <a:buFont typeface="+mj-lt"/>
              <a:buAutoNum type="romanUcPeriod"/>
            </a:pPr>
            <a:r>
              <a:rPr lang="en-US" dirty="0" smtClean="0"/>
              <a:t>Change in quantity of money circulation in an economy</a:t>
            </a:r>
          </a:p>
          <a:p>
            <a:pPr marL="571500" indent="-571500">
              <a:buFont typeface="+mj-lt"/>
              <a:buAutoNum type="romanUcPeriod"/>
            </a:pPr>
            <a:r>
              <a:rPr lang="en-US" dirty="0" smtClean="0"/>
              <a:t>Tax rate.</a:t>
            </a:r>
            <a:endParaRPr lang="en-US"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pPr algn="ctr"/>
            <a:r>
              <a:rPr lang="en-US" sz="4000" b="1" i="1" dirty="0" smtClean="0"/>
              <a:t>Demand function</a:t>
            </a:r>
            <a:endParaRPr lang="en-US" sz="4000" b="1" i="1" dirty="0"/>
          </a:p>
        </p:txBody>
      </p:sp>
      <p:sp>
        <p:nvSpPr>
          <p:cNvPr id="3" name="Content Placeholder 2"/>
          <p:cNvSpPr>
            <a:spLocks noGrp="1"/>
          </p:cNvSpPr>
          <p:nvPr>
            <p:ph idx="1"/>
          </p:nvPr>
        </p:nvSpPr>
        <p:spPr>
          <a:xfrm>
            <a:off x="457200" y="1828800"/>
            <a:ext cx="8229600" cy="5029200"/>
          </a:xfrm>
        </p:spPr>
        <p:txBody>
          <a:bodyPr>
            <a:normAutofit fontScale="92500"/>
          </a:bodyPr>
          <a:lstStyle/>
          <a:p>
            <a:pPr algn="just"/>
            <a:r>
              <a:rPr lang="en-US" dirty="0" smtClean="0"/>
              <a:t>The functional relationship between quantity demanded and its determinants is called demand function.</a:t>
            </a:r>
          </a:p>
          <a:p>
            <a:pPr algn="just">
              <a:buNone/>
            </a:pPr>
            <a:r>
              <a:rPr lang="en-US" dirty="0" smtClean="0"/>
              <a:t>           I.e. Q</a:t>
            </a:r>
            <a:r>
              <a:rPr lang="en-US" baseline="-25000" dirty="0" smtClean="0"/>
              <a:t>X= f</a:t>
            </a:r>
            <a:r>
              <a:rPr lang="en-US" dirty="0" smtClean="0"/>
              <a:t> ( </a:t>
            </a:r>
            <a:r>
              <a:rPr lang="en-US" dirty="0" err="1" smtClean="0"/>
              <a:t>P,P</a:t>
            </a:r>
            <a:r>
              <a:rPr lang="en-US" baseline="-25000" dirty="0" err="1" smtClean="0"/>
              <a:t>r,</a:t>
            </a:r>
            <a:r>
              <a:rPr lang="en-US" dirty="0" err="1" smtClean="0"/>
              <a:t>Y,Pop,M,W,A</a:t>
            </a:r>
            <a:r>
              <a:rPr lang="en-US" dirty="0" smtClean="0"/>
              <a:t>)</a:t>
            </a:r>
          </a:p>
          <a:p>
            <a:pPr algn="just">
              <a:buNone/>
            </a:pPr>
            <a:r>
              <a:rPr lang="en-US" dirty="0" smtClean="0"/>
              <a:t>    Where,Q</a:t>
            </a:r>
            <a:r>
              <a:rPr lang="en-US" baseline="-25000" dirty="0" smtClean="0"/>
              <a:t>X </a:t>
            </a:r>
            <a:r>
              <a:rPr lang="en-US" dirty="0" smtClean="0"/>
              <a:t> = demand for X goods, P =price, P</a:t>
            </a:r>
            <a:r>
              <a:rPr lang="en-US" baseline="-25000" dirty="0" smtClean="0"/>
              <a:t>r</a:t>
            </a:r>
            <a:r>
              <a:rPr lang="en-US" dirty="0" smtClean="0"/>
              <a:t> = price of related goods, Y = income of consumer, pop = population, M = money supply, W = weather, </a:t>
            </a:r>
          </a:p>
          <a:p>
            <a:pPr algn="just">
              <a:buNone/>
            </a:pPr>
            <a:r>
              <a:rPr lang="en-US" dirty="0" smtClean="0"/>
              <a:t>    A = advertisement, </a:t>
            </a:r>
          </a:p>
          <a:p>
            <a:pPr algn="just">
              <a:buNone/>
            </a:pPr>
            <a:r>
              <a:rPr lang="en-US" dirty="0" smtClean="0"/>
              <a:t>    For simplicity demand function can be written as </a:t>
            </a:r>
          </a:p>
          <a:p>
            <a:pPr algn="just">
              <a:buNone/>
            </a:pPr>
            <a:r>
              <a:rPr lang="en-US" dirty="0" smtClean="0"/>
              <a:t>    Q</a:t>
            </a:r>
            <a:r>
              <a:rPr lang="en-US" baseline="-25000" dirty="0" smtClean="0"/>
              <a:t>X</a:t>
            </a:r>
            <a:r>
              <a:rPr lang="en-US" dirty="0" smtClean="0"/>
              <a:t> = f(price)</a:t>
            </a:r>
            <a:endParaRPr lang="en-US" baseline="-25000" dirty="0" smtClean="0"/>
          </a:p>
          <a:p>
            <a:pPr algn="just">
              <a:buNone/>
            </a:pPr>
            <a:r>
              <a:rPr lang="en-US" dirty="0" smtClean="0"/>
              <a:t>     </a:t>
            </a:r>
          </a:p>
          <a:p>
            <a:pPr algn="just">
              <a:buNone/>
            </a:pPr>
            <a:r>
              <a:rPr lang="en-US" baseline="-25000" dirty="0" smtClean="0"/>
              <a:t>   </a:t>
            </a:r>
          </a:p>
          <a:p>
            <a:pPr algn="just">
              <a:buNone/>
            </a:pPr>
            <a:r>
              <a:rPr lang="en-US" baseline="-25000" dirty="0" smtClean="0"/>
              <a:t>    </a:t>
            </a:r>
          </a:p>
          <a:p>
            <a:endParaRPr lang="en-US" baseline="-25000"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i="1" dirty="0" smtClean="0"/>
              <a:t>Types of demand function</a:t>
            </a:r>
            <a:endParaRPr lang="en-US" sz="4000" b="1" i="1" dirty="0"/>
          </a:p>
        </p:txBody>
      </p:sp>
      <p:sp>
        <p:nvSpPr>
          <p:cNvPr id="3" name="Content Placeholder 2"/>
          <p:cNvSpPr>
            <a:spLocks noGrp="1"/>
          </p:cNvSpPr>
          <p:nvPr>
            <p:ph idx="1"/>
          </p:nvPr>
        </p:nvSpPr>
        <p:spPr>
          <a:xfrm>
            <a:off x="457200" y="1935480"/>
            <a:ext cx="8229600" cy="4541520"/>
          </a:xfrm>
        </p:spPr>
        <p:txBody>
          <a:bodyPr/>
          <a:lstStyle/>
          <a:p>
            <a:pPr marL="514350" indent="-514350" algn="ctr">
              <a:buFont typeface="+mj-lt"/>
              <a:buAutoNum type="arabicPeriod"/>
            </a:pPr>
            <a:r>
              <a:rPr lang="en-US" b="1" i="1" dirty="0" smtClean="0"/>
              <a:t>Linear demand function:- </a:t>
            </a:r>
            <a:r>
              <a:rPr lang="en-US" dirty="0" smtClean="0"/>
              <a:t>The</a:t>
            </a:r>
            <a:r>
              <a:rPr lang="en-US" b="1" i="1" dirty="0" smtClean="0"/>
              <a:t> </a:t>
            </a:r>
            <a:r>
              <a:rPr lang="en-US" dirty="0" smtClean="0"/>
              <a:t>slope of the demand curve remains constant throughout its length is called linear demand function. It is expressed as, Q</a:t>
            </a:r>
            <a:r>
              <a:rPr lang="en-US" baseline="-25000" dirty="0" smtClean="0"/>
              <a:t>X</a:t>
            </a:r>
            <a:r>
              <a:rPr lang="en-US" dirty="0" smtClean="0"/>
              <a:t> = a+bP</a:t>
            </a:r>
            <a:r>
              <a:rPr lang="en-US" baseline="-25000" dirty="0" smtClean="0"/>
              <a:t>x</a:t>
            </a:r>
            <a:r>
              <a:rPr lang="en-US" dirty="0" smtClean="0"/>
              <a:t> ,                                                where, a = intercept, or autonomous demand,           b = slope of demand curve.                                                </a:t>
            </a:r>
            <a:r>
              <a:rPr lang="en-US" b="1" dirty="0" smtClean="0"/>
              <a:t>Linear demand schedule   </a:t>
            </a:r>
            <a:endParaRPr lang="en-US" b="1" i="1" baseline="-25000" dirty="0"/>
          </a:p>
        </p:txBody>
      </p:sp>
      <p:graphicFrame>
        <p:nvGraphicFramePr>
          <p:cNvPr id="4" name="Table 3"/>
          <p:cNvGraphicFramePr>
            <a:graphicFrameLocks noGrp="1"/>
          </p:cNvGraphicFramePr>
          <p:nvPr/>
        </p:nvGraphicFramePr>
        <p:xfrm>
          <a:off x="1447800" y="4800600"/>
          <a:ext cx="6096000" cy="1828800"/>
        </p:xfrm>
        <a:graphic>
          <a:graphicData uri="http://schemas.openxmlformats.org/drawingml/2006/table">
            <a:tbl>
              <a:tblPr firstRow="1" bandRow="1">
                <a:tableStyleId>{5C22544A-7EE6-4342-B048-85BDC9FD1C3A}</a:tableStyleId>
              </a:tblPr>
              <a:tblGrid>
                <a:gridCol w="2971800"/>
                <a:gridCol w="3124200"/>
              </a:tblGrid>
              <a:tr h="350520">
                <a:tc>
                  <a:txBody>
                    <a:bodyPr/>
                    <a:lstStyle/>
                    <a:p>
                      <a:r>
                        <a:rPr lang="en-US" dirty="0" smtClean="0"/>
                        <a:t>price</a:t>
                      </a:r>
                      <a:endParaRPr lang="en-US" dirty="0"/>
                    </a:p>
                  </a:txBody>
                  <a:tcPr/>
                </a:tc>
                <a:tc>
                  <a:txBody>
                    <a:bodyPr/>
                    <a:lstStyle/>
                    <a:p>
                      <a:r>
                        <a:rPr lang="en-US" dirty="0" smtClean="0"/>
                        <a:t>Quantity demanded</a:t>
                      </a:r>
                      <a:endParaRPr lang="en-US" dirty="0"/>
                    </a:p>
                  </a:txBody>
                  <a:tcPr/>
                </a:tc>
              </a:tr>
              <a:tr h="1402080">
                <a:tc>
                  <a:txBody>
                    <a:bodyPr/>
                    <a:lstStyle/>
                    <a:p>
                      <a:r>
                        <a:rPr lang="en-US" dirty="0" smtClean="0"/>
                        <a:t>5</a:t>
                      </a:r>
                    </a:p>
                    <a:p>
                      <a:r>
                        <a:rPr lang="en-US" dirty="0" smtClean="0"/>
                        <a:t>4</a:t>
                      </a:r>
                    </a:p>
                    <a:p>
                      <a:r>
                        <a:rPr lang="en-US" dirty="0" smtClean="0"/>
                        <a:t>3</a:t>
                      </a:r>
                    </a:p>
                    <a:p>
                      <a:r>
                        <a:rPr lang="en-US" dirty="0" smtClean="0"/>
                        <a:t>2</a:t>
                      </a:r>
                    </a:p>
                    <a:p>
                      <a:endParaRPr lang="en-US" dirty="0"/>
                    </a:p>
                  </a:txBody>
                  <a:tcPr/>
                </a:tc>
                <a:tc>
                  <a:txBody>
                    <a:bodyPr/>
                    <a:lstStyle/>
                    <a:p>
                      <a:r>
                        <a:rPr lang="en-US" dirty="0" smtClean="0"/>
                        <a:t>10</a:t>
                      </a:r>
                    </a:p>
                    <a:p>
                      <a:r>
                        <a:rPr lang="en-US" dirty="0" smtClean="0"/>
                        <a:t>15</a:t>
                      </a:r>
                    </a:p>
                    <a:p>
                      <a:r>
                        <a:rPr lang="en-US" dirty="0" smtClean="0"/>
                        <a:t>20</a:t>
                      </a:r>
                    </a:p>
                    <a:p>
                      <a:r>
                        <a:rPr lang="en-US" dirty="0" smtClean="0"/>
                        <a:t>25</a:t>
                      </a:r>
                      <a:endParaRPr lang="en-US" dirty="0"/>
                    </a:p>
                  </a:txBody>
                  <a:tcPr/>
                </a:tc>
              </a:tr>
            </a:tbl>
          </a:graphicData>
        </a:graphic>
      </p:graphicFrame>
      <p:sp>
        <p:nvSpPr>
          <p:cNvPr id="5" name="Slide Number Placeholder 4"/>
          <p:cNvSpPr>
            <a:spLocks noGrp="1"/>
          </p:cNvSpPr>
          <p:nvPr>
            <p:ph type="sldNum" sz="quarter" idx="12"/>
          </p:nvPr>
        </p:nvSpPr>
        <p:spPr/>
        <p:txBody>
          <a:bodyPr/>
          <a:lstStyle/>
          <a:p>
            <a:fld id="{91E94460-E04D-4C40-995E-9D845FB9259D}" type="slidenum">
              <a:rPr lang="en-US" smtClean="0"/>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r>
              <a:rPr lang="en-US" b="1" dirty="0" smtClean="0"/>
              <a:t>Linear demand curve</a:t>
            </a:r>
            <a:endParaRPr lang="en-US" b="1" dirty="0"/>
          </a:p>
        </p:txBody>
      </p:sp>
      <p:cxnSp>
        <p:nvCxnSpPr>
          <p:cNvPr id="5" name="Straight Connector 4"/>
          <p:cNvCxnSpPr/>
          <p:nvPr/>
        </p:nvCxnSpPr>
        <p:spPr>
          <a:xfrm rot="5400000">
            <a:off x="1258094" y="3999706"/>
            <a:ext cx="2209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362200" y="5105400"/>
            <a:ext cx="3505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514600" y="3124200"/>
            <a:ext cx="2286000" cy="167640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648200" y="4648200"/>
            <a:ext cx="641931" cy="369332"/>
          </a:xfrm>
          <a:prstGeom prst="rect">
            <a:avLst/>
          </a:prstGeom>
          <a:noFill/>
        </p:spPr>
        <p:txBody>
          <a:bodyPr wrap="square" rtlCol="0">
            <a:spAutoFit/>
          </a:bodyPr>
          <a:lstStyle/>
          <a:p>
            <a:r>
              <a:rPr lang="en-US" dirty="0" smtClean="0"/>
              <a:t>D</a:t>
            </a:r>
            <a:endParaRPr lang="en-US" dirty="0"/>
          </a:p>
        </p:txBody>
      </p:sp>
      <p:sp>
        <p:nvSpPr>
          <p:cNvPr id="13" name="TextBox 12"/>
          <p:cNvSpPr txBox="1"/>
          <p:nvPr/>
        </p:nvSpPr>
        <p:spPr>
          <a:xfrm>
            <a:off x="2286000" y="2971800"/>
            <a:ext cx="510190" cy="369332"/>
          </a:xfrm>
          <a:prstGeom prst="rect">
            <a:avLst/>
          </a:prstGeom>
          <a:noFill/>
        </p:spPr>
        <p:txBody>
          <a:bodyPr wrap="square" rtlCol="0">
            <a:spAutoFit/>
          </a:bodyPr>
          <a:lstStyle/>
          <a:p>
            <a:r>
              <a:rPr lang="en-US" dirty="0" smtClean="0"/>
              <a:t>D</a:t>
            </a:r>
            <a:endParaRPr lang="en-US" dirty="0"/>
          </a:p>
        </p:txBody>
      </p:sp>
      <p:sp>
        <p:nvSpPr>
          <p:cNvPr id="14" name="TextBox 13"/>
          <p:cNvSpPr txBox="1"/>
          <p:nvPr/>
        </p:nvSpPr>
        <p:spPr>
          <a:xfrm>
            <a:off x="2209800" y="2667000"/>
            <a:ext cx="260931" cy="369332"/>
          </a:xfrm>
          <a:prstGeom prst="rect">
            <a:avLst/>
          </a:prstGeom>
          <a:noFill/>
        </p:spPr>
        <p:txBody>
          <a:bodyPr wrap="square" rtlCol="0">
            <a:spAutoFit/>
          </a:bodyPr>
          <a:lstStyle/>
          <a:p>
            <a:r>
              <a:rPr lang="en-US" dirty="0" smtClean="0"/>
              <a:t>Y</a:t>
            </a:r>
            <a:endParaRPr lang="en-US" dirty="0"/>
          </a:p>
        </p:txBody>
      </p:sp>
      <p:sp>
        <p:nvSpPr>
          <p:cNvPr id="15" name="TextBox 14"/>
          <p:cNvSpPr txBox="1"/>
          <p:nvPr/>
        </p:nvSpPr>
        <p:spPr>
          <a:xfrm>
            <a:off x="2133600" y="5029200"/>
            <a:ext cx="523014" cy="369332"/>
          </a:xfrm>
          <a:prstGeom prst="rect">
            <a:avLst/>
          </a:prstGeom>
          <a:noFill/>
        </p:spPr>
        <p:txBody>
          <a:bodyPr wrap="square" rtlCol="0">
            <a:spAutoFit/>
          </a:bodyPr>
          <a:lstStyle/>
          <a:p>
            <a:r>
              <a:rPr lang="en-US" dirty="0" smtClean="0"/>
              <a:t>O</a:t>
            </a:r>
            <a:endParaRPr lang="en-US" dirty="0"/>
          </a:p>
        </p:txBody>
      </p:sp>
      <p:sp>
        <p:nvSpPr>
          <p:cNvPr id="16" name="TextBox 15"/>
          <p:cNvSpPr txBox="1"/>
          <p:nvPr/>
        </p:nvSpPr>
        <p:spPr>
          <a:xfrm>
            <a:off x="5867400" y="5029200"/>
            <a:ext cx="337131" cy="369332"/>
          </a:xfrm>
          <a:prstGeom prst="rect">
            <a:avLst/>
          </a:prstGeom>
          <a:noFill/>
        </p:spPr>
        <p:txBody>
          <a:bodyPr wrap="square" rtlCol="0">
            <a:spAutoFit/>
          </a:bodyPr>
          <a:lstStyle/>
          <a:p>
            <a:r>
              <a:rPr lang="en-US" dirty="0" smtClean="0"/>
              <a:t>X</a:t>
            </a:r>
            <a:endParaRPr lang="en-US" dirty="0"/>
          </a:p>
        </p:txBody>
      </p:sp>
      <p:sp>
        <p:nvSpPr>
          <p:cNvPr id="17" name="TextBox 16"/>
          <p:cNvSpPr txBox="1"/>
          <p:nvPr/>
        </p:nvSpPr>
        <p:spPr>
          <a:xfrm>
            <a:off x="3048000" y="5181600"/>
            <a:ext cx="1087157" cy="369332"/>
          </a:xfrm>
          <a:prstGeom prst="rect">
            <a:avLst/>
          </a:prstGeom>
          <a:noFill/>
        </p:spPr>
        <p:txBody>
          <a:bodyPr wrap="square" rtlCol="0">
            <a:spAutoFit/>
          </a:bodyPr>
          <a:lstStyle/>
          <a:p>
            <a:r>
              <a:rPr lang="en-US" dirty="0" smtClean="0"/>
              <a:t>Quantity</a:t>
            </a:r>
            <a:endParaRPr lang="en-US" dirty="0"/>
          </a:p>
        </p:txBody>
      </p:sp>
      <p:sp>
        <p:nvSpPr>
          <p:cNvPr id="18" name="TextBox 17"/>
          <p:cNvSpPr txBox="1"/>
          <p:nvPr/>
        </p:nvSpPr>
        <p:spPr>
          <a:xfrm rot="16452537">
            <a:off x="1554784" y="3450786"/>
            <a:ext cx="1022931" cy="369332"/>
          </a:xfrm>
          <a:prstGeom prst="rect">
            <a:avLst/>
          </a:prstGeom>
          <a:noFill/>
        </p:spPr>
        <p:txBody>
          <a:bodyPr wrap="square" rtlCol="0">
            <a:spAutoFit/>
          </a:bodyPr>
          <a:lstStyle/>
          <a:p>
            <a:r>
              <a:rPr lang="en-US" dirty="0" smtClean="0"/>
              <a:t>price</a:t>
            </a:r>
            <a:endParaRPr lang="en-US" dirty="0"/>
          </a:p>
        </p:txBody>
      </p:sp>
      <p:sp>
        <p:nvSpPr>
          <p:cNvPr id="19" name="Slide Number Placeholder 18"/>
          <p:cNvSpPr>
            <a:spLocks noGrp="1"/>
          </p:cNvSpPr>
          <p:nvPr>
            <p:ph type="sldNum" sz="quarter" idx="12"/>
          </p:nvPr>
        </p:nvSpPr>
        <p:spPr/>
        <p:txBody>
          <a:bodyPr/>
          <a:lstStyle/>
          <a:p>
            <a:fld id="{91E94460-E04D-4C40-995E-9D845FB9259D}"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953000"/>
          </a:xfrm>
        </p:spPr>
        <p:txBody>
          <a:bodyPr/>
          <a:lstStyle/>
          <a:p>
            <a:pPr marL="514350" indent="-514350">
              <a:buNone/>
            </a:pPr>
            <a:r>
              <a:rPr lang="en-US" dirty="0" smtClean="0"/>
              <a:t> 2. </a:t>
            </a:r>
            <a:r>
              <a:rPr lang="en-US" b="1" dirty="0" smtClean="0"/>
              <a:t>non linear demand function:- </a:t>
            </a:r>
            <a:r>
              <a:rPr lang="en-US" dirty="0" smtClean="0"/>
              <a:t>The slope of demand curve changes all along the demand curve is called non linear demand function.                              It can be written as  Q</a:t>
            </a:r>
            <a:r>
              <a:rPr lang="en-US" baseline="-25000" dirty="0" smtClean="0"/>
              <a:t>x  </a:t>
            </a:r>
            <a:r>
              <a:rPr lang="en-US" dirty="0" smtClean="0"/>
              <a:t> =aP</a:t>
            </a:r>
            <a:r>
              <a:rPr lang="en-US" baseline="-25000" dirty="0" smtClean="0"/>
              <a:t>x</a:t>
            </a:r>
            <a:r>
              <a:rPr lang="en-US" sz="2400" baseline="30000" dirty="0" smtClean="0"/>
              <a:t>b</a:t>
            </a:r>
            <a:r>
              <a:rPr lang="en-US" sz="2400" dirty="0" smtClean="0"/>
              <a:t>                                                                                 </a:t>
            </a:r>
            <a:r>
              <a:rPr lang="en-US" sz="2400" b="1" dirty="0" smtClean="0"/>
              <a:t>non linear demand schedule</a:t>
            </a:r>
          </a:p>
          <a:p>
            <a:pPr marL="514350" indent="-514350">
              <a:buNone/>
            </a:pPr>
            <a:endParaRPr lang="en-US" sz="2400" b="1" dirty="0" smtClean="0"/>
          </a:p>
          <a:p>
            <a:pPr marL="514350" indent="-514350">
              <a:buNone/>
            </a:pPr>
            <a:endParaRPr lang="en-US" sz="2400" b="1" dirty="0" smtClean="0"/>
          </a:p>
          <a:p>
            <a:pPr marL="514350" indent="-514350">
              <a:buNone/>
            </a:pPr>
            <a:endParaRPr lang="en-US" b="1" baseline="-25000" dirty="0"/>
          </a:p>
        </p:txBody>
      </p:sp>
      <p:graphicFrame>
        <p:nvGraphicFramePr>
          <p:cNvPr id="4" name="Table 3"/>
          <p:cNvGraphicFramePr>
            <a:graphicFrameLocks noGrp="1"/>
          </p:cNvGraphicFramePr>
          <p:nvPr/>
        </p:nvGraphicFramePr>
        <p:xfrm>
          <a:off x="1219200" y="3810000"/>
          <a:ext cx="6477000" cy="1905000"/>
        </p:xfrm>
        <a:graphic>
          <a:graphicData uri="http://schemas.openxmlformats.org/drawingml/2006/table">
            <a:tbl>
              <a:tblPr firstRow="1" bandRow="1">
                <a:tableStyleId>{5C22544A-7EE6-4342-B048-85BDC9FD1C3A}</a:tableStyleId>
              </a:tblPr>
              <a:tblGrid>
                <a:gridCol w="3238500"/>
                <a:gridCol w="3238500"/>
              </a:tblGrid>
              <a:tr h="762000">
                <a:tc>
                  <a:txBody>
                    <a:bodyPr/>
                    <a:lstStyle/>
                    <a:p>
                      <a:r>
                        <a:rPr lang="en-US" dirty="0" smtClean="0"/>
                        <a:t>Price of commodity X</a:t>
                      </a:r>
                      <a:endParaRPr lang="en-US" dirty="0"/>
                    </a:p>
                  </a:txBody>
                  <a:tcPr/>
                </a:tc>
                <a:tc>
                  <a:txBody>
                    <a:bodyPr/>
                    <a:lstStyle/>
                    <a:p>
                      <a:r>
                        <a:rPr lang="en-US" dirty="0" smtClean="0"/>
                        <a:t>Quantity demanded of X</a:t>
                      </a:r>
                      <a:endParaRPr lang="en-US" dirty="0"/>
                    </a:p>
                  </a:txBody>
                  <a:tcPr/>
                </a:tc>
              </a:tr>
              <a:tr h="1143000">
                <a:tc>
                  <a:txBody>
                    <a:bodyPr/>
                    <a:lstStyle/>
                    <a:p>
                      <a:r>
                        <a:rPr lang="en-US" dirty="0" smtClean="0"/>
                        <a:t>20</a:t>
                      </a:r>
                    </a:p>
                    <a:p>
                      <a:r>
                        <a:rPr lang="en-US" dirty="0" smtClean="0"/>
                        <a:t>10</a:t>
                      </a:r>
                    </a:p>
                    <a:p>
                      <a:r>
                        <a:rPr lang="en-US" dirty="0" smtClean="0"/>
                        <a:t>5</a:t>
                      </a:r>
                      <a:endParaRPr lang="en-US" dirty="0"/>
                    </a:p>
                  </a:txBody>
                  <a:tcPr/>
                </a:tc>
                <a:tc>
                  <a:txBody>
                    <a:bodyPr/>
                    <a:lstStyle/>
                    <a:p>
                      <a:r>
                        <a:rPr lang="en-US" dirty="0" smtClean="0"/>
                        <a:t>10</a:t>
                      </a:r>
                    </a:p>
                    <a:p>
                      <a:r>
                        <a:rPr lang="en-US" dirty="0" smtClean="0"/>
                        <a:t>20</a:t>
                      </a:r>
                    </a:p>
                    <a:p>
                      <a:r>
                        <a:rPr lang="en-US" dirty="0" smtClean="0"/>
                        <a:t>40</a:t>
                      </a:r>
                      <a:endParaRPr lang="en-US" dirty="0"/>
                    </a:p>
                  </a:txBody>
                  <a:tcPr/>
                </a:tc>
              </a:tr>
            </a:tbl>
          </a:graphicData>
        </a:graphic>
      </p:graphicFrame>
      <p:sp>
        <p:nvSpPr>
          <p:cNvPr id="5" name="Slide Number Placeholder 4"/>
          <p:cNvSpPr>
            <a:spLocks noGrp="1"/>
          </p:cNvSpPr>
          <p:nvPr>
            <p:ph type="sldNum" sz="quarter" idx="12"/>
          </p:nvPr>
        </p:nvSpPr>
        <p:spPr/>
        <p:txBody>
          <a:bodyPr/>
          <a:lstStyle/>
          <a:p>
            <a:fld id="{91E94460-E04D-4C40-995E-9D845FB9259D}" type="slidenum">
              <a:rPr lang="en-US" smtClean="0"/>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1143000"/>
          </a:xfrm>
        </p:spPr>
        <p:txBody>
          <a:bodyPr>
            <a:normAutofit/>
          </a:bodyPr>
          <a:lstStyle/>
          <a:p>
            <a:pPr algn="ctr"/>
            <a:r>
              <a:rPr lang="en-US" sz="4000" dirty="0" smtClean="0"/>
              <a:t>Law of demand</a:t>
            </a:r>
            <a:endParaRPr lang="en-US" sz="4000" dirty="0"/>
          </a:p>
        </p:txBody>
      </p:sp>
      <p:sp>
        <p:nvSpPr>
          <p:cNvPr id="3" name="Content Placeholder 2"/>
          <p:cNvSpPr>
            <a:spLocks noGrp="1"/>
          </p:cNvSpPr>
          <p:nvPr>
            <p:ph idx="1"/>
          </p:nvPr>
        </p:nvSpPr>
        <p:spPr/>
        <p:txBody>
          <a:bodyPr>
            <a:noAutofit/>
          </a:bodyPr>
          <a:lstStyle/>
          <a:p>
            <a:r>
              <a:rPr lang="en-US" sz="3200" dirty="0" smtClean="0"/>
              <a:t>Ceteris Paribus, the inverse relationship between price and quantity demanded is called law of demand. According to this law, the demand for commodity increases with a fall in its price and decreases with a rise in its price other things remaining the same. Other things remaining the same means income of the consumer. Taste, fashion, climate population etc remains constant.  </a:t>
            </a:r>
          </a:p>
          <a:p>
            <a:pPr>
              <a:buNone/>
            </a:pPr>
            <a:endParaRPr lang="en-US" sz="3200"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i="1" dirty="0" smtClean="0"/>
              <a:t>Assumption of law of demand</a:t>
            </a:r>
            <a:endParaRPr lang="en-US" sz="4000" b="1" i="1" dirty="0"/>
          </a:p>
        </p:txBody>
      </p:sp>
      <p:sp>
        <p:nvSpPr>
          <p:cNvPr id="3" name="Content Placeholder 2"/>
          <p:cNvSpPr>
            <a:spLocks noGrp="1"/>
          </p:cNvSpPr>
          <p:nvPr>
            <p:ph idx="1"/>
          </p:nvPr>
        </p:nvSpPr>
        <p:spPr/>
        <p:txBody>
          <a:bodyPr/>
          <a:lstStyle/>
          <a:p>
            <a:r>
              <a:rPr lang="en-US" dirty="0" smtClean="0"/>
              <a:t>No change in income of the consumer.</a:t>
            </a:r>
          </a:p>
          <a:p>
            <a:r>
              <a:rPr lang="en-US" dirty="0" smtClean="0"/>
              <a:t>No change in price of related goods.</a:t>
            </a:r>
          </a:p>
          <a:p>
            <a:r>
              <a:rPr lang="en-US" dirty="0" smtClean="0"/>
              <a:t>No change in taste, habits, and fashion.</a:t>
            </a:r>
          </a:p>
          <a:p>
            <a:r>
              <a:rPr lang="en-US" dirty="0" smtClean="0"/>
              <a:t>No change in weathers.</a:t>
            </a:r>
          </a:p>
          <a:p>
            <a:r>
              <a:rPr lang="en-US" dirty="0" smtClean="0"/>
              <a:t>No change in population.</a:t>
            </a:r>
          </a:p>
          <a:p>
            <a:r>
              <a:rPr lang="en-US" dirty="0" smtClean="0"/>
              <a:t>Supply of money remains constant.</a:t>
            </a:r>
          </a:p>
          <a:p>
            <a:r>
              <a:rPr lang="en-US" dirty="0" smtClean="0"/>
              <a:t>No effect of advertisement.</a:t>
            </a:r>
          </a:p>
          <a:p>
            <a:r>
              <a:rPr lang="en-US" dirty="0" smtClean="0"/>
              <a:t>No expectation of future change in price.</a:t>
            </a:r>
            <a:endParaRPr lang="en-US"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lstStyle/>
          <a:p>
            <a:r>
              <a:rPr lang="en-US" dirty="0" smtClean="0"/>
              <a:t>The following demand schedule and curve shows the law of demand.</a:t>
            </a:r>
            <a:endParaRPr lang="en-US" dirty="0"/>
          </a:p>
        </p:txBody>
      </p:sp>
      <p:graphicFrame>
        <p:nvGraphicFramePr>
          <p:cNvPr id="4" name="Table 3"/>
          <p:cNvGraphicFramePr>
            <a:graphicFrameLocks noGrp="1"/>
          </p:cNvGraphicFramePr>
          <p:nvPr/>
        </p:nvGraphicFramePr>
        <p:xfrm>
          <a:off x="762000" y="1981200"/>
          <a:ext cx="6477000" cy="2087880"/>
        </p:xfrm>
        <a:graphic>
          <a:graphicData uri="http://schemas.openxmlformats.org/drawingml/2006/table">
            <a:tbl>
              <a:tblPr firstRow="1" bandRow="1">
                <a:tableStyleId>{5C22544A-7EE6-4342-B048-85BDC9FD1C3A}</a:tableStyleId>
              </a:tblPr>
              <a:tblGrid>
                <a:gridCol w="3048000"/>
                <a:gridCol w="3429000"/>
              </a:tblGrid>
              <a:tr h="533400">
                <a:tc>
                  <a:txBody>
                    <a:bodyPr/>
                    <a:lstStyle/>
                    <a:p>
                      <a:r>
                        <a:rPr lang="en-US" sz="2400" dirty="0" smtClean="0"/>
                        <a:t>Price of commodity</a:t>
                      </a:r>
                      <a:endParaRPr lang="en-US" sz="2400" dirty="0"/>
                    </a:p>
                  </a:txBody>
                  <a:tcPr/>
                </a:tc>
                <a:tc>
                  <a:txBody>
                    <a:bodyPr/>
                    <a:lstStyle/>
                    <a:p>
                      <a:r>
                        <a:rPr lang="en-US" sz="2400" dirty="0" smtClean="0"/>
                        <a:t>Quantity demanded</a:t>
                      </a:r>
                      <a:endParaRPr lang="en-US" sz="2400" dirty="0"/>
                    </a:p>
                  </a:txBody>
                  <a:tcPr/>
                </a:tc>
              </a:tr>
              <a:tr h="896620">
                <a:tc>
                  <a:txBody>
                    <a:bodyPr/>
                    <a:lstStyle/>
                    <a:p>
                      <a:r>
                        <a:rPr lang="en-US" sz="2400" dirty="0" smtClean="0"/>
                        <a:t>1</a:t>
                      </a:r>
                    </a:p>
                    <a:p>
                      <a:r>
                        <a:rPr lang="en-US" sz="2400" dirty="0" smtClean="0"/>
                        <a:t>2</a:t>
                      </a:r>
                    </a:p>
                    <a:p>
                      <a:r>
                        <a:rPr lang="en-US" sz="2400" dirty="0" smtClean="0"/>
                        <a:t>3</a:t>
                      </a:r>
                    </a:p>
                    <a:p>
                      <a:r>
                        <a:rPr lang="en-US" sz="2400" dirty="0" smtClean="0"/>
                        <a:t>4</a:t>
                      </a:r>
                      <a:endParaRPr lang="en-US" sz="2400" dirty="0"/>
                    </a:p>
                  </a:txBody>
                  <a:tcPr/>
                </a:tc>
                <a:tc>
                  <a:txBody>
                    <a:bodyPr/>
                    <a:lstStyle/>
                    <a:p>
                      <a:r>
                        <a:rPr lang="en-US" sz="2400" dirty="0" smtClean="0"/>
                        <a:t>40</a:t>
                      </a:r>
                    </a:p>
                    <a:p>
                      <a:r>
                        <a:rPr lang="en-US" sz="2400" dirty="0" smtClean="0"/>
                        <a:t>30</a:t>
                      </a:r>
                    </a:p>
                    <a:p>
                      <a:r>
                        <a:rPr lang="en-US" sz="2400" dirty="0" smtClean="0"/>
                        <a:t>20</a:t>
                      </a:r>
                    </a:p>
                    <a:p>
                      <a:r>
                        <a:rPr lang="en-US" sz="2400" dirty="0" smtClean="0"/>
                        <a:t>10</a:t>
                      </a:r>
                      <a:endParaRPr lang="en-US" sz="2400" dirty="0"/>
                    </a:p>
                  </a:txBody>
                  <a:tcPr/>
                </a:tc>
              </a:tr>
            </a:tbl>
          </a:graphicData>
        </a:graphic>
      </p:graphicFrame>
      <p:cxnSp>
        <p:nvCxnSpPr>
          <p:cNvPr id="6" name="Straight Connector 5"/>
          <p:cNvCxnSpPr/>
          <p:nvPr/>
        </p:nvCxnSpPr>
        <p:spPr>
          <a:xfrm rot="5400000">
            <a:off x="800100" y="5295900"/>
            <a:ext cx="1752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676400" y="6172200"/>
            <a:ext cx="3505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905000" y="4572000"/>
            <a:ext cx="2667000" cy="12954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105400" y="5943600"/>
            <a:ext cx="337131" cy="369332"/>
          </a:xfrm>
          <a:prstGeom prst="rect">
            <a:avLst/>
          </a:prstGeom>
          <a:noFill/>
        </p:spPr>
        <p:txBody>
          <a:bodyPr wrap="square" rtlCol="0">
            <a:spAutoFit/>
          </a:bodyPr>
          <a:lstStyle/>
          <a:p>
            <a:r>
              <a:rPr lang="en-US" dirty="0" smtClean="0"/>
              <a:t>X</a:t>
            </a:r>
            <a:endParaRPr lang="en-US" dirty="0"/>
          </a:p>
        </p:txBody>
      </p:sp>
      <p:sp>
        <p:nvSpPr>
          <p:cNvPr id="12" name="TextBox 11"/>
          <p:cNvSpPr txBox="1"/>
          <p:nvPr/>
        </p:nvSpPr>
        <p:spPr>
          <a:xfrm>
            <a:off x="1447800" y="4267200"/>
            <a:ext cx="337131" cy="369332"/>
          </a:xfrm>
          <a:prstGeom prst="rect">
            <a:avLst/>
          </a:prstGeom>
          <a:noFill/>
        </p:spPr>
        <p:txBody>
          <a:bodyPr wrap="square" rtlCol="0">
            <a:spAutoFit/>
          </a:bodyPr>
          <a:lstStyle/>
          <a:p>
            <a:r>
              <a:rPr lang="en-US" dirty="0" smtClean="0"/>
              <a:t>Y</a:t>
            </a:r>
            <a:endParaRPr lang="en-US" dirty="0"/>
          </a:p>
        </p:txBody>
      </p:sp>
      <p:sp>
        <p:nvSpPr>
          <p:cNvPr id="13" name="TextBox 12"/>
          <p:cNvSpPr txBox="1"/>
          <p:nvPr/>
        </p:nvSpPr>
        <p:spPr>
          <a:xfrm>
            <a:off x="4495800" y="5715000"/>
            <a:ext cx="641931" cy="369332"/>
          </a:xfrm>
          <a:prstGeom prst="rect">
            <a:avLst/>
          </a:prstGeom>
          <a:noFill/>
        </p:spPr>
        <p:txBody>
          <a:bodyPr wrap="square" rtlCol="0">
            <a:spAutoFit/>
          </a:bodyPr>
          <a:lstStyle/>
          <a:p>
            <a:r>
              <a:rPr lang="en-US" dirty="0" smtClean="0"/>
              <a:t>D</a:t>
            </a:r>
            <a:endParaRPr lang="en-US" dirty="0"/>
          </a:p>
        </p:txBody>
      </p:sp>
      <p:sp>
        <p:nvSpPr>
          <p:cNvPr id="14" name="TextBox 13"/>
          <p:cNvSpPr txBox="1"/>
          <p:nvPr/>
        </p:nvSpPr>
        <p:spPr>
          <a:xfrm>
            <a:off x="1752600" y="4343400"/>
            <a:ext cx="260931" cy="369332"/>
          </a:xfrm>
          <a:prstGeom prst="rect">
            <a:avLst/>
          </a:prstGeom>
          <a:noFill/>
        </p:spPr>
        <p:txBody>
          <a:bodyPr wrap="square" rtlCol="0">
            <a:spAutoFit/>
          </a:bodyPr>
          <a:lstStyle/>
          <a:p>
            <a:r>
              <a:rPr lang="en-US" dirty="0" smtClean="0"/>
              <a:t>D</a:t>
            </a:r>
            <a:endParaRPr lang="en-US" dirty="0"/>
          </a:p>
        </p:txBody>
      </p:sp>
      <p:sp>
        <p:nvSpPr>
          <p:cNvPr id="15" name="TextBox 14"/>
          <p:cNvSpPr txBox="1"/>
          <p:nvPr/>
        </p:nvSpPr>
        <p:spPr>
          <a:xfrm>
            <a:off x="1371600" y="6096000"/>
            <a:ext cx="413331" cy="369332"/>
          </a:xfrm>
          <a:prstGeom prst="rect">
            <a:avLst/>
          </a:prstGeom>
          <a:noFill/>
        </p:spPr>
        <p:txBody>
          <a:bodyPr wrap="square" rtlCol="0">
            <a:spAutoFit/>
          </a:bodyPr>
          <a:lstStyle/>
          <a:p>
            <a:r>
              <a:rPr lang="en-US" dirty="0" smtClean="0"/>
              <a:t>O</a:t>
            </a:r>
            <a:endParaRPr lang="en-US" dirty="0"/>
          </a:p>
        </p:txBody>
      </p:sp>
      <p:sp>
        <p:nvSpPr>
          <p:cNvPr id="16" name="TextBox 15"/>
          <p:cNvSpPr txBox="1"/>
          <p:nvPr/>
        </p:nvSpPr>
        <p:spPr>
          <a:xfrm>
            <a:off x="2133600" y="6172200"/>
            <a:ext cx="2971800" cy="369332"/>
          </a:xfrm>
          <a:prstGeom prst="rect">
            <a:avLst/>
          </a:prstGeom>
          <a:noFill/>
        </p:spPr>
        <p:txBody>
          <a:bodyPr wrap="square" rtlCol="0">
            <a:spAutoFit/>
          </a:bodyPr>
          <a:lstStyle/>
          <a:p>
            <a:r>
              <a:rPr lang="en-US" dirty="0" smtClean="0"/>
              <a:t>QUANTITY  DEMANDED</a:t>
            </a:r>
            <a:endParaRPr lang="en-US" dirty="0"/>
          </a:p>
        </p:txBody>
      </p:sp>
      <p:sp>
        <p:nvSpPr>
          <p:cNvPr id="17" name="TextBox 16"/>
          <p:cNvSpPr txBox="1"/>
          <p:nvPr/>
        </p:nvSpPr>
        <p:spPr>
          <a:xfrm rot="16200000">
            <a:off x="907645" y="4946773"/>
            <a:ext cx="1080181" cy="369332"/>
          </a:xfrm>
          <a:prstGeom prst="rect">
            <a:avLst/>
          </a:prstGeom>
          <a:noFill/>
        </p:spPr>
        <p:txBody>
          <a:bodyPr wrap="square" rtlCol="0">
            <a:spAutoFit/>
          </a:bodyPr>
          <a:lstStyle/>
          <a:p>
            <a:r>
              <a:rPr lang="en-US" dirty="0" smtClean="0"/>
              <a:t>PRICE</a:t>
            </a:r>
            <a:endParaRPr lang="en-US" dirty="0"/>
          </a:p>
        </p:txBody>
      </p:sp>
      <p:sp>
        <p:nvSpPr>
          <p:cNvPr id="18" name="Slide Number Placeholder 17"/>
          <p:cNvSpPr>
            <a:spLocks noGrp="1"/>
          </p:cNvSpPr>
          <p:nvPr>
            <p:ph type="sldNum" sz="quarter" idx="12"/>
          </p:nvPr>
        </p:nvSpPr>
        <p:spPr/>
        <p:txBody>
          <a:bodyPr/>
          <a:lstStyle/>
          <a:p>
            <a:fld id="{91E94460-E04D-4C40-995E-9D845FB9259D}" type="slidenum">
              <a:rPr 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i="1" dirty="0" smtClean="0"/>
              <a:t>EXCEPTION OF LAW OF DEMAND</a:t>
            </a:r>
            <a:endParaRPr lang="en-US" sz="4000" b="1" i="1" dirty="0"/>
          </a:p>
        </p:txBody>
      </p:sp>
      <p:sp>
        <p:nvSpPr>
          <p:cNvPr id="3" name="Content Placeholder 2"/>
          <p:cNvSpPr>
            <a:spLocks noGrp="1"/>
          </p:cNvSpPr>
          <p:nvPr>
            <p:ph idx="1"/>
          </p:nvPr>
        </p:nvSpPr>
        <p:spPr/>
        <p:txBody>
          <a:bodyPr>
            <a:normAutofit/>
          </a:bodyPr>
          <a:lstStyle/>
          <a:p>
            <a:r>
              <a:rPr lang="en-US" sz="3600" dirty="0" smtClean="0"/>
              <a:t>Giffen goods.</a:t>
            </a:r>
          </a:p>
          <a:p>
            <a:r>
              <a:rPr lang="en-US" sz="3600" dirty="0" smtClean="0"/>
              <a:t>Prosperity and depression.</a:t>
            </a:r>
          </a:p>
          <a:p>
            <a:r>
              <a:rPr lang="en-US" sz="3600" dirty="0" smtClean="0"/>
              <a:t>Ignorance.</a:t>
            </a:r>
          </a:p>
          <a:p>
            <a:r>
              <a:rPr lang="en-US" sz="3600" dirty="0" smtClean="0"/>
              <a:t>Prestigious goods.</a:t>
            </a:r>
          </a:p>
          <a:p>
            <a:r>
              <a:rPr lang="en-US" sz="3600" dirty="0" smtClean="0"/>
              <a:t>Future expectation about price.</a:t>
            </a:r>
            <a:endParaRPr lang="en-US" sz="3600"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Concept of demand</a:t>
            </a:r>
            <a:endParaRPr lang="en-US" dirty="0"/>
          </a:p>
        </p:txBody>
      </p:sp>
      <p:sp>
        <p:nvSpPr>
          <p:cNvPr id="3" name="Content Placeholder 2"/>
          <p:cNvSpPr>
            <a:spLocks noGrp="1"/>
          </p:cNvSpPr>
          <p:nvPr>
            <p:ph idx="1"/>
          </p:nvPr>
        </p:nvSpPr>
        <p:spPr/>
        <p:txBody>
          <a:bodyPr/>
          <a:lstStyle/>
          <a:p>
            <a:r>
              <a:rPr lang="en-US" dirty="0" smtClean="0"/>
              <a:t>In general sense, demand means desire or wish of getting something to meet our needs.</a:t>
            </a:r>
          </a:p>
          <a:p>
            <a:r>
              <a:rPr lang="en-US" dirty="0" smtClean="0"/>
              <a:t>In economics, demand is a effective desire which is backed by </a:t>
            </a:r>
            <a:r>
              <a:rPr lang="en-US" b="1" i="1" dirty="0" smtClean="0"/>
              <a:t>ability to pay </a:t>
            </a:r>
            <a:r>
              <a:rPr lang="en-US" dirty="0" smtClean="0"/>
              <a:t>and </a:t>
            </a:r>
            <a:r>
              <a:rPr lang="en-US" b="1" dirty="0" smtClean="0"/>
              <a:t>willingness to pay </a:t>
            </a:r>
            <a:r>
              <a:rPr lang="en-US" dirty="0" smtClean="0"/>
              <a:t>by an individual at particular point of time.</a:t>
            </a:r>
          </a:p>
          <a:p>
            <a:r>
              <a:rPr lang="en-US" dirty="0" smtClean="0"/>
              <a:t>According to Benham. “The demand for anything at a given price is the amount of it, which will be bought per unit for time at the price.” </a:t>
            </a:r>
            <a:endParaRPr lang="en-US"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i="1" dirty="0" smtClean="0"/>
              <a:t>Causes of downward sloping demand curve</a:t>
            </a:r>
            <a:endParaRPr lang="en-US" sz="3600" b="1" i="1" dirty="0"/>
          </a:p>
        </p:txBody>
      </p:sp>
      <p:sp>
        <p:nvSpPr>
          <p:cNvPr id="3" name="Content Placeholder 2"/>
          <p:cNvSpPr>
            <a:spLocks noGrp="1"/>
          </p:cNvSpPr>
          <p:nvPr>
            <p:ph idx="1"/>
          </p:nvPr>
        </p:nvSpPr>
        <p:spPr>
          <a:xfrm>
            <a:off x="228600" y="1935480"/>
            <a:ext cx="8763000" cy="4922520"/>
          </a:xfrm>
        </p:spPr>
        <p:txBody>
          <a:bodyPr>
            <a:normAutofit/>
          </a:bodyPr>
          <a:lstStyle/>
          <a:p>
            <a:r>
              <a:rPr lang="en-US" b="1" dirty="0" smtClean="0"/>
              <a:t>Income effect</a:t>
            </a:r>
            <a:r>
              <a:rPr lang="en-US" dirty="0" smtClean="0"/>
              <a:t>: when the price of the commodity falls the real income of the consumer increases. In other words purchasing power of consumer increases so he is able to purchase more quantity at low price.</a:t>
            </a:r>
          </a:p>
          <a:p>
            <a:r>
              <a:rPr lang="en-US" b="1" dirty="0" smtClean="0"/>
              <a:t>Substitution effect:</a:t>
            </a:r>
            <a:r>
              <a:rPr lang="en-US" dirty="0" smtClean="0"/>
              <a:t> when the price of commodity falls, it becomes cheaper in comparison to its substitutes. The consumer will buy more of this commodity.</a:t>
            </a:r>
          </a:p>
          <a:p>
            <a:r>
              <a:rPr lang="en-US" b="1" dirty="0" smtClean="0"/>
              <a:t>Diminishing marginal utility: </a:t>
            </a:r>
            <a:r>
              <a:rPr lang="en-US" dirty="0" smtClean="0"/>
              <a:t>when the consumer purchase the additional unit of commodity, the utility derived from additional utility is continuously diminishes. So consumer purchase more commodity at low price.</a:t>
            </a:r>
            <a:endParaRPr lang="en-US"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10600" cy="5715000"/>
          </a:xfrm>
        </p:spPr>
        <p:txBody>
          <a:bodyPr>
            <a:normAutofit/>
          </a:bodyPr>
          <a:lstStyle/>
          <a:p>
            <a:r>
              <a:rPr lang="en-US" b="1" dirty="0" smtClean="0"/>
              <a:t>Multiple uses</a:t>
            </a:r>
            <a:r>
              <a:rPr lang="en-US" dirty="0" smtClean="0"/>
              <a:t>: many things such as electricity and coal have different uses.</a:t>
            </a:r>
          </a:p>
          <a:p>
            <a:r>
              <a:rPr lang="en-US" sz="3600" b="1" i="1" dirty="0" smtClean="0"/>
              <a:t>Movement along demand curve and shift in demand curve.</a:t>
            </a:r>
          </a:p>
          <a:p>
            <a:r>
              <a:rPr lang="en-US" sz="2800" b="1" dirty="0" smtClean="0"/>
              <a:t>Movement along demand curve:-</a:t>
            </a:r>
          </a:p>
          <a:p>
            <a:r>
              <a:rPr lang="en-US" sz="2800" dirty="0" smtClean="0"/>
              <a:t>The change in demand from one point to another point on fixed demand curve due change in price of same commodity is called movement along demand curve. Increase in demand due to fall in price is called extension of demand and decrease in demand due to increase in price is called contraction of demand. </a:t>
            </a:r>
            <a:endParaRPr lang="en-US" sz="2800"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200" b="1" dirty="0" smtClean="0"/>
              <a:t>The following schedule and curve shows the movement along demand curve</a:t>
            </a:r>
            <a:endParaRPr lang="en-US" sz="3200" b="1" dirty="0"/>
          </a:p>
        </p:txBody>
      </p:sp>
      <p:graphicFrame>
        <p:nvGraphicFramePr>
          <p:cNvPr id="4" name="Content Placeholder 3"/>
          <p:cNvGraphicFramePr>
            <a:graphicFrameLocks noGrp="1"/>
          </p:cNvGraphicFramePr>
          <p:nvPr>
            <p:ph idx="1"/>
          </p:nvPr>
        </p:nvGraphicFramePr>
        <p:xfrm>
          <a:off x="457200" y="2438400"/>
          <a:ext cx="7086600" cy="3809999"/>
        </p:xfrm>
        <a:graphic>
          <a:graphicData uri="http://schemas.openxmlformats.org/drawingml/2006/table">
            <a:tbl>
              <a:tblPr firstRow="1" bandRow="1">
                <a:tableStyleId>{5C22544A-7EE6-4342-B048-85BDC9FD1C3A}</a:tableStyleId>
              </a:tblPr>
              <a:tblGrid>
                <a:gridCol w="2179015"/>
                <a:gridCol w="2204857"/>
                <a:gridCol w="2702728"/>
              </a:tblGrid>
              <a:tr h="902368">
                <a:tc>
                  <a:txBody>
                    <a:bodyPr/>
                    <a:lstStyle/>
                    <a:p>
                      <a:r>
                        <a:rPr lang="en-US" sz="2400" dirty="0" smtClean="0"/>
                        <a:t>Price of commodity</a:t>
                      </a:r>
                      <a:endParaRPr lang="en-US" sz="2400" dirty="0"/>
                    </a:p>
                  </a:txBody>
                  <a:tcPr/>
                </a:tc>
                <a:tc>
                  <a:txBody>
                    <a:bodyPr/>
                    <a:lstStyle/>
                    <a:p>
                      <a:r>
                        <a:rPr lang="en-US" sz="2400" dirty="0" smtClean="0"/>
                        <a:t>Quantity demanded</a:t>
                      </a:r>
                      <a:endParaRPr lang="en-US" sz="2400" dirty="0"/>
                    </a:p>
                  </a:txBody>
                  <a:tcPr/>
                </a:tc>
                <a:tc>
                  <a:txBody>
                    <a:bodyPr/>
                    <a:lstStyle/>
                    <a:p>
                      <a:endParaRPr lang="en-US" sz="2400" dirty="0"/>
                    </a:p>
                  </a:txBody>
                  <a:tcPr/>
                </a:tc>
              </a:tr>
              <a:tr h="2907631">
                <a:tc>
                  <a:txBody>
                    <a:bodyPr/>
                    <a:lstStyle/>
                    <a:p>
                      <a:r>
                        <a:rPr lang="en-US" sz="2400" dirty="0" smtClean="0"/>
                        <a:t>5</a:t>
                      </a:r>
                    </a:p>
                    <a:p>
                      <a:r>
                        <a:rPr lang="en-US" sz="2400" dirty="0" smtClean="0"/>
                        <a:t>4</a:t>
                      </a:r>
                    </a:p>
                    <a:p>
                      <a:endParaRPr lang="en-US" sz="2400" dirty="0" smtClean="0"/>
                    </a:p>
                    <a:p>
                      <a:endParaRPr lang="en-US" sz="2400" dirty="0" smtClean="0"/>
                    </a:p>
                    <a:p>
                      <a:r>
                        <a:rPr lang="en-US" sz="2400" dirty="0" smtClean="0"/>
                        <a:t>6</a:t>
                      </a:r>
                    </a:p>
                    <a:p>
                      <a:r>
                        <a:rPr lang="en-US" sz="2400" dirty="0" smtClean="0"/>
                        <a:t>7</a:t>
                      </a:r>
                      <a:endParaRPr lang="en-US" sz="2400" dirty="0"/>
                    </a:p>
                  </a:txBody>
                  <a:tcPr/>
                </a:tc>
                <a:tc>
                  <a:txBody>
                    <a:bodyPr/>
                    <a:lstStyle/>
                    <a:p>
                      <a:r>
                        <a:rPr lang="en-US" sz="2400" dirty="0" smtClean="0"/>
                        <a:t>10</a:t>
                      </a:r>
                    </a:p>
                    <a:p>
                      <a:r>
                        <a:rPr lang="en-US" sz="2400" dirty="0" smtClean="0"/>
                        <a:t>15</a:t>
                      </a:r>
                    </a:p>
                    <a:p>
                      <a:endParaRPr lang="en-US" sz="2400" dirty="0" smtClean="0"/>
                    </a:p>
                    <a:p>
                      <a:endParaRPr lang="en-US" sz="2400" dirty="0" smtClean="0"/>
                    </a:p>
                    <a:p>
                      <a:r>
                        <a:rPr lang="en-US" sz="2400" dirty="0" smtClean="0"/>
                        <a:t>20</a:t>
                      </a:r>
                    </a:p>
                    <a:p>
                      <a:r>
                        <a:rPr lang="en-US" sz="2400" dirty="0" smtClean="0"/>
                        <a:t>15</a:t>
                      </a:r>
                      <a:endParaRPr lang="en-US" sz="2400" dirty="0"/>
                    </a:p>
                  </a:txBody>
                  <a:tcPr/>
                </a:tc>
                <a:tc>
                  <a:txBody>
                    <a:bodyPr/>
                    <a:lstStyle/>
                    <a:p>
                      <a:r>
                        <a:rPr lang="en-US" sz="2400" dirty="0" smtClean="0"/>
                        <a:t>E extension of demand</a:t>
                      </a:r>
                    </a:p>
                    <a:p>
                      <a:r>
                        <a:rPr lang="en-US" sz="2400" dirty="0" smtClean="0"/>
                        <a:t>  </a:t>
                      </a:r>
                    </a:p>
                    <a:p>
                      <a:endParaRPr lang="en-US" sz="2400" dirty="0" smtClean="0"/>
                    </a:p>
                    <a:p>
                      <a:endParaRPr lang="en-US" sz="2400" dirty="0" smtClean="0"/>
                    </a:p>
                    <a:p>
                      <a:r>
                        <a:rPr lang="en-US" sz="2400" dirty="0" smtClean="0"/>
                        <a:t>Contraction of demand</a:t>
                      </a:r>
                      <a:endParaRPr lang="en-US" sz="2400" dirty="0"/>
                    </a:p>
                  </a:txBody>
                  <a:tcPr/>
                </a:tc>
              </a:tr>
            </a:tbl>
          </a:graphicData>
        </a:graphic>
      </p:graphicFrame>
      <p:sp>
        <p:nvSpPr>
          <p:cNvPr id="5" name="Slide Number Placeholder 4"/>
          <p:cNvSpPr>
            <a:spLocks noGrp="1"/>
          </p:cNvSpPr>
          <p:nvPr>
            <p:ph type="sldNum" sz="quarter" idx="12"/>
          </p:nvPr>
        </p:nvSpPr>
        <p:spPr/>
        <p:txBody>
          <a:bodyPr/>
          <a:lstStyle/>
          <a:p>
            <a:fld id="{91E94460-E04D-4C40-995E-9D845FB9259D}"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029200"/>
          </a:xfrm>
        </p:spPr>
        <p:txBody>
          <a:bodyPr/>
          <a:lstStyle/>
          <a:p>
            <a:r>
              <a:rPr lang="en-US" dirty="0" smtClean="0"/>
              <a:t>In curve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p:txBody>
      </p:sp>
      <p:cxnSp>
        <p:nvCxnSpPr>
          <p:cNvPr id="5" name="Straight Connector 4"/>
          <p:cNvCxnSpPr/>
          <p:nvPr/>
        </p:nvCxnSpPr>
        <p:spPr>
          <a:xfrm rot="5400000">
            <a:off x="533400" y="3200400"/>
            <a:ext cx="2743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1905000" y="4495800"/>
            <a:ext cx="33528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057400" y="2057400"/>
            <a:ext cx="2133600" cy="190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905000" y="2667000"/>
            <a:ext cx="91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flipH="1" flipV="1">
            <a:off x="1866900" y="3619500"/>
            <a:ext cx="1905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1905000" y="3124200"/>
            <a:ext cx="13716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6200000" flipH="1">
            <a:off x="2590800" y="3810000"/>
            <a:ext cx="14478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1600200" y="29718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2895600" y="47244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743200" y="1828800"/>
            <a:ext cx="1905000" cy="646331"/>
          </a:xfrm>
          <a:prstGeom prst="rect">
            <a:avLst/>
          </a:prstGeom>
          <a:noFill/>
        </p:spPr>
        <p:txBody>
          <a:bodyPr wrap="square" rtlCol="0">
            <a:spAutoFit/>
          </a:bodyPr>
          <a:lstStyle/>
          <a:p>
            <a:r>
              <a:rPr lang="en-US" dirty="0" smtClean="0"/>
              <a:t>Extension of demand </a:t>
            </a:r>
            <a:endParaRPr lang="en-US" dirty="0"/>
          </a:p>
        </p:txBody>
      </p:sp>
      <p:sp>
        <p:nvSpPr>
          <p:cNvPr id="33" name="TextBox 32"/>
          <p:cNvSpPr txBox="1"/>
          <p:nvPr/>
        </p:nvSpPr>
        <p:spPr>
          <a:xfrm>
            <a:off x="1600200" y="2514600"/>
            <a:ext cx="337131" cy="369332"/>
          </a:xfrm>
          <a:prstGeom prst="rect">
            <a:avLst/>
          </a:prstGeom>
          <a:noFill/>
        </p:spPr>
        <p:txBody>
          <a:bodyPr wrap="square" rtlCol="0">
            <a:spAutoFit/>
          </a:bodyPr>
          <a:lstStyle/>
          <a:p>
            <a:r>
              <a:rPr lang="en-US" dirty="0" smtClean="0"/>
              <a:t>5</a:t>
            </a:r>
            <a:endParaRPr lang="en-US" dirty="0"/>
          </a:p>
        </p:txBody>
      </p:sp>
      <p:sp>
        <p:nvSpPr>
          <p:cNvPr id="34" name="TextBox 33"/>
          <p:cNvSpPr txBox="1"/>
          <p:nvPr/>
        </p:nvSpPr>
        <p:spPr>
          <a:xfrm>
            <a:off x="1600200" y="3048000"/>
            <a:ext cx="337131" cy="369332"/>
          </a:xfrm>
          <a:prstGeom prst="rect">
            <a:avLst/>
          </a:prstGeom>
          <a:noFill/>
        </p:spPr>
        <p:txBody>
          <a:bodyPr wrap="square" rtlCol="0">
            <a:spAutoFit/>
          </a:bodyPr>
          <a:lstStyle/>
          <a:p>
            <a:r>
              <a:rPr lang="en-US" dirty="0" smtClean="0"/>
              <a:t>4</a:t>
            </a:r>
            <a:endParaRPr lang="en-US" dirty="0"/>
          </a:p>
        </p:txBody>
      </p:sp>
      <p:sp>
        <p:nvSpPr>
          <p:cNvPr id="36" name="TextBox 35"/>
          <p:cNvSpPr txBox="1"/>
          <p:nvPr/>
        </p:nvSpPr>
        <p:spPr>
          <a:xfrm>
            <a:off x="2667000" y="4419600"/>
            <a:ext cx="457200" cy="400110"/>
          </a:xfrm>
          <a:prstGeom prst="rect">
            <a:avLst/>
          </a:prstGeom>
          <a:noFill/>
        </p:spPr>
        <p:txBody>
          <a:bodyPr wrap="square" rtlCol="0">
            <a:spAutoFit/>
          </a:bodyPr>
          <a:lstStyle/>
          <a:p>
            <a:r>
              <a:rPr lang="en-US" sz="2000" dirty="0" smtClean="0"/>
              <a:t>10</a:t>
            </a:r>
            <a:endParaRPr lang="en-US" sz="2000" dirty="0"/>
          </a:p>
        </p:txBody>
      </p:sp>
      <p:sp>
        <p:nvSpPr>
          <p:cNvPr id="37" name="TextBox 36"/>
          <p:cNvSpPr txBox="1"/>
          <p:nvPr/>
        </p:nvSpPr>
        <p:spPr>
          <a:xfrm>
            <a:off x="3276600" y="4419600"/>
            <a:ext cx="413331" cy="369332"/>
          </a:xfrm>
          <a:prstGeom prst="rect">
            <a:avLst/>
          </a:prstGeom>
          <a:noFill/>
        </p:spPr>
        <p:txBody>
          <a:bodyPr wrap="square" rtlCol="0">
            <a:spAutoFit/>
          </a:bodyPr>
          <a:lstStyle/>
          <a:p>
            <a:r>
              <a:rPr lang="en-US" dirty="0" smtClean="0"/>
              <a:t>15</a:t>
            </a:r>
            <a:endParaRPr lang="en-US" dirty="0"/>
          </a:p>
        </p:txBody>
      </p:sp>
      <p:sp>
        <p:nvSpPr>
          <p:cNvPr id="39" name="TextBox 38"/>
          <p:cNvSpPr txBox="1"/>
          <p:nvPr/>
        </p:nvSpPr>
        <p:spPr>
          <a:xfrm>
            <a:off x="4114800" y="3886200"/>
            <a:ext cx="337131" cy="369332"/>
          </a:xfrm>
          <a:prstGeom prst="rect">
            <a:avLst/>
          </a:prstGeom>
          <a:noFill/>
        </p:spPr>
        <p:txBody>
          <a:bodyPr wrap="square" rtlCol="0">
            <a:spAutoFit/>
          </a:bodyPr>
          <a:lstStyle/>
          <a:p>
            <a:r>
              <a:rPr lang="en-US" dirty="0" smtClean="0"/>
              <a:t>D</a:t>
            </a:r>
            <a:endParaRPr lang="en-US" dirty="0"/>
          </a:p>
        </p:txBody>
      </p:sp>
      <p:sp>
        <p:nvSpPr>
          <p:cNvPr id="40" name="TextBox 39"/>
          <p:cNvSpPr txBox="1"/>
          <p:nvPr/>
        </p:nvSpPr>
        <p:spPr>
          <a:xfrm rot="10644439" flipV="1">
            <a:off x="1612289" y="1626940"/>
            <a:ext cx="1708731" cy="369332"/>
          </a:xfrm>
          <a:prstGeom prst="rect">
            <a:avLst/>
          </a:prstGeom>
          <a:noFill/>
        </p:spPr>
        <p:txBody>
          <a:bodyPr wrap="square" rtlCol="0">
            <a:spAutoFit/>
          </a:bodyPr>
          <a:lstStyle/>
          <a:p>
            <a:r>
              <a:rPr lang="en-US" dirty="0" smtClean="0"/>
              <a:t>Y</a:t>
            </a:r>
            <a:endParaRPr lang="en-US" dirty="0"/>
          </a:p>
        </p:txBody>
      </p:sp>
      <p:sp>
        <p:nvSpPr>
          <p:cNvPr id="41" name="TextBox 40"/>
          <p:cNvSpPr txBox="1"/>
          <p:nvPr/>
        </p:nvSpPr>
        <p:spPr>
          <a:xfrm>
            <a:off x="1600200" y="4495800"/>
            <a:ext cx="413331" cy="369332"/>
          </a:xfrm>
          <a:prstGeom prst="rect">
            <a:avLst/>
          </a:prstGeom>
          <a:noFill/>
        </p:spPr>
        <p:txBody>
          <a:bodyPr wrap="square" rtlCol="0">
            <a:spAutoFit/>
          </a:bodyPr>
          <a:lstStyle/>
          <a:p>
            <a:r>
              <a:rPr lang="en-US" dirty="0" smtClean="0"/>
              <a:t>O</a:t>
            </a:r>
            <a:endParaRPr lang="en-US" dirty="0"/>
          </a:p>
        </p:txBody>
      </p:sp>
      <p:sp>
        <p:nvSpPr>
          <p:cNvPr id="42" name="TextBox 41"/>
          <p:cNvSpPr txBox="1"/>
          <p:nvPr/>
        </p:nvSpPr>
        <p:spPr>
          <a:xfrm>
            <a:off x="5181600" y="4419600"/>
            <a:ext cx="336952" cy="369332"/>
          </a:xfrm>
          <a:prstGeom prst="rect">
            <a:avLst/>
          </a:prstGeom>
          <a:noFill/>
        </p:spPr>
        <p:txBody>
          <a:bodyPr wrap="none" rtlCol="0">
            <a:spAutoFit/>
          </a:bodyPr>
          <a:lstStyle/>
          <a:p>
            <a:r>
              <a:rPr lang="en-US" dirty="0" smtClean="0"/>
              <a:t>X</a:t>
            </a:r>
            <a:endParaRPr lang="en-US" dirty="0"/>
          </a:p>
        </p:txBody>
      </p:sp>
      <p:sp>
        <p:nvSpPr>
          <p:cNvPr id="43" name="TextBox 42"/>
          <p:cNvSpPr txBox="1"/>
          <p:nvPr/>
        </p:nvSpPr>
        <p:spPr>
          <a:xfrm rot="5400000">
            <a:off x="909234" y="2971801"/>
            <a:ext cx="1022931" cy="369332"/>
          </a:xfrm>
          <a:prstGeom prst="rect">
            <a:avLst/>
          </a:prstGeom>
          <a:noFill/>
        </p:spPr>
        <p:txBody>
          <a:bodyPr wrap="square" rtlCol="0">
            <a:spAutoFit/>
          </a:bodyPr>
          <a:lstStyle/>
          <a:p>
            <a:r>
              <a:rPr lang="en-US" dirty="0" smtClean="0"/>
              <a:t>Price</a:t>
            </a:r>
            <a:endParaRPr lang="en-US" dirty="0"/>
          </a:p>
        </p:txBody>
      </p:sp>
      <p:sp>
        <p:nvSpPr>
          <p:cNvPr id="44" name="TextBox 43"/>
          <p:cNvSpPr txBox="1"/>
          <p:nvPr/>
        </p:nvSpPr>
        <p:spPr>
          <a:xfrm>
            <a:off x="2133600" y="4800600"/>
            <a:ext cx="2209800" cy="369332"/>
          </a:xfrm>
          <a:prstGeom prst="rect">
            <a:avLst/>
          </a:prstGeom>
          <a:noFill/>
        </p:spPr>
        <p:txBody>
          <a:bodyPr wrap="square" rtlCol="0">
            <a:spAutoFit/>
          </a:bodyPr>
          <a:lstStyle/>
          <a:p>
            <a:r>
              <a:rPr lang="en-US" dirty="0" smtClean="0"/>
              <a:t>Quantity demanded</a:t>
            </a:r>
            <a:endParaRPr lang="en-US" dirty="0"/>
          </a:p>
        </p:txBody>
      </p:sp>
      <p:cxnSp>
        <p:nvCxnSpPr>
          <p:cNvPr id="46" name="Straight Connector 45"/>
          <p:cNvCxnSpPr/>
          <p:nvPr/>
        </p:nvCxnSpPr>
        <p:spPr>
          <a:xfrm rot="5400000">
            <a:off x="4419600" y="3124200"/>
            <a:ext cx="2743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791200" y="4495800"/>
            <a:ext cx="2514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5943600" y="2057400"/>
            <a:ext cx="2057400" cy="2057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791200" y="2667000"/>
            <a:ext cx="76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5638800" y="3581400"/>
            <a:ext cx="1828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5791200" y="3200400"/>
            <a:ext cx="1295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6438900" y="3848100"/>
            <a:ext cx="1295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8001000" y="3962400"/>
            <a:ext cx="337131" cy="369332"/>
          </a:xfrm>
          <a:prstGeom prst="rect">
            <a:avLst/>
          </a:prstGeom>
          <a:noFill/>
        </p:spPr>
        <p:txBody>
          <a:bodyPr wrap="square" rtlCol="0">
            <a:spAutoFit/>
          </a:bodyPr>
          <a:lstStyle/>
          <a:p>
            <a:r>
              <a:rPr lang="en-US" dirty="0" smtClean="0"/>
              <a:t>D</a:t>
            </a:r>
            <a:endParaRPr lang="en-US" dirty="0"/>
          </a:p>
        </p:txBody>
      </p:sp>
      <p:sp>
        <p:nvSpPr>
          <p:cNvPr id="61" name="TextBox 60"/>
          <p:cNvSpPr txBox="1"/>
          <p:nvPr/>
        </p:nvSpPr>
        <p:spPr>
          <a:xfrm>
            <a:off x="5562600" y="4419600"/>
            <a:ext cx="337131" cy="369332"/>
          </a:xfrm>
          <a:prstGeom prst="rect">
            <a:avLst/>
          </a:prstGeom>
          <a:noFill/>
        </p:spPr>
        <p:txBody>
          <a:bodyPr wrap="square" rtlCol="0">
            <a:spAutoFit/>
          </a:bodyPr>
          <a:lstStyle/>
          <a:p>
            <a:r>
              <a:rPr lang="en-US" dirty="0" smtClean="0"/>
              <a:t>O</a:t>
            </a:r>
            <a:endParaRPr lang="en-US" dirty="0"/>
          </a:p>
        </p:txBody>
      </p:sp>
      <p:sp>
        <p:nvSpPr>
          <p:cNvPr id="62" name="TextBox 61"/>
          <p:cNvSpPr txBox="1"/>
          <p:nvPr/>
        </p:nvSpPr>
        <p:spPr>
          <a:xfrm>
            <a:off x="5562600" y="1600200"/>
            <a:ext cx="641931" cy="369332"/>
          </a:xfrm>
          <a:prstGeom prst="rect">
            <a:avLst/>
          </a:prstGeom>
          <a:noFill/>
        </p:spPr>
        <p:txBody>
          <a:bodyPr wrap="square" rtlCol="0">
            <a:spAutoFit/>
          </a:bodyPr>
          <a:lstStyle/>
          <a:p>
            <a:r>
              <a:rPr lang="en-US" dirty="0" smtClean="0"/>
              <a:t>Y</a:t>
            </a:r>
            <a:endParaRPr lang="en-US" dirty="0"/>
          </a:p>
        </p:txBody>
      </p:sp>
      <p:sp>
        <p:nvSpPr>
          <p:cNvPr id="63" name="TextBox 62"/>
          <p:cNvSpPr txBox="1"/>
          <p:nvPr/>
        </p:nvSpPr>
        <p:spPr>
          <a:xfrm>
            <a:off x="8229601" y="4419600"/>
            <a:ext cx="304800" cy="369332"/>
          </a:xfrm>
          <a:prstGeom prst="rect">
            <a:avLst/>
          </a:prstGeom>
          <a:noFill/>
        </p:spPr>
        <p:txBody>
          <a:bodyPr wrap="square" rtlCol="0">
            <a:spAutoFit/>
          </a:bodyPr>
          <a:lstStyle/>
          <a:p>
            <a:r>
              <a:rPr lang="en-US" dirty="0" smtClean="0"/>
              <a:t>X</a:t>
            </a:r>
            <a:endParaRPr lang="en-US" dirty="0"/>
          </a:p>
        </p:txBody>
      </p:sp>
      <p:sp>
        <p:nvSpPr>
          <p:cNvPr id="64" name="TextBox 63"/>
          <p:cNvSpPr txBox="1"/>
          <p:nvPr/>
        </p:nvSpPr>
        <p:spPr>
          <a:xfrm>
            <a:off x="5486400" y="3124200"/>
            <a:ext cx="337131" cy="369332"/>
          </a:xfrm>
          <a:prstGeom prst="rect">
            <a:avLst/>
          </a:prstGeom>
          <a:noFill/>
        </p:spPr>
        <p:txBody>
          <a:bodyPr wrap="square" rtlCol="0">
            <a:spAutoFit/>
          </a:bodyPr>
          <a:lstStyle/>
          <a:p>
            <a:r>
              <a:rPr lang="en-US" dirty="0" smtClean="0"/>
              <a:t>6</a:t>
            </a:r>
            <a:endParaRPr lang="en-US" dirty="0"/>
          </a:p>
        </p:txBody>
      </p:sp>
      <p:sp>
        <p:nvSpPr>
          <p:cNvPr id="65" name="TextBox 64"/>
          <p:cNvSpPr txBox="1"/>
          <p:nvPr/>
        </p:nvSpPr>
        <p:spPr>
          <a:xfrm>
            <a:off x="5562600" y="2590800"/>
            <a:ext cx="260931" cy="369332"/>
          </a:xfrm>
          <a:prstGeom prst="rect">
            <a:avLst/>
          </a:prstGeom>
          <a:noFill/>
        </p:spPr>
        <p:txBody>
          <a:bodyPr wrap="square" rtlCol="0">
            <a:spAutoFit/>
          </a:bodyPr>
          <a:lstStyle/>
          <a:p>
            <a:r>
              <a:rPr lang="en-US" dirty="0" smtClean="0"/>
              <a:t>7</a:t>
            </a:r>
            <a:endParaRPr lang="en-US" dirty="0"/>
          </a:p>
        </p:txBody>
      </p:sp>
      <p:sp>
        <p:nvSpPr>
          <p:cNvPr id="66" name="TextBox 65"/>
          <p:cNvSpPr txBox="1"/>
          <p:nvPr/>
        </p:nvSpPr>
        <p:spPr>
          <a:xfrm>
            <a:off x="6858000" y="4419600"/>
            <a:ext cx="685800" cy="369332"/>
          </a:xfrm>
          <a:prstGeom prst="rect">
            <a:avLst/>
          </a:prstGeom>
          <a:noFill/>
        </p:spPr>
        <p:txBody>
          <a:bodyPr wrap="square" rtlCol="0">
            <a:spAutoFit/>
          </a:bodyPr>
          <a:lstStyle/>
          <a:p>
            <a:r>
              <a:rPr lang="en-US" dirty="0" smtClean="0"/>
              <a:t>20</a:t>
            </a:r>
            <a:endParaRPr lang="en-US" dirty="0"/>
          </a:p>
        </p:txBody>
      </p:sp>
      <p:sp>
        <p:nvSpPr>
          <p:cNvPr id="67" name="TextBox 66"/>
          <p:cNvSpPr txBox="1"/>
          <p:nvPr/>
        </p:nvSpPr>
        <p:spPr>
          <a:xfrm>
            <a:off x="6324600" y="4419600"/>
            <a:ext cx="565731" cy="369332"/>
          </a:xfrm>
          <a:prstGeom prst="rect">
            <a:avLst/>
          </a:prstGeom>
          <a:noFill/>
        </p:spPr>
        <p:txBody>
          <a:bodyPr wrap="square" rtlCol="0">
            <a:spAutoFit/>
          </a:bodyPr>
          <a:lstStyle/>
          <a:p>
            <a:r>
              <a:rPr lang="en-US" dirty="0" smtClean="0"/>
              <a:t>15</a:t>
            </a:r>
            <a:endParaRPr lang="en-US" dirty="0"/>
          </a:p>
        </p:txBody>
      </p:sp>
      <p:sp>
        <p:nvSpPr>
          <p:cNvPr id="68" name="TextBox 67"/>
          <p:cNvSpPr txBox="1"/>
          <p:nvPr/>
        </p:nvSpPr>
        <p:spPr>
          <a:xfrm>
            <a:off x="6705600" y="1981200"/>
            <a:ext cx="1828800" cy="646331"/>
          </a:xfrm>
          <a:prstGeom prst="rect">
            <a:avLst/>
          </a:prstGeom>
          <a:noFill/>
        </p:spPr>
        <p:txBody>
          <a:bodyPr wrap="square" rtlCol="0">
            <a:spAutoFit/>
          </a:bodyPr>
          <a:lstStyle/>
          <a:p>
            <a:r>
              <a:rPr lang="en-US" dirty="0" smtClean="0"/>
              <a:t>Contraction of demand</a:t>
            </a:r>
            <a:endParaRPr lang="en-US" dirty="0"/>
          </a:p>
        </p:txBody>
      </p:sp>
      <p:cxnSp>
        <p:nvCxnSpPr>
          <p:cNvPr id="70" name="Straight Arrow Connector 69"/>
          <p:cNvCxnSpPr/>
          <p:nvPr/>
        </p:nvCxnSpPr>
        <p:spPr>
          <a:xfrm rot="5400000" flipH="1" flipV="1">
            <a:off x="5296694" y="2933700"/>
            <a:ext cx="3802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rot="10800000">
            <a:off x="6477000" y="47244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743200" y="2438400"/>
            <a:ext cx="489531" cy="369332"/>
          </a:xfrm>
          <a:prstGeom prst="rect">
            <a:avLst/>
          </a:prstGeom>
          <a:noFill/>
        </p:spPr>
        <p:txBody>
          <a:bodyPr wrap="square" rtlCol="0">
            <a:spAutoFit/>
          </a:bodyPr>
          <a:lstStyle/>
          <a:p>
            <a:r>
              <a:rPr lang="en-US" dirty="0" smtClean="0"/>
              <a:t>E</a:t>
            </a:r>
            <a:endParaRPr lang="en-US" dirty="0"/>
          </a:p>
        </p:txBody>
      </p:sp>
      <p:sp>
        <p:nvSpPr>
          <p:cNvPr id="75" name="TextBox 74"/>
          <p:cNvSpPr txBox="1"/>
          <p:nvPr/>
        </p:nvSpPr>
        <p:spPr>
          <a:xfrm>
            <a:off x="3276600" y="2895600"/>
            <a:ext cx="381000" cy="369332"/>
          </a:xfrm>
          <a:prstGeom prst="rect">
            <a:avLst/>
          </a:prstGeom>
          <a:noFill/>
        </p:spPr>
        <p:txBody>
          <a:bodyPr wrap="square" rtlCol="0">
            <a:spAutoFit/>
          </a:bodyPr>
          <a:lstStyle/>
          <a:p>
            <a:r>
              <a:rPr lang="en-US" dirty="0" smtClean="0"/>
              <a:t>F</a:t>
            </a:r>
            <a:endParaRPr lang="en-US" dirty="0"/>
          </a:p>
        </p:txBody>
      </p:sp>
      <p:sp>
        <p:nvSpPr>
          <p:cNvPr id="76" name="TextBox 75"/>
          <p:cNvSpPr txBox="1"/>
          <p:nvPr/>
        </p:nvSpPr>
        <p:spPr>
          <a:xfrm>
            <a:off x="6477000" y="2438400"/>
            <a:ext cx="413331" cy="369332"/>
          </a:xfrm>
          <a:prstGeom prst="rect">
            <a:avLst/>
          </a:prstGeom>
          <a:noFill/>
        </p:spPr>
        <p:txBody>
          <a:bodyPr wrap="square" rtlCol="0">
            <a:spAutoFit/>
          </a:bodyPr>
          <a:lstStyle/>
          <a:p>
            <a:r>
              <a:rPr lang="en-US" dirty="0" smtClean="0"/>
              <a:t>G</a:t>
            </a:r>
            <a:endParaRPr lang="en-US" dirty="0"/>
          </a:p>
        </p:txBody>
      </p:sp>
      <p:sp>
        <p:nvSpPr>
          <p:cNvPr id="77" name="TextBox 76"/>
          <p:cNvSpPr txBox="1"/>
          <p:nvPr/>
        </p:nvSpPr>
        <p:spPr>
          <a:xfrm>
            <a:off x="6934200" y="2895600"/>
            <a:ext cx="609601" cy="369332"/>
          </a:xfrm>
          <a:prstGeom prst="rect">
            <a:avLst/>
          </a:prstGeom>
          <a:noFill/>
        </p:spPr>
        <p:txBody>
          <a:bodyPr wrap="square" rtlCol="0">
            <a:spAutoFit/>
          </a:bodyPr>
          <a:lstStyle/>
          <a:p>
            <a:r>
              <a:rPr lang="en-US" dirty="0" smtClean="0"/>
              <a:t>H</a:t>
            </a:r>
            <a:endParaRPr lang="en-US" dirty="0"/>
          </a:p>
        </p:txBody>
      </p:sp>
      <p:sp>
        <p:nvSpPr>
          <p:cNvPr id="78" name="TextBox 77"/>
          <p:cNvSpPr txBox="1"/>
          <p:nvPr/>
        </p:nvSpPr>
        <p:spPr>
          <a:xfrm>
            <a:off x="5867400" y="4800600"/>
            <a:ext cx="2362200" cy="369332"/>
          </a:xfrm>
          <a:prstGeom prst="rect">
            <a:avLst/>
          </a:prstGeom>
          <a:noFill/>
        </p:spPr>
        <p:txBody>
          <a:bodyPr wrap="square" rtlCol="0">
            <a:spAutoFit/>
          </a:bodyPr>
          <a:lstStyle/>
          <a:p>
            <a:r>
              <a:rPr lang="en-US" dirty="0" smtClean="0"/>
              <a:t>Quantity demanded</a:t>
            </a:r>
            <a:endParaRPr lang="en-US" dirty="0"/>
          </a:p>
        </p:txBody>
      </p:sp>
      <p:sp>
        <p:nvSpPr>
          <p:cNvPr id="79" name="TextBox 78"/>
          <p:cNvSpPr txBox="1"/>
          <p:nvPr/>
        </p:nvSpPr>
        <p:spPr>
          <a:xfrm rot="16469151">
            <a:off x="4765844" y="1644137"/>
            <a:ext cx="1364777" cy="369332"/>
          </a:xfrm>
          <a:prstGeom prst="rect">
            <a:avLst/>
          </a:prstGeom>
          <a:noFill/>
        </p:spPr>
        <p:txBody>
          <a:bodyPr wrap="square" rtlCol="0">
            <a:spAutoFit/>
          </a:bodyPr>
          <a:lstStyle/>
          <a:p>
            <a:r>
              <a:rPr lang="en-US" dirty="0" smtClean="0"/>
              <a:t>price</a:t>
            </a:r>
            <a:endParaRPr lang="en-US" dirty="0"/>
          </a:p>
        </p:txBody>
      </p:sp>
      <p:sp>
        <p:nvSpPr>
          <p:cNvPr id="80" name="TextBox 79"/>
          <p:cNvSpPr txBox="1"/>
          <p:nvPr/>
        </p:nvSpPr>
        <p:spPr>
          <a:xfrm>
            <a:off x="2514600" y="1295400"/>
            <a:ext cx="489531" cy="369332"/>
          </a:xfrm>
          <a:prstGeom prst="rect">
            <a:avLst/>
          </a:prstGeom>
          <a:noFill/>
        </p:spPr>
        <p:txBody>
          <a:bodyPr wrap="square" rtlCol="0">
            <a:spAutoFit/>
          </a:bodyPr>
          <a:lstStyle/>
          <a:p>
            <a:r>
              <a:rPr lang="en-US" dirty="0" smtClean="0"/>
              <a:t>A</a:t>
            </a:r>
            <a:endParaRPr lang="en-US" dirty="0"/>
          </a:p>
        </p:txBody>
      </p:sp>
      <p:sp>
        <p:nvSpPr>
          <p:cNvPr id="81" name="TextBox 80"/>
          <p:cNvSpPr txBox="1"/>
          <p:nvPr/>
        </p:nvSpPr>
        <p:spPr>
          <a:xfrm>
            <a:off x="6477000" y="1295400"/>
            <a:ext cx="641931" cy="369332"/>
          </a:xfrm>
          <a:prstGeom prst="rect">
            <a:avLst/>
          </a:prstGeom>
          <a:noFill/>
        </p:spPr>
        <p:txBody>
          <a:bodyPr wrap="square" rtlCol="0">
            <a:spAutoFit/>
          </a:bodyPr>
          <a:lstStyle/>
          <a:p>
            <a:r>
              <a:rPr lang="en-US" dirty="0" smtClean="0"/>
              <a:t>B</a:t>
            </a:r>
            <a:endParaRPr lang="en-US" dirty="0"/>
          </a:p>
        </p:txBody>
      </p:sp>
      <p:sp>
        <p:nvSpPr>
          <p:cNvPr id="49" name="Slide Number Placeholder 48"/>
          <p:cNvSpPr>
            <a:spLocks noGrp="1"/>
          </p:cNvSpPr>
          <p:nvPr>
            <p:ph type="sldNum" sz="quarter" idx="12"/>
          </p:nvPr>
        </p:nvSpPr>
        <p:spPr/>
        <p:txBody>
          <a:bodyPr/>
          <a:lstStyle/>
          <a:p>
            <a:fld id="{91E94460-E04D-4C40-995E-9D845FB9259D}" type="slidenum">
              <a:rPr lang="en-US" smtClean="0"/>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i="1" dirty="0" smtClean="0"/>
              <a:t>Shift in demand curve</a:t>
            </a:r>
            <a:endParaRPr lang="en-US" sz="4000" b="1" i="1" dirty="0"/>
          </a:p>
        </p:txBody>
      </p:sp>
      <p:sp>
        <p:nvSpPr>
          <p:cNvPr id="3" name="Content Placeholder 2"/>
          <p:cNvSpPr>
            <a:spLocks noGrp="1"/>
          </p:cNvSpPr>
          <p:nvPr>
            <p:ph idx="1"/>
          </p:nvPr>
        </p:nvSpPr>
        <p:spPr>
          <a:xfrm>
            <a:off x="304800" y="1935480"/>
            <a:ext cx="8610600" cy="4389120"/>
          </a:xfrm>
        </p:spPr>
        <p:txBody>
          <a:bodyPr/>
          <a:lstStyle/>
          <a:p>
            <a:r>
              <a:rPr lang="en-US" dirty="0" smtClean="0"/>
              <a:t>If a normal demand curve shifts upward and downward from its original position due to the determinants of demand other than price of commodity, it is defined as shift in demand curve. In other words, a shift in demand curve refers to the consumers are willing to purchase the more or less amount of commodity due to change in determinants of demand except price of the commodity. It is shown by following fig.</a:t>
            </a:r>
            <a:endParaRPr lang="en-US"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47800"/>
            <a:ext cx="8382000" cy="4876800"/>
          </a:xfrm>
        </p:spPr>
        <p:txBody>
          <a:bodyPr/>
          <a:lstStyle/>
          <a:p>
            <a:pPr>
              <a:buNone/>
            </a:pPr>
            <a:r>
              <a:rPr lang="en-US" dirty="0" smtClean="0"/>
              <a:t> </a:t>
            </a:r>
            <a:endParaRPr lang="en-US" dirty="0"/>
          </a:p>
        </p:txBody>
      </p:sp>
      <p:cxnSp>
        <p:nvCxnSpPr>
          <p:cNvPr id="5" name="Straight Connector 4"/>
          <p:cNvCxnSpPr/>
          <p:nvPr/>
        </p:nvCxnSpPr>
        <p:spPr>
          <a:xfrm rot="5400000">
            <a:off x="-380206" y="3656806"/>
            <a:ext cx="3505200" cy="1588"/>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1371600" y="5410200"/>
            <a:ext cx="3810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6200000" flipH="1">
            <a:off x="1295400" y="2514600"/>
            <a:ext cx="2819400" cy="251460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rot="16200000" flipH="1">
            <a:off x="1981200" y="1981200"/>
            <a:ext cx="2895600" cy="25908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rot="5400000" flipH="1" flipV="1">
            <a:off x="2857500" y="3238500"/>
            <a:ext cx="3810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3352800" y="3962400"/>
            <a:ext cx="457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3619500" y="3543300"/>
            <a:ext cx="3505200" cy="22860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5486400" y="5410200"/>
            <a:ext cx="3124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6200000" flipH="1">
            <a:off x="5486400" y="2209800"/>
            <a:ext cx="3048000" cy="259080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rot="16200000" flipH="1">
            <a:off x="5143500" y="2552700"/>
            <a:ext cx="3048000" cy="2514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10800000" flipV="1">
            <a:off x="6705600" y="3581400"/>
            <a:ext cx="228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5400000">
            <a:off x="7467600" y="4419600"/>
            <a:ext cx="228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524000" y="2209800"/>
            <a:ext cx="357790" cy="369332"/>
          </a:xfrm>
          <a:prstGeom prst="rect">
            <a:avLst/>
          </a:prstGeom>
          <a:noFill/>
        </p:spPr>
        <p:txBody>
          <a:bodyPr wrap="none" rtlCol="0">
            <a:spAutoFit/>
          </a:bodyPr>
          <a:lstStyle/>
          <a:p>
            <a:r>
              <a:rPr lang="en-US" dirty="0" smtClean="0"/>
              <a:t>D</a:t>
            </a:r>
            <a:endParaRPr lang="en-US" dirty="0"/>
          </a:p>
        </p:txBody>
      </p:sp>
      <p:sp>
        <p:nvSpPr>
          <p:cNvPr id="38" name="TextBox 37"/>
          <p:cNvSpPr txBox="1"/>
          <p:nvPr/>
        </p:nvSpPr>
        <p:spPr>
          <a:xfrm>
            <a:off x="3962400" y="4953000"/>
            <a:ext cx="357790" cy="369332"/>
          </a:xfrm>
          <a:prstGeom prst="rect">
            <a:avLst/>
          </a:prstGeom>
          <a:noFill/>
        </p:spPr>
        <p:txBody>
          <a:bodyPr wrap="none" rtlCol="0">
            <a:spAutoFit/>
          </a:bodyPr>
          <a:lstStyle/>
          <a:p>
            <a:r>
              <a:rPr lang="en-US" dirty="0" smtClean="0"/>
              <a:t>D</a:t>
            </a:r>
            <a:endParaRPr lang="en-US" dirty="0"/>
          </a:p>
        </p:txBody>
      </p:sp>
      <p:sp>
        <p:nvSpPr>
          <p:cNvPr id="39" name="TextBox 38"/>
          <p:cNvSpPr txBox="1"/>
          <p:nvPr/>
        </p:nvSpPr>
        <p:spPr>
          <a:xfrm>
            <a:off x="2133600" y="1524000"/>
            <a:ext cx="405880" cy="369332"/>
          </a:xfrm>
          <a:prstGeom prst="rect">
            <a:avLst/>
          </a:prstGeom>
          <a:noFill/>
        </p:spPr>
        <p:txBody>
          <a:bodyPr wrap="none" rtlCol="0">
            <a:spAutoFit/>
          </a:bodyPr>
          <a:lstStyle/>
          <a:p>
            <a:r>
              <a:rPr lang="en-US" dirty="0" smtClean="0"/>
              <a:t>D</a:t>
            </a:r>
            <a:r>
              <a:rPr lang="en-US" baseline="-25000" dirty="0" smtClean="0"/>
              <a:t>1</a:t>
            </a:r>
            <a:endParaRPr lang="en-US" baseline="-25000" dirty="0"/>
          </a:p>
        </p:txBody>
      </p:sp>
      <p:sp>
        <p:nvSpPr>
          <p:cNvPr id="40" name="TextBox 39"/>
          <p:cNvSpPr txBox="1"/>
          <p:nvPr/>
        </p:nvSpPr>
        <p:spPr>
          <a:xfrm>
            <a:off x="4724400" y="4648200"/>
            <a:ext cx="433132" cy="369332"/>
          </a:xfrm>
          <a:prstGeom prst="rect">
            <a:avLst/>
          </a:prstGeom>
          <a:noFill/>
        </p:spPr>
        <p:txBody>
          <a:bodyPr wrap="none" rtlCol="0">
            <a:spAutoFit/>
          </a:bodyPr>
          <a:lstStyle/>
          <a:p>
            <a:r>
              <a:rPr lang="en-US" dirty="0" smtClean="0"/>
              <a:t>D</a:t>
            </a:r>
            <a:r>
              <a:rPr lang="en-US" baseline="-25000" dirty="0" smtClean="0"/>
              <a:t>2</a:t>
            </a:r>
            <a:endParaRPr lang="en-US" baseline="-25000" dirty="0"/>
          </a:p>
        </p:txBody>
      </p:sp>
      <p:sp>
        <p:nvSpPr>
          <p:cNvPr id="41" name="TextBox 40"/>
          <p:cNvSpPr txBox="1"/>
          <p:nvPr/>
        </p:nvSpPr>
        <p:spPr>
          <a:xfrm>
            <a:off x="5029200" y="5257800"/>
            <a:ext cx="413331" cy="369332"/>
          </a:xfrm>
          <a:prstGeom prst="rect">
            <a:avLst/>
          </a:prstGeom>
          <a:noFill/>
        </p:spPr>
        <p:txBody>
          <a:bodyPr wrap="square" rtlCol="0">
            <a:spAutoFit/>
          </a:bodyPr>
          <a:lstStyle/>
          <a:p>
            <a:r>
              <a:rPr lang="en-US" dirty="0" smtClean="0"/>
              <a:t>X</a:t>
            </a:r>
            <a:endParaRPr lang="en-US" dirty="0"/>
          </a:p>
        </p:txBody>
      </p:sp>
      <p:sp>
        <p:nvSpPr>
          <p:cNvPr id="43" name="TextBox 42"/>
          <p:cNvSpPr txBox="1"/>
          <p:nvPr/>
        </p:nvSpPr>
        <p:spPr>
          <a:xfrm>
            <a:off x="1066800" y="5181600"/>
            <a:ext cx="260931" cy="369332"/>
          </a:xfrm>
          <a:prstGeom prst="rect">
            <a:avLst/>
          </a:prstGeom>
          <a:noFill/>
        </p:spPr>
        <p:txBody>
          <a:bodyPr wrap="square" rtlCol="0">
            <a:spAutoFit/>
          </a:bodyPr>
          <a:lstStyle/>
          <a:p>
            <a:r>
              <a:rPr lang="en-US" dirty="0" smtClean="0"/>
              <a:t>O</a:t>
            </a:r>
            <a:endParaRPr lang="en-US" dirty="0"/>
          </a:p>
        </p:txBody>
      </p:sp>
      <p:sp>
        <p:nvSpPr>
          <p:cNvPr id="45" name="TextBox 44"/>
          <p:cNvSpPr txBox="1"/>
          <p:nvPr/>
        </p:nvSpPr>
        <p:spPr>
          <a:xfrm>
            <a:off x="1143000" y="1752600"/>
            <a:ext cx="337131" cy="369332"/>
          </a:xfrm>
          <a:prstGeom prst="rect">
            <a:avLst/>
          </a:prstGeom>
          <a:noFill/>
        </p:spPr>
        <p:txBody>
          <a:bodyPr wrap="square" rtlCol="0">
            <a:spAutoFit/>
          </a:bodyPr>
          <a:lstStyle/>
          <a:p>
            <a:r>
              <a:rPr lang="en-US" dirty="0" smtClean="0"/>
              <a:t>Y</a:t>
            </a:r>
            <a:endParaRPr lang="en-US" dirty="0"/>
          </a:p>
        </p:txBody>
      </p:sp>
      <p:sp>
        <p:nvSpPr>
          <p:cNvPr id="46" name="TextBox 45"/>
          <p:cNvSpPr txBox="1"/>
          <p:nvPr/>
        </p:nvSpPr>
        <p:spPr>
          <a:xfrm rot="16200000" flipH="1">
            <a:off x="634183" y="3200401"/>
            <a:ext cx="958269" cy="369332"/>
          </a:xfrm>
          <a:prstGeom prst="rect">
            <a:avLst/>
          </a:prstGeom>
          <a:noFill/>
        </p:spPr>
        <p:txBody>
          <a:bodyPr wrap="square" rtlCol="0">
            <a:spAutoFit/>
          </a:bodyPr>
          <a:lstStyle/>
          <a:p>
            <a:r>
              <a:rPr lang="en-US" dirty="0" smtClean="0"/>
              <a:t>Price</a:t>
            </a:r>
            <a:endParaRPr lang="en-US" dirty="0"/>
          </a:p>
        </p:txBody>
      </p:sp>
      <p:sp>
        <p:nvSpPr>
          <p:cNvPr id="47" name="TextBox 46"/>
          <p:cNvSpPr txBox="1"/>
          <p:nvPr/>
        </p:nvSpPr>
        <p:spPr>
          <a:xfrm>
            <a:off x="1905000" y="5410200"/>
            <a:ext cx="2209800" cy="369332"/>
          </a:xfrm>
          <a:prstGeom prst="rect">
            <a:avLst/>
          </a:prstGeom>
          <a:noFill/>
        </p:spPr>
        <p:txBody>
          <a:bodyPr wrap="square" rtlCol="0">
            <a:spAutoFit/>
          </a:bodyPr>
          <a:lstStyle/>
          <a:p>
            <a:r>
              <a:rPr lang="en-US" dirty="0" smtClean="0"/>
              <a:t>Quantity demand</a:t>
            </a:r>
            <a:endParaRPr lang="en-US" dirty="0"/>
          </a:p>
        </p:txBody>
      </p:sp>
      <p:sp>
        <p:nvSpPr>
          <p:cNvPr id="48" name="TextBox 47"/>
          <p:cNvSpPr txBox="1"/>
          <p:nvPr/>
        </p:nvSpPr>
        <p:spPr>
          <a:xfrm>
            <a:off x="2667000" y="1447800"/>
            <a:ext cx="1600200" cy="646331"/>
          </a:xfrm>
          <a:prstGeom prst="rect">
            <a:avLst/>
          </a:prstGeom>
          <a:noFill/>
        </p:spPr>
        <p:txBody>
          <a:bodyPr wrap="square" rtlCol="0">
            <a:spAutoFit/>
          </a:bodyPr>
          <a:lstStyle/>
          <a:p>
            <a:r>
              <a:rPr lang="en-US" dirty="0" smtClean="0"/>
              <a:t>(Increase in demand)</a:t>
            </a:r>
            <a:endParaRPr lang="en-US" dirty="0"/>
          </a:p>
        </p:txBody>
      </p:sp>
      <p:sp>
        <p:nvSpPr>
          <p:cNvPr id="49" name="TextBox 48"/>
          <p:cNvSpPr txBox="1"/>
          <p:nvPr/>
        </p:nvSpPr>
        <p:spPr>
          <a:xfrm>
            <a:off x="5029200" y="1676400"/>
            <a:ext cx="337131" cy="369332"/>
          </a:xfrm>
          <a:prstGeom prst="rect">
            <a:avLst/>
          </a:prstGeom>
          <a:noFill/>
        </p:spPr>
        <p:txBody>
          <a:bodyPr wrap="square" rtlCol="0">
            <a:spAutoFit/>
          </a:bodyPr>
          <a:lstStyle/>
          <a:p>
            <a:r>
              <a:rPr lang="en-US" dirty="0" smtClean="0"/>
              <a:t>Y</a:t>
            </a:r>
            <a:endParaRPr lang="en-US" dirty="0"/>
          </a:p>
        </p:txBody>
      </p:sp>
      <p:sp>
        <p:nvSpPr>
          <p:cNvPr id="51" name="TextBox 50"/>
          <p:cNvSpPr txBox="1"/>
          <p:nvPr/>
        </p:nvSpPr>
        <p:spPr>
          <a:xfrm>
            <a:off x="5257800" y="5257800"/>
            <a:ext cx="523014" cy="369332"/>
          </a:xfrm>
          <a:prstGeom prst="rect">
            <a:avLst/>
          </a:prstGeom>
          <a:noFill/>
        </p:spPr>
        <p:txBody>
          <a:bodyPr wrap="square" rtlCol="0">
            <a:spAutoFit/>
          </a:bodyPr>
          <a:lstStyle/>
          <a:p>
            <a:r>
              <a:rPr lang="en-US" dirty="0" smtClean="0"/>
              <a:t>O</a:t>
            </a:r>
            <a:endParaRPr lang="en-US" dirty="0"/>
          </a:p>
        </p:txBody>
      </p:sp>
      <p:sp>
        <p:nvSpPr>
          <p:cNvPr id="52" name="TextBox 51"/>
          <p:cNvSpPr txBox="1"/>
          <p:nvPr/>
        </p:nvSpPr>
        <p:spPr>
          <a:xfrm>
            <a:off x="8686800" y="5334000"/>
            <a:ext cx="184731" cy="369332"/>
          </a:xfrm>
          <a:prstGeom prst="rect">
            <a:avLst/>
          </a:prstGeom>
          <a:noFill/>
        </p:spPr>
        <p:txBody>
          <a:bodyPr wrap="square" rtlCol="0">
            <a:spAutoFit/>
          </a:bodyPr>
          <a:lstStyle/>
          <a:p>
            <a:r>
              <a:rPr lang="en-US" dirty="0" smtClean="0"/>
              <a:t>X</a:t>
            </a:r>
            <a:endParaRPr lang="en-US" dirty="0"/>
          </a:p>
        </p:txBody>
      </p:sp>
      <p:sp>
        <p:nvSpPr>
          <p:cNvPr id="53" name="TextBox 52"/>
          <p:cNvSpPr txBox="1"/>
          <p:nvPr/>
        </p:nvSpPr>
        <p:spPr>
          <a:xfrm>
            <a:off x="5638800" y="1752600"/>
            <a:ext cx="304799" cy="369332"/>
          </a:xfrm>
          <a:prstGeom prst="rect">
            <a:avLst/>
          </a:prstGeom>
          <a:noFill/>
        </p:spPr>
        <p:txBody>
          <a:bodyPr wrap="square" rtlCol="0">
            <a:spAutoFit/>
          </a:bodyPr>
          <a:lstStyle/>
          <a:p>
            <a:r>
              <a:rPr lang="en-US" dirty="0" smtClean="0"/>
              <a:t>D</a:t>
            </a:r>
            <a:endParaRPr lang="en-US" dirty="0"/>
          </a:p>
        </p:txBody>
      </p:sp>
      <p:sp>
        <p:nvSpPr>
          <p:cNvPr id="54" name="TextBox 53"/>
          <p:cNvSpPr txBox="1"/>
          <p:nvPr/>
        </p:nvSpPr>
        <p:spPr>
          <a:xfrm>
            <a:off x="8229600" y="4800600"/>
            <a:ext cx="413331" cy="369332"/>
          </a:xfrm>
          <a:prstGeom prst="rect">
            <a:avLst/>
          </a:prstGeom>
          <a:noFill/>
        </p:spPr>
        <p:txBody>
          <a:bodyPr wrap="square" rtlCol="0">
            <a:spAutoFit/>
          </a:bodyPr>
          <a:lstStyle/>
          <a:p>
            <a:r>
              <a:rPr lang="en-US" dirty="0" smtClean="0"/>
              <a:t>D</a:t>
            </a:r>
            <a:endParaRPr lang="en-US" dirty="0"/>
          </a:p>
        </p:txBody>
      </p:sp>
      <p:sp>
        <p:nvSpPr>
          <p:cNvPr id="55" name="TextBox 54"/>
          <p:cNvSpPr txBox="1"/>
          <p:nvPr/>
        </p:nvSpPr>
        <p:spPr>
          <a:xfrm>
            <a:off x="7848600" y="5105400"/>
            <a:ext cx="457200" cy="369332"/>
          </a:xfrm>
          <a:prstGeom prst="rect">
            <a:avLst/>
          </a:prstGeom>
          <a:noFill/>
        </p:spPr>
        <p:txBody>
          <a:bodyPr wrap="square" rtlCol="0">
            <a:spAutoFit/>
          </a:bodyPr>
          <a:lstStyle/>
          <a:p>
            <a:r>
              <a:rPr lang="en-US" dirty="0" smtClean="0"/>
              <a:t>D</a:t>
            </a:r>
            <a:r>
              <a:rPr lang="en-US" baseline="-25000" dirty="0" smtClean="0"/>
              <a:t>1</a:t>
            </a:r>
            <a:endParaRPr lang="en-US" baseline="-25000" dirty="0"/>
          </a:p>
        </p:txBody>
      </p:sp>
      <p:sp>
        <p:nvSpPr>
          <p:cNvPr id="56" name="TextBox 55"/>
          <p:cNvSpPr txBox="1"/>
          <p:nvPr/>
        </p:nvSpPr>
        <p:spPr>
          <a:xfrm>
            <a:off x="5181600" y="1981200"/>
            <a:ext cx="609600" cy="369332"/>
          </a:xfrm>
          <a:prstGeom prst="rect">
            <a:avLst/>
          </a:prstGeom>
          <a:noFill/>
        </p:spPr>
        <p:txBody>
          <a:bodyPr wrap="square" rtlCol="0">
            <a:spAutoFit/>
          </a:bodyPr>
          <a:lstStyle/>
          <a:p>
            <a:r>
              <a:rPr lang="en-US" dirty="0" smtClean="0"/>
              <a:t>D</a:t>
            </a:r>
            <a:r>
              <a:rPr lang="en-US" baseline="-25000" dirty="0" smtClean="0"/>
              <a:t>1</a:t>
            </a:r>
            <a:endParaRPr lang="en-US" baseline="-25000" dirty="0"/>
          </a:p>
        </p:txBody>
      </p:sp>
      <p:sp>
        <p:nvSpPr>
          <p:cNvPr id="57" name="TextBox 56"/>
          <p:cNvSpPr txBox="1"/>
          <p:nvPr/>
        </p:nvSpPr>
        <p:spPr>
          <a:xfrm>
            <a:off x="6324600" y="1752600"/>
            <a:ext cx="1447800" cy="646331"/>
          </a:xfrm>
          <a:prstGeom prst="rect">
            <a:avLst/>
          </a:prstGeom>
          <a:noFill/>
        </p:spPr>
        <p:txBody>
          <a:bodyPr wrap="square" rtlCol="0">
            <a:spAutoFit/>
          </a:bodyPr>
          <a:lstStyle/>
          <a:p>
            <a:r>
              <a:rPr lang="en-US" dirty="0" smtClean="0"/>
              <a:t>(Decrease in demand)</a:t>
            </a:r>
            <a:endParaRPr lang="en-US" dirty="0"/>
          </a:p>
        </p:txBody>
      </p:sp>
      <p:sp>
        <p:nvSpPr>
          <p:cNvPr id="58" name="TextBox 57"/>
          <p:cNvSpPr txBox="1"/>
          <p:nvPr/>
        </p:nvSpPr>
        <p:spPr>
          <a:xfrm rot="16200000">
            <a:off x="4643035" y="2743200"/>
            <a:ext cx="870531" cy="369332"/>
          </a:xfrm>
          <a:prstGeom prst="rect">
            <a:avLst/>
          </a:prstGeom>
          <a:noFill/>
        </p:spPr>
        <p:txBody>
          <a:bodyPr wrap="square" rtlCol="0">
            <a:spAutoFit/>
          </a:bodyPr>
          <a:lstStyle/>
          <a:p>
            <a:r>
              <a:rPr lang="en-US" dirty="0" smtClean="0"/>
              <a:t>Price</a:t>
            </a:r>
            <a:endParaRPr lang="en-US" dirty="0"/>
          </a:p>
        </p:txBody>
      </p:sp>
      <p:sp>
        <p:nvSpPr>
          <p:cNvPr id="59" name="TextBox 58"/>
          <p:cNvSpPr txBox="1"/>
          <p:nvPr/>
        </p:nvSpPr>
        <p:spPr>
          <a:xfrm>
            <a:off x="5867400" y="5410200"/>
            <a:ext cx="2362200" cy="369332"/>
          </a:xfrm>
          <a:prstGeom prst="rect">
            <a:avLst/>
          </a:prstGeom>
          <a:noFill/>
        </p:spPr>
        <p:txBody>
          <a:bodyPr wrap="square" rtlCol="0">
            <a:spAutoFit/>
          </a:bodyPr>
          <a:lstStyle/>
          <a:p>
            <a:r>
              <a:rPr lang="en-US" dirty="0" smtClean="0"/>
              <a:t>Quantity demanded</a:t>
            </a:r>
            <a:endParaRPr lang="en-US" dirty="0"/>
          </a:p>
        </p:txBody>
      </p:sp>
      <p:sp>
        <p:nvSpPr>
          <p:cNvPr id="36" name="Slide Number Placeholder 35"/>
          <p:cNvSpPr>
            <a:spLocks noGrp="1"/>
          </p:cNvSpPr>
          <p:nvPr>
            <p:ph type="sldNum" sz="quarter" idx="12"/>
          </p:nvPr>
        </p:nvSpPr>
        <p:spPr/>
        <p:txBody>
          <a:bodyPr/>
          <a:lstStyle/>
          <a:p>
            <a:fld id="{91E94460-E04D-4C40-995E-9D845FB9259D}" type="slidenum">
              <a:rPr lang="en-US" smtClean="0"/>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i="1" dirty="0" smtClean="0"/>
              <a:t>Factors causes shift in demand curve</a:t>
            </a:r>
            <a:endParaRPr lang="en-US" sz="4000" b="1" i="1" dirty="0"/>
          </a:p>
        </p:txBody>
      </p:sp>
      <p:sp>
        <p:nvSpPr>
          <p:cNvPr id="3" name="Content Placeholder 2"/>
          <p:cNvSpPr>
            <a:spLocks noGrp="1"/>
          </p:cNvSpPr>
          <p:nvPr>
            <p:ph idx="1"/>
          </p:nvPr>
        </p:nvSpPr>
        <p:spPr/>
        <p:txBody>
          <a:bodyPr/>
          <a:lstStyle/>
          <a:p>
            <a:pPr marL="571500" indent="-571500">
              <a:buFont typeface="+mj-lt"/>
              <a:buAutoNum type="romanUcPeriod"/>
            </a:pPr>
            <a:r>
              <a:rPr lang="en-US" dirty="0" smtClean="0"/>
              <a:t>Income of the consumer.</a:t>
            </a:r>
          </a:p>
          <a:p>
            <a:pPr marL="571500" indent="-571500">
              <a:buFont typeface="+mj-lt"/>
              <a:buAutoNum type="romanUcPeriod"/>
            </a:pPr>
            <a:r>
              <a:rPr lang="en-US" dirty="0" smtClean="0"/>
              <a:t>Change in population.</a:t>
            </a:r>
          </a:p>
          <a:p>
            <a:pPr marL="571500" indent="-571500">
              <a:buFont typeface="+mj-lt"/>
              <a:buAutoNum type="romanUcPeriod"/>
            </a:pPr>
            <a:r>
              <a:rPr lang="en-US" dirty="0" smtClean="0"/>
              <a:t>Price of related commodities.</a:t>
            </a:r>
          </a:p>
          <a:p>
            <a:pPr marL="571500" indent="-571500">
              <a:buFont typeface="+mj-lt"/>
              <a:buAutoNum type="romanUcPeriod"/>
            </a:pPr>
            <a:r>
              <a:rPr lang="en-US" dirty="0" smtClean="0"/>
              <a:t>Tastes, habits and preferences of consumers.</a:t>
            </a:r>
          </a:p>
          <a:p>
            <a:pPr marL="571500" indent="-571500">
              <a:buFont typeface="+mj-lt"/>
              <a:buAutoNum type="romanUcPeriod"/>
            </a:pPr>
            <a:r>
              <a:rPr lang="en-US" dirty="0" smtClean="0"/>
              <a:t>Advertisement.</a:t>
            </a:r>
          </a:p>
          <a:p>
            <a:pPr marL="571500" indent="-571500">
              <a:buFont typeface="+mj-lt"/>
              <a:buAutoNum type="romanUcPeriod"/>
            </a:pPr>
            <a:r>
              <a:rPr lang="en-US" dirty="0" smtClean="0"/>
              <a:t>Weather</a:t>
            </a:r>
          </a:p>
          <a:p>
            <a:pPr marL="571500" indent="-571500">
              <a:buFont typeface="+mj-lt"/>
              <a:buAutoNum type="romanUcPeriod"/>
            </a:pPr>
            <a:r>
              <a:rPr lang="en-US" dirty="0" smtClean="0"/>
              <a:t>Change in quantity of money circulation in an economy</a:t>
            </a:r>
          </a:p>
          <a:p>
            <a:pPr marL="571500" indent="-571500">
              <a:buFont typeface="+mj-lt"/>
              <a:buAutoNum type="romanUcPeriod"/>
            </a:pPr>
            <a:r>
              <a:rPr lang="en-US" dirty="0" smtClean="0"/>
              <a:t>Tax rate.</a:t>
            </a:r>
          </a:p>
          <a:p>
            <a:endParaRPr lang="en-US"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Autofit/>
          </a:bodyPr>
          <a:lstStyle/>
          <a:p>
            <a:r>
              <a:rPr lang="en-US" sz="2800" b="1" i="1" dirty="0" smtClean="0"/>
              <a:t>Importance of demand analyses in business decisions.</a:t>
            </a:r>
            <a:endParaRPr lang="en-US" sz="2800" b="1" i="1" dirty="0"/>
          </a:p>
        </p:txBody>
      </p:sp>
      <p:sp>
        <p:nvSpPr>
          <p:cNvPr id="3" name="Content Placeholder 2"/>
          <p:cNvSpPr>
            <a:spLocks noGrp="1"/>
          </p:cNvSpPr>
          <p:nvPr>
            <p:ph idx="1"/>
          </p:nvPr>
        </p:nvSpPr>
        <p:spPr>
          <a:xfrm>
            <a:off x="457200" y="1828800"/>
            <a:ext cx="8229600" cy="4495800"/>
          </a:xfrm>
        </p:spPr>
        <p:txBody>
          <a:bodyPr/>
          <a:lstStyle/>
          <a:p>
            <a:r>
              <a:rPr lang="en-US" b="1" dirty="0" smtClean="0"/>
              <a:t>Sales forecasting</a:t>
            </a:r>
            <a:r>
              <a:rPr lang="en-US" dirty="0" smtClean="0"/>
              <a:t>:- if the demand is high, sales will be high and demand is low, sales will be low. so the demand is a basis of the sales of the product of a firm.</a:t>
            </a:r>
          </a:p>
          <a:p>
            <a:r>
              <a:rPr lang="en-US" b="1" dirty="0" smtClean="0"/>
              <a:t>Pricing decisions:</a:t>
            </a:r>
            <a:endParaRPr lang="en-US" dirty="0" smtClean="0"/>
          </a:p>
          <a:p>
            <a:r>
              <a:rPr lang="en-US" b="1" dirty="0" smtClean="0"/>
              <a:t>Marketing decisions:</a:t>
            </a:r>
          </a:p>
          <a:p>
            <a:r>
              <a:rPr lang="en-US" b="1" dirty="0" smtClean="0"/>
              <a:t>Product decisions:</a:t>
            </a:r>
          </a:p>
          <a:p>
            <a:r>
              <a:rPr lang="en-US" b="1" dirty="0" smtClean="0"/>
              <a:t>Financial decisions:</a:t>
            </a:r>
            <a:endParaRPr lang="en-US" b="1"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pPr algn="ctr"/>
            <a:r>
              <a:rPr lang="en-US" b="1" i="1" dirty="0" smtClean="0"/>
              <a:t>Meaning of supply</a:t>
            </a:r>
            <a:endParaRPr lang="en-US" b="1" i="1" dirty="0"/>
          </a:p>
        </p:txBody>
      </p:sp>
      <p:sp>
        <p:nvSpPr>
          <p:cNvPr id="3" name="Content Placeholder 2"/>
          <p:cNvSpPr>
            <a:spLocks noGrp="1"/>
          </p:cNvSpPr>
          <p:nvPr>
            <p:ph idx="1"/>
          </p:nvPr>
        </p:nvSpPr>
        <p:spPr>
          <a:xfrm>
            <a:off x="457200" y="1600200"/>
            <a:ext cx="8229600" cy="5105400"/>
          </a:xfrm>
        </p:spPr>
        <p:txBody>
          <a:bodyPr>
            <a:normAutofit fontScale="92500"/>
          </a:bodyPr>
          <a:lstStyle/>
          <a:p>
            <a:r>
              <a:rPr lang="en-US" dirty="0" smtClean="0"/>
              <a:t>Supply means the quantities of a commodity which the producer or seller is ready to offer for a sale at given price and given time period.</a:t>
            </a:r>
          </a:p>
          <a:p>
            <a:r>
              <a:rPr lang="en-US" dirty="0" smtClean="0"/>
              <a:t>According to Prof. Thomas “</a:t>
            </a:r>
            <a:r>
              <a:rPr lang="en-US" b="1" i="1" dirty="0" smtClean="0"/>
              <a:t>the supply of goods is the quantity offered for sale in a given market at a given </a:t>
            </a:r>
            <a:r>
              <a:rPr lang="en-US" b="1" i="1" smtClean="0"/>
              <a:t>time  </a:t>
            </a:r>
            <a:r>
              <a:rPr lang="en-US" b="1" i="1" dirty="0" smtClean="0"/>
              <a:t>at various prices”</a:t>
            </a:r>
            <a:r>
              <a:rPr lang="en-US" dirty="0" smtClean="0"/>
              <a:t>.</a:t>
            </a:r>
          </a:p>
          <a:p>
            <a:pPr algn="ctr"/>
            <a:r>
              <a:rPr lang="en-US" b="1" i="1" dirty="0" smtClean="0"/>
              <a:t>Types of supply</a:t>
            </a:r>
          </a:p>
          <a:p>
            <a:r>
              <a:rPr lang="en-US" b="1" i="1" dirty="0" smtClean="0"/>
              <a:t>Joint supply:- </a:t>
            </a:r>
            <a:r>
              <a:rPr lang="en-US" dirty="0" smtClean="0"/>
              <a:t>it refers to the goods produced or supplied jointly. For example, wool and mutton.</a:t>
            </a:r>
          </a:p>
          <a:p>
            <a:r>
              <a:rPr lang="en-US" b="1" i="1" dirty="0" smtClean="0"/>
              <a:t>Composite supply:- </a:t>
            </a:r>
            <a:r>
              <a:rPr lang="en-US" dirty="0" smtClean="0"/>
              <a:t>when there are various sources of supply for a single propose is called composite supply.</a:t>
            </a:r>
          </a:p>
          <a:p>
            <a:r>
              <a:rPr lang="en-US" dirty="0" smtClean="0"/>
              <a:t>For ex light from electricity. Gas. kerosene, fire wood etc.</a:t>
            </a:r>
          </a:p>
          <a:p>
            <a:pPr algn="ctr">
              <a:buNone/>
            </a:pPr>
            <a:endParaRPr lang="en-US" i="1" dirty="0" smtClean="0"/>
          </a:p>
          <a:p>
            <a:pPr algn="ctr">
              <a:buNone/>
            </a:pPr>
            <a:endParaRPr lang="en-US" b="1" i="1" dirty="0" smtClean="0"/>
          </a:p>
        </p:txBody>
      </p:sp>
      <p:sp>
        <p:nvSpPr>
          <p:cNvPr id="4" name="Slide Number Placeholder 3"/>
          <p:cNvSpPr>
            <a:spLocks noGrp="1"/>
          </p:cNvSpPr>
          <p:nvPr>
            <p:ph type="sldNum" sz="quarter" idx="12"/>
          </p:nvPr>
        </p:nvSpPr>
        <p:spPr/>
        <p:txBody>
          <a:bodyPr/>
          <a:lstStyle/>
          <a:p>
            <a:fld id="{91E94460-E04D-4C40-995E-9D845FB9259D}" type="slidenum">
              <a:rPr lang="en-US" smtClean="0"/>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pPr algn="ctr"/>
            <a:r>
              <a:rPr lang="en-US" sz="3600" b="1" i="1" dirty="0" smtClean="0"/>
              <a:t>Supply schedule and curve.</a:t>
            </a:r>
            <a:endParaRPr lang="en-US" sz="3600" b="1" i="1" dirty="0"/>
          </a:p>
        </p:txBody>
      </p:sp>
      <p:sp>
        <p:nvSpPr>
          <p:cNvPr id="3" name="Content Placeholder 2"/>
          <p:cNvSpPr>
            <a:spLocks noGrp="1"/>
          </p:cNvSpPr>
          <p:nvPr>
            <p:ph idx="1"/>
          </p:nvPr>
        </p:nvSpPr>
        <p:spPr>
          <a:xfrm>
            <a:off x="457200" y="1524000"/>
            <a:ext cx="8229600" cy="5105400"/>
          </a:xfrm>
        </p:spPr>
        <p:txBody>
          <a:bodyPr/>
          <a:lstStyle/>
          <a:p>
            <a:r>
              <a:rPr lang="en-US" dirty="0" smtClean="0"/>
              <a:t>Individual supply schedule refers to the different amount of commodity that a firm willing to sell at various prices.</a:t>
            </a:r>
            <a:endParaRPr lang="en-US" dirty="0"/>
          </a:p>
        </p:txBody>
      </p:sp>
      <p:graphicFrame>
        <p:nvGraphicFramePr>
          <p:cNvPr id="4" name="Table 3"/>
          <p:cNvGraphicFramePr>
            <a:graphicFrameLocks noGrp="1"/>
          </p:cNvGraphicFramePr>
          <p:nvPr/>
        </p:nvGraphicFramePr>
        <p:xfrm>
          <a:off x="838200" y="3276600"/>
          <a:ext cx="6096000" cy="128524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Price </a:t>
                      </a:r>
                      <a:endParaRPr lang="en-US" dirty="0"/>
                    </a:p>
                  </a:txBody>
                  <a:tcPr/>
                </a:tc>
                <a:tc>
                  <a:txBody>
                    <a:bodyPr/>
                    <a:lstStyle/>
                    <a:p>
                      <a:r>
                        <a:rPr lang="en-US" dirty="0" smtClean="0"/>
                        <a:t>Quantity supplied</a:t>
                      </a:r>
                      <a:endParaRPr lang="en-US" dirty="0"/>
                    </a:p>
                  </a:txBody>
                  <a:tcPr/>
                </a:tc>
              </a:tr>
              <a:tr h="370840">
                <a:tc>
                  <a:txBody>
                    <a:bodyPr/>
                    <a:lstStyle/>
                    <a:p>
                      <a:r>
                        <a:rPr lang="en-US" dirty="0" smtClean="0"/>
                        <a:t>1</a:t>
                      </a:r>
                    </a:p>
                    <a:p>
                      <a:r>
                        <a:rPr lang="en-US" dirty="0" smtClean="0"/>
                        <a:t>2</a:t>
                      </a:r>
                    </a:p>
                    <a:p>
                      <a:r>
                        <a:rPr lang="en-US" dirty="0" smtClean="0"/>
                        <a:t>3</a:t>
                      </a:r>
                      <a:endParaRPr lang="en-US" dirty="0"/>
                    </a:p>
                  </a:txBody>
                  <a:tcPr/>
                </a:tc>
                <a:tc>
                  <a:txBody>
                    <a:bodyPr/>
                    <a:lstStyle/>
                    <a:p>
                      <a:r>
                        <a:rPr lang="en-US" dirty="0" smtClean="0"/>
                        <a:t>10</a:t>
                      </a:r>
                    </a:p>
                    <a:p>
                      <a:r>
                        <a:rPr lang="en-US" dirty="0" smtClean="0"/>
                        <a:t>15</a:t>
                      </a:r>
                    </a:p>
                    <a:p>
                      <a:r>
                        <a:rPr lang="en-US" dirty="0" smtClean="0"/>
                        <a:t>20</a:t>
                      </a:r>
                      <a:endParaRPr lang="en-US" dirty="0"/>
                    </a:p>
                  </a:txBody>
                  <a:tcPr/>
                </a:tc>
              </a:tr>
            </a:tbl>
          </a:graphicData>
        </a:graphic>
      </p:graphicFrame>
      <p:cxnSp>
        <p:nvCxnSpPr>
          <p:cNvPr id="6" name="Straight Connector 5"/>
          <p:cNvCxnSpPr/>
          <p:nvPr/>
        </p:nvCxnSpPr>
        <p:spPr>
          <a:xfrm rot="5400000">
            <a:off x="761206" y="5486400"/>
            <a:ext cx="1524794"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524000" y="6248400"/>
            <a:ext cx="236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1676400" y="4953000"/>
            <a:ext cx="1752600" cy="990600"/>
          </a:xfrm>
          <a:prstGeom prst="line">
            <a:avLst/>
          </a:prstGeom>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3429000" y="4800600"/>
            <a:ext cx="377886" cy="369332"/>
          </a:xfrm>
          <a:prstGeom prst="rect">
            <a:avLst/>
          </a:prstGeom>
          <a:noFill/>
        </p:spPr>
        <p:txBody>
          <a:bodyPr wrap="square" rtlCol="0">
            <a:spAutoFit/>
          </a:bodyPr>
          <a:lstStyle/>
          <a:p>
            <a:r>
              <a:rPr lang="en-US" dirty="0" smtClean="0"/>
              <a:t>S</a:t>
            </a:r>
            <a:endParaRPr lang="en-US" dirty="0"/>
          </a:p>
        </p:txBody>
      </p:sp>
      <p:sp>
        <p:nvSpPr>
          <p:cNvPr id="15" name="TextBox 14"/>
          <p:cNvSpPr txBox="1"/>
          <p:nvPr/>
        </p:nvSpPr>
        <p:spPr>
          <a:xfrm>
            <a:off x="1600200" y="5791200"/>
            <a:ext cx="260931" cy="369332"/>
          </a:xfrm>
          <a:prstGeom prst="rect">
            <a:avLst/>
          </a:prstGeom>
          <a:noFill/>
        </p:spPr>
        <p:txBody>
          <a:bodyPr wrap="square" rtlCol="0">
            <a:spAutoFit/>
          </a:bodyPr>
          <a:lstStyle/>
          <a:p>
            <a:r>
              <a:rPr lang="en-US" dirty="0" smtClean="0"/>
              <a:t>S</a:t>
            </a:r>
            <a:endParaRPr lang="en-US" dirty="0"/>
          </a:p>
        </p:txBody>
      </p:sp>
      <p:sp>
        <p:nvSpPr>
          <p:cNvPr id="16" name="TextBox 15"/>
          <p:cNvSpPr txBox="1"/>
          <p:nvPr/>
        </p:nvSpPr>
        <p:spPr>
          <a:xfrm>
            <a:off x="1371600" y="4572000"/>
            <a:ext cx="260931" cy="369332"/>
          </a:xfrm>
          <a:prstGeom prst="rect">
            <a:avLst/>
          </a:prstGeom>
          <a:noFill/>
        </p:spPr>
        <p:txBody>
          <a:bodyPr wrap="square" rtlCol="0">
            <a:spAutoFit/>
          </a:bodyPr>
          <a:lstStyle/>
          <a:p>
            <a:r>
              <a:rPr lang="en-US" dirty="0" smtClean="0"/>
              <a:t>Y</a:t>
            </a:r>
            <a:endParaRPr lang="en-US" dirty="0"/>
          </a:p>
        </p:txBody>
      </p:sp>
      <p:sp>
        <p:nvSpPr>
          <p:cNvPr id="17" name="TextBox 16"/>
          <p:cNvSpPr txBox="1"/>
          <p:nvPr/>
        </p:nvSpPr>
        <p:spPr>
          <a:xfrm>
            <a:off x="1295400" y="6096000"/>
            <a:ext cx="337131" cy="369332"/>
          </a:xfrm>
          <a:prstGeom prst="rect">
            <a:avLst/>
          </a:prstGeom>
          <a:noFill/>
        </p:spPr>
        <p:txBody>
          <a:bodyPr wrap="square" rtlCol="0">
            <a:spAutoFit/>
          </a:bodyPr>
          <a:lstStyle/>
          <a:p>
            <a:r>
              <a:rPr lang="en-US" dirty="0" smtClean="0"/>
              <a:t>O</a:t>
            </a:r>
            <a:endParaRPr lang="en-US" dirty="0"/>
          </a:p>
        </p:txBody>
      </p:sp>
      <p:sp>
        <p:nvSpPr>
          <p:cNvPr id="18" name="TextBox 17"/>
          <p:cNvSpPr txBox="1"/>
          <p:nvPr/>
        </p:nvSpPr>
        <p:spPr>
          <a:xfrm>
            <a:off x="3733800" y="6096000"/>
            <a:ext cx="457200" cy="369332"/>
          </a:xfrm>
          <a:prstGeom prst="rect">
            <a:avLst/>
          </a:prstGeom>
          <a:noFill/>
        </p:spPr>
        <p:txBody>
          <a:bodyPr wrap="square" rtlCol="0">
            <a:spAutoFit/>
          </a:bodyPr>
          <a:lstStyle/>
          <a:p>
            <a:r>
              <a:rPr lang="en-US" dirty="0" smtClean="0"/>
              <a:t>X</a:t>
            </a:r>
            <a:endParaRPr lang="en-US" dirty="0"/>
          </a:p>
        </p:txBody>
      </p:sp>
      <p:sp>
        <p:nvSpPr>
          <p:cNvPr id="19" name="TextBox 18"/>
          <p:cNvSpPr txBox="1"/>
          <p:nvPr/>
        </p:nvSpPr>
        <p:spPr>
          <a:xfrm rot="16200000">
            <a:off x="1061452" y="5105399"/>
            <a:ext cx="718131" cy="369332"/>
          </a:xfrm>
          <a:prstGeom prst="rect">
            <a:avLst/>
          </a:prstGeom>
          <a:noFill/>
        </p:spPr>
        <p:txBody>
          <a:bodyPr wrap="square" rtlCol="0">
            <a:spAutoFit/>
          </a:bodyPr>
          <a:lstStyle/>
          <a:p>
            <a:r>
              <a:rPr lang="en-US" dirty="0" smtClean="0"/>
              <a:t>price</a:t>
            </a:r>
            <a:endParaRPr lang="en-US" dirty="0"/>
          </a:p>
        </p:txBody>
      </p:sp>
      <p:sp>
        <p:nvSpPr>
          <p:cNvPr id="20" name="TextBox 19"/>
          <p:cNvSpPr txBox="1"/>
          <p:nvPr/>
        </p:nvSpPr>
        <p:spPr>
          <a:xfrm>
            <a:off x="1752600" y="6248400"/>
            <a:ext cx="2209800" cy="369332"/>
          </a:xfrm>
          <a:prstGeom prst="rect">
            <a:avLst/>
          </a:prstGeom>
          <a:noFill/>
        </p:spPr>
        <p:txBody>
          <a:bodyPr wrap="square" rtlCol="0">
            <a:spAutoFit/>
          </a:bodyPr>
          <a:lstStyle/>
          <a:p>
            <a:r>
              <a:rPr lang="en-US" dirty="0" smtClean="0"/>
              <a:t>Quantity supplied</a:t>
            </a:r>
            <a:endParaRPr lang="en-US" dirty="0"/>
          </a:p>
        </p:txBody>
      </p:sp>
      <p:sp>
        <p:nvSpPr>
          <p:cNvPr id="21" name="TextBox 20"/>
          <p:cNvSpPr txBox="1"/>
          <p:nvPr/>
        </p:nvSpPr>
        <p:spPr>
          <a:xfrm>
            <a:off x="3810000" y="5257800"/>
            <a:ext cx="2667000" cy="369332"/>
          </a:xfrm>
          <a:prstGeom prst="rect">
            <a:avLst/>
          </a:prstGeom>
          <a:noFill/>
        </p:spPr>
        <p:txBody>
          <a:bodyPr wrap="square" rtlCol="0">
            <a:spAutoFit/>
          </a:bodyPr>
          <a:lstStyle/>
          <a:p>
            <a:r>
              <a:rPr lang="en-US" dirty="0" smtClean="0"/>
              <a:t>(Individual supply curve)</a:t>
            </a:r>
            <a:endParaRPr lang="en-US" dirty="0"/>
          </a:p>
        </p:txBody>
      </p:sp>
      <p:sp>
        <p:nvSpPr>
          <p:cNvPr id="22" name="Slide Number Placeholder 21"/>
          <p:cNvSpPr>
            <a:spLocks noGrp="1"/>
          </p:cNvSpPr>
          <p:nvPr>
            <p:ph type="sldNum" sz="quarter" idx="12"/>
          </p:nvPr>
        </p:nvSpPr>
        <p:spPr/>
        <p:txBody>
          <a:bodyPr/>
          <a:lstStyle/>
          <a:p>
            <a:fld id="{91E94460-E04D-4C40-995E-9D845FB9259D}" type="slidenum">
              <a:rPr lang="en-US" smtClean="0"/>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Features of demand</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dirty="0" smtClean="0"/>
              <a:t>Demand depends on utility of a commodity.</a:t>
            </a:r>
          </a:p>
          <a:p>
            <a:pPr>
              <a:buFont typeface="Wingdings" pitchFamily="2" charset="2"/>
              <a:buChar char="Ø"/>
            </a:pPr>
            <a:r>
              <a:rPr lang="en-US" dirty="0" smtClean="0"/>
              <a:t>Demand always refers to effective demand.</a:t>
            </a:r>
          </a:p>
          <a:p>
            <a:pPr>
              <a:buFont typeface="Wingdings" pitchFamily="2" charset="2"/>
              <a:buChar char="Ø"/>
            </a:pPr>
            <a:r>
              <a:rPr lang="en-US" dirty="0" smtClean="0"/>
              <a:t>Demand is flow concept.</a:t>
            </a:r>
          </a:p>
          <a:p>
            <a:pPr>
              <a:buFont typeface="Wingdings" pitchFamily="2" charset="2"/>
              <a:buChar char="Ø"/>
            </a:pPr>
            <a:r>
              <a:rPr lang="en-US" dirty="0" smtClean="0"/>
              <a:t>It refers to the demand for final consumer goods.</a:t>
            </a:r>
          </a:p>
          <a:p>
            <a:pPr>
              <a:buFont typeface="Wingdings" pitchFamily="2" charset="2"/>
              <a:buChar char="Ø"/>
            </a:pPr>
            <a:r>
              <a:rPr lang="en-US" dirty="0" smtClean="0"/>
              <a:t>Demand is a effective desire which show consumers wish or need to buy the commodity.</a:t>
            </a:r>
            <a:endParaRPr lang="en-US"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762000"/>
          </a:xfrm>
        </p:spPr>
        <p:txBody>
          <a:bodyPr>
            <a:normAutofit/>
          </a:bodyPr>
          <a:lstStyle/>
          <a:p>
            <a:pPr algn="ctr"/>
            <a:r>
              <a:rPr lang="en-US" sz="3600" b="1" i="1" dirty="0" smtClean="0"/>
              <a:t>Market supply schedule and curve</a:t>
            </a:r>
            <a:endParaRPr lang="en-US" sz="3600" b="1" i="1" dirty="0"/>
          </a:p>
        </p:txBody>
      </p:sp>
      <p:sp>
        <p:nvSpPr>
          <p:cNvPr id="3" name="Content Placeholder 2"/>
          <p:cNvSpPr>
            <a:spLocks noGrp="1"/>
          </p:cNvSpPr>
          <p:nvPr>
            <p:ph idx="1"/>
          </p:nvPr>
        </p:nvSpPr>
        <p:spPr>
          <a:xfrm>
            <a:off x="457200" y="1600200"/>
            <a:ext cx="8229600" cy="5105400"/>
          </a:xfrm>
        </p:spPr>
        <p:txBody>
          <a:bodyPr/>
          <a:lstStyle/>
          <a:p>
            <a:r>
              <a:rPr lang="en-US" dirty="0" smtClean="0"/>
              <a:t>The sum of the individual supply of various amount of commodity at various prices at given time period is called market supply schedule.</a:t>
            </a:r>
            <a:endParaRPr lang="en-US" dirty="0"/>
          </a:p>
        </p:txBody>
      </p:sp>
      <p:graphicFrame>
        <p:nvGraphicFramePr>
          <p:cNvPr id="4" name="Table 3"/>
          <p:cNvGraphicFramePr>
            <a:graphicFrameLocks noGrp="1"/>
          </p:cNvGraphicFramePr>
          <p:nvPr/>
        </p:nvGraphicFramePr>
        <p:xfrm>
          <a:off x="838200" y="2971800"/>
          <a:ext cx="7086599" cy="1828800"/>
        </p:xfrm>
        <a:graphic>
          <a:graphicData uri="http://schemas.openxmlformats.org/drawingml/2006/table">
            <a:tbl>
              <a:tblPr firstRow="1" bandRow="1">
                <a:tableStyleId>{5C22544A-7EE6-4342-B048-85BDC9FD1C3A}</a:tableStyleId>
              </a:tblPr>
              <a:tblGrid>
                <a:gridCol w="1467917"/>
                <a:gridCol w="1467917"/>
                <a:gridCol w="1214931"/>
                <a:gridCol w="1100938"/>
                <a:gridCol w="1834896"/>
              </a:tblGrid>
              <a:tr h="370840">
                <a:tc>
                  <a:txBody>
                    <a:bodyPr/>
                    <a:lstStyle/>
                    <a:p>
                      <a:r>
                        <a:rPr lang="en-US" dirty="0" smtClean="0"/>
                        <a:t>price</a:t>
                      </a:r>
                      <a:endParaRPr lang="en-US" dirty="0"/>
                    </a:p>
                  </a:txBody>
                  <a:tcPr/>
                </a:tc>
                <a:tc>
                  <a:txBody>
                    <a:bodyPr/>
                    <a:lstStyle/>
                    <a:p>
                      <a:r>
                        <a:rPr lang="en-US" dirty="0" smtClean="0"/>
                        <a:t>Supply of firm A</a:t>
                      </a:r>
                      <a:endParaRPr lang="en-US" dirty="0"/>
                    </a:p>
                  </a:txBody>
                  <a:tcPr/>
                </a:tc>
                <a:tc>
                  <a:txBody>
                    <a:bodyPr/>
                    <a:lstStyle/>
                    <a:p>
                      <a:r>
                        <a:rPr lang="en-US" dirty="0" smtClean="0"/>
                        <a:t>Firm B </a:t>
                      </a:r>
                      <a:endParaRPr lang="en-US" dirty="0"/>
                    </a:p>
                  </a:txBody>
                  <a:tcPr/>
                </a:tc>
                <a:tc>
                  <a:txBody>
                    <a:bodyPr/>
                    <a:lstStyle/>
                    <a:p>
                      <a:r>
                        <a:rPr lang="en-US" dirty="0" smtClean="0"/>
                        <a:t>Firm C </a:t>
                      </a:r>
                      <a:endParaRPr lang="en-US" dirty="0"/>
                    </a:p>
                  </a:txBody>
                  <a:tcPr/>
                </a:tc>
                <a:tc>
                  <a:txBody>
                    <a:bodyPr/>
                    <a:lstStyle/>
                    <a:p>
                      <a:r>
                        <a:rPr lang="en-US" dirty="0" smtClean="0"/>
                        <a:t>Market supply</a:t>
                      </a:r>
                      <a:endParaRPr lang="en-US" dirty="0"/>
                    </a:p>
                  </a:txBody>
                  <a:tcPr/>
                </a:tc>
              </a:tr>
              <a:tr h="370840">
                <a:tc>
                  <a:txBody>
                    <a:bodyPr/>
                    <a:lstStyle/>
                    <a:p>
                      <a:r>
                        <a:rPr lang="en-US" dirty="0" smtClean="0"/>
                        <a:t>1</a:t>
                      </a:r>
                    </a:p>
                    <a:p>
                      <a:r>
                        <a:rPr lang="en-US" dirty="0" smtClean="0"/>
                        <a:t>2</a:t>
                      </a:r>
                    </a:p>
                    <a:p>
                      <a:r>
                        <a:rPr lang="en-US" dirty="0" smtClean="0"/>
                        <a:t>3</a:t>
                      </a:r>
                    </a:p>
                    <a:p>
                      <a:endParaRPr lang="en-US" dirty="0"/>
                    </a:p>
                  </a:txBody>
                  <a:tcPr/>
                </a:tc>
                <a:tc>
                  <a:txBody>
                    <a:bodyPr/>
                    <a:lstStyle/>
                    <a:p>
                      <a:r>
                        <a:rPr lang="en-US" dirty="0" smtClean="0"/>
                        <a:t>5</a:t>
                      </a:r>
                    </a:p>
                    <a:p>
                      <a:r>
                        <a:rPr lang="en-US" dirty="0" smtClean="0"/>
                        <a:t>6</a:t>
                      </a:r>
                    </a:p>
                    <a:p>
                      <a:r>
                        <a:rPr lang="en-US" dirty="0" smtClean="0"/>
                        <a:t>7</a:t>
                      </a:r>
                      <a:endParaRPr lang="en-US" dirty="0"/>
                    </a:p>
                  </a:txBody>
                  <a:tcPr/>
                </a:tc>
                <a:tc>
                  <a:txBody>
                    <a:bodyPr/>
                    <a:lstStyle/>
                    <a:p>
                      <a:r>
                        <a:rPr lang="en-US" dirty="0" smtClean="0"/>
                        <a:t>5</a:t>
                      </a:r>
                    </a:p>
                    <a:p>
                      <a:r>
                        <a:rPr lang="en-US" dirty="0" smtClean="0"/>
                        <a:t>10</a:t>
                      </a:r>
                    </a:p>
                    <a:p>
                      <a:r>
                        <a:rPr lang="en-US" dirty="0" smtClean="0"/>
                        <a:t>15</a:t>
                      </a:r>
                    </a:p>
                    <a:p>
                      <a:endParaRPr lang="en-US" dirty="0"/>
                    </a:p>
                  </a:txBody>
                  <a:tcPr/>
                </a:tc>
                <a:tc>
                  <a:txBody>
                    <a:bodyPr/>
                    <a:lstStyle/>
                    <a:p>
                      <a:r>
                        <a:rPr lang="en-US" dirty="0" smtClean="0"/>
                        <a:t>10</a:t>
                      </a:r>
                    </a:p>
                    <a:p>
                      <a:r>
                        <a:rPr lang="en-US" dirty="0" smtClean="0"/>
                        <a:t>15</a:t>
                      </a:r>
                    </a:p>
                    <a:p>
                      <a:r>
                        <a:rPr lang="en-US" dirty="0" smtClean="0"/>
                        <a:t>20</a:t>
                      </a:r>
                      <a:endParaRPr lang="en-US" dirty="0"/>
                    </a:p>
                  </a:txBody>
                  <a:tcPr/>
                </a:tc>
                <a:tc>
                  <a:txBody>
                    <a:bodyPr/>
                    <a:lstStyle/>
                    <a:p>
                      <a:r>
                        <a:rPr lang="en-US" dirty="0" smtClean="0"/>
                        <a:t>20</a:t>
                      </a:r>
                    </a:p>
                    <a:p>
                      <a:r>
                        <a:rPr lang="en-US" dirty="0" smtClean="0"/>
                        <a:t>31</a:t>
                      </a:r>
                    </a:p>
                    <a:p>
                      <a:r>
                        <a:rPr lang="en-US" dirty="0" smtClean="0"/>
                        <a:t>42</a:t>
                      </a:r>
                      <a:endParaRPr lang="en-US" dirty="0"/>
                    </a:p>
                  </a:txBody>
                  <a:tcPr/>
                </a:tc>
              </a:tr>
            </a:tbl>
          </a:graphicData>
        </a:graphic>
      </p:graphicFrame>
      <p:cxnSp>
        <p:nvCxnSpPr>
          <p:cNvPr id="6" name="Straight Connector 5"/>
          <p:cNvCxnSpPr/>
          <p:nvPr/>
        </p:nvCxnSpPr>
        <p:spPr>
          <a:xfrm rot="5400000">
            <a:off x="152400" y="5791200"/>
            <a:ext cx="1676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90600" y="6629400"/>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flipH="1" flipV="1">
            <a:off x="876300" y="5448300"/>
            <a:ext cx="12192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flipH="1" flipV="1">
            <a:off x="990600" y="5562600"/>
            <a:ext cx="12192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flipH="1" flipV="1">
            <a:off x="1143000" y="5638800"/>
            <a:ext cx="12192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600200" y="5638800"/>
            <a:ext cx="2209800" cy="83820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600200" y="4800600"/>
            <a:ext cx="489531" cy="369332"/>
          </a:xfrm>
          <a:prstGeom prst="rect">
            <a:avLst/>
          </a:prstGeom>
          <a:noFill/>
        </p:spPr>
        <p:txBody>
          <a:bodyPr wrap="square" rtlCol="0">
            <a:spAutoFit/>
          </a:bodyPr>
          <a:lstStyle/>
          <a:p>
            <a:r>
              <a:rPr lang="en-US" dirty="0" smtClean="0"/>
              <a:t>S</a:t>
            </a:r>
            <a:r>
              <a:rPr lang="en-US" baseline="-25000" dirty="0" smtClean="0"/>
              <a:t>a</a:t>
            </a:r>
            <a:endParaRPr lang="en-US" baseline="-25000" dirty="0"/>
          </a:p>
        </p:txBody>
      </p:sp>
      <p:sp>
        <p:nvSpPr>
          <p:cNvPr id="21" name="TextBox 20"/>
          <p:cNvSpPr txBox="1"/>
          <p:nvPr/>
        </p:nvSpPr>
        <p:spPr>
          <a:xfrm>
            <a:off x="1752600" y="5029200"/>
            <a:ext cx="685800" cy="369332"/>
          </a:xfrm>
          <a:prstGeom prst="rect">
            <a:avLst/>
          </a:prstGeom>
          <a:noFill/>
        </p:spPr>
        <p:txBody>
          <a:bodyPr wrap="square" rtlCol="0">
            <a:spAutoFit/>
          </a:bodyPr>
          <a:lstStyle/>
          <a:p>
            <a:r>
              <a:rPr lang="en-US" dirty="0" smtClean="0"/>
              <a:t>S</a:t>
            </a:r>
            <a:r>
              <a:rPr lang="en-US" baseline="-25000" dirty="0" smtClean="0"/>
              <a:t>b</a:t>
            </a:r>
            <a:endParaRPr lang="en-US" baseline="-25000" dirty="0"/>
          </a:p>
        </p:txBody>
      </p:sp>
      <p:sp>
        <p:nvSpPr>
          <p:cNvPr id="22" name="TextBox 21"/>
          <p:cNvSpPr txBox="1"/>
          <p:nvPr/>
        </p:nvSpPr>
        <p:spPr>
          <a:xfrm>
            <a:off x="2057400" y="5181600"/>
            <a:ext cx="533400" cy="369332"/>
          </a:xfrm>
          <a:prstGeom prst="rect">
            <a:avLst/>
          </a:prstGeom>
          <a:noFill/>
        </p:spPr>
        <p:txBody>
          <a:bodyPr wrap="square" rtlCol="0">
            <a:spAutoFit/>
          </a:bodyPr>
          <a:lstStyle/>
          <a:p>
            <a:r>
              <a:rPr lang="en-US" dirty="0" smtClean="0"/>
              <a:t>S</a:t>
            </a:r>
            <a:r>
              <a:rPr lang="en-US" baseline="-25000" dirty="0" smtClean="0"/>
              <a:t>c</a:t>
            </a:r>
            <a:endParaRPr lang="en-US" baseline="-25000" dirty="0"/>
          </a:p>
        </p:txBody>
      </p:sp>
      <p:sp>
        <p:nvSpPr>
          <p:cNvPr id="23" name="TextBox 22"/>
          <p:cNvSpPr txBox="1"/>
          <p:nvPr/>
        </p:nvSpPr>
        <p:spPr>
          <a:xfrm>
            <a:off x="3810001" y="5486400"/>
            <a:ext cx="609600" cy="369332"/>
          </a:xfrm>
          <a:prstGeom prst="rect">
            <a:avLst/>
          </a:prstGeom>
          <a:noFill/>
        </p:spPr>
        <p:txBody>
          <a:bodyPr wrap="square" rtlCol="0">
            <a:spAutoFit/>
          </a:bodyPr>
          <a:lstStyle/>
          <a:p>
            <a:r>
              <a:rPr lang="en-US" dirty="0" smtClean="0"/>
              <a:t>S</a:t>
            </a:r>
            <a:r>
              <a:rPr lang="en-US" baseline="-25000" dirty="0" smtClean="0"/>
              <a:t>m</a:t>
            </a:r>
            <a:endParaRPr lang="en-US" baseline="-25000" dirty="0"/>
          </a:p>
        </p:txBody>
      </p:sp>
      <p:sp>
        <p:nvSpPr>
          <p:cNvPr id="24" name="TextBox 23"/>
          <p:cNvSpPr txBox="1"/>
          <p:nvPr/>
        </p:nvSpPr>
        <p:spPr>
          <a:xfrm>
            <a:off x="4648200" y="6477000"/>
            <a:ext cx="337131" cy="369332"/>
          </a:xfrm>
          <a:prstGeom prst="rect">
            <a:avLst/>
          </a:prstGeom>
          <a:noFill/>
        </p:spPr>
        <p:txBody>
          <a:bodyPr wrap="square" rtlCol="0">
            <a:spAutoFit/>
          </a:bodyPr>
          <a:lstStyle/>
          <a:p>
            <a:r>
              <a:rPr lang="en-US" dirty="0" smtClean="0"/>
              <a:t>X</a:t>
            </a:r>
            <a:endParaRPr lang="en-US" dirty="0"/>
          </a:p>
        </p:txBody>
      </p:sp>
      <p:sp>
        <p:nvSpPr>
          <p:cNvPr id="25" name="TextBox 24"/>
          <p:cNvSpPr txBox="1"/>
          <p:nvPr/>
        </p:nvSpPr>
        <p:spPr>
          <a:xfrm>
            <a:off x="762000" y="6488668"/>
            <a:ext cx="337131" cy="369332"/>
          </a:xfrm>
          <a:prstGeom prst="rect">
            <a:avLst/>
          </a:prstGeom>
          <a:noFill/>
        </p:spPr>
        <p:txBody>
          <a:bodyPr wrap="square" rtlCol="0">
            <a:spAutoFit/>
          </a:bodyPr>
          <a:lstStyle/>
          <a:p>
            <a:r>
              <a:rPr lang="en-US" dirty="0" smtClean="0"/>
              <a:t>O</a:t>
            </a:r>
            <a:endParaRPr lang="en-US" dirty="0"/>
          </a:p>
        </p:txBody>
      </p:sp>
      <p:sp>
        <p:nvSpPr>
          <p:cNvPr id="26" name="TextBox 25"/>
          <p:cNvSpPr txBox="1"/>
          <p:nvPr/>
        </p:nvSpPr>
        <p:spPr>
          <a:xfrm>
            <a:off x="762000" y="4800600"/>
            <a:ext cx="337131" cy="369332"/>
          </a:xfrm>
          <a:prstGeom prst="rect">
            <a:avLst/>
          </a:prstGeom>
          <a:noFill/>
        </p:spPr>
        <p:txBody>
          <a:bodyPr wrap="square" rtlCol="0">
            <a:spAutoFit/>
          </a:bodyPr>
          <a:lstStyle/>
          <a:p>
            <a:r>
              <a:rPr lang="en-US" dirty="0" smtClean="0"/>
              <a:t>Y</a:t>
            </a:r>
            <a:endParaRPr lang="en-US" dirty="0"/>
          </a:p>
        </p:txBody>
      </p:sp>
      <p:sp>
        <p:nvSpPr>
          <p:cNvPr id="27" name="TextBox 26"/>
          <p:cNvSpPr txBox="1"/>
          <p:nvPr/>
        </p:nvSpPr>
        <p:spPr>
          <a:xfrm rot="16351200">
            <a:off x="399755" y="5341532"/>
            <a:ext cx="685800" cy="369332"/>
          </a:xfrm>
          <a:prstGeom prst="rect">
            <a:avLst/>
          </a:prstGeom>
          <a:noFill/>
        </p:spPr>
        <p:txBody>
          <a:bodyPr wrap="square" rtlCol="0">
            <a:spAutoFit/>
          </a:bodyPr>
          <a:lstStyle/>
          <a:p>
            <a:r>
              <a:rPr lang="en-US" dirty="0" smtClean="0"/>
              <a:t>price</a:t>
            </a:r>
            <a:endParaRPr lang="en-US" dirty="0"/>
          </a:p>
        </p:txBody>
      </p:sp>
      <p:sp>
        <p:nvSpPr>
          <p:cNvPr id="28" name="TextBox 27"/>
          <p:cNvSpPr txBox="1"/>
          <p:nvPr/>
        </p:nvSpPr>
        <p:spPr>
          <a:xfrm>
            <a:off x="1447800" y="6553200"/>
            <a:ext cx="2362200" cy="369332"/>
          </a:xfrm>
          <a:prstGeom prst="rect">
            <a:avLst/>
          </a:prstGeom>
          <a:noFill/>
        </p:spPr>
        <p:txBody>
          <a:bodyPr wrap="square" rtlCol="0">
            <a:spAutoFit/>
          </a:bodyPr>
          <a:lstStyle/>
          <a:p>
            <a:r>
              <a:rPr lang="en-US" dirty="0" smtClean="0"/>
              <a:t>Quantity supplied</a:t>
            </a:r>
            <a:endParaRPr lang="en-US" dirty="0"/>
          </a:p>
        </p:txBody>
      </p:sp>
      <p:sp>
        <p:nvSpPr>
          <p:cNvPr id="29" name="Slide Number Placeholder 28"/>
          <p:cNvSpPr>
            <a:spLocks noGrp="1"/>
          </p:cNvSpPr>
          <p:nvPr>
            <p:ph type="sldNum" sz="quarter" idx="12"/>
          </p:nvPr>
        </p:nvSpPr>
        <p:spPr/>
        <p:txBody>
          <a:bodyPr/>
          <a:lstStyle/>
          <a:p>
            <a:fld id="{91E94460-E04D-4C40-995E-9D845FB9259D}" type="slidenum">
              <a:rPr lang="en-US" smtClean="0"/>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i="1" dirty="0" smtClean="0"/>
              <a:t>Determinants of supply</a:t>
            </a:r>
            <a:endParaRPr lang="en-US" sz="3600" b="1" i="1" dirty="0"/>
          </a:p>
        </p:txBody>
      </p:sp>
      <p:sp>
        <p:nvSpPr>
          <p:cNvPr id="3" name="Content Placeholder 2"/>
          <p:cNvSpPr>
            <a:spLocks noGrp="1"/>
          </p:cNvSpPr>
          <p:nvPr>
            <p:ph idx="1"/>
          </p:nvPr>
        </p:nvSpPr>
        <p:spPr/>
        <p:txBody>
          <a:bodyPr/>
          <a:lstStyle/>
          <a:p>
            <a:r>
              <a:rPr lang="en-US" dirty="0" smtClean="0"/>
              <a:t>Price of product:-</a:t>
            </a:r>
          </a:p>
          <a:p>
            <a:r>
              <a:rPr lang="en-US" dirty="0" smtClean="0"/>
              <a:t>Price of related products:-</a:t>
            </a:r>
          </a:p>
          <a:p>
            <a:r>
              <a:rPr lang="en-US" dirty="0" smtClean="0"/>
              <a:t>Technological change:-</a:t>
            </a:r>
          </a:p>
          <a:p>
            <a:r>
              <a:rPr lang="en-US" dirty="0" smtClean="0"/>
              <a:t>Future expectation:-</a:t>
            </a:r>
          </a:p>
          <a:p>
            <a:r>
              <a:rPr lang="en-US" dirty="0" smtClean="0"/>
              <a:t>Development of infrastructure:-</a:t>
            </a:r>
          </a:p>
          <a:p>
            <a:r>
              <a:rPr lang="en-US" dirty="0" smtClean="0"/>
              <a:t>Taxes and subsidies:-</a:t>
            </a:r>
          </a:p>
          <a:p>
            <a:r>
              <a:rPr lang="en-US" dirty="0" smtClean="0"/>
              <a:t>Natural factors:-</a:t>
            </a:r>
          </a:p>
          <a:p>
            <a:endParaRPr lang="en-US"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pPr algn="ctr"/>
            <a:r>
              <a:rPr lang="en-US" sz="3600" b="1" i="1" dirty="0" smtClean="0"/>
              <a:t>Supply function</a:t>
            </a:r>
            <a:endParaRPr lang="en-US" sz="3600" b="1" i="1" dirty="0"/>
          </a:p>
        </p:txBody>
      </p:sp>
      <p:sp>
        <p:nvSpPr>
          <p:cNvPr id="3" name="Content Placeholder 2"/>
          <p:cNvSpPr>
            <a:spLocks noGrp="1"/>
          </p:cNvSpPr>
          <p:nvPr>
            <p:ph idx="1"/>
          </p:nvPr>
        </p:nvSpPr>
        <p:spPr>
          <a:xfrm>
            <a:off x="457200" y="1600200"/>
            <a:ext cx="8229600" cy="5029200"/>
          </a:xfrm>
        </p:spPr>
        <p:txBody>
          <a:bodyPr>
            <a:normAutofit lnSpcReduction="10000"/>
          </a:bodyPr>
          <a:lstStyle/>
          <a:p>
            <a:r>
              <a:rPr lang="en-US" dirty="0" smtClean="0"/>
              <a:t>Supply function refers to the functional relationship between supply of commodity and its various determinants. It is expressed as :</a:t>
            </a:r>
          </a:p>
          <a:p>
            <a:pPr>
              <a:buNone/>
            </a:pPr>
            <a:r>
              <a:rPr lang="en-US" dirty="0" smtClean="0"/>
              <a:t>         S</a:t>
            </a:r>
            <a:r>
              <a:rPr lang="en-US" baseline="-25000" dirty="0" smtClean="0"/>
              <a:t>x </a:t>
            </a:r>
            <a:r>
              <a:rPr lang="en-US" dirty="0" smtClean="0"/>
              <a:t> =f(P</a:t>
            </a:r>
            <a:r>
              <a:rPr lang="en-US" baseline="-25000" dirty="0" smtClean="0"/>
              <a:t>X</a:t>
            </a:r>
            <a:r>
              <a:rPr lang="en-US" dirty="0" smtClean="0"/>
              <a:t>, P</a:t>
            </a:r>
            <a:r>
              <a:rPr lang="en-US" baseline="-25000" dirty="0" smtClean="0"/>
              <a:t>r</a:t>
            </a:r>
            <a:r>
              <a:rPr lang="en-US" dirty="0" smtClean="0"/>
              <a:t>,T, F, D,W) </a:t>
            </a:r>
          </a:p>
          <a:p>
            <a:pPr>
              <a:buNone/>
            </a:pPr>
            <a:r>
              <a:rPr lang="en-US" dirty="0" smtClean="0"/>
              <a:t>   Where, S</a:t>
            </a:r>
            <a:r>
              <a:rPr lang="en-US" baseline="-25000" dirty="0" smtClean="0"/>
              <a:t>x </a:t>
            </a:r>
            <a:r>
              <a:rPr lang="en-US" dirty="0" smtClean="0"/>
              <a:t> = supply of commodity X,</a:t>
            </a:r>
          </a:p>
          <a:p>
            <a:pPr>
              <a:buNone/>
            </a:pPr>
            <a:r>
              <a:rPr lang="en-US" dirty="0" smtClean="0"/>
              <a:t>                 P</a:t>
            </a:r>
            <a:r>
              <a:rPr lang="en-US" baseline="-25000" dirty="0" smtClean="0"/>
              <a:t>X </a:t>
            </a:r>
            <a:r>
              <a:rPr lang="en-US" dirty="0" smtClean="0"/>
              <a:t> = price of X,</a:t>
            </a:r>
          </a:p>
          <a:p>
            <a:pPr>
              <a:buNone/>
            </a:pPr>
            <a:r>
              <a:rPr lang="en-US" dirty="0" smtClean="0"/>
              <a:t>                 Pr = price of related goods.</a:t>
            </a:r>
          </a:p>
          <a:p>
            <a:pPr>
              <a:buNone/>
            </a:pPr>
            <a:r>
              <a:rPr lang="en-US" dirty="0" smtClean="0"/>
              <a:t>                 T =   technological progress.</a:t>
            </a:r>
          </a:p>
          <a:p>
            <a:pPr>
              <a:buNone/>
            </a:pPr>
            <a:r>
              <a:rPr lang="en-US" baseline="-25000" dirty="0" smtClean="0"/>
              <a:t> </a:t>
            </a:r>
            <a:r>
              <a:rPr lang="en-US" dirty="0" smtClean="0"/>
              <a:t>                 F =  future expectation.</a:t>
            </a:r>
          </a:p>
          <a:p>
            <a:pPr>
              <a:buNone/>
            </a:pPr>
            <a:r>
              <a:rPr lang="en-US" dirty="0" smtClean="0"/>
              <a:t>                 D =  development</a:t>
            </a:r>
          </a:p>
          <a:p>
            <a:pPr>
              <a:buNone/>
            </a:pPr>
            <a:r>
              <a:rPr lang="en-US" dirty="0" smtClean="0"/>
              <a:t>                 W = weathers</a:t>
            </a:r>
          </a:p>
          <a:p>
            <a:pPr>
              <a:buNone/>
            </a:pPr>
            <a:endParaRPr lang="en-US" baseline="-25000" dirty="0" smtClean="0"/>
          </a:p>
          <a:p>
            <a:pPr>
              <a:buNone/>
            </a:pPr>
            <a:endParaRPr lang="en-US" baseline="-25000" dirty="0" smtClean="0"/>
          </a:p>
          <a:p>
            <a:pPr>
              <a:buNone/>
            </a:pPr>
            <a:endParaRPr lang="en-US" baseline="-25000" dirty="0" smtClean="0"/>
          </a:p>
          <a:p>
            <a:pPr>
              <a:buNone/>
            </a:pPr>
            <a:endParaRPr lang="en-US" baseline="-25000"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r>
              <a:rPr lang="en-US" dirty="0" smtClean="0"/>
              <a:t>Mainly supply depend upon price of commodity so supply function can be written as :</a:t>
            </a:r>
          </a:p>
          <a:p>
            <a:pPr>
              <a:buNone/>
            </a:pPr>
            <a:r>
              <a:rPr lang="en-US" dirty="0" smtClean="0"/>
              <a:t>         Sx = f(Px)</a:t>
            </a:r>
          </a:p>
          <a:p>
            <a:pPr>
              <a:buNone/>
            </a:pPr>
            <a:r>
              <a:rPr lang="en-US" i="1" dirty="0" smtClean="0"/>
              <a:t>     </a:t>
            </a:r>
            <a:r>
              <a:rPr lang="en-US" b="1" i="1" dirty="0" smtClean="0"/>
              <a:t>linear supply function:- if </a:t>
            </a:r>
            <a:r>
              <a:rPr lang="en-US" dirty="0" smtClean="0"/>
              <a:t>the slope of the supply curve remains constant throughout its length, it will called linear supply function. It is expressed as:-</a:t>
            </a:r>
          </a:p>
          <a:p>
            <a:pPr>
              <a:buNone/>
            </a:pPr>
            <a:r>
              <a:rPr lang="en-US" b="1" i="1" dirty="0" smtClean="0"/>
              <a:t>        Sx = a +bPx</a:t>
            </a:r>
          </a:p>
          <a:p>
            <a:pPr>
              <a:buNone/>
            </a:pPr>
            <a:r>
              <a:rPr lang="en-US" b="1" i="1" dirty="0" smtClean="0"/>
              <a:t>       where, a = </a:t>
            </a:r>
            <a:r>
              <a:rPr lang="en-US" dirty="0" smtClean="0"/>
              <a:t>autonomous supply, b = slope of supply curve, Px = price of X goods, Sx = supply of X goods.</a:t>
            </a:r>
          </a:p>
          <a:p>
            <a:pPr>
              <a:buNone/>
            </a:pPr>
            <a:r>
              <a:rPr lang="en-US" dirty="0" smtClean="0"/>
              <a:t>    </a:t>
            </a:r>
          </a:p>
          <a:p>
            <a:pPr>
              <a:buNone/>
            </a:pPr>
            <a:r>
              <a:rPr lang="en-US" b="1" i="1" dirty="0" smtClean="0"/>
              <a:t>    </a:t>
            </a:r>
          </a:p>
          <a:p>
            <a:pPr>
              <a:buNone/>
            </a:pPr>
            <a:r>
              <a:rPr lang="en-US" dirty="0" smtClean="0"/>
              <a:t> </a:t>
            </a:r>
            <a:endParaRPr lang="en-US" dirty="0"/>
          </a:p>
        </p:txBody>
      </p:sp>
      <p:graphicFrame>
        <p:nvGraphicFramePr>
          <p:cNvPr id="4" name="Table 3"/>
          <p:cNvGraphicFramePr>
            <a:graphicFrameLocks noGrp="1"/>
          </p:cNvGraphicFramePr>
          <p:nvPr/>
        </p:nvGraphicFramePr>
        <p:xfrm>
          <a:off x="1524000" y="5105400"/>
          <a:ext cx="6096000" cy="1554480"/>
        </p:xfrm>
        <a:graphic>
          <a:graphicData uri="http://schemas.openxmlformats.org/drawingml/2006/table">
            <a:tbl>
              <a:tblPr firstRow="1" bandRow="1">
                <a:tableStyleId>{5C22544A-7EE6-4342-B048-85BDC9FD1C3A}</a:tableStyleId>
              </a:tblPr>
              <a:tblGrid>
                <a:gridCol w="2743200"/>
                <a:gridCol w="3352800"/>
              </a:tblGrid>
              <a:tr h="182880">
                <a:tc>
                  <a:txBody>
                    <a:bodyPr/>
                    <a:lstStyle/>
                    <a:p>
                      <a:r>
                        <a:rPr lang="en-US" dirty="0" smtClean="0"/>
                        <a:t>Price of X good</a:t>
                      </a:r>
                      <a:endParaRPr lang="en-US" dirty="0"/>
                    </a:p>
                  </a:txBody>
                  <a:tcPr/>
                </a:tc>
                <a:tc>
                  <a:txBody>
                    <a:bodyPr/>
                    <a:lstStyle/>
                    <a:p>
                      <a:r>
                        <a:rPr lang="en-US" dirty="0" smtClean="0"/>
                        <a:t>Quantity supplied of X good</a:t>
                      </a:r>
                      <a:endParaRPr lang="en-US" dirty="0"/>
                    </a:p>
                  </a:txBody>
                  <a:tcPr/>
                </a:tc>
              </a:tr>
              <a:tr h="913995">
                <a:tc>
                  <a:txBody>
                    <a:bodyPr/>
                    <a:lstStyle/>
                    <a:p>
                      <a:r>
                        <a:rPr lang="en-US" dirty="0" smtClean="0"/>
                        <a:t>1</a:t>
                      </a:r>
                    </a:p>
                    <a:p>
                      <a:r>
                        <a:rPr lang="en-US" dirty="0" smtClean="0"/>
                        <a:t>2</a:t>
                      </a:r>
                    </a:p>
                    <a:p>
                      <a:r>
                        <a:rPr lang="en-US" dirty="0" smtClean="0"/>
                        <a:t>3</a:t>
                      </a:r>
                    </a:p>
                    <a:p>
                      <a:endParaRPr lang="en-US" dirty="0"/>
                    </a:p>
                  </a:txBody>
                  <a:tcPr/>
                </a:tc>
                <a:tc>
                  <a:txBody>
                    <a:bodyPr/>
                    <a:lstStyle/>
                    <a:p>
                      <a:r>
                        <a:rPr lang="en-US" dirty="0" smtClean="0"/>
                        <a:t>10</a:t>
                      </a:r>
                    </a:p>
                    <a:p>
                      <a:r>
                        <a:rPr lang="en-US" dirty="0" smtClean="0"/>
                        <a:t>20</a:t>
                      </a:r>
                    </a:p>
                    <a:p>
                      <a:r>
                        <a:rPr lang="en-US" dirty="0" smtClean="0"/>
                        <a:t>30</a:t>
                      </a:r>
                    </a:p>
                    <a:p>
                      <a:endParaRPr lang="en-US" dirty="0"/>
                    </a:p>
                  </a:txBody>
                  <a:tcPr/>
                </a:tc>
              </a:tr>
            </a:tbl>
          </a:graphicData>
        </a:graphic>
      </p:graphicFrame>
      <p:sp>
        <p:nvSpPr>
          <p:cNvPr id="5" name="Slide Number Placeholder 4"/>
          <p:cNvSpPr>
            <a:spLocks noGrp="1"/>
          </p:cNvSpPr>
          <p:nvPr>
            <p:ph type="sldNum" sz="quarter" idx="12"/>
          </p:nvPr>
        </p:nvSpPr>
        <p:spPr/>
        <p:txBody>
          <a:bodyPr/>
          <a:lstStyle/>
          <a:p>
            <a:fld id="{91E94460-E04D-4C40-995E-9D845FB9259D}" type="slidenum">
              <a:rPr lang="en-US" smtClean="0"/>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lstStyle/>
          <a:p>
            <a:r>
              <a:rPr lang="en-US" dirty="0" smtClean="0"/>
              <a:t>In curve,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Non linear supply function:- if the slope of supply curve does not remains constant through out its length, it will called non linear supply function. </a:t>
            </a:r>
            <a:endParaRPr lang="en-US" dirty="0"/>
          </a:p>
        </p:txBody>
      </p:sp>
      <p:cxnSp>
        <p:nvCxnSpPr>
          <p:cNvPr id="5" name="Straight Connector 4"/>
          <p:cNvCxnSpPr/>
          <p:nvPr/>
        </p:nvCxnSpPr>
        <p:spPr>
          <a:xfrm rot="5400000">
            <a:off x="990600" y="2743200"/>
            <a:ext cx="2590800" cy="1588"/>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2286000" y="4038600"/>
            <a:ext cx="3048000" cy="1588"/>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V="1">
            <a:off x="2438400" y="2057400"/>
            <a:ext cx="1828800" cy="1676400"/>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2133600" y="1295400"/>
            <a:ext cx="260931" cy="369332"/>
          </a:xfrm>
          <a:prstGeom prst="rect">
            <a:avLst/>
          </a:prstGeom>
          <a:noFill/>
        </p:spPr>
        <p:txBody>
          <a:bodyPr wrap="square" rtlCol="0">
            <a:spAutoFit/>
          </a:bodyPr>
          <a:lstStyle/>
          <a:p>
            <a:r>
              <a:rPr lang="en-US" dirty="0" smtClean="0"/>
              <a:t>Y</a:t>
            </a:r>
            <a:endParaRPr lang="en-US" dirty="0"/>
          </a:p>
        </p:txBody>
      </p:sp>
      <p:sp>
        <p:nvSpPr>
          <p:cNvPr id="11" name="TextBox 10"/>
          <p:cNvSpPr txBox="1"/>
          <p:nvPr/>
        </p:nvSpPr>
        <p:spPr>
          <a:xfrm>
            <a:off x="1981200" y="3886200"/>
            <a:ext cx="337131" cy="369332"/>
          </a:xfrm>
          <a:prstGeom prst="rect">
            <a:avLst/>
          </a:prstGeom>
          <a:noFill/>
        </p:spPr>
        <p:txBody>
          <a:bodyPr wrap="square" rtlCol="0">
            <a:spAutoFit/>
          </a:bodyPr>
          <a:lstStyle/>
          <a:p>
            <a:r>
              <a:rPr lang="en-US" dirty="0" smtClean="0"/>
              <a:t>O</a:t>
            </a:r>
            <a:endParaRPr lang="en-US" dirty="0"/>
          </a:p>
        </p:txBody>
      </p:sp>
      <p:sp>
        <p:nvSpPr>
          <p:cNvPr id="13" name="TextBox 12"/>
          <p:cNvSpPr txBox="1"/>
          <p:nvPr/>
        </p:nvSpPr>
        <p:spPr>
          <a:xfrm>
            <a:off x="5257800" y="3886200"/>
            <a:ext cx="337131" cy="369332"/>
          </a:xfrm>
          <a:prstGeom prst="rect">
            <a:avLst/>
          </a:prstGeom>
          <a:noFill/>
        </p:spPr>
        <p:txBody>
          <a:bodyPr wrap="square" rtlCol="0">
            <a:spAutoFit/>
          </a:bodyPr>
          <a:lstStyle/>
          <a:p>
            <a:r>
              <a:rPr lang="en-US" dirty="0" smtClean="0"/>
              <a:t>X</a:t>
            </a:r>
            <a:endParaRPr lang="en-US" dirty="0"/>
          </a:p>
        </p:txBody>
      </p:sp>
      <p:sp>
        <p:nvSpPr>
          <p:cNvPr id="14" name="TextBox 13"/>
          <p:cNvSpPr txBox="1"/>
          <p:nvPr/>
        </p:nvSpPr>
        <p:spPr>
          <a:xfrm>
            <a:off x="4267200" y="1905000"/>
            <a:ext cx="152400" cy="369332"/>
          </a:xfrm>
          <a:prstGeom prst="rect">
            <a:avLst/>
          </a:prstGeom>
          <a:noFill/>
        </p:spPr>
        <p:txBody>
          <a:bodyPr wrap="square" rtlCol="0">
            <a:spAutoFit/>
          </a:bodyPr>
          <a:lstStyle/>
          <a:p>
            <a:r>
              <a:rPr lang="en-US" dirty="0" smtClean="0"/>
              <a:t>S</a:t>
            </a:r>
            <a:endParaRPr lang="en-US" dirty="0"/>
          </a:p>
        </p:txBody>
      </p:sp>
      <p:sp>
        <p:nvSpPr>
          <p:cNvPr id="15" name="TextBox 14"/>
          <p:cNvSpPr txBox="1"/>
          <p:nvPr/>
        </p:nvSpPr>
        <p:spPr>
          <a:xfrm>
            <a:off x="2362200" y="3581400"/>
            <a:ext cx="228600" cy="369332"/>
          </a:xfrm>
          <a:prstGeom prst="rect">
            <a:avLst/>
          </a:prstGeom>
          <a:noFill/>
        </p:spPr>
        <p:txBody>
          <a:bodyPr wrap="square" rtlCol="0">
            <a:spAutoFit/>
          </a:bodyPr>
          <a:lstStyle/>
          <a:p>
            <a:r>
              <a:rPr lang="en-US" dirty="0" smtClean="0"/>
              <a:t>S</a:t>
            </a:r>
            <a:endParaRPr lang="en-US" dirty="0"/>
          </a:p>
        </p:txBody>
      </p:sp>
      <p:sp>
        <p:nvSpPr>
          <p:cNvPr id="16" name="TextBox 15"/>
          <p:cNvSpPr txBox="1"/>
          <p:nvPr/>
        </p:nvSpPr>
        <p:spPr>
          <a:xfrm rot="16200000">
            <a:off x="1213366" y="1987034"/>
            <a:ext cx="1600200" cy="369332"/>
          </a:xfrm>
          <a:prstGeom prst="rect">
            <a:avLst/>
          </a:prstGeom>
          <a:noFill/>
        </p:spPr>
        <p:txBody>
          <a:bodyPr wrap="square" rtlCol="0">
            <a:spAutoFit/>
          </a:bodyPr>
          <a:lstStyle/>
          <a:p>
            <a:r>
              <a:rPr lang="en-US" dirty="0" smtClean="0"/>
              <a:t>price</a:t>
            </a:r>
            <a:endParaRPr lang="en-US" dirty="0"/>
          </a:p>
        </p:txBody>
      </p:sp>
      <p:sp>
        <p:nvSpPr>
          <p:cNvPr id="17" name="TextBox 16"/>
          <p:cNvSpPr txBox="1"/>
          <p:nvPr/>
        </p:nvSpPr>
        <p:spPr>
          <a:xfrm>
            <a:off x="2743200" y="4038600"/>
            <a:ext cx="2286000" cy="369332"/>
          </a:xfrm>
          <a:prstGeom prst="rect">
            <a:avLst/>
          </a:prstGeom>
          <a:noFill/>
        </p:spPr>
        <p:txBody>
          <a:bodyPr wrap="square" rtlCol="0">
            <a:spAutoFit/>
          </a:bodyPr>
          <a:lstStyle/>
          <a:p>
            <a:r>
              <a:rPr lang="en-US" dirty="0" smtClean="0"/>
              <a:t>Quantity supplied</a:t>
            </a:r>
            <a:endParaRPr lang="en-US" dirty="0"/>
          </a:p>
        </p:txBody>
      </p:sp>
      <p:sp>
        <p:nvSpPr>
          <p:cNvPr id="18" name="TextBox 17"/>
          <p:cNvSpPr txBox="1"/>
          <p:nvPr/>
        </p:nvSpPr>
        <p:spPr>
          <a:xfrm>
            <a:off x="4419600" y="1371600"/>
            <a:ext cx="2819400" cy="369332"/>
          </a:xfrm>
          <a:prstGeom prst="rect">
            <a:avLst/>
          </a:prstGeom>
          <a:noFill/>
        </p:spPr>
        <p:txBody>
          <a:bodyPr wrap="square" rtlCol="0">
            <a:spAutoFit/>
          </a:bodyPr>
          <a:lstStyle/>
          <a:p>
            <a:r>
              <a:rPr lang="en-US" dirty="0" smtClean="0"/>
              <a:t>(Linear supply function)</a:t>
            </a:r>
            <a:endParaRPr lang="en-US" dirty="0"/>
          </a:p>
        </p:txBody>
      </p:sp>
      <p:sp>
        <p:nvSpPr>
          <p:cNvPr id="19" name="Slide Number Placeholder 18"/>
          <p:cNvSpPr>
            <a:spLocks noGrp="1"/>
          </p:cNvSpPr>
          <p:nvPr>
            <p:ph type="sldNum" sz="quarter" idx="12"/>
          </p:nvPr>
        </p:nvSpPr>
        <p:spPr/>
        <p:txBody>
          <a:bodyPr/>
          <a:lstStyle/>
          <a:p>
            <a:fld id="{91E94460-E04D-4C40-995E-9D845FB9259D}" type="slidenum">
              <a:rPr lang="en-US" smtClean="0"/>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105400"/>
          </a:xfrm>
        </p:spPr>
        <p:txBody>
          <a:bodyPr/>
          <a:lstStyle/>
          <a:p>
            <a:r>
              <a:rPr lang="en-US" dirty="0" smtClean="0"/>
              <a:t>In schedule,</a:t>
            </a:r>
          </a:p>
          <a:p>
            <a:endParaRPr lang="en-US" dirty="0" smtClean="0"/>
          </a:p>
          <a:p>
            <a:endParaRPr lang="en-US" dirty="0" smtClean="0"/>
          </a:p>
          <a:p>
            <a:endParaRPr lang="en-US" dirty="0" smtClean="0"/>
          </a:p>
          <a:p>
            <a:pPr>
              <a:buNone/>
            </a:pPr>
            <a:endParaRPr lang="en-US" dirty="0"/>
          </a:p>
        </p:txBody>
      </p:sp>
      <p:graphicFrame>
        <p:nvGraphicFramePr>
          <p:cNvPr id="4" name="Table 3"/>
          <p:cNvGraphicFramePr>
            <a:graphicFrameLocks noGrp="1"/>
          </p:cNvGraphicFramePr>
          <p:nvPr/>
        </p:nvGraphicFramePr>
        <p:xfrm>
          <a:off x="533400" y="1828800"/>
          <a:ext cx="6096000" cy="1285240"/>
        </p:xfrm>
        <a:graphic>
          <a:graphicData uri="http://schemas.openxmlformats.org/drawingml/2006/table">
            <a:tbl>
              <a:tblPr firstRow="1" bandRow="1">
                <a:tableStyleId>{5C22544A-7EE6-4342-B048-85BDC9FD1C3A}</a:tableStyleId>
              </a:tblPr>
              <a:tblGrid>
                <a:gridCol w="2971800"/>
                <a:gridCol w="3124200"/>
              </a:tblGrid>
              <a:tr h="370840">
                <a:tc>
                  <a:txBody>
                    <a:bodyPr/>
                    <a:lstStyle/>
                    <a:p>
                      <a:r>
                        <a:rPr lang="en-US" dirty="0" smtClean="0"/>
                        <a:t>price</a:t>
                      </a:r>
                      <a:endParaRPr lang="en-US" dirty="0"/>
                    </a:p>
                  </a:txBody>
                  <a:tcPr/>
                </a:tc>
                <a:tc>
                  <a:txBody>
                    <a:bodyPr/>
                    <a:lstStyle/>
                    <a:p>
                      <a:r>
                        <a:rPr lang="en-US" dirty="0" smtClean="0"/>
                        <a:t>Quantity supplied</a:t>
                      </a:r>
                      <a:endParaRPr lang="en-US" dirty="0"/>
                    </a:p>
                  </a:txBody>
                  <a:tcPr/>
                </a:tc>
              </a:tr>
              <a:tr h="370840">
                <a:tc>
                  <a:txBody>
                    <a:bodyPr/>
                    <a:lstStyle/>
                    <a:p>
                      <a:r>
                        <a:rPr lang="en-US" dirty="0" smtClean="0"/>
                        <a:t>5</a:t>
                      </a:r>
                    </a:p>
                    <a:p>
                      <a:r>
                        <a:rPr lang="en-US" dirty="0" smtClean="0"/>
                        <a:t>10</a:t>
                      </a:r>
                    </a:p>
                    <a:p>
                      <a:r>
                        <a:rPr lang="en-US" dirty="0" smtClean="0"/>
                        <a:t>20</a:t>
                      </a:r>
                      <a:endParaRPr lang="en-US" dirty="0"/>
                    </a:p>
                  </a:txBody>
                  <a:tcPr/>
                </a:tc>
                <a:tc>
                  <a:txBody>
                    <a:bodyPr/>
                    <a:lstStyle/>
                    <a:p>
                      <a:r>
                        <a:rPr lang="en-US" dirty="0" smtClean="0"/>
                        <a:t>50</a:t>
                      </a:r>
                    </a:p>
                    <a:p>
                      <a:r>
                        <a:rPr lang="en-US" dirty="0" smtClean="0"/>
                        <a:t>90</a:t>
                      </a:r>
                    </a:p>
                    <a:p>
                      <a:r>
                        <a:rPr lang="en-US" dirty="0" smtClean="0"/>
                        <a:t>200</a:t>
                      </a:r>
                      <a:endParaRPr lang="en-US" dirty="0"/>
                    </a:p>
                  </a:txBody>
                  <a:tcPr/>
                </a:tc>
              </a:tr>
            </a:tbl>
          </a:graphicData>
        </a:graphic>
      </p:graphicFrame>
      <p:cxnSp>
        <p:nvCxnSpPr>
          <p:cNvPr id="6" name="Straight Connector 5"/>
          <p:cNvCxnSpPr/>
          <p:nvPr/>
        </p:nvCxnSpPr>
        <p:spPr>
          <a:xfrm rot="5400000">
            <a:off x="-304800" y="4648200"/>
            <a:ext cx="2590800" cy="1588"/>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990600" y="5943600"/>
            <a:ext cx="3124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Arc 8"/>
          <p:cNvSpPr/>
          <p:nvPr/>
        </p:nvSpPr>
        <p:spPr>
          <a:xfrm rot="3574314">
            <a:off x="1403550" y="3356444"/>
            <a:ext cx="1289088" cy="2546175"/>
          </a:xfrm>
          <a:prstGeom prst="arc">
            <a:avLst>
              <a:gd name="adj1" fmla="val 16705319"/>
              <a:gd name="adj2" fmla="val 25984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TextBox 9"/>
          <p:cNvSpPr txBox="1"/>
          <p:nvPr/>
        </p:nvSpPr>
        <p:spPr>
          <a:xfrm>
            <a:off x="1676400" y="5334000"/>
            <a:ext cx="184731" cy="369332"/>
          </a:xfrm>
          <a:prstGeom prst="rect">
            <a:avLst/>
          </a:prstGeom>
          <a:noFill/>
        </p:spPr>
        <p:txBody>
          <a:bodyPr wrap="square" rtlCol="0">
            <a:spAutoFit/>
          </a:bodyPr>
          <a:lstStyle/>
          <a:p>
            <a:r>
              <a:rPr lang="en-US" dirty="0" smtClean="0"/>
              <a:t>S</a:t>
            </a:r>
            <a:endParaRPr lang="en-US" dirty="0"/>
          </a:p>
        </p:txBody>
      </p:sp>
      <p:sp>
        <p:nvSpPr>
          <p:cNvPr id="11" name="TextBox 10"/>
          <p:cNvSpPr txBox="1"/>
          <p:nvPr/>
        </p:nvSpPr>
        <p:spPr>
          <a:xfrm>
            <a:off x="762000" y="3352800"/>
            <a:ext cx="228600" cy="369332"/>
          </a:xfrm>
          <a:prstGeom prst="rect">
            <a:avLst/>
          </a:prstGeom>
          <a:noFill/>
        </p:spPr>
        <p:txBody>
          <a:bodyPr wrap="square" rtlCol="0">
            <a:spAutoFit/>
          </a:bodyPr>
          <a:lstStyle/>
          <a:p>
            <a:r>
              <a:rPr lang="en-US" dirty="0" smtClean="0"/>
              <a:t>Y</a:t>
            </a:r>
            <a:endParaRPr lang="en-US" dirty="0"/>
          </a:p>
        </p:txBody>
      </p:sp>
      <p:sp>
        <p:nvSpPr>
          <p:cNvPr id="12" name="TextBox 11"/>
          <p:cNvSpPr txBox="1"/>
          <p:nvPr/>
        </p:nvSpPr>
        <p:spPr>
          <a:xfrm flipH="1">
            <a:off x="3047999" y="3810000"/>
            <a:ext cx="457200" cy="369332"/>
          </a:xfrm>
          <a:prstGeom prst="rect">
            <a:avLst/>
          </a:prstGeom>
          <a:noFill/>
        </p:spPr>
        <p:txBody>
          <a:bodyPr wrap="square" rtlCol="0">
            <a:spAutoFit/>
          </a:bodyPr>
          <a:lstStyle/>
          <a:p>
            <a:r>
              <a:rPr lang="en-US" dirty="0" smtClean="0"/>
              <a:t>S</a:t>
            </a:r>
            <a:endParaRPr lang="en-US" dirty="0"/>
          </a:p>
        </p:txBody>
      </p:sp>
      <p:sp>
        <p:nvSpPr>
          <p:cNvPr id="13" name="TextBox 12"/>
          <p:cNvSpPr txBox="1"/>
          <p:nvPr/>
        </p:nvSpPr>
        <p:spPr>
          <a:xfrm>
            <a:off x="4114800" y="5791200"/>
            <a:ext cx="260931" cy="369332"/>
          </a:xfrm>
          <a:prstGeom prst="rect">
            <a:avLst/>
          </a:prstGeom>
          <a:noFill/>
        </p:spPr>
        <p:txBody>
          <a:bodyPr wrap="square" rtlCol="0">
            <a:spAutoFit/>
          </a:bodyPr>
          <a:lstStyle/>
          <a:p>
            <a:r>
              <a:rPr lang="en-US" dirty="0" smtClean="0"/>
              <a:t>X</a:t>
            </a:r>
            <a:endParaRPr lang="en-US" dirty="0"/>
          </a:p>
        </p:txBody>
      </p:sp>
      <p:sp>
        <p:nvSpPr>
          <p:cNvPr id="14" name="TextBox 13"/>
          <p:cNvSpPr txBox="1"/>
          <p:nvPr/>
        </p:nvSpPr>
        <p:spPr>
          <a:xfrm>
            <a:off x="762000" y="5791200"/>
            <a:ext cx="228600" cy="369332"/>
          </a:xfrm>
          <a:prstGeom prst="rect">
            <a:avLst/>
          </a:prstGeom>
          <a:noFill/>
        </p:spPr>
        <p:txBody>
          <a:bodyPr wrap="square" rtlCol="0">
            <a:spAutoFit/>
          </a:bodyPr>
          <a:lstStyle/>
          <a:p>
            <a:r>
              <a:rPr lang="en-US" dirty="0" smtClean="0"/>
              <a:t>O</a:t>
            </a:r>
            <a:endParaRPr lang="en-US" dirty="0"/>
          </a:p>
        </p:txBody>
      </p:sp>
      <p:sp>
        <p:nvSpPr>
          <p:cNvPr id="15" name="TextBox 14"/>
          <p:cNvSpPr txBox="1"/>
          <p:nvPr/>
        </p:nvSpPr>
        <p:spPr>
          <a:xfrm rot="16200000">
            <a:off x="295300" y="3981835"/>
            <a:ext cx="870531" cy="369332"/>
          </a:xfrm>
          <a:prstGeom prst="rect">
            <a:avLst/>
          </a:prstGeom>
          <a:noFill/>
        </p:spPr>
        <p:txBody>
          <a:bodyPr wrap="square" rtlCol="0">
            <a:spAutoFit/>
          </a:bodyPr>
          <a:lstStyle/>
          <a:p>
            <a:r>
              <a:rPr lang="en-US" dirty="0" smtClean="0"/>
              <a:t>PRICE</a:t>
            </a:r>
            <a:endParaRPr lang="en-US" dirty="0"/>
          </a:p>
        </p:txBody>
      </p:sp>
      <p:sp>
        <p:nvSpPr>
          <p:cNvPr id="16" name="TextBox 15"/>
          <p:cNvSpPr txBox="1"/>
          <p:nvPr/>
        </p:nvSpPr>
        <p:spPr>
          <a:xfrm>
            <a:off x="1447800" y="5943600"/>
            <a:ext cx="2590800" cy="369332"/>
          </a:xfrm>
          <a:prstGeom prst="rect">
            <a:avLst/>
          </a:prstGeom>
          <a:noFill/>
        </p:spPr>
        <p:txBody>
          <a:bodyPr wrap="square" rtlCol="0">
            <a:spAutoFit/>
          </a:bodyPr>
          <a:lstStyle/>
          <a:p>
            <a:r>
              <a:rPr lang="en-US" dirty="0" smtClean="0"/>
              <a:t>QUANTITY SUPPLIED</a:t>
            </a:r>
            <a:endParaRPr lang="en-US" dirty="0"/>
          </a:p>
        </p:txBody>
      </p:sp>
      <p:sp>
        <p:nvSpPr>
          <p:cNvPr id="17" name="Slide Number Placeholder 16"/>
          <p:cNvSpPr>
            <a:spLocks noGrp="1"/>
          </p:cNvSpPr>
          <p:nvPr>
            <p:ph type="sldNum" sz="quarter" idx="12"/>
          </p:nvPr>
        </p:nvSpPr>
        <p:spPr/>
        <p:txBody>
          <a:bodyPr/>
          <a:lstStyle/>
          <a:p>
            <a:fld id="{91E94460-E04D-4C40-995E-9D845FB9259D}" type="slidenum">
              <a:rPr lang="en-US" smtClean="0"/>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pPr algn="ctr"/>
            <a:r>
              <a:rPr lang="en-US" sz="3600" b="1" i="1" dirty="0" smtClean="0"/>
              <a:t>Law of supply</a:t>
            </a:r>
            <a:endParaRPr lang="en-US" sz="3600" b="1" i="1" dirty="0"/>
          </a:p>
        </p:txBody>
      </p:sp>
      <p:sp>
        <p:nvSpPr>
          <p:cNvPr id="3" name="Content Placeholder 2"/>
          <p:cNvSpPr>
            <a:spLocks noGrp="1"/>
          </p:cNvSpPr>
          <p:nvPr>
            <p:ph idx="1"/>
          </p:nvPr>
        </p:nvSpPr>
        <p:spPr>
          <a:xfrm>
            <a:off x="914400" y="1447800"/>
            <a:ext cx="8001000" cy="5105400"/>
          </a:xfrm>
        </p:spPr>
        <p:txBody>
          <a:bodyPr/>
          <a:lstStyle/>
          <a:p>
            <a:r>
              <a:rPr lang="en-US" dirty="0" smtClean="0"/>
              <a:t>The direct functional relationship between price and quantity supplied is called law of supply. Higher the price higher will be the quantity supplied, and lower the price lower will be the quantity supplied other things remains constant.</a:t>
            </a:r>
            <a:endParaRPr lang="en-US" dirty="0"/>
          </a:p>
        </p:txBody>
      </p:sp>
      <p:graphicFrame>
        <p:nvGraphicFramePr>
          <p:cNvPr id="4" name="Table 3"/>
          <p:cNvGraphicFramePr>
            <a:graphicFrameLocks noGrp="1"/>
          </p:cNvGraphicFramePr>
          <p:nvPr/>
        </p:nvGraphicFramePr>
        <p:xfrm>
          <a:off x="990600" y="3962400"/>
          <a:ext cx="5105400" cy="1905000"/>
        </p:xfrm>
        <a:graphic>
          <a:graphicData uri="http://schemas.openxmlformats.org/drawingml/2006/table">
            <a:tbl>
              <a:tblPr firstRow="1" bandRow="1">
                <a:tableStyleId>{5C22544A-7EE6-4342-B048-85BDC9FD1C3A}</a:tableStyleId>
              </a:tblPr>
              <a:tblGrid>
                <a:gridCol w="2514600"/>
                <a:gridCol w="2590800"/>
              </a:tblGrid>
              <a:tr h="452980">
                <a:tc>
                  <a:txBody>
                    <a:bodyPr/>
                    <a:lstStyle/>
                    <a:p>
                      <a:r>
                        <a:rPr lang="en-US" dirty="0" smtClean="0"/>
                        <a:t>Price of X goods</a:t>
                      </a:r>
                      <a:endParaRPr lang="en-US" dirty="0"/>
                    </a:p>
                  </a:txBody>
                  <a:tcPr/>
                </a:tc>
                <a:tc>
                  <a:txBody>
                    <a:bodyPr/>
                    <a:lstStyle/>
                    <a:p>
                      <a:r>
                        <a:rPr lang="en-US" dirty="0" smtClean="0"/>
                        <a:t>Supply of X goods</a:t>
                      </a:r>
                      <a:endParaRPr lang="en-US" dirty="0"/>
                    </a:p>
                  </a:txBody>
                  <a:tcPr/>
                </a:tc>
              </a:tr>
              <a:tr h="1452020">
                <a:tc>
                  <a:txBody>
                    <a:bodyPr/>
                    <a:lstStyle/>
                    <a:p>
                      <a:r>
                        <a:rPr lang="en-US" dirty="0" smtClean="0"/>
                        <a:t>1</a:t>
                      </a:r>
                    </a:p>
                    <a:p>
                      <a:r>
                        <a:rPr lang="en-US" dirty="0" smtClean="0"/>
                        <a:t>2</a:t>
                      </a:r>
                    </a:p>
                    <a:p>
                      <a:r>
                        <a:rPr lang="en-US" dirty="0" smtClean="0"/>
                        <a:t>3</a:t>
                      </a:r>
                    </a:p>
                    <a:p>
                      <a:endParaRPr lang="en-US" dirty="0"/>
                    </a:p>
                  </a:txBody>
                  <a:tcPr/>
                </a:tc>
                <a:tc>
                  <a:txBody>
                    <a:bodyPr/>
                    <a:lstStyle/>
                    <a:p>
                      <a:r>
                        <a:rPr lang="en-US" dirty="0" smtClean="0"/>
                        <a:t>10</a:t>
                      </a:r>
                    </a:p>
                    <a:p>
                      <a:r>
                        <a:rPr lang="en-US" dirty="0" smtClean="0"/>
                        <a:t>20</a:t>
                      </a:r>
                    </a:p>
                    <a:p>
                      <a:r>
                        <a:rPr lang="en-US" dirty="0" smtClean="0"/>
                        <a:t>30</a:t>
                      </a:r>
                      <a:endParaRPr lang="en-US" dirty="0"/>
                    </a:p>
                  </a:txBody>
                  <a:tcPr/>
                </a:tc>
              </a:tr>
            </a:tbl>
          </a:graphicData>
        </a:graphic>
      </p:graphicFrame>
      <p:cxnSp>
        <p:nvCxnSpPr>
          <p:cNvPr id="6" name="Straight Connector 5"/>
          <p:cNvCxnSpPr/>
          <p:nvPr/>
        </p:nvCxnSpPr>
        <p:spPr>
          <a:xfrm rot="5400000">
            <a:off x="5982494" y="4304506"/>
            <a:ext cx="1295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629400" y="4953000"/>
            <a:ext cx="205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6781800" y="3886200"/>
            <a:ext cx="1371600" cy="838200"/>
          </a:xfrm>
          <a:prstGeom prst="line">
            <a:avLst/>
          </a:prstGeom>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8077200" y="3733800"/>
            <a:ext cx="337131" cy="369332"/>
          </a:xfrm>
          <a:prstGeom prst="rect">
            <a:avLst/>
          </a:prstGeom>
          <a:noFill/>
        </p:spPr>
        <p:txBody>
          <a:bodyPr wrap="square" rtlCol="0">
            <a:spAutoFit/>
          </a:bodyPr>
          <a:lstStyle/>
          <a:p>
            <a:r>
              <a:rPr lang="en-US" dirty="0" smtClean="0"/>
              <a:t>S</a:t>
            </a:r>
            <a:endParaRPr lang="en-US" dirty="0"/>
          </a:p>
        </p:txBody>
      </p:sp>
      <p:sp>
        <p:nvSpPr>
          <p:cNvPr id="14" name="TextBox 13"/>
          <p:cNvSpPr txBox="1"/>
          <p:nvPr/>
        </p:nvSpPr>
        <p:spPr>
          <a:xfrm>
            <a:off x="6477000" y="3429000"/>
            <a:ext cx="337131" cy="369332"/>
          </a:xfrm>
          <a:prstGeom prst="rect">
            <a:avLst/>
          </a:prstGeom>
          <a:noFill/>
        </p:spPr>
        <p:txBody>
          <a:bodyPr wrap="square" rtlCol="0">
            <a:spAutoFit/>
          </a:bodyPr>
          <a:lstStyle/>
          <a:p>
            <a:r>
              <a:rPr lang="en-US" dirty="0" smtClean="0"/>
              <a:t>Y</a:t>
            </a:r>
            <a:endParaRPr lang="en-US" dirty="0"/>
          </a:p>
        </p:txBody>
      </p:sp>
      <p:sp>
        <p:nvSpPr>
          <p:cNvPr id="15" name="TextBox 14"/>
          <p:cNvSpPr txBox="1"/>
          <p:nvPr/>
        </p:nvSpPr>
        <p:spPr>
          <a:xfrm>
            <a:off x="6400800" y="4800600"/>
            <a:ext cx="1447800" cy="369332"/>
          </a:xfrm>
          <a:prstGeom prst="rect">
            <a:avLst/>
          </a:prstGeom>
          <a:noFill/>
        </p:spPr>
        <p:txBody>
          <a:bodyPr wrap="square" rtlCol="0">
            <a:spAutoFit/>
          </a:bodyPr>
          <a:lstStyle/>
          <a:p>
            <a:r>
              <a:rPr lang="en-US" dirty="0" smtClean="0"/>
              <a:t>O</a:t>
            </a:r>
            <a:endParaRPr lang="en-US" dirty="0"/>
          </a:p>
        </p:txBody>
      </p:sp>
      <p:sp>
        <p:nvSpPr>
          <p:cNvPr id="16" name="TextBox 15"/>
          <p:cNvSpPr txBox="1"/>
          <p:nvPr/>
        </p:nvSpPr>
        <p:spPr>
          <a:xfrm>
            <a:off x="8610600" y="4876800"/>
            <a:ext cx="838200" cy="369332"/>
          </a:xfrm>
          <a:prstGeom prst="rect">
            <a:avLst/>
          </a:prstGeom>
          <a:noFill/>
        </p:spPr>
        <p:txBody>
          <a:bodyPr wrap="square" rtlCol="0">
            <a:spAutoFit/>
          </a:bodyPr>
          <a:lstStyle/>
          <a:p>
            <a:r>
              <a:rPr lang="en-US" dirty="0" smtClean="0"/>
              <a:t>X</a:t>
            </a:r>
            <a:endParaRPr lang="en-US" dirty="0"/>
          </a:p>
        </p:txBody>
      </p:sp>
      <p:sp>
        <p:nvSpPr>
          <p:cNvPr id="17" name="TextBox 16"/>
          <p:cNvSpPr txBox="1"/>
          <p:nvPr/>
        </p:nvSpPr>
        <p:spPr>
          <a:xfrm rot="5400000" flipV="1">
            <a:off x="5899666" y="4158734"/>
            <a:ext cx="914400" cy="369332"/>
          </a:xfrm>
          <a:prstGeom prst="rect">
            <a:avLst/>
          </a:prstGeom>
          <a:noFill/>
        </p:spPr>
        <p:txBody>
          <a:bodyPr wrap="square" rtlCol="0">
            <a:spAutoFit/>
          </a:bodyPr>
          <a:lstStyle/>
          <a:p>
            <a:r>
              <a:rPr lang="en-US" dirty="0" smtClean="0"/>
              <a:t>price</a:t>
            </a:r>
            <a:endParaRPr lang="en-US" dirty="0"/>
          </a:p>
        </p:txBody>
      </p:sp>
      <p:sp>
        <p:nvSpPr>
          <p:cNvPr id="19" name="TextBox 18"/>
          <p:cNvSpPr txBox="1"/>
          <p:nvPr/>
        </p:nvSpPr>
        <p:spPr>
          <a:xfrm flipH="1">
            <a:off x="6477000" y="5029200"/>
            <a:ext cx="3810000" cy="369332"/>
          </a:xfrm>
          <a:prstGeom prst="rect">
            <a:avLst/>
          </a:prstGeom>
          <a:noFill/>
        </p:spPr>
        <p:txBody>
          <a:bodyPr wrap="square" rtlCol="0">
            <a:spAutoFit/>
          </a:bodyPr>
          <a:lstStyle/>
          <a:p>
            <a:r>
              <a:rPr lang="en-US" dirty="0" smtClean="0"/>
              <a:t>Quantity supplied</a:t>
            </a:r>
            <a:endParaRPr lang="en-US" dirty="0"/>
          </a:p>
        </p:txBody>
      </p:sp>
      <p:sp>
        <p:nvSpPr>
          <p:cNvPr id="18" name="Slide Number Placeholder 17"/>
          <p:cNvSpPr>
            <a:spLocks noGrp="1"/>
          </p:cNvSpPr>
          <p:nvPr>
            <p:ph type="sldNum" sz="quarter" idx="12"/>
          </p:nvPr>
        </p:nvSpPr>
        <p:spPr/>
        <p:txBody>
          <a:bodyPr/>
          <a:lstStyle/>
          <a:p>
            <a:fld id="{91E94460-E04D-4C40-995E-9D845FB9259D}" type="slidenum">
              <a:rPr lang="en-US" smtClean="0"/>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sz="3200" b="1" i="1" dirty="0" smtClean="0"/>
              <a:t>Assumption of law of supply</a:t>
            </a:r>
            <a:endParaRPr lang="en-US" sz="3200" b="1" i="1" dirty="0"/>
          </a:p>
        </p:txBody>
      </p:sp>
      <p:sp>
        <p:nvSpPr>
          <p:cNvPr id="3" name="Content Placeholder 2"/>
          <p:cNvSpPr>
            <a:spLocks noGrp="1"/>
          </p:cNvSpPr>
          <p:nvPr>
            <p:ph idx="1"/>
          </p:nvPr>
        </p:nvSpPr>
        <p:spPr>
          <a:xfrm>
            <a:off x="457200" y="1676400"/>
            <a:ext cx="8229600" cy="4648200"/>
          </a:xfrm>
        </p:spPr>
        <p:txBody>
          <a:bodyPr/>
          <a:lstStyle/>
          <a:p>
            <a:pPr marL="514350" indent="-514350">
              <a:buFont typeface="+mj-lt"/>
              <a:buAutoNum type="arabicPeriod"/>
            </a:pPr>
            <a:r>
              <a:rPr lang="en-US" dirty="0" smtClean="0"/>
              <a:t>No change in price of related goods</a:t>
            </a:r>
          </a:p>
          <a:p>
            <a:pPr marL="514350" indent="-514350">
              <a:buFont typeface="+mj-lt"/>
              <a:buAutoNum type="arabicPeriod"/>
            </a:pPr>
            <a:r>
              <a:rPr lang="en-US" dirty="0" smtClean="0"/>
              <a:t>Technology remains constant.</a:t>
            </a:r>
          </a:p>
          <a:p>
            <a:pPr marL="514350" indent="-514350">
              <a:buFont typeface="+mj-lt"/>
              <a:buAutoNum type="arabicPeriod"/>
            </a:pPr>
            <a:r>
              <a:rPr lang="en-US" dirty="0" smtClean="0"/>
              <a:t>No change in tax policy.</a:t>
            </a:r>
          </a:p>
          <a:p>
            <a:pPr marL="514350" indent="-514350">
              <a:buFont typeface="+mj-lt"/>
              <a:buAutoNum type="arabicPeriod"/>
            </a:pPr>
            <a:r>
              <a:rPr lang="en-US" dirty="0" smtClean="0"/>
              <a:t>Price of factor of production remains constant.</a:t>
            </a:r>
          </a:p>
          <a:p>
            <a:pPr marL="514350" indent="-514350">
              <a:buFont typeface="+mj-lt"/>
              <a:buAutoNum type="arabicPeriod"/>
            </a:pPr>
            <a:r>
              <a:rPr lang="en-US" dirty="0" smtClean="0"/>
              <a:t>No change in natural factors.</a:t>
            </a:r>
          </a:p>
          <a:p>
            <a:pPr marL="514350" indent="-514350">
              <a:buNone/>
            </a:pPr>
            <a:r>
              <a:rPr lang="en-US" dirty="0" smtClean="0"/>
              <a:t>    </a:t>
            </a:r>
            <a:r>
              <a:rPr lang="en-US" b="1" i="1" dirty="0" smtClean="0"/>
              <a:t>movement along a supply curve:- </a:t>
            </a:r>
            <a:r>
              <a:rPr lang="en-US" dirty="0" smtClean="0"/>
              <a:t>a change in quantity supplied due to change in price along a fixed supply curve is called movement along a supply curve.</a:t>
            </a:r>
            <a:endParaRPr lang="en-US" b="1" i="1"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86400"/>
          </a:xfrm>
        </p:spPr>
        <p:txBody>
          <a:bodyPr/>
          <a:lstStyle/>
          <a:p>
            <a:r>
              <a:rPr lang="en-US" dirty="0" smtClean="0"/>
              <a:t>In schedule</a:t>
            </a:r>
            <a:endParaRPr lang="en-US"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38</a:t>
            </a:fld>
            <a:endParaRPr lang="en-US" dirty="0"/>
          </a:p>
        </p:txBody>
      </p:sp>
      <p:graphicFrame>
        <p:nvGraphicFramePr>
          <p:cNvPr id="5" name="Table 4"/>
          <p:cNvGraphicFramePr>
            <a:graphicFrameLocks noGrp="1"/>
          </p:cNvGraphicFramePr>
          <p:nvPr/>
        </p:nvGraphicFramePr>
        <p:xfrm>
          <a:off x="609600" y="1600200"/>
          <a:ext cx="7010400" cy="1752600"/>
        </p:xfrm>
        <a:graphic>
          <a:graphicData uri="http://schemas.openxmlformats.org/drawingml/2006/table">
            <a:tbl>
              <a:tblPr firstRow="1" bandRow="1">
                <a:tableStyleId>{5C22544A-7EE6-4342-B048-85BDC9FD1C3A}</a:tableStyleId>
              </a:tblPr>
              <a:tblGrid>
                <a:gridCol w="3505200"/>
                <a:gridCol w="3505200"/>
              </a:tblGrid>
              <a:tr h="416742">
                <a:tc>
                  <a:txBody>
                    <a:bodyPr/>
                    <a:lstStyle/>
                    <a:p>
                      <a:r>
                        <a:rPr lang="en-US" dirty="0" smtClean="0"/>
                        <a:t>Price of commodity</a:t>
                      </a:r>
                      <a:endParaRPr lang="en-US" dirty="0"/>
                    </a:p>
                  </a:txBody>
                  <a:tcPr/>
                </a:tc>
                <a:tc>
                  <a:txBody>
                    <a:bodyPr/>
                    <a:lstStyle/>
                    <a:p>
                      <a:r>
                        <a:rPr lang="en-US" dirty="0" smtClean="0"/>
                        <a:t>Quantity </a:t>
                      </a:r>
                      <a:r>
                        <a:rPr lang="en-US" baseline="0" dirty="0" smtClean="0"/>
                        <a:t>s</a:t>
                      </a:r>
                      <a:r>
                        <a:rPr lang="en-US" dirty="0" smtClean="0"/>
                        <a:t>upplied</a:t>
                      </a:r>
                      <a:endParaRPr lang="en-US" dirty="0"/>
                    </a:p>
                  </a:txBody>
                  <a:tcPr/>
                </a:tc>
              </a:tr>
              <a:tr h="1335858">
                <a:tc>
                  <a:txBody>
                    <a:bodyPr/>
                    <a:lstStyle/>
                    <a:p>
                      <a:r>
                        <a:rPr lang="en-US" dirty="0" smtClean="0"/>
                        <a:t>1</a:t>
                      </a:r>
                    </a:p>
                    <a:p>
                      <a:r>
                        <a:rPr lang="en-US" dirty="0" smtClean="0"/>
                        <a:t>2</a:t>
                      </a:r>
                    </a:p>
                    <a:p>
                      <a:r>
                        <a:rPr lang="en-US" dirty="0" smtClean="0"/>
                        <a:t>3</a:t>
                      </a:r>
                    </a:p>
                    <a:p>
                      <a:endParaRPr lang="en-US" dirty="0"/>
                    </a:p>
                  </a:txBody>
                  <a:tcPr/>
                </a:tc>
                <a:tc>
                  <a:txBody>
                    <a:bodyPr/>
                    <a:lstStyle/>
                    <a:p>
                      <a:r>
                        <a:rPr lang="en-US" dirty="0" smtClean="0"/>
                        <a:t>10</a:t>
                      </a:r>
                    </a:p>
                    <a:p>
                      <a:r>
                        <a:rPr lang="en-US" dirty="0" smtClean="0"/>
                        <a:t>20</a:t>
                      </a:r>
                    </a:p>
                    <a:p>
                      <a:r>
                        <a:rPr lang="en-US" dirty="0" smtClean="0"/>
                        <a:t>30</a:t>
                      </a:r>
                      <a:endParaRPr lang="en-US" dirty="0"/>
                    </a:p>
                  </a:txBody>
                  <a:tcPr/>
                </a:tc>
              </a:tr>
            </a:tbl>
          </a:graphicData>
        </a:graphic>
      </p:graphicFrame>
      <p:cxnSp>
        <p:nvCxnSpPr>
          <p:cNvPr id="7" name="Straight Connector 6"/>
          <p:cNvCxnSpPr/>
          <p:nvPr/>
        </p:nvCxnSpPr>
        <p:spPr>
          <a:xfrm rot="5400000">
            <a:off x="190500" y="4838700"/>
            <a:ext cx="2362200" cy="1588"/>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1371600" y="6019800"/>
            <a:ext cx="3276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676400" y="3886200"/>
            <a:ext cx="2590800" cy="182880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1371600" y="4191000"/>
            <a:ext cx="2438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2933700" y="5067300"/>
            <a:ext cx="18288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371600" y="4800600"/>
            <a:ext cx="1524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16200000" flipH="1">
            <a:off x="2400300" y="5372100"/>
            <a:ext cx="12192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1790700" y="4533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0800000">
            <a:off x="3048000" y="54102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4152900" y="4991100"/>
            <a:ext cx="205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181600" y="6019800"/>
            <a:ext cx="2590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486400" y="4343400"/>
            <a:ext cx="152400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181600" y="5029200"/>
            <a:ext cx="990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5676900" y="5524500"/>
            <a:ext cx="990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181600" y="4495800"/>
            <a:ext cx="16002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6096000" y="5257800"/>
            <a:ext cx="14478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6324600" y="57912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5400000" flipH="1" flipV="1">
            <a:off x="5410200" y="47244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572000" y="5867400"/>
            <a:ext cx="260931" cy="369332"/>
          </a:xfrm>
          <a:prstGeom prst="rect">
            <a:avLst/>
          </a:prstGeom>
          <a:noFill/>
        </p:spPr>
        <p:txBody>
          <a:bodyPr wrap="square" rtlCol="0">
            <a:spAutoFit/>
          </a:bodyPr>
          <a:lstStyle/>
          <a:p>
            <a:r>
              <a:rPr lang="en-US" dirty="0" smtClean="0"/>
              <a:t>X</a:t>
            </a:r>
            <a:endParaRPr lang="en-US" dirty="0"/>
          </a:p>
        </p:txBody>
      </p:sp>
      <p:sp>
        <p:nvSpPr>
          <p:cNvPr id="47" name="TextBox 46"/>
          <p:cNvSpPr txBox="1"/>
          <p:nvPr/>
        </p:nvSpPr>
        <p:spPr>
          <a:xfrm>
            <a:off x="1143000" y="3581400"/>
            <a:ext cx="304800" cy="369332"/>
          </a:xfrm>
          <a:prstGeom prst="rect">
            <a:avLst/>
          </a:prstGeom>
          <a:noFill/>
        </p:spPr>
        <p:txBody>
          <a:bodyPr wrap="square" rtlCol="0">
            <a:spAutoFit/>
          </a:bodyPr>
          <a:lstStyle/>
          <a:p>
            <a:r>
              <a:rPr lang="en-US" dirty="0" smtClean="0"/>
              <a:t>Y</a:t>
            </a:r>
            <a:endParaRPr lang="en-US" dirty="0"/>
          </a:p>
        </p:txBody>
      </p:sp>
      <p:sp>
        <p:nvSpPr>
          <p:cNvPr id="48" name="TextBox 47"/>
          <p:cNvSpPr txBox="1"/>
          <p:nvPr/>
        </p:nvSpPr>
        <p:spPr>
          <a:xfrm>
            <a:off x="1143000" y="5867400"/>
            <a:ext cx="523014" cy="369332"/>
          </a:xfrm>
          <a:prstGeom prst="rect">
            <a:avLst/>
          </a:prstGeom>
          <a:noFill/>
        </p:spPr>
        <p:txBody>
          <a:bodyPr wrap="square" rtlCol="0">
            <a:spAutoFit/>
          </a:bodyPr>
          <a:lstStyle/>
          <a:p>
            <a:r>
              <a:rPr lang="en-US" dirty="0" smtClean="0"/>
              <a:t>O</a:t>
            </a:r>
            <a:endParaRPr lang="en-US" dirty="0"/>
          </a:p>
        </p:txBody>
      </p:sp>
      <p:sp>
        <p:nvSpPr>
          <p:cNvPr id="49" name="TextBox 48"/>
          <p:cNvSpPr txBox="1"/>
          <p:nvPr/>
        </p:nvSpPr>
        <p:spPr>
          <a:xfrm>
            <a:off x="4114800" y="3657600"/>
            <a:ext cx="413331" cy="369332"/>
          </a:xfrm>
          <a:prstGeom prst="rect">
            <a:avLst/>
          </a:prstGeom>
          <a:noFill/>
        </p:spPr>
        <p:txBody>
          <a:bodyPr wrap="square" rtlCol="0">
            <a:spAutoFit/>
          </a:bodyPr>
          <a:lstStyle/>
          <a:p>
            <a:r>
              <a:rPr lang="en-US" dirty="0" smtClean="0"/>
              <a:t>S</a:t>
            </a:r>
            <a:endParaRPr lang="en-US" dirty="0"/>
          </a:p>
        </p:txBody>
      </p:sp>
      <p:sp>
        <p:nvSpPr>
          <p:cNvPr id="50" name="TextBox 49"/>
          <p:cNvSpPr txBox="1"/>
          <p:nvPr/>
        </p:nvSpPr>
        <p:spPr>
          <a:xfrm>
            <a:off x="1524000" y="5562600"/>
            <a:ext cx="337131" cy="369332"/>
          </a:xfrm>
          <a:prstGeom prst="rect">
            <a:avLst/>
          </a:prstGeom>
          <a:noFill/>
        </p:spPr>
        <p:txBody>
          <a:bodyPr wrap="square" rtlCol="0">
            <a:spAutoFit/>
          </a:bodyPr>
          <a:lstStyle/>
          <a:p>
            <a:r>
              <a:rPr lang="en-US" dirty="0" smtClean="0"/>
              <a:t>S</a:t>
            </a:r>
            <a:endParaRPr lang="en-US" dirty="0"/>
          </a:p>
        </p:txBody>
      </p:sp>
      <p:sp>
        <p:nvSpPr>
          <p:cNvPr id="51" name="TextBox 50"/>
          <p:cNvSpPr txBox="1"/>
          <p:nvPr/>
        </p:nvSpPr>
        <p:spPr>
          <a:xfrm>
            <a:off x="1066800" y="3962400"/>
            <a:ext cx="304800" cy="369332"/>
          </a:xfrm>
          <a:prstGeom prst="rect">
            <a:avLst/>
          </a:prstGeom>
          <a:noFill/>
        </p:spPr>
        <p:txBody>
          <a:bodyPr wrap="square" rtlCol="0">
            <a:spAutoFit/>
          </a:bodyPr>
          <a:lstStyle/>
          <a:p>
            <a:r>
              <a:rPr lang="en-US" dirty="0" smtClean="0"/>
              <a:t>p</a:t>
            </a:r>
            <a:endParaRPr lang="en-US" dirty="0"/>
          </a:p>
        </p:txBody>
      </p:sp>
      <p:sp>
        <p:nvSpPr>
          <p:cNvPr id="52" name="TextBox 51"/>
          <p:cNvSpPr txBox="1"/>
          <p:nvPr/>
        </p:nvSpPr>
        <p:spPr>
          <a:xfrm>
            <a:off x="990600" y="4648200"/>
            <a:ext cx="457200" cy="369332"/>
          </a:xfrm>
          <a:prstGeom prst="rect">
            <a:avLst/>
          </a:prstGeom>
          <a:noFill/>
        </p:spPr>
        <p:txBody>
          <a:bodyPr wrap="square" rtlCol="0">
            <a:spAutoFit/>
          </a:bodyPr>
          <a:lstStyle/>
          <a:p>
            <a:r>
              <a:rPr lang="en-US" dirty="0" smtClean="0"/>
              <a:t>P</a:t>
            </a:r>
            <a:r>
              <a:rPr lang="en-US" baseline="-25000" dirty="0" smtClean="0"/>
              <a:t>0</a:t>
            </a:r>
            <a:endParaRPr lang="en-US" baseline="-25000" dirty="0"/>
          </a:p>
        </p:txBody>
      </p:sp>
      <p:sp>
        <p:nvSpPr>
          <p:cNvPr id="53" name="TextBox 52"/>
          <p:cNvSpPr txBox="1"/>
          <p:nvPr/>
        </p:nvSpPr>
        <p:spPr>
          <a:xfrm>
            <a:off x="2895600" y="6019800"/>
            <a:ext cx="457200" cy="369332"/>
          </a:xfrm>
          <a:prstGeom prst="rect">
            <a:avLst/>
          </a:prstGeom>
          <a:noFill/>
        </p:spPr>
        <p:txBody>
          <a:bodyPr wrap="square" rtlCol="0">
            <a:spAutoFit/>
          </a:bodyPr>
          <a:lstStyle/>
          <a:p>
            <a:r>
              <a:rPr lang="en-US" dirty="0" smtClean="0"/>
              <a:t>Y</a:t>
            </a:r>
            <a:r>
              <a:rPr lang="en-US" baseline="-25000" dirty="0" smtClean="0"/>
              <a:t>0</a:t>
            </a:r>
            <a:endParaRPr lang="en-US" baseline="-25000" dirty="0"/>
          </a:p>
        </p:txBody>
      </p:sp>
      <p:sp>
        <p:nvSpPr>
          <p:cNvPr id="54" name="TextBox 53"/>
          <p:cNvSpPr txBox="1"/>
          <p:nvPr/>
        </p:nvSpPr>
        <p:spPr>
          <a:xfrm>
            <a:off x="3733800" y="6019800"/>
            <a:ext cx="337131" cy="369332"/>
          </a:xfrm>
          <a:prstGeom prst="rect">
            <a:avLst/>
          </a:prstGeom>
          <a:noFill/>
        </p:spPr>
        <p:txBody>
          <a:bodyPr wrap="square" rtlCol="0">
            <a:spAutoFit/>
          </a:bodyPr>
          <a:lstStyle/>
          <a:p>
            <a:r>
              <a:rPr lang="en-US" dirty="0" smtClean="0"/>
              <a:t>Y</a:t>
            </a:r>
            <a:endParaRPr lang="en-US" dirty="0"/>
          </a:p>
        </p:txBody>
      </p:sp>
      <p:sp>
        <p:nvSpPr>
          <p:cNvPr id="55" name="TextBox 54"/>
          <p:cNvSpPr txBox="1"/>
          <p:nvPr/>
        </p:nvSpPr>
        <p:spPr>
          <a:xfrm>
            <a:off x="5029200" y="3810000"/>
            <a:ext cx="260931" cy="369332"/>
          </a:xfrm>
          <a:prstGeom prst="rect">
            <a:avLst/>
          </a:prstGeom>
          <a:noFill/>
        </p:spPr>
        <p:txBody>
          <a:bodyPr wrap="square" rtlCol="0">
            <a:spAutoFit/>
          </a:bodyPr>
          <a:lstStyle/>
          <a:p>
            <a:r>
              <a:rPr lang="en-US" dirty="0" smtClean="0"/>
              <a:t>Y</a:t>
            </a:r>
            <a:endParaRPr lang="en-US" dirty="0"/>
          </a:p>
        </p:txBody>
      </p:sp>
      <p:sp>
        <p:nvSpPr>
          <p:cNvPr id="56" name="TextBox 55"/>
          <p:cNvSpPr txBox="1"/>
          <p:nvPr/>
        </p:nvSpPr>
        <p:spPr>
          <a:xfrm>
            <a:off x="7772400" y="5867400"/>
            <a:ext cx="533400" cy="369332"/>
          </a:xfrm>
          <a:prstGeom prst="rect">
            <a:avLst/>
          </a:prstGeom>
          <a:noFill/>
        </p:spPr>
        <p:txBody>
          <a:bodyPr wrap="square" rtlCol="0">
            <a:spAutoFit/>
          </a:bodyPr>
          <a:lstStyle/>
          <a:p>
            <a:r>
              <a:rPr lang="en-US" dirty="0" smtClean="0"/>
              <a:t>X</a:t>
            </a:r>
            <a:endParaRPr lang="en-US" dirty="0"/>
          </a:p>
        </p:txBody>
      </p:sp>
      <p:sp>
        <p:nvSpPr>
          <p:cNvPr id="57" name="TextBox 56"/>
          <p:cNvSpPr txBox="1"/>
          <p:nvPr/>
        </p:nvSpPr>
        <p:spPr>
          <a:xfrm>
            <a:off x="4953000" y="5943600"/>
            <a:ext cx="413331" cy="369332"/>
          </a:xfrm>
          <a:prstGeom prst="rect">
            <a:avLst/>
          </a:prstGeom>
          <a:noFill/>
        </p:spPr>
        <p:txBody>
          <a:bodyPr wrap="square" rtlCol="0">
            <a:spAutoFit/>
          </a:bodyPr>
          <a:lstStyle/>
          <a:p>
            <a:r>
              <a:rPr lang="en-US" dirty="0" smtClean="0"/>
              <a:t>O</a:t>
            </a:r>
            <a:endParaRPr lang="en-US" dirty="0"/>
          </a:p>
        </p:txBody>
      </p:sp>
      <p:sp>
        <p:nvSpPr>
          <p:cNvPr id="58" name="TextBox 57"/>
          <p:cNvSpPr txBox="1"/>
          <p:nvPr/>
        </p:nvSpPr>
        <p:spPr>
          <a:xfrm>
            <a:off x="6934200" y="4267200"/>
            <a:ext cx="337131" cy="369332"/>
          </a:xfrm>
          <a:prstGeom prst="rect">
            <a:avLst/>
          </a:prstGeom>
          <a:noFill/>
        </p:spPr>
        <p:txBody>
          <a:bodyPr wrap="square" rtlCol="0">
            <a:spAutoFit/>
          </a:bodyPr>
          <a:lstStyle/>
          <a:p>
            <a:r>
              <a:rPr lang="en-US" dirty="0" smtClean="0"/>
              <a:t>S</a:t>
            </a:r>
            <a:endParaRPr lang="en-US" dirty="0"/>
          </a:p>
        </p:txBody>
      </p:sp>
      <p:sp>
        <p:nvSpPr>
          <p:cNvPr id="59" name="TextBox 58"/>
          <p:cNvSpPr txBox="1"/>
          <p:nvPr/>
        </p:nvSpPr>
        <p:spPr>
          <a:xfrm>
            <a:off x="5257800" y="5486400"/>
            <a:ext cx="413331" cy="369332"/>
          </a:xfrm>
          <a:prstGeom prst="rect">
            <a:avLst/>
          </a:prstGeom>
          <a:noFill/>
        </p:spPr>
        <p:txBody>
          <a:bodyPr wrap="square" rtlCol="0">
            <a:spAutoFit/>
          </a:bodyPr>
          <a:lstStyle/>
          <a:p>
            <a:r>
              <a:rPr lang="en-US" dirty="0" smtClean="0"/>
              <a:t>S</a:t>
            </a:r>
            <a:endParaRPr lang="en-US" dirty="0"/>
          </a:p>
        </p:txBody>
      </p:sp>
      <p:sp>
        <p:nvSpPr>
          <p:cNvPr id="60" name="TextBox 59"/>
          <p:cNvSpPr txBox="1"/>
          <p:nvPr/>
        </p:nvSpPr>
        <p:spPr>
          <a:xfrm>
            <a:off x="4800600" y="4343400"/>
            <a:ext cx="533400" cy="369332"/>
          </a:xfrm>
          <a:prstGeom prst="rect">
            <a:avLst/>
          </a:prstGeom>
          <a:noFill/>
        </p:spPr>
        <p:txBody>
          <a:bodyPr wrap="square" rtlCol="0">
            <a:spAutoFit/>
          </a:bodyPr>
          <a:lstStyle/>
          <a:p>
            <a:r>
              <a:rPr lang="en-US" dirty="0" smtClean="0"/>
              <a:t>P</a:t>
            </a:r>
            <a:r>
              <a:rPr lang="en-US" baseline="-25000" dirty="0" smtClean="0"/>
              <a:t>1</a:t>
            </a:r>
            <a:endParaRPr lang="en-US" baseline="-25000" dirty="0"/>
          </a:p>
        </p:txBody>
      </p:sp>
      <p:sp>
        <p:nvSpPr>
          <p:cNvPr id="61" name="TextBox 60"/>
          <p:cNvSpPr txBox="1"/>
          <p:nvPr/>
        </p:nvSpPr>
        <p:spPr>
          <a:xfrm>
            <a:off x="4876800" y="4876800"/>
            <a:ext cx="260931" cy="369332"/>
          </a:xfrm>
          <a:prstGeom prst="rect">
            <a:avLst/>
          </a:prstGeom>
          <a:noFill/>
        </p:spPr>
        <p:txBody>
          <a:bodyPr wrap="square" rtlCol="0">
            <a:spAutoFit/>
          </a:bodyPr>
          <a:lstStyle/>
          <a:p>
            <a:r>
              <a:rPr lang="en-US" dirty="0" smtClean="0"/>
              <a:t>P</a:t>
            </a:r>
            <a:endParaRPr lang="en-US" dirty="0"/>
          </a:p>
        </p:txBody>
      </p:sp>
      <p:sp>
        <p:nvSpPr>
          <p:cNvPr id="62" name="TextBox 61"/>
          <p:cNvSpPr txBox="1"/>
          <p:nvPr/>
        </p:nvSpPr>
        <p:spPr>
          <a:xfrm>
            <a:off x="6019800" y="6019800"/>
            <a:ext cx="337131" cy="369332"/>
          </a:xfrm>
          <a:prstGeom prst="rect">
            <a:avLst/>
          </a:prstGeom>
          <a:noFill/>
        </p:spPr>
        <p:txBody>
          <a:bodyPr wrap="square" rtlCol="0">
            <a:spAutoFit/>
          </a:bodyPr>
          <a:lstStyle/>
          <a:p>
            <a:r>
              <a:rPr lang="en-US" dirty="0" smtClean="0"/>
              <a:t>Y</a:t>
            </a:r>
            <a:endParaRPr lang="en-US" dirty="0"/>
          </a:p>
        </p:txBody>
      </p:sp>
      <p:sp>
        <p:nvSpPr>
          <p:cNvPr id="63" name="TextBox 62"/>
          <p:cNvSpPr txBox="1"/>
          <p:nvPr/>
        </p:nvSpPr>
        <p:spPr>
          <a:xfrm>
            <a:off x="6629400" y="5943600"/>
            <a:ext cx="489531" cy="369332"/>
          </a:xfrm>
          <a:prstGeom prst="rect">
            <a:avLst/>
          </a:prstGeom>
          <a:noFill/>
        </p:spPr>
        <p:txBody>
          <a:bodyPr wrap="square" rtlCol="0">
            <a:spAutoFit/>
          </a:bodyPr>
          <a:lstStyle/>
          <a:p>
            <a:r>
              <a:rPr lang="en-US" dirty="0" smtClean="0"/>
              <a:t>Y</a:t>
            </a:r>
            <a:r>
              <a:rPr lang="en-US" baseline="-25000" dirty="0" smtClean="0"/>
              <a:t>1</a:t>
            </a:r>
            <a:endParaRPr lang="en-US" baseline="-25000" dirty="0"/>
          </a:p>
        </p:txBody>
      </p:sp>
      <p:sp>
        <p:nvSpPr>
          <p:cNvPr id="64" name="TextBox 63"/>
          <p:cNvSpPr txBox="1"/>
          <p:nvPr/>
        </p:nvSpPr>
        <p:spPr>
          <a:xfrm>
            <a:off x="7162800" y="4267200"/>
            <a:ext cx="1295400" cy="646331"/>
          </a:xfrm>
          <a:prstGeom prst="rect">
            <a:avLst/>
          </a:prstGeom>
          <a:noFill/>
        </p:spPr>
        <p:txBody>
          <a:bodyPr wrap="square" rtlCol="0">
            <a:spAutoFit/>
          </a:bodyPr>
          <a:lstStyle/>
          <a:p>
            <a:r>
              <a:rPr lang="en-US" dirty="0" smtClean="0"/>
              <a:t>(extension of   supply)</a:t>
            </a:r>
            <a:endParaRPr lang="en-US" dirty="0"/>
          </a:p>
        </p:txBody>
      </p:sp>
      <p:sp>
        <p:nvSpPr>
          <p:cNvPr id="66" name="TextBox 65"/>
          <p:cNvSpPr txBox="1"/>
          <p:nvPr/>
        </p:nvSpPr>
        <p:spPr>
          <a:xfrm>
            <a:off x="1828800" y="3429000"/>
            <a:ext cx="2209800" cy="646331"/>
          </a:xfrm>
          <a:prstGeom prst="rect">
            <a:avLst/>
          </a:prstGeom>
          <a:noFill/>
        </p:spPr>
        <p:txBody>
          <a:bodyPr wrap="square" rtlCol="0">
            <a:spAutoFit/>
          </a:bodyPr>
          <a:lstStyle/>
          <a:p>
            <a:r>
              <a:rPr lang="en-US" dirty="0" smtClean="0"/>
              <a:t>(Contraction of supply)</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sz="4000" b="1" i="1" dirty="0" smtClean="0"/>
              <a:t>Shift in supply curve</a:t>
            </a:r>
            <a:endParaRPr lang="en-US" sz="4000" b="1" i="1" dirty="0"/>
          </a:p>
        </p:txBody>
      </p:sp>
      <p:sp>
        <p:nvSpPr>
          <p:cNvPr id="3" name="Content Placeholder 2"/>
          <p:cNvSpPr>
            <a:spLocks noGrp="1"/>
          </p:cNvSpPr>
          <p:nvPr>
            <p:ph idx="1"/>
          </p:nvPr>
        </p:nvSpPr>
        <p:spPr>
          <a:xfrm>
            <a:off x="457200" y="1676400"/>
            <a:ext cx="8229600" cy="4648200"/>
          </a:xfrm>
        </p:spPr>
        <p:txBody>
          <a:bodyPr/>
          <a:lstStyle/>
          <a:p>
            <a:r>
              <a:rPr lang="en-US" dirty="0" smtClean="0"/>
              <a:t>Increase or decrease in supply due to change in determinants of supply except price is called shift in supply curve. In fig.</a:t>
            </a:r>
            <a:endParaRPr lang="en-US"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39</a:t>
            </a:fld>
            <a:endParaRPr lang="en-US" dirty="0"/>
          </a:p>
        </p:txBody>
      </p:sp>
      <p:cxnSp>
        <p:nvCxnSpPr>
          <p:cNvPr id="6" name="Straight Connector 5"/>
          <p:cNvCxnSpPr/>
          <p:nvPr/>
        </p:nvCxnSpPr>
        <p:spPr>
          <a:xfrm rot="5400000">
            <a:off x="-266700" y="4305300"/>
            <a:ext cx="2209800" cy="1588"/>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838200" y="5410200"/>
            <a:ext cx="2895600" cy="158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rot="5400000">
            <a:off x="3733800" y="4343400"/>
            <a:ext cx="2286000" cy="1588"/>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4876800" y="5486400"/>
            <a:ext cx="2438400" cy="1588"/>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V="1">
            <a:off x="1143000" y="3124200"/>
            <a:ext cx="1676400" cy="160020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flipV="1">
            <a:off x="1447800" y="3581400"/>
            <a:ext cx="1828800" cy="167640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V="1">
            <a:off x="5334000" y="3733800"/>
            <a:ext cx="1828800" cy="160020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flipV="1">
            <a:off x="5029200" y="3505200"/>
            <a:ext cx="1752600" cy="152400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a:off x="5486400" y="4724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019800" y="42672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16200000" flipV="1">
            <a:off x="1447800" y="4572000"/>
            <a:ext cx="304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10800000">
            <a:off x="2133600" y="3886200"/>
            <a:ext cx="304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315200" y="5334000"/>
            <a:ext cx="337131" cy="369332"/>
          </a:xfrm>
          <a:prstGeom prst="rect">
            <a:avLst/>
          </a:prstGeom>
          <a:noFill/>
        </p:spPr>
        <p:txBody>
          <a:bodyPr wrap="square" rtlCol="0">
            <a:spAutoFit/>
          </a:bodyPr>
          <a:lstStyle/>
          <a:p>
            <a:r>
              <a:rPr lang="en-US" dirty="0" smtClean="0"/>
              <a:t>X</a:t>
            </a:r>
            <a:endParaRPr lang="en-US" dirty="0"/>
          </a:p>
        </p:txBody>
      </p:sp>
      <p:sp>
        <p:nvSpPr>
          <p:cNvPr id="36" name="TextBox 35"/>
          <p:cNvSpPr txBox="1"/>
          <p:nvPr/>
        </p:nvSpPr>
        <p:spPr>
          <a:xfrm>
            <a:off x="3810000" y="5257800"/>
            <a:ext cx="457199" cy="369332"/>
          </a:xfrm>
          <a:prstGeom prst="rect">
            <a:avLst/>
          </a:prstGeom>
          <a:noFill/>
        </p:spPr>
        <p:txBody>
          <a:bodyPr wrap="square" rtlCol="0">
            <a:spAutoFit/>
          </a:bodyPr>
          <a:lstStyle/>
          <a:p>
            <a:r>
              <a:rPr lang="en-US" dirty="0" smtClean="0"/>
              <a:t>X</a:t>
            </a:r>
            <a:endParaRPr lang="en-US" dirty="0"/>
          </a:p>
        </p:txBody>
      </p:sp>
      <p:sp>
        <p:nvSpPr>
          <p:cNvPr id="37" name="TextBox 36"/>
          <p:cNvSpPr txBox="1"/>
          <p:nvPr/>
        </p:nvSpPr>
        <p:spPr>
          <a:xfrm>
            <a:off x="4648200" y="5334000"/>
            <a:ext cx="446814" cy="369332"/>
          </a:xfrm>
          <a:prstGeom prst="rect">
            <a:avLst/>
          </a:prstGeom>
          <a:noFill/>
        </p:spPr>
        <p:txBody>
          <a:bodyPr wrap="square" rtlCol="0">
            <a:spAutoFit/>
          </a:bodyPr>
          <a:lstStyle/>
          <a:p>
            <a:r>
              <a:rPr lang="en-US" dirty="0" smtClean="0"/>
              <a:t>O</a:t>
            </a:r>
            <a:endParaRPr lang="en-US" dirty="0"/>
          </a:p>
        </p:txBody>
      </p:sp>
      <p:sp>
        <p:nvSpPr>
          <p:cNvPr id="38" name="TextBox 37"/>
          <p:cNvSpPr txBox="1"/>
          <p:nvPr/>
        </p:nvSpPr>
        <p:spPr>
          <a:xfrm>
            <a:off x="609600" y="5334000"/>
            <a:ext cx="446814" cy="369332"/>
          </a:xfrm>
          <a:prstGeom prst="rect">
            <a:avLst/>
          </a:prstGeom>
          <a:noFill/>
        </p:spPr>
        <p:txBody>
          <a:bodyPr wrap="square" rtlCol="0">
            <a:spAutoFit/>
          </a:bodyPr>
          <a:lstStyle/>
          <a:p>
            <a:r>
              <a:rPr lang="en-US" dirty="0" smtClean="0"/>
              <a:t>O</a:t>
            </a:r>
            <a:endParaRPr lang="en-US" dirty="0"/>
          </a:p>
        </p:txBody>
      </p:sp>
      <p:sp>
        <p:nvSpPr>
          <p:cNvPr id="39" name="TextBox 38"/>
          <p:cNvSpPr txBox="1"/>
          <p:nvPr/>
        </p:nvSpPr>
        <p:spPr>
          <a:xfrm>
            <a:off x="609600" y="3048000"/>
            <a:ext cx="337131" cy="369332"/>
          </a:xfrm>
          <a:prstGeom prst="rect">
            <a:avLst/>
          </a:prstGeom>
          <a:noFill/>
        </p:spPr>
        <p:txBody>
          <a:bodyPr wrap="square" rtlCol="0">
            <a:spAutoFit/>
          </a:bodyPr>
          <a:lstStyle/>
          <a:p>
            <a:r>
              <a:rPr lang="en-US" dirty="0" smtClean="0"/>
              <a:t>Y</a:t>
            </a:r>
            <a:endParaRPr lang="en-US" dirty="0"/>
          </a:p>
        </p:txBody>
      </p:sp>
      <p:sp>
        <p:nvSpPr>
          <p:cNvPr id="40" name="TextBox 39"/>
          <p:cNvSpPr txBox="1"/>
          <p:nvPr/>
        </p:nvSpPr>
        <p:spPr>
          <a:xfrm>
            <a:off x="4724400" y="2971800"/>
            <a:ext cx="260931" cy="369332"/>
          </a:xfrm>
          <a:prstGeom prst="rect">
            <a:avLst/>
          </a:prstGeom>
          <a:noFill/>
        </p:spPr>
        <p:txBody>
          <a:bodyPr wrap="square" rtlCol="0">
            <a:spAutoFit/>
          </a:bodyPr>
          <a:lstStyle/>
          <a:p>
            <a:r>
              <a:rPr lang="en-US" dirty="0" smtClean="0"/>
              <a:t>Y</a:t>
            </a:r>
            <a:endParaRPr lang="en-US" dirty="0"/>
          </a:p>
        </p:txBody>
      </p:sp>
      <p:sp>
        <p:nvSpPr>
          <p:cNvPr id="41" name="TextBox 40"/>
          <p:cNvSpPr txBox="1"/>
          <p:nvPr/>
        </p:nvSpPr>
        <p:spPr>
          <a:xfrm>
            <a:off x="5105400" y="5181600"/>
            <a:ext cx="260931" cy="369332"/>
          </a:xfrm>
          <a:prstGeom prst="rect">
            <a:avLst/>
          </a:prstGeom>
          <a:noFill/>
        </p:spPr>
        <p:txBody>
          <a:bodyPr wrap="square" rtlCol="0">
            <a:spAutoFit/>
          </a:bodyPr>
          <a:lstStyle/>
          <a:p>
            <a:r>
              <a:rPr lang="en-US" dirty="0" smtClean="0"/>
              <a:t>S</a:t>
            </a:r>
            <a:endParaRPr lang="en-US" dirty="0"/>
          </a:p>
        </p:txBody>
      </p:sp>
      <p:sp>
        <p:nvSpPr>
          <p:cNvPr id="43" name="TextBox 42"/>
          <p:cNvSpPr txBox="1"/>
          <p:nvPr/>
        </p:nvSpPr>
        <p:spPr>
          <a:xfrm>
            <a:off x="7162800" y="3581400"/>
            <a:ext cx="337131" cy="369332"/>
          </a:xfrm>
          <a:prstGeom prst="rect">
            <a:avLst/>
          </a:prstGeom>
          <a:noFill/>
        </p:spPr>
        <p:txBody>
          <a:bodyPr wrap="square" rtlCol="0">
            <a:spAutoFit/>
          </a:bodyPr>
          <a:lstStyle/>
          <a:p>
            <a:r>
              <a:rPr lang="en-US" dirty="0" smtClean="0"/>
              <a:t>S</a:t>
            </a:r>
            <a:endParaRPr lang="en-US" dirty="0"/>
          </a:p>
        </p:txBody>
      </p:sp>
      <p:sp>
        <p:nvSpPr>
          <p:cNvPr id="44" name="TextBox 43"/>
          <p:cNvSpPr txBox="1"/>
          <p:nvPr/>
        </p:nvSpPr>
        <p:spPr>
          <a:xfrm>
            <a:off x="6705600" y="3276600"/>
            <a:ext cx="1752600" cy="369332"/>
          </a:xfrm>
          <a:prstGeom prst="rect">
            <a:avLst/>
          </a:prstGeom>
          <a:noFill/>
        </p:spPr>
        <p:txBody>
          <a:bodyPr wrap="square" rtlCol="0">
            <a:spAutoFit/>
          </a:bodyPr>
          <a:lstStyle/>
          <a:p>
            <a:r>
              <a:rPr lang="en-US" dirty="0" smtClean="0"/>
              <a:t>S</a:t>
            </a:r>
            <a:r>
              <a:rPr lang="en-US" baseline="-25000" dirty="0" smtClean="0"/>
              <a:t>0</a:t>
            </a:r>
            <a:endParaRPr lang="en-US" baseline="-25000" dirty="0"/>
          </a:p>
        </p:txBody>
      </p:sp>
      <p:sp>
        <p:nvSpPr>
          <p:cNvPr id="45" name="TextBox 44"/>
          <p:cNvSpPr txBox="1"/>
          <p:nvPr/>
        </p:nvSpPr>
        <p:spPr>
          <a:xfrm>
            <a:off x="4800600" y="4800600"/>
            <a:ext cx="533400" cy="369332"/>
          </a:xfrm>
          <a:prstGeom prst="rect">
            <a:avLst/>
          </a:prstGeom>
          <a:noFill/>
        </p:spPr>
        <p:txBody>
          <a:bodyPr wrap="square" rtlCol="0">
            <a:spAutoFit/>
          </a:bodyPr>
          <a:lstStyle/>
          <a:p>
            <a:r>
              <a:rPr lang="en-US" dirty="0" smtClean="0"/>
              <a:t>S</a:t>
            </a:r>
            <a:r>
              <a:rPr lang="en-US" baseline="-25000" dirty="0" smtClean="0"/>
              <a:t>0</a:t>
            </a:r>
            <a:endParaRPr lang="en-US" baseline="-25000" dirty="0"/>
          </a:p>
        </p:txBody>
      </p:sp>
      <p:sp>
        <p:nvSpPr>
          <p:cNvPr id="46" name="TextBox 45"/>
          <p:cNvSpPr txBox="1"/>
          <p:nvPr/>
        </p:nvSpPr>
        <p:spPr>
          <a:xfrm>
            <a:off x="2819400" y="2971800"/>
            <a:ext cx="260931" cy="369332"/>
          </a:xfrm>
          <a:prstGeom prst="rect">
            <a:avLst/>
          </a:prstGeom>
          <a:noFill/>
        </p:spPr>
        <p:txBody>
          <a:bodyPr wrap="square" rtlCol="0">
            <a:spAutoFit/>
          </a:bodyPr>
          <a:lstStyle/>
          <a:p>
            <a:r>
              <a:rPr lang="en-US" dirty="0" smtClean="0"/>
              <a:t>S</a:t>
            </a:r>
            <a:endParaRPr lang="en-US" dirty="0"/>
          </a:p>
        </p:txBody>
      </p:sp>
      <p:sp>
        <p:nvSpPr>
          <p:cNvPr id="47" name="TextBox 46"/>
          <p:cNvSpPr txBox="1"/>
          <p:nvPr/>
        </p:nvSpPr>
        <p:spPr>
          <a:xfrm flipH="1">
            <a:off x="914399" y="4572000"/>
            <a:ext cx="577268" cy="369332"/>
          </a:xfrm>
          <a:prstGeom prst="rect">
            <a:avLst/>
          </a:prstGeom>
          <a:noFill/>
        </p:spPr>
        <p:txBody>
          <a:bodyPr wrap="square" rtlCol="0">
            <a:spAutoFit/>
          </a:bodyPr>
          <a:lstStyle/>
          <a:p>
            <a:r>
              <a:rPr lang="en-US" dirty="0" smtClean="0"/>
              <a:t>S</a:t>
            </a:r>
            <a:endParaRPr lang="en-US" dirty="0"/>
          </a:p>
        </p:txBody>
      </p:sp>
      <p:sp>
        <p:nvSpPr>
          <p:cNvPr id="48" name="TextBox 47"/>
          <p:cNvSpPr txBox="1"/>
          <p:nvPr/>
        </p:nvSpPr>
        <p:spPr>
          <a:xfrm>
            <a:off x="1219200" y="5029200"/>
            <a:ext cx="413331" cy="369332"/>
          </a:xfrm>
          <a:prstGeom prst="rect">
            <a:avLst/>
          </a:prstGeom>
          <a:noFill/>
        </p:spPr>
        <p:txBody>
          <a:bodyPr wrap="square" rtlCol="0">
            <a:spAutoFit/>
          </a:bodyPr>
          <a:lstStyle/>
          <a:p>
            <a:r>
              <a:rPr lang="en-US" dirty="0" smtClean="0"/>
              <a:t>S</a:t>
            </a:r>
            <a:r>
              <a:rPr lang="en-US" baseline="-25000" dirty="0" smtClean="0"/>
              <a:t>1</a:t>
            </a:r>
            <a:endParaRPr lang="en-US" baseline="-25000" dirty="0"/>
          </a:p>
        </p:txBody>
      </p:sp>
      <p:sp>
        <p:nvSpPr>
          <p:cNvPr id="49" name="TextBox 48"/>
          <p:cNvSpPr txBox="1"/>
          <p:nvPr/>
        </p:nvSpPr>
        <p:spPr>
          <a:xfrm>
            <a:off x="3124200" y="3352800"/>
            <a:ext cx="489531" cy="369332"/>
          </a:xfrm>
          <a:prstGeom prst="rect">
            <a:avLst/>
          </a:prstGeom>
          <a:noFill/>
        </p:spPr>
        <p:txBody>
          <a:bodyPr wrap="square" rtlCol="0">
            <a:spAutoFit/>
          </a:bodyPr>
          <a:lstStyle/>
          <a:p>
            <a:r>
              <a:rPr lang="en-US" dirty="0" smtClean="0"/>
              <a:t>S</a:t>
            </a:r>
            <a:r>
              <a:rPr lang="en-US" baseline="-25000" dirty="0" smtClean="0"/>
              <a:t>1</a:t>
            </a:r>
            <a:endParaRPr lang="en-US" baseline="-25000" dirty="0"/>
          </a:p>
        </p:txBody>
      </p:sp>
      <p:sp>
        <p:nvSpPr>
          <p:cNvPr id="50" name="TextBox 49"/>
          <p:cNvSpPr txBox="1"/>
          <p:nvPr/>
        </p:nvSpPr>
        <p:spPr>
          <a:xfrm>
            <a:off x="2286000" y="4495800"/>
            <a:ext cx="2209800" cy="369332"/>
          </a:xfrm>
          <a:prstGeom prst="rect">
            <a:avLst/>
          </a:prstGeom>
          <a:noFill/>
        </p:spPr>
        <p:txBody>
          <a:bodyPr wrap="square" rtlCol="0">
            <a:spAutoFit/>
          </a:bodyPr>
          <a:lstStyle/>
          <a:p>
            <a:r>
              <a:rPr lang="en-US" dirty="0" smtClean="0"/>
              <a:t>(decrease in supply)</a:t>
            </a:r>
            <a:endParaRPr lang="en-US" dirty="0"/>
          </a:p>
        </p:txBody>
      </p:sp>
      <p:sp>
        <p:nvSpPr>
          <p:cNvPr id="51" name="TextBox 50"/>
          <p:cNvSpPr txBox="1"/>
          <p:nvPr/>
        </p:nvSpPr>
        <p:spPr>
          <a:xfrm>
            <a:off x="5791200" y="5029200"/>
            <a:ext cx="2209800" cy="369332"/>
          </a:xfrm>
          <a:prstGeom prst="rect">
            <a:avLst/>
          </a:prstGeom>
          <a:noFill/>
        </p:spPr>
        <p:txBody>
          <a:bodyPr wrap="square" rtlCol="0">
            <a:spAutoFit/>
          </a:bodyPr>
          <a:lstStyle/>
          <a:p>
            <a:r>
              <a:rPr lang="en-US" dirty="0" smtClean="0"/>
              <a:t>(Increase in supply)</a:t>
            </a:r>
            <a:endParaRPr lang="en-US" dirty="0"/>
          </a:p>
        </p:txBody>
      </p:sp>
      <p:sp>
        <p:nvSpPr>
          <p:cNvPr id="52" name="TextBox 51"/>
          <p:cNvSpPr txBox="1"/>
          <p:nvPr/>
        </p:nvSpPr>
        <p:spPr>
          <a:xfrm rot="16200000">
            <a:off x="182235" y="3810000"/>
            <a:ext cx="870531" cy="369332"/>
          </a:xfrm>
          <a:prstGeom prst="rect">
            <a:avLst/>
          </a:prstGeom>
          <a:noFill/>
        </p:spPr>
        <p:txBody>
          <a:bodyPr wrap="square" rtlCol="0">
            <a:spAutoFit/>
          </a:bodyPr>
          <a:lstStyle/>
          <a:p>
            <a:r>
              <a:rPr lang="en-US" dirty="0" smtClean="0"/>
              <a:t>price</a:t>
            </a:r>
            <a:endParaRPr lang="en-US" dirty="0"/>
          </a:p>
        </p:txBody>
      </p:sp>
      <p:sp>
        <p:nvSpPr>
          <p:cNvPr id="53" name="TextBox 52"/>
          <p:cNvSpPr txBox="1"/>
          <p:nvPr/>
        </p:nvSpPr>
        <p:spPr>
          <a:xfrm>
            <a:off x="1447800" y="5486400"/>
            <a:ext cx="2209800" cy="369332"/>
          </a:xfrm>
          <a:prstGeom prst="rect">
            <a:avLst/>
          </a:prstGeom>
          <a:noFill/>
        </p:spPr>
        <p:txBody>
          <a:bodyPr wrap="square" rtlCol="0">
            <a:spAutoFit/>
          </a:bodyPr>
          <a:lstStyle/>
          <a:p>
            <a:r>
              <a:rPr lang="en-US" dirty="0" smtClean="0"/>
              <a:t>Quantity supplied</a:t>
            </a:r>
            <a:endParaRPr lang="en-US" dirty="0"/>
          </a:p>
        </p:txBody>
      </p:sp>
      <p:sp>
        <p:nvSpPr>
          <p:cNvPr id="54" name="TextBox 53"/>
          <p:cNvSpPr txBox="1"/>
          <p:nvPr/>
        </p:nvSpPr>
        <p:spPr>
          <a:xfrm>
            <a:off x="4953000" y="5638800"/>
            <a:ext cx="2590800" cy="369332"/>
          </a:xfrm>
          <a:prstGeom prst="rect">
            <a:avLst/>
          </a:prstGeom>
          <a:noFill/>
        </p:spPr>
        <p:txBody>
          <a:bodyPr wrap="square" rtlCol="0">
            <a:spAutoFit/>
          </a:bodyPr>
          <a:lstStyle/>
          <a:p>
            <a:r>
              <a:rPr lang="en-US" dirty="0" smtClean="0"/>
              <a:t>Quantity supplied</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219200"/>
          </a:xfrm>
        </p:spPr>
        <p:txBody>
          <a:bodyPr/>
          <a:lstStyle/>
          <a:p>
            <a:pPr algn="ctr"/>
            <a:r>
              <a:rPr lang="en-US" dirty="0" smtClean="0"/>
              <a:t> Types of demand</a:t>
            </a:r>
            <a:endParaRPr lang="en-US" dirty="0"/>
          </a:p>
        </p:txBody>
      </p:sp>
      <p:sp>
        <p:nvSpPr>
          <p:cNvPr id="3" name="Content Placeholder 2"/>
          <p:cNvSpPr>
            <a:spLocks noGrp="1"/>
          </p:cNvSpPr>
          <p:nvPr>
            <p:ph idx="1"/>
          </p:nvPr>
        </p:nvSpPr>
        <p:spPr>
          <a:xfrm>
            <a:off x="457200" y="1600200"/>
            <a:ext cx="8229600" cy="4953000"/>
          </a:xfrm>
        </p:spPr>
        <p:txBody>
          <a:bodyPr/>
          <a:lstStyle/>
          <a:p>
            <a:pPr marL="514350" indent="-514350">
              <a:buFont typeface="Wingdings" pitchFamily="2" charset="2"/>
              <a:buChar char="Ø"/>
            </a:pPr>
            <a:r>
              <a:rPr lang="en-US" b="1" dirty="0" smtClean="0"/>
              <a:t>Price demand</a:t>
            </a:r>
            <a:r>
              <a:rPr lang="en-US" dirty="0" smtClean="0"/>
              <a:t>:  price demand express the relationship between price and quantity demanded. It refers to the various quantities of a commodity that a consumer would purchase at a given time period in a market at various prices, other things remain the same.            Q</a:t>
            </a:r>
            <a:r>
              <a:rPr lang="en-US" baseline="-25000" dirty="0" smtClean="0"/>
              <a:t>x</a:t>
            </a:r>
            <a:r>
              <a:rPr lang="en-US" dirty="0" smtClean="0"/>
              <a:t> =f(P</a:t>
            </a:r>
            <a:r>
              <a:rPr lang="en-US" baseline="-25000" dirty="0" smtClean="0"/>
              <a:t>X</a:t>
            </a:r>
            <a:r>
              <a:rPr lang="en-US" dirty="0" smtClean="0"/>
              <a:t>)</a:t>
            </a:r>
            <a:endParaRPr lang="en-US" baseline="-25000" dirty="0" smtClean="0"/>
          </a:p>
          <a:p>
            <a:pPr marL="514350" indent="-514350">
              <a:buFont typeface="Wingdings" pitchFamily="2" charset="2"/>
              <a:buChar char="Ø"/>
            </a:pPr>
            <a:r>
              <a:rPr lang="en-US" b="1" dirty="0" smtClean="0"/>
              <a:t>Income demand </a:t>
            </a:r>
            <a:r>
              <a:rPr lang="en-US" dirty="0" smtClean="0"/>
              <a:t>: It refers to the various amount of goods and services which would be purchased by a consumer at various level of income in a given period of time, other things remain the same. </a:t>
            </a:r>
          </a:p>
          <a:p>
            <a:pPr marL="514350" indent="-514350">
              <a:buNone/>
            </a:pPr>
            <a:r>
              <a:rPr lang="en-US" b="1" dirty="0" smtClean="0"/>
              <a:t>         Q</a:t>
            </a:r>
            <a:r>
              <a:rPr lang="en-US" b="1" baseline="-25000" dirty="0" smtClean="0"/>
              <a:t>x</a:t>
            </a:r>
            <a:r>
              <a:rPr lang="en-US" b="1" dirty="0" smtClean="0"/>
              <a:t> =f(Y)</a:t>
            </a:r>
            <a:endParaRPr lang="en-US" b="1" baseline="-25000"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i="1" dirty="0" smtClean="0"/>
              <a:t>Factors causes shift in supply curve</a:t>
            </a:r>
            <a:endParaRPr lang="en-US" sz="4000" b="1" i="1" dirty="0"/>
          </a:p>
        </p:txBody>
      </p:sp>
      <p:sp>
        <p:nvSpPr>
          <p:cNvPr id="3" name="Content Placeholder 2"/>
          <p:cNvSpPr>
            <a:spLocks noGrp="1"/>
          </p:cNvSpPr>
          <p:nvPr>
            <p:ph idx="1"/>
          </p:nvPr>
        </p:nvSpPr>
        <p:spPr>
          <a:xfrm>
            <a:off x="457200" y="2286000"/>
            <a:ext cx="8229600" cy="4038600"/>
          </a:xfrm>
        </p:spPr>
        <p:txBody>
          <a:bodyPr/>
          <a:lstStyle/>
          <a:p>
            <a:r>
              <a:rPr lang="en-US" dirty="0" smtClean="0"/>
              <a:t>Price of related products:-</a:t>
            </a:r>
          </a:p>
          <a:p>
            <a:r>
              <a:rPr lang="en-US" dirty="0" smtClean="0"/>
              <a:t>Technological change:-</a:t>
            </a:r>
          </a:p>
          <a:p>
            <a:r>
              <a:rPr lang="en-US" dirty="0" smtClean="0"/>
              <a:t>Future expectation:-</a:t>
            </a:r>
          </a:p>
          <a:p>
            <a:r>
              <a:rPr lang="en-US" dirty="0" smtClean="0"/>
              <a:t>Development of infrastructure:-</a:t>
            </a:r>
          </a:p>
          <a:p>
            <a:r>
              <a:rPr lang="en-US" dirty="0" smtClean="0"/>
              <a:t>Taxes and subsidies:-</a:t>
            </a:r>
          </a:p>
          <a:p>
            <a:r>
              <a:rPr lang="en-US" dirty="0" smtClean="0"/>
              <a:t>Natural factors:-</a:t>
            </a:r>
          </a:p>
          <a:p>
            <a:pPr>
              <a:buNone/>
            </a:pPr>
            <a:endParaRPr lang="en-US"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40</a:t>
            </a:fld>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i="1" dirty="0" smtClean="0"/>
              <a:t>Determination of equilibrium price</a:t>
            </a:r>
            <a:endParaRPr lang="en-US" sz="4000" b="1" i="1" dirty="0"/>
          </a:p>
        </p:txBody>
      </p:sp>
      <p:sp>
        <p:nvSpPr>
          <p:cNvPr id="3" name="Content Placeholder 2"/>
          <p:cNvSpPr>
            <a:spLocks noGrp="1"/>
          </p:cNvSpPr>
          <p:nvPr>
            <p:ph idx="1"/>
          </p:nvPr>
        </p:nvSpPr>
        <p:spPr/>
        <p:txBody>
          <a:bodyPr/>
          <a:lstStyle/>
          <a:p>
            <a:r>
              <a:rPr lang="en-US" dirty="0" smtClean="0"/>
              <a:t>Equilibrium refers to a state of market in which quantity demanded for a commodity equals to the quantity supplied of the commodity. The equality of demand and supply gives an equilibrium price.</a:t>
            </a:r>
            <a:endParaRPr lang="en-US"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41</a:t>
            </a:fld>
            <a:endParaRPr lang="en-US" dirty="0"/>
          </a:p>
        </p:txBody>
      </p:sp>
      <p:graphicFrame>
        <p:nvGraphicFramePr>
          <p:cNvPr id="5" name="Table 4"/>
          <p:cNvGraphicFramePr>
            <a:graphicFrameLocks noGrp="1"/>
          </p:cNvGraphicFramePr>
          <p:nvPr/>
        </p:nvGraphicFramePr>
        <p:xfrm>
          <a:off x="914400" y="3886200"/>
          <a:ext cx="6096000" cy="2590800"/>
        </p:xfrm>
        <a:graphic>
          <a:graphicData uri="http://schemas.openxmlformats.org/drawingml/2006/table">
            <a:tbl>
              <a:tblPr firstRow="1" bandRow="1">
                <a:tableStyleId>{5C22544A-7EE6-4342-B048-85BDC9FD1C3A}</a:tableStyleId>
              </a:tblPr>
              <a:tblGrid>
                <a:gridCol w="1552878"/>
                <a:gridCol w="1495122"/>
                <a:gridCol w="1447800"/>
                <a:gridCol w="1600200"/>
              </a:tblGrid>
              <a:tr h="788504">
                <a:tc>
                  <a:txBody>
                    <a:bodyPr/>
                    <a:lstStyle/>
                    <a:p>
                      <a:r>
                        <a:rPr lang="en-US" dirty="0" smtClean="0"/>
                        <a:t>price</a:t>
                      </a:r>
                    </a:p>
                    <a:p>
                      <a:endParaRPr lang="en-US" dirty="0"/>
                    </a:p>
                  </a:txBody>
                  <a:tcPr/>
                </a:tc>
                <a:tc>
                  <a:txBody>
                    <a:bodyPr/>
                    <a:lstStyle/>
                    <a:p>
                      <a:r>
                        <a:rPr lang="en-US" dirty="0" smtClean="0"/>
                        <a:t>demand</a:t>
                      </a:r>
                      <a:endParaRPr lang="en-US" dirty="0"/>
                    </a:p>
                  </a:txBody>
                  <a:tcPr/>
                </a:tc>
                <a:tc>
                  <a:txBody>
                    <a:bodyPr/>
                    <a:lstStyle/>
                    <a:p>
                      <a:r>
                        <a:rPr lang="en-US" dirty="0" smtClean="0"/>
                        <a:t>supply</a:t>
                      </a:r>
                      <a:endParaRPr lang="en-US" dirty="0"/>
                    </a:p>
                  </a:txBody>
                  <a:tcPr/>
                </a:tc>
                <a:tc>
                  <a:txBody>
                    <a:bodyPr/>
                    <a:lstStyle/>
                    <a:p>
                      <a:r>
                        <a:rPr lang="en-US" dirty="0" smtClean="0"/>
                        <a:t>Equilibrium </a:t>
                      </a:r>
                      <a:endParaRPr lang="en-US" dirty="0"/>
                    </a:p>
                  </a:txBody>
                  <a:tcPr/>
                </a:tc>
              </a:tr>
              <a:tr h="1802296">
                <a:tc>
                  <a:txBody>
                    <a:bodyPr/>
                    <a:lstStyle/>
                    <a:p>
                      <a:r>
                        <a:rPr lang="en-US" dirty="0" smtClean="0"/>
                        <a:t>5</a:t>
                      </a:r>
                    </a:p>
                    <a:p>
                      <a:r>
                        <a:rPr lang="en-US" dirty="0" smtClean="0"/>
                        <a:t>10</a:t>
                      </a:r>
                    </a:p>
                    <a:p>
                      <a:r>
                        <a:rPr lang="en-US" dirty="0" smtClean="0"/>
                        <a:t>15</a:t>
                      </a:r>
                    </a:p>
                    <a:p>
                      <a:r>
                        <a:rPr lang="en-US" dirty="0" smtClean="0"/>
                        <a:t>20</a:t>
                      </a:r>
                    </a:p>
                    <a:p>
                      <a:r>
                        <a:rPr lang="en-US" dirty="0" smtClean="0"/>
                        <a:t>25</a:t>
                      </a:r>
                      <a:endParaRPr lang="en-US" dirty="0"/>
                    </a:p>
                  </a:txBody>
                  <a:tcPr/>
                </a:tc>
                <a:tc>
                  <a:txBody>
                    <a:bodyPr/>
                    <a:lstStyle/>
                    <a:p>
                      <a:r>
                        <a:rPr lang="en-US" dirty="0" smtClean="0"/>
                        <a:t>50</a:t>
                      </a:r>
                    </a:p>
                    <a:p>
                      <a:r>
                        <a:rPr lang="en-US" dirty="0" smtClean="0"/>
                        <a:t>45</a:t>
                      </a:r>
                    </a:p>
                    <a:p>
                      <a:r>
                        <a:rPr lang="en-US" dirty="0" smtClean="0"/>
                        <a:t>40</a:t>
                      </a:r>
                    </a:p>
                    <a:p>
                      <a:r>
                        <a:rPr lang="en-US" dirty="0" smtClean="0"/>
                        <a:t>35</a:t>
                      </a:r>
                    </a:p>
                    <a:p>
                      <a:r>
                        <a:rPr lang="en-US" dirty="0" smtClean="0"/>
                        <a:t>30</a:t>
                      </a:r>
                      <a:endParaRPr lang="en-US" dirty="0"/>
                    </a:p>
                  </a:txBody>
                  <a:tcPr/>
                </a:tc>
                <a:tc>
                  <a:txBody>
                    <a:bodyPr/>
                    <a:lstStyle/>
                    <a:p>
                      <a:r>
                        <a:rPr lang="en-US" dirty="0" smtClean="0"/>
                        <a:t>20</a:t>
                      </a:r>
                    </a:p>
                    <a:p>
                      <a:r>
                        <a:rPr lang="en-US" dirty="0" smtClean="0"/>
                        <a:t>30</a:t>
                      </a:r>
                    </a:p>
                    <a:p>
                      <a:r>
                        <a:rPr lang="en-US" dirty="0" smtClean="0"/>
                        <a:t>40</a:t>
                      </a:r>
                    </a:p>
                    <a:p>
                      <a:r>
                        <a:rPr lang="en-US" dirty="0" smtClean="0"/>
                        <a:t>50</a:t>
                      </a:r>
                    </a:p>
                    <a:p>
                      <a:r>
                        <a:rPr lang="en-US" dirty="0" smtClean="0"/>
                        <a:t>60</a:t>
                      </a:r>
                      <a:endParaRPr lang="en-US" dirty="0"/>
                    </a:p>
                  </a:txBody>
                  <a:tcPr/>
                </a:tc>
                <a:tc>
                  <a:txBody>
                    <a:bodyPr/>
                    <a:lstStyle/>
                    <a:p>
                      <a:r>
                        <a:rPr lang="en-US" dirty="0" smtClean="0"/>
                        <a:t>D&gt;S</a:t>
                      </a:r>
                    </a:p>
                    <a:p>
                      <a:r>
                        <a:rPr lang="en-US" dirty="0" smtClean="0"/>
                        <a:t>D&gt;S</a:t>
                      </a:r>
                    </a:p>
                    <a:p>
                      <a:r>
                        <a:rPr lang="en-US" dirty="0" smtClean="0"/>
                        <a:t>D=S</a:t>
                      </a:r>
                    </a:p>
                    <a:p>
                      <a:r>
                        <a:rPr lang="en-US" dirty="0" smtClean="0"/>
                        <a:t>D&lt;S</a:t>
                      </a:r>
                    </a:p>
                    <a:p>
                      <a:r>
                        <a:rPr lang="en-US" dirty="0" smtClean="0"/>
                        <a:t>D&lt;S</a:t>
                      </a:r>
                      <a:endParaRPr lang="en-US" dirty="0"/>
                    </a:p>
                  </a:txBody>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029200"/>
          </a:xfrm>
        </p:spPr>
        <p:txBody>
          <a:bodyPr/>
          <a:lstStyle/>
          <a:p>
            <a:r>
              <a:rPr lang="en-US" dirty="0" smtClean="0"/>
              <a:t>In Fig.</a:t>
            </a:r>
            <a:endParaRPr lang="en-US"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42</a:t>
            </a:fld>
            <a:endParaRPr lang="en-US" dirty="0"/>
          </a:p>
        </p:txBody>
      </p:sp>
      <p:cxnSp>
        <p:nvCxnSpPr>
          <p:cNvPr id="6" name="Straight Connector 5"/>
          <p:cNvCxnSpPr/>
          <p:nvPr/>
        </p:nvCxnSpPr>
        <p:spPr>
          <a:xfrm rot="5400000">
            <a:off x="915194" y="3123406"/>
            <a:ext cx="2590800" cy="1588"/>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2209800" y="4343400"/>
            <a:ext cx="3276600" cy="762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2438400" y="2133600"/>
            <a:ext cx="1981200" cy="175260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rot="5400000" flipH="1" flipV="1">
            <a:off x="2476500" y="2171700"/>
            <a:ext cx="1981200" cy="175260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rot="10800000">
            <a:off x="2209800" y="3048000"/>
            <a:ext cx="1219200" cy="158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rot="5400000">
            <a:off x="2820194" y="3733006"/>
            <a:ext cx="1371600" cy="1588"/>
          </a:xfrm>
          <a:prstGeom prst="line">
            <a:avLst/>
          </a:prstGeom>
          <a:ln>
            <a:prstDash val="sysDot"/>
          </a:ln>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2209800" y="2438400"/>
            <a:ext cx="1676400" cy="77788"/>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2209800" y="3581400"/>
            <a:ext cx="1828800" cy="1588"/>
          </a:xfrm>
          <a:prstGeom prst="line">
            <a:avLst/>
          </a:prstGeom>
          <a:ln>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581400" y="2819400"/>
            <a:ext cx="184731" cy="369332"/>
          </a:xfrm>
          <a:prstGeom prst="rect">
            <a:avLst/>
          </a:prstGeom>
          <a:noFill/>
        </p:spPr>
        <p:txBody>
          <a:bodyPr wrap="square" rtlCol="0">
            <a:spAutoFit/>
          </a:bodyPr>
          <a:lstStyle/>
          <a:p>
            <a:r>
              <a:rPr lang="en-US" dirty="0" smtClean="0"/>
              <a:t>E</a:t>
            </a:r>
            <a:endParaRPr lang="en-US" dirty="0"/>
          </a:p>
        </p:txBody>
      </p:sp>
      <p:sp>
        <p:nvSpPr>
          <p:cNvPr id="34" name="TextBox 33"/>
          <p:cNvSpPr txBox="1"/>
          <p:nvPr/>
        </p:nvSpPr>
        <p:spPr>
          <a:xfrm>
            <a:off x="5410200" y="4343400"/>
            <a:ext cx="260931" cy="369332"/>
          </a:xfrm>
          <a:prstGeom prst="rect">
            <a:avLst/>
          </a:prstGeom>
          <a:noFill/>
        </p:spPr>
        <p:txBody>
          <a:bodyPr wrap="square" rtlCol="0">
            <a:spAutoFit/>
          </a:bodyPr>
          <a:lstStyle/>
          <a:p>
            <a:r>
              <a:rPr lang="en-US" dirty="0" smtClean="0"/>
              <a:t>X</a:t>
            </a:r>
            <a:endParaRPr lang="en-US" dirty="0"/>
          </a:p>
        </p:txBody>
      </p:sp>
      <p:sp>
        <p:nvSpPr>
          <p:cNvPr id="35" name="TextBox 34"/>
          <p:cNvSpPr txBox="1"/>
          <p:nvPr/>
        </p:nvSpPr>
        <p:spPr>
          <a:xfrm>
            <a:off x="4267200" y="3733800"/>
            <a:ext cx="413331" cy="369332"/>
          </a:xfrm>
          <a:prstGeom prst="rect">
            <a:avLst/>
          </a:prstGeom>
          <a:noFill/>
        </p:spPr>
        <p:txBody>
          <a:bodyPr wrap="square" rtlCol="0">
            <a:spAutoFit/>
          </a:bodyPr>
          <a:lstStyle/>
          <a:p>
            <a:r>
              <a:rPr lang="en-US" dirty="0" smtClean="0"/>
              <a:t>D</a:t>
            </a:r>
            <a:endParaRPr lang="en-US" dirty="0"/>
          </a:p>
        </p:txBody>
      </p:sp>
      <p:sp>
        <p:nvSpPr>
          <p:cNvPr id="36" name="TextBox 35"/>
          <p:cNvSpPr txBox="1"/>
          <p:nvPr/>
        </p:nvSpPr>
        <p:spPr>
          <a:xfrm>
            <a:off x="2286000" y="2057400"/>
            <a:ext cx="260931" cy="369332"/>
          </a:xfrm>
          <a:prstGeom prst="rect">
            <a:avLst/>
          </a:prstGeom>
          <a:noFill/>
        </p:spPr>
        <p:txBody>
          <a:bodyPr wrap="square" rtlCol="0">
            <a:spAutoFit/>
          </a:bodyPr>
          <a:lstStyle/>
          <a:p>
            <a:r>
              <a:rPr lang="en-US" dirty="0" smtClean="0"/>
              <a:t>D</a:t>
            </a:r>
            <a:endParaRPr lang="en-US" dirty="0"/>
          </a:p>
        </p:txBody>
      </p:sp>
      <p:sp>
        <p:nvSpPr>
          <p:cNvPr id="37" name="TextBox 36"/>
          <p:cNvSpPr txBox="1"/>
          <p:nvPr/>
        </p:nvSpPr>
        <p:spPr>
          <a:xfrm>
            <a:off x="2057400" y="4267200"/>
            <a:ext cx="446814" cy="369332"/>
          </a:xfrm>
          <a:prstGeom prst="rect">
            <a:avLst/>
          </a:prstGeom>
          <a:noFill/>
        </p:spPr>
        <p:txBody>
          <a:bodyPr wrap="square" rtlCol="0">
            <a:spAutoFit/>
          </a:bodyPr>
          <a:lstStyle/>
          <a:p>
            <a:r>
              <a:rPr lang="en-US" dirty="0" smtClean="0"/>
              <a:t>O</a:t>
            </a:r>
            <a:endParaRPr lang="en-US" dirty="0"/>
          </a:p>
        </p:txBody>
      </p:sp>
      <p:sp>
        <p:nvSpPr>
          <p:cNvPr id="38" name="TextBox 37"/>
          <p:cNvSpPr txBox="1"/>
          <p:nvPr/>
        </p:nvSpPr>
        <p:spPr>
          <a:xfrm>
            <a:off x="4267200" y="1905000"/>
            <a:ext cx="454086" cy="369332"/>
          </a:xfrm>
          <a:prstGeom prst="rect">
            <a:avLst/>
          </a:prstGeom>
          <a:noFill/>
        </p:spPr>
        <p:txBody>
          <a:bodyPr wrap="square" rtlCol="0">
            <a:spAutoFit/>
          </a:bodyPr>
          <a:lstStyle/>
          <a:p>
            <a:r>
              <a:rPr lang="en-US" dirty="0" smtClean="0"/>
              <a:t>S</a:t>
            </a:r>
            <a:endParaRPr lang="en-US" dirty="0"/>
          </a:p>
        </p:txBody>
      </p:sp>
      <p:sp>
        <p:nvSpPr>
          <p:cNvPr id="39" name="TextBox 38"/>
          <p:cNvSpPr txBox="1"/>
          <p:nvPr/>
        </p:nvSpPr>
        <p:spPr>
          <a:xfrm>
            <a:off x="2438400" y="3886200"/>
            <a:ext cx="337131" cy="369332"/>
          </a:xfrm>
          <a:prstGeom prst="rect">
            <a:avLst/>
          </a:prstGeom>
          <a:noFill/>
        </p:spPr>
        <p:txBody>
          <a:bodyPr wrap="square" rtlCol="0">
            <a:spAutoFit/>
          </a:bodyPr>
          <a:lstStyle/>
          <a:p>
            <a:r>
              <a:rPr lang="en-US" dirty="0" smtClean="0"/>
              <a:t>S</a:t>
            </a:r>
            <a:endParaRPr lang="en-US" dirty="0"/>
          </a:p>
        </p:txBody>
      </p:sp>
      <p:sp>
        <p:nvSpPr>
          <p:cNvPr id="40" name="TextBox 39"/>
          <p:cNvSpPr txBox="1"/>
          <p:nvPr/>
        </p:nvSpPr>
        <p:spPr>
          <a:xfrm>
            <a:off x="1828800" y="3429000"/>
            <a:ext cx="457200" cy="369332"/>
          </a:xfrm>
          <a:prstGeom prst="rect">
            <a:avLst/>
          </a:prstGeom>
          <a:noFill/>
        </p:spPr>
        <p:txBody>
          <a:bodyPr wrap="square" rtlCol="0">
            <a:spAutoFit/>
          </a:bodyPr>
          <a:lstStyle/>
          <a:p>
            <a:r>
              <a:rPr lang="en-US" dirty="0" smtClean="0"/>
              <a:t>P</a:t>
            </a:r>
            <a:r>
              <a:rPr lang="en-US" baseline="-25000" dirty="0" smtClean="0"/>
              <a:t>0</a:t>
            </a:r>
            <a:endParaRPr lang="en-US" baseline="-25000" dirty="0"/>
          </a:p>
        </p:txBody>
      </p:sp>
      <p:sp>
        <p:nvSpPr>
          <p:cNvPr id="41" name="TextBox 40"/>
          <p:cNvSpPr txBox="1"/>
          <p:nvPr/>
        </p:nvSpPr>
        <p:spPr>
          <a:xfrm>
            <a:off x="1905000" y="2286000"/>
            <a:ext cx="413331" cy="369332"/>
          </a:xfrm>
          <a:prstGeom prst="rect">
            <a:avLst/>
          </a:prstGeom>
          <a:noFill/>
        </p:spPr>
        <p:txBody>
          <a:bodyPr wrap="square" rtlCol="0">
            <a:spAutoFit/>
          </a:bodyPr>
          <a:lstStyle/>
          <a:p>
            <a:r>
              <a:rPr lang="en-US" dirty="0" smtClean="0"/>
              <a:t>P</a:t>
            </a:r>
            <a:r>
              <a:rPr lang="en-US" baseline="-25000" dirty="0" smtClean="0"/>
              <a:t>1</a:t>
            </a:r>
            <a:endParaRPr lang="en-US" baseline="-25000" dirty="0"/>
          </a:p>
        </p:txBody>
      </p:sp>
      <p:sp>
        <p:nvSpPr>
          <p:cNvPr id="42" name="TextBox 41"/>
          <p:cNvSpPr txBox="1"/>
          <p:nvPr/>
        </p:nvSpPr>
        <p:spPr>
          <a:xfrm>
            <a:off x="1905000" y="2895600"/>
            <a:ext cx="395518" cy="369332"/>
          </a:xfrm>
          <a:prstGeom prst="rect">
            <a:avLst/>
          </a:prstGeom>
          <a:noFill/>
        </p:spPr>
        <p:txBody>
          <a:bodyPr wrap="square" rtlCol="0">
            <a:spAutoFit/>
          </a:bodyPr>
          <a:lstStyle/>
          <a:p>
            <a:r>
              <a:rPr lang="en-US" dirty="0" smtClean="0"/>
              <a:t>P</a:t>
            </a:r>
            <a:endParaRPr lang="en-US" dirty="0"/>
          </a:p>
        </p:txBody>
      </p:sp>
      <p:sp>
        <p:nvSpPr>
          <p:cNvPr id="43" name="TextBox 42"/>
          <p:cNvSpPr txBox="1"/>
          <p:nvPr/>
        </p:nvSpPr>
        <p:spPr>
          <a:xfrm>
            <a:off x="2057400" y="1676400"/>
            <a:ext cx="397122" cy="369332"/>
          </a:xfrm>
          <a:prstGeom prst="rect">
            <a:avLst/>
          </a:prstGeom>
          <a:noFill/>
        </p:spPr>
        <p:txBody>
          <a:bodyPr wrap="square" rtlCol="0">
            <a:spAutoFit/>
          </a:bodyPr>
          <a:lstStyle/>
          <a:p>
            <a:r>
              <a:rPr lang="en-US" dirty="0" smtClean="0"/>
              <a:t>Y</a:t>
            </a:r>
            <a:endParaRPr lang="en-US" dirty="0"/>
          </a:p>
        </p:txBody>
      </p:sp>
      <p:sp>
        <p:nvSpPr>
          <p:cNvPr id="44" name="TextBox 43"/>
          <p:cNvSpPr txBox="1"/>
          <p:nvPr/>
        </p:nvSpPr>
        <p:spPr>
          <a:xfrm>
            <a:off x="3352800" y="4343400"/>
            <a:ext cx="337131" cy="369332"/>
          </a:xfrm>
          <a:prstGeom prst="rect">
            <a:avLst/>
          </a:prstGeom>
          <a:noFill/>
        </p:spPr>
        <p:txBody>
          <a:bodyPr wrap="square" rtlCol="0">
            <a:spAutoFit/>
          </a:bodyPr>
          <a:lstStyle/>
          <a:p>
            <a:r>
              <a:rPr lang="en-US" dirty="0" smtClean="0"/>
              <a:t>Q</a:t>
            </a:r>
            <a:endParaRPr lang="en-US" dirty="0"/>
          </a:p>
        </p:txBody>
      </p:sp>
      <p:sp>
        <p:nvSpPr>
          <p:cNvPr id="45" name="TextBox 44"/>
          <p:cNvSpPr txBox="1"/>
          <p:nvPr/>
        </p:nvSpPr>
        <p:spPr>
          <a:xfrm>
            <a:off x="2743200" y="2286000"/>
            <a:ext cx="457200" cy="369332"/>
          </a:xfrm>
          <a:prstGeom prst="rect">
            <a:avLst/>
          </a:prstGeom>
          <a:noFill/>
        </p:spPr>
        <p:txBody>
          <a:bodyPr wrap="square" rtlCol="0">
            <a:spAutoFit/>
          </a:bodyPr>
          <a:lstStyle/>
          <a:p>
            <a:r>
              <a:rPr lang="en-US" dirty="0" smtClean="0"/>
              <a:t>M</a:t>
            </a:r>
            <a:endParaRPr lang="en-US" dirty="0"/>
          </a:p>
        </p:txBody>
      </p:sp>
      <p:sp>
        <p:nvSpPr>
          <p:cNvPr id="46" name="TextBox 45"/>
          <p:cNvSpPr txBox="1"/>
          <p:nvPr/>
        </p:nvSpPr>
        <p:spPr>
          <a:xfrm>
            <a:off x="3886200" y="2362200"/>
            <a:ext cx="184731" cy="369332"/>
          </a:xfrm>
          <a:prstGeom prst="rect">
            <a:avLst/>
          </a:prstGeom>
          <a:noFill/>
        </p:spPr>
        <p:txBody>
          <a:bodyPr wrap="square" rtlCol="0">
            <a:spAutoFit/>
          </a:bodyPr>
          <a:lstStyle/>
          <a:p>
            <a:r>
              <a:rPr lang="en-US" dirty="0" smtClean="0"/>
              <a:t>N</a:t>
            </a:r>
            <a:endParaRPr lang="en-US" dirty="0"/>
          </a:p>
        </p:txBody>
      </p:sp>
      <p:sp>
        <p:nvSpPr>
          <p:cNvPr id="47" name="TextBox 46"/>
          <p:cNvSpPr txBox="1"/>
          <p:nvPr/>
        </p:nvSpPr>
        <p:spPr>
          <a:xfrm>
            <a:off x="2895600" y="3505200"/>
            <a:ext cx="337131" cy="369332"/>
          </a:xfrm>
          <a:prstGeom prst="rect">
            <a:avLst/>
          </a:prstGeom>
          <a:noFill/>
        </p:spPr>
        <p:txBody>
          <a:bodyPr wrap="square" rtlCol="0">
            <a:spAutoFit/>
          </a:bodyPr>
          <a:lstStyle/>
          <a:p>
            <a:r>
              <a:rPr lang="en-US" dirty="0" smtClean="0"/>
              <a:t>J</a:t>
            </a:r>
            <a:endParaRPr lang="en-US" dirty="0"/>
          </a:p>
        </p:txBody>
      </p:sp>
      <p:sp>
        <p:nvSpPr>
          <p:cNvPr id="48" name="TextBox 47"/>
          <p:cNvSpPr txBox="1"/>
          <p:nvPr/>
        </p:nvSpPr>
        <p:spPr>
          <a:xfrm>
            <a:off x="4038600" y="3352800"/>
            <a:ext cx="184731" cy="369332"/>
          </a:xfrm>
          <a:prstGeom prst="rect">
            <a:avLst/>
          </a:prstGeom>
          <a:noFill/>
        </p:spPr>
        <p:txBody>
          <a:bodyPr wrap="square" rtlCol="0">
            <a:spAutoFit/>
          </a:bodyPr>
          <a:lstStyle/>
          <a:p>
            <a:r>
              <a:rPr lang="en-US" dirty="0" smtClean="0"/>
              <a:t>K</a:t>
            </a:r>
            <a:endParaRPr lang="en-US" dirty="0"/>
          </a:p>
        </p:txBody>
      </p:sp>
      <p:sp>
        <p:nvSpPr>
          <p:cNvPr id="51" name="TextBox 50"/>
          <p:cNvSpPr txBox="1"/>
          <p:nvPr/>
        </p:nvSpPr>
        <p:spPr>
          <a:xfrm>
            <a:off x="3505200" y="3657600"/>
            <a:ext cx="1295400" cy="646331"/>
          </a:xfrm>
          <a:prstGeom prst="rect">
            <a:avLst/>
          </a:prstGeom>
          <a:noFill/>
        </p:spPr>
        <p:txBody>
          <a:bodyPr wrap="square" rtlCol="0">
            <a:spAutoFit/>
          </a:bodyPr>
          <a:lstStyle/>
          <a:p>
            <a:r>
              <a:rPr lang="en-US" dirty="0" smtClean="0"/>
              <a:t>Excess  demand</a:t>
            </a:r>
            <a:endParaRPr lang="en-US" dirty="0"/>
          </a:p>
        </p:txBody>
      </p:sp>
      <p:sp>
        <p:nvSpPr>
          <p:cNvPr id="52" name="TextBox 51"/>
          <p:cNvSpPr txBox="1"/>
          <p:nvPr/>
        </p:nvSpPr>
        <p:spPr>
          <a:xfrm>
            <a:off x="2971800" y="1752600"/>
            <a:ext cx="1066800" cy="646331"/>
          </a:xfrm>
          <a:prstGeom prst="rect">
            <a:avLst/>
          </a:prstGeom>
          <a:noFill/>
        </p:spPr>
        <p:txBody>
          <a:bodyPr wrap="square" rtlCol="0">
            <a:spAutoFit/>
          </a:bodyPr>
          <a:lstStyle/>
          <a:p>
            <a:r>
              <a:rPr lang="en-US" dirty="0" smtClean="0"/>
              <a:t>Excess supply</a:t>
            </a:r>
            <a:endParaRPr lang="en-US" dirty="0"/>
          </a:p>
        </p:txBody>
      </p:sp>
      <p:sp>
        <p:nvSpPr>
          <p:cNvPr id="53" name="TextBox 52"/>
          <p:cNvSpPr txBox="1"/>
          <p:nvPr/>
        </p:nvSpPr>
        <p:spPr>
          <a:xfrm>
            <a:off x="2438400" y="4495800"/>
            <a:ext cx="1981200" cy="369332"/>
          </a:xfrm>
          <a:prstGeom prst="rect">
            <a:avLst/>
          </a:prstGeom>
          <a:noFill/>
        </p:spPr>
        <p:txBody>
          <a:bodyPr wrap="square" rtlCol="0">
            <a:spAutoFit/>
          </a:bodyPr>
          <a:lstStyle/>
          <a:p>
            <a:r>
              <a:rPr lang="en-US" dirty="0" smtClean="0"/>
              <a:t>quantity</a:t>
            </a:r>
            <a:endParaRPr lang="en-US" dirty="0"/>
          </a:p>
        </p:txBody>
      </p:sp>
      <p:sp>
        <p:nvSpPr>
          <p:cNvPr id="54" name="TextBox 53"/>
          <p:cNvSpPr txBox="1"/>
          <p:nvPr/>
        </p:nvSpPr>
        <p:spPr>
          <a:xfrm rot="16355799">
            <a:off x="1276692" y="3047999"/>
            <a:ext cx="914400" cy="369332"/>
          </a:xfrm>
          <a:prstGeom prst="rect">
            <a:avLst/>
          </a:prstGeom>
          <a:noFill/>
        </p:spPr>
        <p:txBody>
          <a:bodyPr wrap="square" rtlCol="0">
            <a:spAutoFit/>
          </a:bodyPr>
          <a:lstStyle/>
          <a:p>
            <a:r>
              <a:rPr lang="en-US" dirty="0" smtClean="0"/>
              <a:t>price</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smtClean="0"/>
              <a:t>Effect of change in market demand on equilibrium price at constant market supply </a:t>
            </a:r>
            <a:endParaRPr lang="en-US" sz="3200" b="1" i="1" dirty="0"/>
          </a:p>
        </p:txBody>
      </p:sp>
      <p:sp>
        <p:nvSpPr>
          <p:cNvPr id="3" name="Content Placeholder 2"/>
          <p:cNvSpPr>
            <a:spLocks noGrp="1"/>
          </p:cNvSpPr>
          <p:nvPr>
            <p:ph idx="1"/>
          </p:nvPr>
        </p:nvSpPr>
        <p:spPr/>
        <p:txBody>
          <a:bodyPr/>
          <a:lstStyle/>
          <a:p>
            <a:r>
              <a:rPr lang="en-US" dirty="0" smtClean="0"/>
              <a:t>In fig.</a:t>
            </a:r>
            <a:endParaRPr lang="en-US"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43</a:t>
            </a:fld>
            <a:endParaRPr lang="en-US" dirty="0"/>
          </a:p>
        </p:txBody>
      </p:sp>
      <p:cxnSp>
        <p:nvCxnSpPr>
          <p:cNvPr id="6" name="Straight Connector 5"/>
          <p:cNvCxnSpPr/>
          <p:nvPr/>
        </p:nvCxnSpPr>
        <p:spPr>
          <a:xfrm rot="5400000">
            <a:off x="-38100" y="4229100"/>
            <a:ext cx="2971800" cy="1588"/>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flipV="1">
            <a:off x="1447800" y="5638800"/>
            <a:ext cx="3657600" cy="7620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V="1">
            <a:off x="1828800" y="3048000"/>
            <a:ext cx="2514600" cy="220980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1752600" y="3200400"/>
            <a:ext cx="2057400" cy="18288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2286000" y="2819400"/>
            <a:ext cx="1981200" cy="175260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rot="16200000" flipH="1">
            <a:off x="4267200" y="4038600"/>
            <a:ext cx="29718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791200" y="5562600"/>
            <a:ext cx="2743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096000" y="2514600"/>
            <a:ext cx="2133600" cy="2057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6200000" flipH="1">
            <a:off x="5867400" y="3048000"/>
            <a:ext cx="2057400" cy="2057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flipH="1" flipV="1">
            <a:off x="6286500" y="2857500"/>
            <a:ext cx="1752600" cy="167640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819400" y="3962400"/>
            <a:ext cx="337131" cy="369332"/>
          </a:xfrm>
          <a:prstGeom prst="rect">
            <a:avLst/>
          </a:prstGeom>
          <a:noFill/>
        </p:spPr>
        <p:txBody>
          <a:bodyPr wrap="square" rtlCol="0">
            <a:spAutoFit/>
          </a:bodyPr>
          <a:lstStyle/>
          <a:p>
            <a:r>
              <a:rPr lang="en-US" dirty="0" smtClean="0"/>
              <a:t>E</a:t>
            </a:r>
            <a:endParaRPr lang="en-US" dirty="0"/>
          </a:p>
        </p:txBody>
      </p:sp>
      <p:sp>
        <p:nvSpPr>
          <p:cNvPr id="27" name="TextBox 26"/>
          <p:cNvSpPr txBox="1"/>
          <p:nvPr/>
        </p:nvSpPr>
        <p:spPr>
          <a:xfrm>
            <a:off x="3276600" y="3429000"/>
            <a:ext cx="489531" cy="369332"/>
          </a:xfrm>
          <a:prstGeom prst="rect">
            <a:avLst/>
          </a:prstGeom>
          <a:noFill/>
        </p:spPr>
        <p:txBody>
          <a:bodyPr wrap="square" rtlCol="0">
            <a:spAutoFit/>
          </a:bodyPr>
          <a:lstStyle/>
          <a:p>
            <a:r>
              <a:rPr lang="en-US" dirty="0" smtClean="0"/>
              <a:t>E1</a:t>
            </a:r>
            <a:endParaRPr lang="en-US" dirty="0"/>
          </a:p>
        </p:txBody>
      </p:sp>
      <p:sp>
        <p:nvSpPr>
          <p:cNvPr id="28" name="TextBox 27"/>
          <p:cNvSpPr txBox="1"/>
          <p:nvPr/>
        </p:nvSpPr>
        <p:spPr>
          <a:xfrm>
            <a:off x="4267200" y="2895600"/>
            <a:ext cx="260931" cy="369332"/>
          </a:xfrm>
          <a:prstGeom prst="rect">
            <a:avLst/>
          </a:prstGeom>
          <a:noFill/>
        </p:spPr>
        <p:txBody>
          <a:bodyPr wrap="square" rtlCol="0">
            <a:spAutoFit/>
          </a:bodyPr>
          <a:lstStyle/>
          <a:p>
            <a:r>
              <a:rPr lang="en-US" dirty="0" smtClean="0"/>
              <a:t>S</a:t>
            </a:r>
            <a:endParaRPr lang="en-US" dirty="0"/>
          </a:p>
        </p:txBody>
      </p:sp>
      <p:sp>
        <p:nvSpPr>
          <p:cNvPr id="29" name="TextBox 28"/>
          <p:cNvSpPr txBox="1"/>
          <p:nvPr/>
        </p:nvSpPr>
        <p:spPr>
          <a:xfrm>
            <a:off x="1600200" y="5029200"/>
            <a:ext cx="413331" cy="369332"/>
          </a:xfrm>
          <a:prstGeom prst="rect">
            <a:avLst/>
          </a:prstGeom>
          <a:noFill/>
        </p:spPr>
        <p:txBody>
          <a:bodyPr wrap="square" rtlCol="0">
            <a:spAutoFit/>
          </a:bodyPr>
          <a:lstStyle/>
          <a:p>
            <a:r>
              <a:rPr lang="en-US" dirty="0" smtClean="0"/>
              <a:t>S</a:t>
            </a:r>
            <a:endParaRPr lang="en-US" dirty="0"/>
          </a:p>
        </p:txBody>
      </p:sp>
      <p:sp>
        <p:nvSpPr>
          <p:cNvPr id="30" name="TextBox 29"/>
          <p:cNvSpPr txBox="1"/>
          <p:nvPr/>
        </p:nvSpPr>
        <p:spPr>
          <a:xfrm>
            <a:off x="3810000" y="4953000"/>
            <a:ext cx="184731" cy="369332"/>
          </a:xfrm>
          <a:prstGeom prst="rect">
            <a:avLst/>
          </a:prstGeom>
          <a:noFill/>
        </p:spPr>
        <p:txBody>
          <a:bodyPr wrap="square" rtlCol="0">
            <a:spAutoFit/>
          </a:bodyPr>
          <a:lstStyle/>
          <a:p>
            <a:r>
              <a:rPr lang="en-US" dirty="0" smtClean="0"/>
              <a:t>D</a:t>
            </a:r>
            <a:endParaRPr lang="en-US" dirty="0"/>
          </a:p>
        </p:txBody>
      </p:sp>
      <p:cxnSp>
        <p:nvCxnSpPr>
          <p:cNvPr id="32" name="Straight Connector 31"/>
          <p:cNvCxnSpPr>
            <a:stCxn id="26" idx="2"/>
            <a:endCxn id="26" idx="2"/>
          </p:cNvCxnSpPr>
          <p:nvPr/>
        </p:nvCxnSpPr>
        <p:spPr>
          <a:xfrm rot="5400000">
            <a:off x="2987966" y="4331732"/>
            <a:ext cx="1588" cy="1588"/>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524000" y="2971800"/>
            <a:ext cx="413331" cy="369332"/>
          </a:xfrm>
          <a:prstGeom prst="rect">
            <a:avLst/>
          </a:prstGeom>
          <a:noFill/>
        </p:spPr>
        <p:txBody>
          <a:bodyPr wrap="square" rtlCol="0">
            <a:spAutoFit/>
          </a:bodyPr>
          <a:lstStyle/>
          <a:p>
            <a:r>
              <a:rPr lang="en-US" dirty="0" smtClean="0"/>
              <a:t>D</a:t>
            </a:r>
            <a:endParaRPr lang="en-US" dirty="0"/>
          </a:p>
        </p:txBody>
      </p:sp>
      <p:sp>
        <p:nvSpPr>
          <p:cNvPr id="34" name="TextBox 33"/>
          <p:cNvSpPr txBox="1"/>
          <p:nvPr/>
        </p:nvSpPr>
        <p:spPr>
          <a:xfrm>
            <a:off x="1981200" y="2514600"/>
            <a:ext cx="489531" cy="369332"/>
          </a:xfrm>
          <a:prstGeom prst="rect">
            <a:avLst/>
          </a:prstGeom>
          <a:noFill/>
        </p:spPr>
        <p:txBody>
          <a:bodyPr wrap="square" rtlCol="0">
            <a:spAutoFit/>
          </a:bodyPr>
          <a:lstStyle/>
          <a:p>
            <a:r>
              <a:rPr lang="en-US" dirty="0" smtClean="0"/>
              <a:t>D</a:t>
            </a:r>
            <a:r>
              <a:rPr lang="en-US" baseline="-25000" dirty="0" smtClean="0"/>
              <a:t>1</a:t>
            </a:r>
            <a:endParaRPr lang="en-US" baseline="-25000" dirty="0"/>
          </a:p>
        </p:txBody>
      </p:sp>
      <p:sp>
        <p:nvSpPr>
          <p:cNvPr id="35" name="TextBox 34"/>
          <p:cNvSpPr txBox="1"/>
          <p:nvPr/>
        </p:nvSpPr>
        <p:spPr>
          <a:xfrm>
            <a:off x="4114800" y="4495800"/>
            <a:ext cx="489531" cy="369332"/>
          </a:xfrm>
          <a:prstGeom prst="rect">
            <a:avLst/>
          </a:prstGeom>
          <a:noFill/>
        </p:spPr>
        <p:txBody>
          <a:bodyPr wrap="square" rtlCol="0">
            <a:spAutoFit/>
          </a:bodyPr>
          <a:lstStyle/>
          <a:p>
            <a:r>
              <a:rPr lang="en-US" dirty="0" smtClean="0"/>
              <a:t>D</a:t>
            </a:r>
            <a:r>
              <a:rPr lang="en-US" baseline="-25000" dirty="0" smtClean="0"/>
              <a:t>1</a:t>
            </a:r>
            <a:endParaRPr lang="en-US" baseline="-25000" dirty="0"/>
          </a:p>
        </p:txBody>
      </p:sp>
      <p:cxnSp>
        <p:nvCxnSpPr>
          <p:cNvPr id="37" name="Straight Connector 36"/>
          <p:cNvCxnSpPr/>
          <p:nvPr/>
        </p:nvCxnSpPr>
        <p:spPr>
          <a:xfrm rot="5400000">
            <a:off x="2248694" y="4990306"/>
            <a:ext cx="1447006" cy="794"/>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819400" y="5715000"/>
            <a:ext cx="337131" cy="369332"/>
          </a:xfrm>
          <a:prstGeom prst="rect">
            <a:avLst/>
          </a:prstGeom>
          <a:noFill/>
        </p:spPr>
        <p:txBody>
          <a:bodyPr wrap="square" rtlCol="0">
            <a:spAutoFit/>
          </a:bodyPr>
          <a:lstStyle/>
          <a:p>
            <a:r>
              <a:rPr lang="en-US" dirty="0" smtClean="0"/>
              <a:t>Q</a:t>
            </a:r>
            <a:endParaRPr lang="en-US" dirty="0"/>
          </a:p>
        </p:txBody>
      </p:sp>
      <p:cxnSp>
        <p:nvCxnSpPr>
          <p:cNvPr id="44" name="Straight Connector 43"/>
          <p:cNvCxnSpPr/>
          <p:nvPr/>
        </p:nvCxnSpPr>
        <p:spPr>
          <a:xfrm rot="5400000">
            <a:off x="2212049" y="3502951"/>
            <a:ext cx="11668" cy="1540166"/>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219200" y="4191000"/>
            <a:ext cx="319318" cy="369332"/>
          </a:xfrm>
          <a:prstGeom prst="rect">
            <a:avLst/>
          </a:prstGeom>
          <a:noFill/>
        </p:spPr>
        <p:txBody>
          <a:bodyPr wrap="none" rtlCol="0">
            <a:spAutoFit/>
          </a:bodyPr>
          <a:lstStyle/>
          <a:p>
            <a:r>
              <a:rPr lang="en-US" dirty="0" smtClean="0"/>
              <a:t>P</a:t>
            </a:r>
            <a:endParaRPr lang="en-US" dirty="0"/>
          </a:p>
        </p:txBody>
      </p:sp>
      <p:cxnSp>
        <p:nvCxnSpPr>
          <p:cNvPr id="47" name="Straight Connector 46"/>
          <p:cNvCxnSpPr/>
          <p:nvPr/>
        </p:nvCxnSpPr>
        <p:spPr>
          <a:xfrm rot="16200000" flipH="1">
            <a:off x="2576883" y="4662117"/>
            <a:ext cx="1840468" cy="136234"/>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352800" y="5638800"/>
            <a:ext cx="609600" cy="369332"/>
          </a:xfrm>
          <a:prstGeom prst="rect">
            <a:avLst/>
          </a:prstGeom>
          <a:noFill/>
        </p:spPr>
        <p:txBody>
          <a:bodyPr wrap="square" rtlCol="0">
            <a:spAutoFit/>
          </a:bodyPr>
          <a:lstStyle/>
          <a:p>
            <a:r>
              <a:rPr lang="en-US" dirty="0" smtClean="0"/>
              <a:t>Q</a:t>
            </a:r>
            <a:r>
              <a:rPr lang="en-US" baseline="-25000" dirty="0" smtClean="0"/>
              <a:t>1</a:t>
            </a:r>
            <a:endParaRPr lang="en-US" baseline="-25000" dirty="0"/>
          </a:p>
        </p:txBody>
      </p:sp>
      <p:cxnSp>
        <p:nvCxnSpPr>
          <p:cNvPr id="50" name="Straight Connector 49"/>
          <p:cNvCxnSpPr>
            <a:stCxn id="27" idx="2"/>
          </p:cNvCxnSpPr>
          <p:nvPr/>
        </p:nvCxnSpPr>
        <p:spPr>
          <a:xfrm rot="5400000" flipH="1">
            <a:off x="2452317" y="2729283"/>
            <a:ext cx="64532" cy="2073566"/>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143000" y="3581400"/>
            <a:ext cx="413331" cy="369332"/>
          </a:xfrm>
          <a:prstGeom prst="rect">
            <a:avLst/>
          </a:prstGeom>
          <a:noFill/>
        </p:spPr>
        <p:txBody>
          <a:bodyPr wrap="square" rtlCol="0">
            <a:spAutoFit/>
          </a:bodyPr>
          <a:lstStyle/>
          <a:p>
            <a:r>
              <a:rPr lang="en-US" dirty="0" smtClean="0"/>
              <a:t>P</a:t>
            </a:r>
            <a:r>
              <a:rPr lang="en-US" baseline="-25000" dirty="0" smtClean="0"/>
              <a:t>1</a:t>
            </a:r>
            <a:endParaRPr lang="en-US" baseline="-25000" dirty="0"/>
          </a:p>
        </p:txBody>
      </p:sp>
      <p:cxnSp>
        <p:nvCxnSpPr>
          <p:cNvPr id="55" name="Straight Connector 54"/>
          <p:cNvCxnSpPr/>
          <p:nvPr/>
        </p:nvCxnSpPr>
        <p:spPr>
          <a:xfrm rot="10800000">
            <a:off x="5715000" y="4038600"/>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6057900" y="4762500"/>
            <a:ext cx="15240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10800000">
            <a:off x="5791200" y="3505200"/>
            <a:ext cx="14478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6286500" y="4533900"/>
            <a:ext cx="19812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7162800" y="5486400"/>
            <a:ext cx="337131" cy="369332"/>
          </a:xfrm>
          <a:prstGeom prst="rect">
            <a:avLst/>
          </a:prstGeom>
          <a:noFill/>
        </p:spPr>
        <p:txBody>
          <a:bodyPr wrap="square" rtlCol="0">
            <a:spAutoFit/>
          </a:bodyPr>
          <a:lstStyle/>
          <a:p>
            <a:r>
              <a:rPr lang="en-US" dirty="0" smtClean="0"/>
              <a:t>Q</a:t>
            </a:r>
            <a:endParaRPr lang="en-US" dirty="0"/>
          </a:p>
        </p:txBody>
      </p:sp>
      <p:sp>
        <p:nvSpPr>
          <p:cNvPr id="70" name="TextBox 69"/>
          <p:cNvSpPr txBox="1"/>
          <p:nvPr/>
        </p:nvSpPr>
        <p:spPr>
          <a:xfrm>
            <a:off x="6629400" y="5486400"/>
            <a:ext cx="457200" cy="369332"/>
          </a:xfrm>
          <a:prstGeom prst="rect">
            <a:avLst/>
          </a:prstGeom>
          <a:noFill/>
        </p:spPr>
        <p:txBody>
          <a:bodyPr wrap="square" rtlCol="0">
            <a:spAutoFit/>
          </a:bodyPr>
          <a:lstStyle/>
          <a:p>
            <a:r>
              <a:rPr lang="en-US" dirty="0" smtClean="0"/>
              <a:t>Q</a:t>
            </a:r>
            <a:r>
              <a:rPr lang="en-US" baseline="-25000" dirty="0" smtClean="0"/>
              <a:t>0</a:t>
            </a:r>
            <a:endParaRPr lang="en-US" baseline="-25000" dirty="0"/>
          </a:p>
        </p:txBody>
      </p:sp>
      <p:sp>
        <p:nvSpPr>
          <p:cNvPr id="71" name="TextBox 70"/>
          <p:cNvSpPr txBox="1"/>
          <p:nvPr/>
        </p:nvSpPr>
        <p:spPr>
          <a:xfrm>
            <a:off x="5486400" y="3352800"/>
            <a:ext cx="337131" cy="369332"/>
          </a:xfrm>
          <a:prstGeom prst="rect">
            <a:avLst/>
          </a:prstGeom>
          <a:noFill/>
        </p:spPr>
        <p:txBody>
          <a:bodyPr wrap="square" rtlCol="0">
            <a:spAutoFit/>
          </a:bodyPr>
          <a:lstStyle/>
          <a:p>
            <a:r>
              <a:rPr lang="en-US" dirty="0" smtClean="0"/>
              <a:t>P</a:t>
            </a:r>
            <a:endParaRPr lang="en-US" dirty="0"/>
          </a:p>
        </p:txBody>
      </p:sp>
      <p:sp>
        <p:nvSpPr>
          <p:cNvPr id="72" name="TextBox 71"/>
          <p:cNvSpPr txBox="1"/>
          <p:nvPr/>
        </p:nvSpPr>
        <p:spPr>
          <a:xfrm>
            <a:off x="5410200" y="3810000"/>
            <a:ext cx="413331" cy="369332"/>
          </a:xfrm>
          <a:prstGeom prst="rect">
            <a:avLst/>
          </a:prstGeom>
          <a:noFill/>
        </p:spPr>
        <p:txBody>
          <a:bodyPr wrap="square" rtlCol="0">
            <a:spAutoFit/>
          </a:bodyPr>
          <a:lstStyle/>
          <a:p>
            <a:r>
              <a:rPr lang="en-US" dirty="0" smtClean="0"/>
              <a:t>P</a:t>
            </a:r>
            <a:r>
              <a:rPr lang="en-US" baseline="-25000" dirty="0" smtClean="0"/>
              <a:t>0</a:t>
            </a:r>
            <a:endParaRPr lang="en-US" baseline="-25000" dirty="0"/>
          </a:p>
        </p:txBody>
      </p:sp>
      <p:sp>
        <p:nvSpPr>
          <p:cNvPr id="73" name="TextBox 72"/>
          <p:cNvSpPr txBox="1"/>
          <p:nvPr/>
        </p:nvSpPr>
        <p:spPr>
          <a:xfrm>
            <a:off x="6629400" y="3657600"/>
            <a:ext cx="685800" cy="369332"/>
          </a:xfrm>
          <a:prstGeom prst="rect">
            <a:avLst/>
          </a:prstGeom>
          <a:noFill/>
        </p:spPr>
        <p:txBody>
          <a:bodyPr wrap="square" rtlCol="0">
            <a:spAutoFit/>
          </a:bodyPr>
          <a:lstStyle/>
          <a:p>
            <a:r>
              <a:rPr lang="en-US" dirty="0" smtClean="0"/>
              <a:t>E</a:t>
            </a:r>
            <a:r>
              <a:rPr lang="en-US" baseline="-25000" dirty="0" smtClean="0"/>
              <a:t>0</a:t>
            </a:r>
            <a:endParaRPr lang="en-US" baseline="-25000" dirty="0"/>
          </a:p>
        </p:txBody>
      </p:sp>
      <p:sp>
        <p:nvSpPr>
          <p:cNvPr id="74" name="TextBox 73"/>
          <p:cNvSpPr txBox="1"/>
          <p:nvPr/>
        </p:nvSpPr>
        <p:spPr>
          <a:xfrm>
            <a:off x="7086600" y="3276600"/>
            <a:ext cx="337131" cy="369332"/>
          </a:xfrm>
          <a:prstGeom prst="rect">
            <a:avLst/>
          </a:prstGeom>
          <a:noFill/>
        </p:spPr>
        <p:txBody>
          <a:bodyPr wrap="square" rtlCol="0">
            <a:spAutoFit/>
          </a:bodyPr>
          <a:lstStyle/>
          <a:p>
            <a:r>
              <a:rPr lang="en-US" dirty="0" smtClean="0"/>
              <a:t>E</a:t>
            </a:r>
            <a:endParaRPr lang="en-US" dirty="0"/>
          </a:p>
        </p:txBody>
      </p:sp>
      <p:sp>
        <p:nvSpPr>
          <p:cNvPr id="75" name="TextBox 74"/>
          <p:cNvSpPr txBox="1"/>
          <p:nvPr/>
        </p:nvSpPr>
        <p:spPr>
          <a:xfrm>
            <a:off x="7848600" y="2590800"/>
            <a:ext cx="533400" cy="369332"/>
          </a:xfrm>
          <a:prstGeom prst="rect">
            <a:avLst/>
          </a:prstGeom>
          <a:noFill/>
        </p:spPr>
        <p:txBody>
          <a:bodyPr wrap="square" rtlCol="0">
            <a:spAutoFit/>
          </a:bodyPr>
          <a:lstStyle/>
          <a:p>
            <a:r>
              <a:rPr lang="en-US" dirty="0" smtClean="0"/>
              <a:t>S</a:t>
            </a:r>
            <a:endParaRPr lang="en-US" dirty="0"/>
          </a:p>
        </p:txBody>
      </p:sp>
      <p:sp>
        <p:nvSpPr>
          <p:cNvPr id="76" name="TextBox 75"/>
          <p:cNvSpPr txBox="1"/>
          <p:nvPr/>
        </p:nvSpPr>
        <p:spPr>
          <a:xfrm>
            <a:off x="6172200" y="4419600"/>
            <a:ext cx="260931" cy="369332"/>
          </a:xfrm>
          <a:prstGeom prst="rect">
            <a:avLst/>
          </a:prstGeom>
          <a:noFill/>
        </p:spPr>
        <p:txBody>
          <a:bodyPr wrap="square" rtlCol="0">
            <a:spAutoFit/>
          </a:bodyPr>
          <a:lstStyle/>
          <a:p>
            <a:r>
              <a:rPr lang="en-US" dirty="0" smtClean="0"/>
              <a:t>S</a:t>
            </a:r>
            <a:endParaRPr lang="en-US" dirty="0"/>
          </a:p>
        </p:txBody>
      </p:sp>
      <p:sp>
        <p:nvSpPr>
          <p:cNvPr id="77" name="TextBox 76"/>
          <p:cNvSpPr txBox="1"/>
          <p:nvPr/>
        </p:nvSpPr>
        <p:spPr>
          <a:xfrm>
            <a:off x="5867400" y="2362200"/>
            <a:ext cx="457200" cy="369332"/>
          </a:xfrm>
          <a:prstGeom prst="rect">
            <a:avLst/>
          </a:prstGeom>
          <a:noFill/>
        </p:spPr>
        <p:txBody>
          <a:bodyPr wrap="square" rtlCol="0">
            <a:spAutoFit/>
          </a:bodyPr>
          <a:lstStyle/>
          <a:p>
            <a:r>
              <a:rPr lang="en-US" dirty="0" smtClean="0"/>
              <a:t>D</a:t>
            </a:r>
            <a:endParaRPr lang="en-US" dirty="0"/>
          </a:p>
        </p:txBody>
      </p:sp>
      <p:sp>
        <p:nvSpPr>
          <p:cNvPr id="78" name="TextBox 77"/>
          <p:cNvSpPr txBox="1"/>
          <p:nvPr/>
        </p:nvSpPr>
        <p:spPr>
          <a:xfrm>
            <a:off x="8153400" y="4419600"/>
            <a:ext cx="260931" cy="369332"/>
          </a:xfrm>
          <a:prstGeom prst="rect">
            <a:avLst/>
          </a:prstGeom>
          <a:noFill/>
        </p:spPr>
        <p:txBody>
          <a:bodyPr wrap="square" rtlCol="0">
            <a:spAutoFit/>
          </a:bodyPr>
          <a:lstStyle/>
          <a:p>
            <a:r>
              <a:rPr lang="en-US" dirty="0" smtClean="0"/>
              <a:t>D</a:t>
            </a:r>
            <a:endParaRPr lang="en-US" dirty="0"/>
          </a:p>
        </p:txBody>
      </p:sp>
      <p:sp>
        <p:nvSpPr>
          <p:cNvPr id="79" name="TextBox 78"/>
          <p:cNvSpPr txBox="1"/>
          <p:nvPr/>
        </p:nvSpPr>
        <p:spPr>
          <a:xfrm>
            <a:off x="5715000" y="2819400"/>
            <a:ext cx="533400" cy="369332"/>
          </a:xfrm>
          <a:prstGeom prst="rect">
            <a:avLst/>
          </a:prstGeom>
          <a:noFill/>
        </p:spPr>
        <p:txBody>
          <a:bodyPr wrap="square" rtlCol="0">
            <a:spAutoFit/>
          </a:bodyPr>
          <a:lstStyle/>
          <a:p>
            <a:r>
              <a:rPr lang="en-US" dirty="0" smtClean="0"/>
              <a:t>D</a:t>
            </a:r>
            <a:r>
              <a:rPr lang="en-US" baseline="-25000" dirty="0" smtClean="0"/>
              <a:t>0</a:t>
            </a:r>
            <a:endParaRPr lang="en-US" baseline="-25000" dirty="0"/>
          </a:p>
        </p:txBody>
      </p:sp>
      <p:sp>
        <p:nvSpPr>
          <p:cNvPr id="80" name="TextBox 79"/>
          <p:cNvSpPr txBox="1"/>
          <p:nvPr/>
        </p:nvSpPr>
        <p:spPr>
          <a:xfrm>
            <a:off x="7848600" y="5029200"/>
            <a:ext cx="533400" cy="369332"/>
          </a:xfrm>
          <a:prstGeom prst="rect">
            <a:avLst/>
          </a:prstGeom>
          <a:noFill/>
        </p:spPr>
        <p:txBody>
          <a:bodyPr wrap="square" rtlCol="0">
            <a:spAutoFit/>
          </a:bodyPr>
          <a:lstStyle/>
          <a:p>
            <a:r>
              <a:rPr lang="en-US" dirty="0" smtClean="0"/>
              <a:t>D</a:t>
            </a:r>
            <a:r>
              <a:rPr lang="en-US" baseline="-25000" dirty="0" smtClean="0"/>
              <a:t>0</a:t>
            </a:r>
            <a:endParaRPr lang="en-US" baseline="-25000" dirty="0"/>
          </a:p>
        </p:txBody>
      </p:sp>
      <p:sp>
        <p:nvSpPr>
          <p:cNvPr id="81" name="TextBox 80"/>
          <p:cNvSpPr txBox="1"/>
          <p:nvPr/>
        </p:nvSpPr>
        <p:spPr>
          <a:xfrm>
            <a:off x="1219200" y="5562600"/>
            <a:ext cx="457200" cy="369332"/>
          </a:xfrm>
          <a:prstGeom prst="rect">
            <a:avLst/>
          </a:prstGeom>
          <a:noFill/>
        </p:spPr>
        <p:txBody>
          <a:bodyPr wrap="square" rtlCol="0">
            <a:spAutoFit/>
          </a:bodyPr>
          <a:lstStyle/>
          <a:p>
            <a:r>
              <a:rPr lang="en-US" dirty="0" smtClean="0"/>
              <a:t>O</a:t>
            </a:r>
            <a:endParaRPr lang="en-US" dirty="0"/>
          </a:p>
        </p:txBody>
      </p:sp>
      <p:sp>
        <p:nvSpPr>
          <p:cNvPr id="82" name="TextBox 81"/>
          <p:cNvSpPr txBox="1"/>
          <p:nvPr/>
        </p:nvSpPr>
        <p:spPr>
          <a:xfrm>
            <a:off x="5029200" y="5486400"/>
            <a:ext cx="381000" cy="369332"/>
          </a:xfrm>
          <a:prstGeom prst="rect">
            <a:avLst/>
          </a:prstGeom>
          <a:noFill/>
        </p:spPr>
        <p:txBody>
          <a:bodyPr wrap="square" rtlCol="0">
            <a:spAutoFit/>
          </a:bodyPr>
          <a:lstStyle/>
          <a:p>
            <a:r>
              <a:rPr lang="en-US" dirty="0" smtClean="0"/>
              <a:t>X</a:t>
            </a:r>
            <a:endParaRPr lang="en-US" dirty="0"/>
          </a:p>
        </p:txBody>
      </p:sp>
      <p:sp>
        <p:nvSpPr>
          <p:cNvPr id="83" name="TextBox 82"/>
          <p:cNvSpPr txBox="1"/>
          <p:nvPr/>
        </p:nvSpPr>
        <p:spPr>
          <a:xfrm>
            <a:off x="1295400" y="2590800"/>
            <a:ext cx="397122" cy="369332"/>
          </a:xfrm>
          <a:prstGeom prst="rect">
            <a:avLst/>
          </a:prstGeom>
          <a:noFill/>
        </p:spPr>
        <p:txBody>
          <a:bodyPr wrap="square" rtlCol="0">
            <a:spAutoFit/>
          </a:bodyPr>
          <a:lstStyle/>
          <a:p>
            <a:r>
              <a:rPr lang="en-US" dirty="0" smtClean="0"/>
              <a:t>Y</a:t>
            </a:r>
            <a:endParaRPr lang="en-US" dirty="0"/>
          </a:p>
        </p:txBody>
      </p:sp>
      <p:sp>
        <p:nvSpPr>
          <p:cNvPr id="84" name="TextBox 83"/>
          <p:cNvSpPr txBox="1"/>
          <p:nvPr/>
        </p:nvSpPr>
        <p:spPr>
          <a:xfrm>
            <a:off x="5562600" y="5486400"/>
            <a:ext cx="337131" cy="369332"/>
          </a:xfrm>
          <a:prstGeom prst="rect">
            <a:avLst/>
          </a:prstGeom>
          <a:noFill/>
        </p:spPr>
        <p:txBody>
          <a:bodyPr wrap="square" rtlCol="0">
            <a:spAutoFit/>
          </a:bodyPr>
          <a:lstStyle/>
          <a:p>
            <a:r>
              <a:rPr lang="en-US" dirty="0" smtClean="0"/>
              <a:t>O</a:t>
            </a:r>
            <a:endParaRPr lang="en-US" dirty="0"/>
          </a:p>
        </p:txBody>
      </p:sp>
      <p:sp>
        <p:nvSpPr>
          <p:cNvPr id="85" name="TextBox 84"/>
          <p:cNvSpPr txBox="1"/>
          <p:nvPr/>
        </p:nvSpPr>
        <p:spPr>
          <a:xfrm>
            <a:off x="8382000" y="5410200"/>
            <a:ext cx="337131" cy="369332"/>
          </a:xfrm>
          <a:prstGeom prst="rect">
            <a:avLst/>
          </a:prstGeom>
          <a:noFill/>
        </p:spPr>
        <p:txBody>
          <a:bodyPr wrap="square" rtlCol="0">
            <a:spAutoFit/>
          </a:bodyPr>
          <a:lstStyle/>
          <a:p>
            <a:r>
              <a:rPr lang="en-US" dirty="0" smtClean="0"/>
              <a:t>X</a:t>
            </a:r>
            <a:endParaRPr lang="en-US" dirty="0"/>
          </a:p>
        </p:txBody>
      </p:sp>
      <p:sp>
        <p:nvSpPr>
          <p:cNvPr id="86" name="TextBox 85"/>
          <p:cNvSpPr txBox="1"/>
          <p:nvPr/>
        </p:nvSpPr>
        <p:spPr>
          <a:xfrm>
            <a:off x="5562600" y="2362200"/>
            <a:ext cx="260931" cy="369332"/>
          </a:xfrm>
          <a:prstGeom prst="rect">
            <a:avLst/>
          </a:prstGeom>
          <a:noFill/>
        </p:spPr>
        <p:txBody>
          <a:bodyPr wrap="square" rtlCol="0">
            <a:spAutoFit/>
          </a:bodyPr>
          <a:lstStyle/>
          <a:p>
            <a:r>
              <a:rPr lang="en-US" dirty="0" smtClean="0"/>
              <a:t>Y</a:t>
            </a:r>
            <a:endParaRPr lang="en-US" dirty="0"/>
          </a:p>
        </p:txBody>
      </p:sp>
      <p:cxnSp>
        <p:nvCxnSpPr>
          <p:cNvPr id="88" name="Straight Arrow Connector 87"/>
          <p:cNvCxnSpPr/>
          <p:nvPr/>
        </p:nvCxnSpPr>
        <p:spPr>
          <a:xfrm>
            <a:off x="3048000" y="54102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rot="5400000" flipH="1" flipV="1">
            <a:off x="2286000" y="3200400"/>
            <a:ext cx="304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rot="5400000" flipH="1" flipV="1">
            <a:off x="3695700" y="4457700"/>
            <a:ext cx="228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rot="5400000" flipH="1" flipV="1">
            <a:off x="1524000" y="39624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rot="10800000" flipV="1">
            <a:off x="6858000" y="5029200"/>
            <a:ext cx="304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rot="10800000" flipV="1">
            <a:off x="7391400" y="4267200"/>
            <a:ext cx="304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rot="10800000" flipV="1">
            <a:off x="6172200" y="3200400"/>
            <a:ext cx="381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rot="5400000">
            <a:off x="5943600" y="38100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rot="16200000">
            <a:off x="663801" y="3298599"/>
            <a:ext cx="870531" cy="369332"/>
          </a:xfrm>
          <a:prstGeom prst="rect">
            <a:avLst/>
          </a:prstGeom>
          <a:noFill/>
        </p:spPr>
        <p:txBody>
          <a:bodyPr wrap="square" rtlCol="0">
            <a:spAutoFit/>
          </a:bodyPr>
          <a:lstStyle/>
          <a:p>
            <a:r>
              <a:rPr lang="en-US" dirty="0" smtClean="0"/>
              <a:t>PRICE</a:t>
            </a:r>
            <a:endParaRPr lang="en-US" dirty="0"/>
          </a:p>
        </p:txBody>
      </p:sp>
      <p:sp>
        <p:nvSpPr>
          <p:cNvPr id="105" name="TextBox 104"/>
          <p:cNvSpPr txBox="1"/>
          <p:nvPr/>
        </p:nvSpPr>
        <p:spPr>
          <a:xfrm rot="16200000">
            <a:off x="4909066" y="2710934"/>
            <a:ext cx="1066800" cy="369332"/>
          </a:xfrm>
          <a:prstGeom prst="rect">
            <a:avLst/>
          </a:prstGeom>
          <a:noFill/>
        </p:spPr>
        <p:txBody>
          <a:bodyPr wrap="square" rtlCol="0">
            <a:spAutoFit/>
          </a:bodyPr>
          <a:lstStyle/>
          <a:p>
            <a:r>
              <a:rPr lang="en-US" dirty="0" smtClean="0"/>
              <a:t>PRICE</a:t>
            </a:r>
            <a:endParaRPr lang="en-US" dirty="0"/>
          </a:p>
        </p:txBody>
      </p:sp>
      <p:sp>
        <p:nvSpPr>
          <p:cNvPr id="106" name="TextBox 105"/>
          <p:cNvSpPr txBox="1"/>
          <p:nvPr/>
        </p:nvSpPr>
        <p:spPr>
          <a:xfrm>
            <a:off x="1600200" y="5791200"/>
            <a:ext cx="1752600" cy="369332"/>
          </a:xfrm>
          <a:prstGeom prst="rect">
            <a:avLst/>
          </a:prstGeom>
          <a:noFill/>
        </p:spPr>
        <p:txBody>
          <a:bodyPr wrap="square" rtlCol="0">
            <a:spAutoFit/>
          </a:bodyPr>
          <a:lstStyle/>
          <a:p>
            <a:r>
              <a:rPr lang="en-US" dirty="0" smtClean="0"/>
              <a:t>QUANTITY</a:t>
            </a:r>
            <a:endParaRPr lang="en-US" dirty="0"/>
          </a:p>
        </p:txBody>
      </p:sp>
      <p:sp>
        <p:nvSpPr>
          <p:cNvPr id="107" name="TextBox 106"/>
          <p:cNvSpPr txBox="1"/>
          <p:nvPr/>
        </p:nvSpPr>
        <p:spPr>
          <a:xfrm>
            <a:off x="6019800" y="5791200"/>
            <a:ext cx="1403931" cy="369332"/>
          </a:xfrm>
          <a:prstGeom prst="rect">
            <a:avLst/>
          </a:prstGeom>
          <a:noFill/>
        </p:spPr>
        <p:txBody>
          <a:bodyPr wrap="square" rtlCol="0">
            <a:spAutoFit/>
          </a:bodyPr>
          <a:lstStyle/>
          <a:p>
            <a:r>
              <a:rPr lang="en-US" dirty="0" smtClean="0"/>
              <a:t>QUANTITY</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smtClean="0"/>
              <a:t>Effect of change in market supply on equilibrium price at constant market demand</a:t>
            </a:r>
            <a:endParaRPr lang="en-US" sz="3200" b="1" i="1" dirty="0"/>
          </a:p>
        </p:txBody>
      </p:sp>
      <p:sp>
        <p:nvSpPr>
          <p:cNvPr id="3" name="Content Placeholder 2"/>
          <p:cNvSpPr>
            <a:spLocks noGrp="1"/>
          </p:cNvSpPr>
          <p:nvPr>
            <p:ph idx="1"/>
          </p:nvPr>
        </p:nvSpPr>
        <p:spPr/>
        <p:txBody>
          <a:bodyPr/>
          <a:lstStyle/>
          <a:p>
            <a:r>
              <a:rPr lang="en-US" dirty="0" smtClean="0"/>
              <a:t>In fig.</a:t>
            </a:r>
            <a:endParaRPr lang="en-US"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44</a:t>
            </a:fld>
            <a:endParaRPr lang="en-US" dirty="0"/>
          </a:p>
        </p:txBody>
      </p:sp>
      <p:cxnSp>
        <p:nvCxnSpPr>
          <p:cNvPr id="6" name="Straight Connector 5"/>
          <p:cNvCxnSpPr/>
          <p:nvPr/>
        </p:nvCxnSpPr>
        <p:spPr>
          <a:xfrm rot="5400000">
            <a:off x="-114300" y="4152900"/>
            <a:ext cx="2819400" cy="1588"/>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rot="16200000" flipH="1">
            <a:off x="3314700" y="4000500"/>
            <a:ext cx="3048000" cy="7620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1295400" y="5562600"/>
            <a:ext cx="3200400" cy="158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4876800" y="5562600"/>
            <a:ext cx="3581400" cy="1588"/>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1600200" y="2895600"/>
            <a:ext cx="2743200" cy="251460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5029200" y="2590800"/>
            <a:ext cx="2743200" cy="259080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flipV="1">
            <a:off x="1828800" y="3429000"/>
            <a:ext cx="2514600" cy="182880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V="1">
            <a:off x="1524000" y="3048000"/>
            <a:ext cx="2209800" cy="167640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rot="5400000" flipH="1" flipV="1">
            <a:off x="4876800" y="2590800"/>
            <a:ext cx="2438400" cy="198120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rot="5400000" flipH="1" flipV="1">
            <a:off x="5334000" y="2895600"/>
            <a:ext cx="2590800" cy="2133600"/>
          </a:xfrm>
          <a:prstGeom prst="line">
            <a:avLst/>
          </a:prstGeom>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4343400" y="5410200"/>
            <a:ext cx="565552" cy="369332"/>
          </a:xfrm>
          <a:prstGeom prst="rect">
            <a:avLst/>
          </a:prstGeom>
          <a:noFill/>
        </p:spPr>
        <p:txBody>
          <a:bodyPr wrap="square" rtlCol="0">
            <a:spAutoFit/>
          </a:bodyPr>
          <a:lstStyle/>
          <a:p>
            <a:r>
              <a:rPr lang="en-US" dirty="0" smtClean="0"/>
              <a:t>X</a:t>
            </a:r>
            <a:endParaRPr lang="en-US" dirty="0"/>
          </a:p>
        </p:txBody>
      </p:sp>
      <p:sp>
        <p:nvSpPr>
          <p:cNvPr id="34" name="TextBox 33"/>
          <p:cNvSpPr txBox="1"/>
          <p:nvPr/>
        </p:nvSpPr>
        <p:spPr>
          <a:xfrm>
            <a:off x="8305800" y="5410200"/>
            <a:ext cx="413331" cy="369332"/>
          </a:xfrm>
          <a:prstGeom prst="rect">
            <a:avLst/>
          </a:prstGeom>
          <a:noFill/>
        </p:spPr>
        <p:txBody>
          <a:bodyPr wrap="square" rtlCol="0">
            <a:spAutoFit/>
          </a:bodyPr>
          <a:lstStyle/>
          <a:p>
            <a:r>
              <a:rPr lang="en-US" dirty="0" smtClean="0"/>
              <a:t>X</a:t>
            </a:r>
            <a:endParaRPr lang="en-US" dirty="0"/>
          </a:p>
        </p:txBody>
      </p:sp>
      <p:cxnSp>
        <p:nvCxnSpPr>
          <p:cNvPr id="36" name="Straight Connector 35"/>
          <p:cNvCxnSpPr/>
          <p:nvPr/>
        </p:nvCxnSpPr>
        <p:spPr>
          <a:xfrm rot="5400000">
            <a:off x="1829594" y="4724400"/>
            <a:ext cx="1675606" cy="794"/>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rot="5400000">
            <a:off x="2552700" y="4914900"/>
            <a:ext cx="1295400" cy="1588"/>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rot="10800000">
            <a:off x="1295400" y="3886200"/>
            <a:ext cx="1371600" cy="1588"/>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rot="10800000" flipV="1">
            <a:off x="1295400" y="4267200"/>
            <a:ext cx="1905000" cy="76200"/>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rot="10800000">
            <a:off x="4800600" y="3581400"/>
            <a:ext cx="1295400" cy="1588"/>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rot="5400000">
            <a:off x="5105400" y="4572000"/>
            <a:ext cx="1981200" cy="1588"/>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rot="10800000">
            <a:off x="4876800" y="4038600"/>
            <a:ext cx="1676400" cy="1588"/>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rot="5400000">
            <a:off x="5791200" y="4800600"/>
            <a:ext cx="1524000" cy="1588"/>
          </a:xfrm>
          <a:prstGeom prst="line">
            <a:avLst/>
          </a:prstGeom>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5943600" y="5486400"/>
            <a:ext cx="457200" cy="369332"/>
          </a:xfrm>
          <a:prstGeom prst="rect">
            <a:avLst/>
          </a:prstGeom>
          <a:noFill/>
        </p:spPr>
        <p:txBody>
          <a:bodyPr wrap="square" rtlCol="0">
            <a:spAutoFit/>
          </a:bodyPr>
          <a:lstStyle/>
          <a:p>
            <a:r>
              <a:rPr lang="en-US" dirty="0" smtClean="0"/>
              <a:t>Q</a:t>
            </a:r>
            <a:r>
              <a:rPr lang="en-US" baseline="-25000" dirty="0" smtClean="0"/>
              <a:t>0</a:t>
            </a:r>
            <a:endParaRPr lang="en-US" baseline="-25000" dirty="0"/>
          </a:p>
        </p:txBody>
      </p:sp>
      <p:sp>
        <p:nvSpPr>
          <p:cNvPr id="55" name="TextBox 54"/>
          <p:cNvSpPr txBox="1"/>
          <p:nvPr/>
        </p:nvSpPr>
        <p:spPr>
          <a:xfrm>
            <a:off x="6400800" y="5486400"/>
            <a:ext cx="641931" cy="369332"/>
          </a:xfrm>
          <a:prstGeom prst="rect">
            <a:avLst/>
          </a:prstGeom>
          <a:noFill/>
        </p:spPr>
        <p:txBody>
          <a:bodyPr wrap="square" rtlCol="0">
            <a:spAutoFit/>
          </a:bodyPr>
          <a:lstStyle/>
          <a:p>
            <a:r>
              <a:rPr lang="en-US" dirty="0" smtClean="0"/>
              <a:t>Q</a:t>
            </a:r>
            <a:endParaRPr lang="en-US" dirty="0"/>
          </a:p>
        </p:txBody>
      </p:sp>
      <p:sp>
        <p:nvSpPr>
          <p:cNvPr id="56" name="TextBox 55"/>
          <p:cNvSpPr txBox="1"/>
          <p:nvPr/>
        </p:nvSpPr>
        <p:spPr>
          <a:xfrm>
            <a:off x="7086600" y="2133600"/>
            <a:ext cx="457200" cy="369332"/>
          </a:xfrm>
          <a:prstGeom prst="rect">
            <a:avLst/>
          </a:prstGeom>
          <a:noFill/>
        </p:spPr>
        <p:txBody>
          <a:bodyPr wrap="square" rtlCol="0">
            <a:spAutoFit/>
          </a:bodyPr>
          <a:lstStyle/>
          <a:p>
            <a:r>
              <a:rPr lang="en-US" dirty="0" smtClean="0"/>
              <a:t>S</a:t>
            </a:r>
            <a:r>
              <a:rPr lang="en-US" baseline="-25000" dirty="0" smtClean="0"/>
              <a:t>0</a:t>
            </a:r>
            <a:endParaRPr lang="en-US" baseline="-25000" dirty="0"/>
          </a:p>
        </p:txBody>
      </p:sp>
      <p:sp>
        <p:nvSpPr>
          <p:cNvPr id="57" name="TextBox 56"/>
          <p:cNvSpPr txBox="1"/>
          <p:nvPr/>
        </p:nvSpPr>
        <p:spPr>
          <a:xfrm>
            <a:off x="7620000" y="2514600"/>
            <a:ext cx="337131" cy="369332"/>
          </a:xfrm>
          <a:prstGeom prst="rect">
            <a:avLst/>
          </a:prstGeom>
          <a:noFill/>
        </p:spPr>
        <p:txBody>
          <a:bodyPr wrap="square" rtlCol="0">
            <a:spAutoFit/>
          </a:bodyPr>
          <a:lstStyle/>
          <a:p>
            <a:r>
              <a:rPr lang="en-US" dirty="0" smtClean="0"/>
              <a:t>S</a:t>
            </a:r>
            <a:endParaRPr lang="en-US" dirty="0"/>
          </a:p>
        </p:txBody>
      </p:sp>
      <p:sp>
        <p:nvSpPr>
          <p:cNvPr id="29" name="TextBox 28"/>
          <p:cNvSpPr txBox="1"/>
          <p:nvPr/>
        </p:nvSpPr>
        <p:spPr>
          <a:xfrm>
            <a:off x="1447800" y="2667000"/>
            <a:ext cx="433990" cy="369332"/>
          </a:xfrm>
          <a:prstGeom prst="rect">
            <a:avLst/>
          </a:prstGeom>
          <a:noFill/>
        </p:spPr>
        <p:txBody>
          <a:bodyPr wrap="square" rtlCol="0">
            <a:spAutoFit/>
          </a:bodyPr>
          <a:lstStyle/>
          <a:p>
            <a:r>
              <a:rPr lang="en-US" dirty="0" smtClean="0"/>
              <a:t>D</a:t>
            </a:r>
            <a:endParaRPr lang="en-US" dirty="0"/>
          </a:p>
        </p:txBody>
      </p:sp>
      <p:sp>
        <p:nvSpPr>
          <p:cNvPr id="30" name="TextBox 29"/>
          <p:cNvSpPr txBox="1"/>
          <p:nvPr/>
        </p:nvSpPr>
        <p:spPr>
          <a:xfrm>
            <a:off x="4267200" y="5257800"/>
            <a:ext cx="337131" cy="369332"/>
          </a:xfrm>
          <a:prstGeom prst="rect">
            <a:avLst/>
          </a:prstGeom>
          <a:noFill/>
        </p:spPr>
        <p:txBody>
          <a:bodyPr wrap="square" rtlCol="0">
            <a:spAutoFit/>
          </a:bodyPr>
          <a:lstStyle/>
          <a:p>
            <a:r>
              <a:rPr lang="en-US" dirty="0" smtClean="0"/>
              <a:t>D</a:t>
            </a:r>
            <a:endParaRPr lang="en-US" dirty="0"/>
          </a:p>
        </p:txBody>
      </p:sp>
      <p:sp>
        <p:nvSpPr>
          <p:cNvPr id="31" name="TextBox 30"/>
          <p:cNvSpPr txBox="1"/>
          <p:nvPr/>
        </p:nvSpPr>
        <p:spPr>
          <a:xfrm>
            <a:off x="3657600" y="2895600"/>
            <a:ext cx="337131" cy="369332"/>
          </a:xfrm>
          <a:prstGeom prst="rect">
            <a:avLst/>
          </a:prstGeom>
          <a:noFill/>
        </p:spPr>
        <p:txBody>
          <a:bodyPr wrap="square" rtlCol="0">
            <a:spAutoFit/>
          </a:bodyPr>
          <a:lstStyle/>
          <a:p>
            <a:r>
              <a:rPr lang="en-US" dirty="0" smtClean="0"/>
              <a:t>S</a:t>
            </a:r>
            <a:endParaRPr lang="en-US" dirty="0"/>
          </a:p>
        </p:txBody>
      </p:sp>
      <p:sp>
        <p:nvSpPr>
          <p:cNvPr id="35" name="TextBox 34"/>
          <p:cNvSpPr txBox="1"/>
          <p:nvPr/>
        </p:nvSpPr>
        <p:spPr>
          <a:xfrm>
            <a:off x="1371600" y="4572000"/>
            <a:ext cx="454086" cy="369332"/>
          </a:xfrm>
          <a:prstGeom prst="rect">
            <a:avLst/>
          </a:prstGeom>
          <a:noFill/>
        </p:spPr>
        <p:txBody>
          <a:bodyPr wrap="square" rtlCol="0">
            <a:spAutoFit/>
          </a:bodyPr>
          <a:lstStyle/>
          <a:p>
            <a:r>
              <a:rPr lang="en-US" dirty="0" smtClean="0"/>
              <a:t>S</a:t>
            </a:r>
            <a:endParaRPr lang="en-US" dirty="0"/>
          </a:p>
        </p:txBody>
      </p:sp>
      <p:sp>
        <p:nvSpPr>
          <p:cNvPr id="37" name="TextBox 36"/>
          <p:cNvSpPr txBox="1"/>
          <p:nvPr/>
        </p:nvSpPr>
        <p:spPr>
          <a:xfrm>
            <a:off x="2514600" y="5486400"/>
            <a:ext cx="337131" cy="369332"/>
          </a:xfrm>
          <a:prstGeom prst="rect">
            <a:avLst/>
          </a:prstGeom>
          <a:noFill/>
        </p:spPr>
        <p:txBody>
          <a:bodyPr wrap="square" rtlCol="0">
            <a:spAutoFit/>
          </a:bodyPr>
          <a:lstStyle/>
          <a:p>
            <a:r>
              <a:rPr lang="en-US" dirty="0" smtClean="0"/>
              <a:t>Q</a:t>
            </a:r>
            <a:endParaRPr lang="en-US" dirty="0"/>
          </a:p>
        </p:txBody>
      </p:sp>
      <p:sp>
        <p:nvSpPr>
          <p:cNvPr id="39" name="TextBox 38"/>
          <p:cNvSpPr txBox="1"/>
          <p:nvPr/>
        </p:nvSpPr>
        <p:spPr>
          <a:xfrm rot="10800000" flipV="1">
            <a:off x="2971800" y="5486400"/>
            <a:ext cx="565731" cy="369332"/>
          </a:xfrm>
          <a:prstGeom prst="rect">
            <a:avLst/>
          </a:prstGeom>
          <a:noFill/>
        </p:spPr>
        <p:txBody>
          <a:bodyPr wrap="square" rtlCol="0">
            <a:spAutoFit/>
          </a:bodyPr>
          <a:lstStyle/>
          <a:p>
            <a:r>
              <a:rPr lang="en-US" dirty="0" smtClean="0"/>
              <a:t>Q</a:t>
            </a:r>
            <a:r>
              <a:rPr lang="en-US" baseline="-25000" dirty="0" smtClean="0"/>
              <a:t>1</a:t>
            </a:r>
            <a:endParaRPr lang="en-US" baseline="-25000" dirty="0"/>
          </a:p>
        </p:txBody>
      </p:sp>
      <p:sp>
        <p:nvSpPr>
          <p:cNvPr id="40" name="TextBox 39"/>
          <p:cNvSpPr txBox="1"/>
          <p:nvPr/>
        </p:nvSpPr>
        <p:spPr>
          <a:xfrm>
            <a:off x="2514600" y="3581400"/>
            <a:ext cx="260931" cy="369332"/>
          </a:xfrm>
          <a:prstGeom prst="rect">
            <a:avLst/>
          </a:prstGeom>
          <a:noFill/>
        </p:spPr>
        <p:txBody>
          <a:bodyPr wrap="square" rtlCol="0">
            <a:spAutoFit/>
          </a:bodyPr>
          <a:lstStyle/>
          <a:p>
            <a:r>
              <a:rPr lang="en-US" dirty="0" smtClean="0"/>
              <a:t>E</a:t>
            </a:r>
            <a:endParaRPr lang="en-US" dirty="0"/>
          </a:p>
        </p:txBody>
      </p:sp>
      <p:sp>
        <p:nvSpPr>
          <p:cNvPr id="41" name="TextBox 40"/>
          <p:cNvSpPr txBox="1"/>
          <p:nvPr/>
        </p:nvSpPr>
        <p:spPr>
          <a:xfrm>
            <a:off x="3124200" y="4114800"/>
            <a:ext cx="685800" cy="369332"/>
          </a:xfrm>
          <a:prstGeom prst="rect">
            <a:avLst/>
          </a:prstGeom>
          <a:noFill/>
        </p:spPr>
        <p:txBody>
          <a:bodyPr wrap="square" rtlCol="0">
            <a:spAutoFit/>
          </a:bodyPr>
          <a:lstStyle/>
          <a:p>
            <a:r>
              <a:rPr lang="en-US" dirty="0" smtClean="0"/>
              <a:t>E</a:t>
            </a:r>
            <a:r>
              <a:rPr lang="en-US" baseline="-25000" dirty="0" smtClean="0"/>
              <a:t>1</a:t>
            </a:r>
            <a:endParaRPr lang="en-US" baseline="-25000" dirty="0"/>
          </a:p>
        </p:txBody>
      </p:sp>
      <p:sp>
        <p:nvSpPr>
          <p:cNvPr id="42" name="TextBox 41"/>
          <p:cNvSpPr txBox="1"/>
          <p:nvPr/>
        </p:nvSpPr>
        <p:spPr>
          <a:xfrm>
            <a:off x="990600" y="3657600"/>
            <a:ext cx="337131" cy="369332"/>
          </a:xfrm>
          <a:prstGeom prst="rect">
            <a:avLst/>
          </a:prstGeom>
          <a:noFill/>
        </p:spPr>
        <p:txBody>
          <a:bodyPr wrap="square" rtlCol="0">
            <a:spAutoFit/>
          </a:bodyPr>
          <a:lstStyle/>
          <a:p>
            <a:r>
              <a:rPr lang="en-US" dirty="0" smtClean="0"/>
              <a:t>P</a:t>
            </a:r>
            <a:endParaRPr lang="en-US" dirty="0"/>
          </a:p>
        </p:txBody>
      </p:sp>
      <p:sp>
        <p:nvSpPr>
          <p:cNvPr id="44" name="TextBox 43"/>
          <p:cNvSpPr txBox="1"/>
          <p:nvPr/>
        </p:nvSpPr>
        <p:spPr>
          <a:xfrm>
            <a:off x="990600" y="4191000"/>
            <a:ext cx="457200" cy="369332"/>
          </a:xfrm>
          <a:prstGeom prst="rect">
            <a:avLst/>
          </a:prstGeom>
          <a:noFill/>
        </p:spPr>
        <p:txBody>
          <a:bodyPr wrap="square" rtlCol="0">
            <a:spAutoFit/>
          </a:bodyPr>
          <a:lstStyle/>
          <a:p>
            <a:r>
              <a:rPr lang="en-US" dirty="0" smtClean="0"/>
              <a:t>P</a:t>
            </a:r>
            <a:r>
              <a:rPr lang="en-US" baseline="-25000" dirty="0" smtClean="0"/>
              <a:t>0</a:t>
            </a:r>
            <a:endParaRPr lang="en-US" baseline="-25000" dirty="0"/>
          </a:p>
        </p:txBody>
      </p:sp>
      <p:sp>
        <p:nvSpPr>
          <p:cNvPr id="46" name="TextBox 45"/>
          <p:cNvSpPr txBox="1"/>
          <p:nvPr/>
        </p:nvSpPr>
        <p:spPr>
          <a:xfrm>
            <a:off x="1066800" y="2590800"/>
            <a:ext cx="260931" cy="369332"/>
          </a:xfrm>
          <a:prstGeom prst="rect">
            <a:avLst/>
          </a:prstGeom>
          <a:noFill/>
        </p:spPr>
        <p:txBody>
          <a:bodyPr wrap="square" rtlCol="0">
            <a:spAutoFit/>
          </a:bodyPr>
          <a:lstStyle/>
          <a:p>
            <a:r>
              <a:rPr lang="en-US" dirty="0" smtClean="0"/>
              <a:t>Y</a:t>
            </a:r>
            <a:endParaRPr lang="en-US" dirty="0"/>
          </a:p>
        </p:txBody>
      </p:sp>
      <p:sp>
        <p:nvSpPr>
          <p:cNvPr id="48" name="TextBox 47"/>
          <p:cNvSpPr txBox="1"/>
          <p:nvPr/>
        </p:nvSpPr>
        <p:spPr>
          <a:xfrm>
            <a:off x="1066800" y="5486400"/>
            <a:ext cx="381000" cy="369332"/>
          </a:xfrm>
          <a:prstGeom prst="rect">
            <a:avLst/>
          </a:prstGeom>
          <a:noFill/>
        </p:spPr>
        <p:txBody>
          <a:bodyPr wrap="square" rtlCol="0">
            <a:spAutoFit/>
          </a:bodyPr>
          <a:lstStyle/>
          <a:p>
            <a:r>
              <a:rPr lang="en-US" dirty="0" smtClean="0"/>
              <a:t>O</a:t>
            </a:r>
            <a:endParaRPr lang="en-US" dirty="0"/>
          </a:p>
        </p:txBody>
      </p:sp>
      <p:sp>
        <p:nvSpPr>
          <p:cNvPr id="50" name="TextBox 49"/>
          <p:cNvSpPr txBox="1"/>
          <p:nvPr/>
        </p:nvSpPr>
        <p:spPr>
          <a:xfrm>
            <a:off x="4191000" y="3200400"/>
            <a:ext cx="413331" cy="369332"/>
          </a:xfrm>
          <a:prstGeom prst="rect">
            <a:avLst/>
          </a:prstGeom>
          <a:noFill/>
        </p:spPr>
        <p:txBody>
          <a:bodyPr wrap="square" rtlCol="0">
            <a:spAutoFit/>
          </a:bodyPr>
          <a:lstStyle/>
          <a:p>
            <a:r>
              <a:rPr lang="en-US" dirty="0" smtClean="0"/>
              <a:t>S</a:t>
            </a:r>
            <a:r>
              <a:rPr lang="en-US" baseline="-25000" dirty="0" smtClean="0"/>
              <a:t>1</a:t>
            </a:r>
            <a:endParaRPr lang="en-US" baseline="-25000" dirty="0"/>
          </a:p>
        </p:txBody>
      </p:sp>
      <p:sp>
        <p:nvSpPr>
          <p:cNvPr id="52" name="TextBox 51"/>
          <p:cNvSpPr txBox="1"/>
          <p:nvPr/>
        </p:nvSpPr>
        <p:spPr>
          <a:xfrm>
            <a:off x="1600200" y="5105400"/>
            <a:ext cx="457200" cy="369332"/>
          </a:xfrm>
          <a:prstGeom prst="rect">
            <a:avLst/>
          </a:prstGeom>
          <a:noFill/>
        </p:spPr>
        <p:txBody>
          <a:bodyPr wrap="square" rtlCol="0">
            <a:spAutoFit/>
          </a:bodyPr>
          <a:lstStyle/>
          <a:p>
            <a:r>
              <a:rPr lang="en-US" dirty="0" smtClean="0"/>
              <a:t>S</a:t>
            </a:r>
            <a:r>
              <a:rPr lang="en-US" baseline="-25000" dirty="0" smtClean="0"/>
              <a:t>1</a:t>
            </a:r>
            <a:endParaRPr lang="en-US" baseline="-25000" dirty="0"/>
          </a:p>
        </p:txBody>
      </p:sp>
      <p:cxnSp>
        <p:nvCxnSpPr>
          <p:cNvPr id="59" name="Straight Arrow Connector 58"/>
          <p:cNvCxnSpPr/>
          <p:nvPr/>
        </p:nvCxnSpPr>
        <p:spPr>
          <a:xfrm>
            <a:off x="2819400" y="51054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3276600" y="3505200"/>
            <a:ext cx="457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2057400" y="4572000"/>
            <a:ext cx="304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rot="5400000">
            <a:off x="1676400" y="41148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495800" y="3429000"/>
            <a:ext cx="457200" cy="369332"/>
          </a:xfrm>
          <a:prstGeom prst="rect">
            <a:avLst/>
          </a:prstGeom>
          <a:noFill/>
        </p:spPr>
        <p:txBody>
          <a:bodyPr wrap="square" rtlCol="0">
            <a:spAutoFit/>
          </a:bodyPr>
          <a:lstStyle/>
          <a:p>
            <a:r>
              <a:rPr lang="en-US" dirty="0" smtClean="0"/>
              <a:t>P</a:t>
            </a:r>
            <a:r>
              <a:rPr lang="en-US" baseline="-25000" dirty="0" smtClean="0"/>
              <a:t>1</a:t>
            </a:r>
            <a:endParaRPr lang="en-US" baseline="-25000" dirty="0"/>
          </a:p>
        </p:txBody>
      </p:sp>
      <p:sp>
        <p:nvSpPr>
          <p:cNvPr id="67" name="TextBox 66"/>
          <p:cNvSpPr txBox="1"/>
          <p:nvPr/>
        </p:nvSpPr>
        <p:spPr>
          <a:xfrm>
            <a:off x="4572000" y="3810000"/>
            <a:ext cx="260931" cy="369332"/>
          </a:xfrm>
          <a:prstGeom prst="rect">
            <a:avLst/>
          </a:prstGeom>
          <a:noFill/>
        </p:spPr>
        <p:txBody>
          <a:bodyPr wrap="square" rtlCol="0">
            <a:spAutoFit/>
          </a:bodyPr>
          <a:lstStyle/>
          <a:p>
            <a:r>
              <a:rPr lang="en-US" dirty="0" smtClean="0"/>
              <a:t>P</a:t>
            </a:r>
            <a:endParaRPr lang="en-US" dirty="0"/>
          </a:p>
        </p:txBody>
      </p:sp>
      <p:sp>
        <p:nvSpPr>
          <p:cNvPr id="68" name="TextBox 67"/>
          <p:cNvSpPr txBox="1"/>
          <p:nvPr/>
        </p:nvSpPr>
        <p:spPr>
          <a:xfrm>
            <a:off x="4572000" y="2286000"/>
            <a:ext cx="260931" cy="369332"/>
          </a:xfrm>
          <a:prstGeom prst="rect">
            <a:avLst/>
          </a:prstGeom>
          <a:noFill/>
        </p:spPr>
        <p:txBody>
          <a:bodyPr wrap="square" rtlCol="0">
            <a:spAutoFit/>
          </a:bodyPr>
          <a:lstStyle/>
          <a:p>
            <a:r>
              <a:rPr lang="en-US" dirty="0" smtClean="0"/>
              <a:t>Y</a:t>
            </a:r>
            <a:endParaRPr lang="en-US" dirty="0"/>
          </a:p>
        </p:txBody>
      </p:sp>
      <p:sp>
        <p:nvSpPr>
          <p:cNvPr id="69" name="TextBox 68"/>
          <p:cNvSpPr txBox="1"/>
          <p:nvPr/>
        </p:nvSpPr>
        <p:spPr>
          <a:xfrm>
            <a:off x="4953000" y="2362200"/>
            <a:ext cx="357790" cy="369332"/>
          </a:xfrm>
          <a:prstGeom prst="rect">
            <a:avLst/>
          </a:prstGeom>
          <a:noFill/>
        </p:spPr>
        <p:txBody>
          <a:bodyPr wrap="square" rtlCol="0">
            <a:spAutoFit/>
          </a:bodyPr>
          <a:lstStyle/>
          <a:p>
            <a:r>
              <a:rPr lang="en-US" dirty="0" smtClean="0"/>
              <a:t>D</a:t>
            </a:r>
            <a:endParaRPr lang="en-US" dirty="0"/>
          </a:p>
        </p:txBody>
      </p:sp>
      <p:sp>
        <p:nvSpPr>
          <p:cNvPr id="70" name="TextBox 69"/>
          <p:cNvSpPr txBox="1"/>
          <p:nvPr/>
        </p:nvSpPr>
        <p:spPr>
          <a:xfrm>
            <a:off x="7620000" y="5029200"/>
            <a:ext cx="1403931" cy="369332"/>
          </a:xfrm>
          <a:prstGeom prst="rect">
            <a:avLst/>
          </a:prstGeom>
          <a:noFill/>
        </p:spPr>
        <p:txBody>
          <a:bodyPr wrap="square" rtlCol="0">
            <a:spAutoFit/>
          </a:bodyPr>
          <a:lstStyle/>
          <a:p>
            <a:r>
              <a:rPr lang="en-US" dirty="0" smtClean="0"/>
              <a:t>D</a:t>
            </a:r>
            <a:endParaRPr lang="en-US" dirty="0"/>
          </a:p>
        </p:txBody>
      </p:sp>
      <p:sp>
        <p:nvSpPr>
          <p:cNvPr id="71" name="TextBox 70"/>
          <p:cNvSpPr txBox="1"/>
          <p:nvPr/>
        </p:nvSpPr>
        <p:spPr>
          <a:xfrm>
            <a:off x="4876800" y="4572000"/>
            <a:ext cx="457200" cy="369332"/>
          </a:xfrm>
          <a:prstGeom prst="rect">
            <a:avLst/>
          </a:prstGeom>
          <a:noFill/>
        </p:spPr>
        <p:txBody>
          <a:bodyPr wrap="square" rtlCol="0">
            <a:spAutoFit/>
          </a:bodyPr>
          <a:lstStyle/>
          <a:p>
            <a:r>
              <a:rPr lang="en-US" dirty="0" smtClean="0"/>
              <a:t>S</a:t>
            </a:r>
            <a:r>
              <a:rPr lang="en-US" baseline="-25000" dirty="0" smtClean="0"/>
              <a:t>0</a:t>
            </a:r>
            <a:endParaRPr lang="en-US" baseline="-25000" dirty="0"/>
          </a:p>
        </p:txBody>
      </p:sp>
      <p:sp>
        <p:nvSpPr>
          <p:cNvPr id="72" name="TextBox 71"/>
          <p:cNvSpPr txBox="1"/>
          <p:nvPr/>
        </p:nvSpPr>
        <p:spPr>
          <a:xfrm>
            <a:off x="5410200" y="5105400"/>
            <a:ext cx="260931" cy="369332"/>
          </a:xfrm>
          <a:prstGeom prst="rect">
            <a:avLst/>
          </a:prstGeom>
          <a:noFill/>
        </p:spPr>
        <p:txBody>
          <a:bodyPr wrap="square" rtlCol="0">
            <a:spAutoFit/>
          </a:bodyPr>
          <a:lstStyle/>
          <a:p>
            <a:r>
              <a:rPr lang="en-US" dirty="0" smtClean="0"/>
              <a:t>S</a:t>
            </a:r>
            <a:endParaRPr lang="en-US" dirty="0"/>
          </a:p>
        </p:txBody>
      </p:sp>
      <p:sp>
        <p:nvSpPr>
          <p:cNvPr id="73" name="TextBox 72"/>
          <p:cNvSpPr txBox="1"/>
          <p:nvPr/>
        </p:nvSpPr>
        <p:spPr>
          <a:xfrm>
            <a:off x="4648200" y="5410200"/>
            <a:ext cx="304801" cy="369332"/>
          </a:xfrm>
          <a:prstGeom prst="rect">
            <a:avLst/>
          </a:prstGeom>
          <a:noFill/>
        </p:spPr>
        <p:txBody>
          <a:bodyPr wrap="square" rtlCol="0">
            <a:spAutoFit/>
          </a:bodyPr>
          <a:lstStyle/>
          <a:p>
            <a:r>
              <a:rPr lang="en-US" dirty="0" smtClean="0"/>
              <a:t>O</a:t>
            </a:r>
            <a:endParaRPr lang="en-US" dirty="0"/>
          </a:p>
        </p:txBody>
      </p:sp>
      <p:sp>
        <p:nvSpPr>
          <p:cNvPr id="74" name="TextBox 73"/>
          <p:cNvSpPr txBox="1"/>
          <p:nvPr/>
        </p:nvSpPr>
        <p:spPr>
          <a:xfrm>
            <a:off x="6553200" y="3886200"/>
            <a:ext cx="413331" cy="369332"/>
          </a:xfrm>
          <a:prstGeom prst="rect">
            <a:avLst/>
          </a:prstGeom>
          <a:noFill/>
        </p:spPr>
        <p:txBody>
          <a:bodyPr wrap="square" rtlCol="0">
            <a:spAutoFit/>
          </a:bodyPr>
          <a:lstStyle/>
          <a:p>
            <a:r>
              <a:rPr lang="en-US" dirty="0" smtClean="0"/>
              <a:t>E</a:t>
            </a:r>
            <a:endParaRPr lang="en-US" dirty="0"/>
          </a:p>
        </p:txBody>
      </p:sp>
      <p:sp>
        <p:nvSpPr>
          <p:cNvPr id="75" name="TextBox 74"/>
          <p:cNvSpPr txBox="1"/>
          <p:nvPr/>
        </p:nvSpPr>
        <p:spPr>
          <a:xfrm>
            <a:off x="5867400" y="3200400"/>
            <a:ext cx="457200" cy="369332"/>
          </a:xfrm>
          <a:prstGeom prst="rect">
            <a:avLst/>
          </a:prstGeom>
          <a:noFill/>
        </p:spPr>
        <p:txBody>
          <a:bodyPr wrap="square" rtlCol="0">
            <a:spAutoFit/>
          </a:bodyPr>
          <a:lstStyle/>
          <a:p>
            <a:r>
              <a:rPr lang="en-US" dirty="0" smtClean="0"/>
              <a:t>E</a:t>
            </a:r>
            <a:r>
              <a:rPr lang="en-US" baseline="-25000" dirty="0" smtClean="0"/>
              <a:t>0</a:t>
            </a:r>
            <a:endParaRPr lang="en-US" baseline="-25000" dirty="0"/>
          </a:p>
        </p:txBody>
      </p:sp>
      <p:sp>
        <p:nvSpPr>
          <p:cNvPr id="76" name="TextBox 75"/>
          <p:cNvSpPr txBox="1"/>
          <p:nvPr/>
        </p:nvSpPr>
        <p:spPr>
          <a:xfrm>
            <a:off x="1905000" y="5715000"/>
            <a:ext cx="2438400" cy="369332"/>
          </a:xfrm>
          <a:prstGeom prst="rect">
            <a:avLst/>
          </a:prstGeom>
          <a:noFill/>
        </p:spPr>
        <p:txBody>
          <a:bodyPr wrap="square" rtlCol="0">
            <a:spAutoFit/>
          </a:bodyPr>
          <a:lstStyle/>
          <a:p>
            <a:r>
              <a:rPr lang="en-US" dirty="0" smtClean="0"/>
              <a:t>Quantity</a:t>
            </a:r>
            <a:endParaRPr lang="en-US" dirty="0"/>
          </a:p>
        </p:txBody>
      </p:sp>
      <p:cxnSp>
        <p:nvCxnSpPr>
          <p:cNvPr id="78" name="Straight Arrow Connector 77"/>
          <p:cNvCxnSpPr>
            <a:endCxn id="75" idx="3"/>
          </p:cNvCxnSpPr>
          <p:nvPr/>
        </p:nvCxnSpPr>
        <p:spPr>
          <a:xfrm rot="10800000">
            <a:off x="6324600" y="3385066"/>
            <a:ext cx="457200" cy="120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rot="10800000">
            <a:off x="5334000" y="4572000"/>
            <a:ext cx="381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rot="5400000" flipH="1" flipV="1">
            <a:off x="4953794" y="3810000"/>
            <a:ext cx="3040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rot="10800000">
            <a:off x="6096000" y="50292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rot="16200000">
            <a:off x="381000" y="3581400"/>
            <a:ext cx="1066800" cy="369332"/>
          </a:xfrm>
          <a:prstGeom prst="rect">
            <a:avLst/>
          </a:prstGeom>
          <a:noFill/>
        </p:spPr>
        <p:txBody>
          <a:bodyPr wrap="square" rtlCol="0">
            <a:spAutoFit/>
          </a:bodyPr>
          <a:lstStyle/>
          <a:p>
            <a:r>
              <a:rPr lang="en-US" dirty="0" smtClean="0"/>
              <a:t>price</a:t>
            </a:r>
            <a:endParaRPr lang="en-US" dirty="0"/>
          </a:p>
        </p:txBody>
      </p:sp>
      <p:sp>
        <p:nvSpPr>
          <p:cNvPr id="87" name="TextBox 86"/>
          <p:cNvSpPr txBox="1"/>
          <p:nvPr/>
        </p:nvSpPr>
        <p:spPr>
          <a:xfrm>
            <a:off x="5562600" y="5715000"/>
            <a:ext cx="1676400" cy="369332"/>
          </a:xfrm>
          <a:prstGeom prst="rect">
            <a:avLst/>
          </a:prstGeom>
          <a:noFill/>
        </p:spPr>
        <p:txBody>
          <a:bodyPr wrap="square" rtlCol="0">
            <a:spAutoFit/>
          </a:bodyPr>
          <a:lstStyle/>
          <a:p>
            <a:r>
              <a:rPr lang="en-US" dirty="0" smtClean="0"/>
              <a:t>quantity</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i="1" dirty="0" smtClean="0"/>
              <a:t>Elasticity of demand</a:t>
            </a:r>
            <a:endParaRPr lang="en-US" sz="3600" b="1" i="1" dirty="0"/>
          </a:p>
        </p:txBody>
      </p:sp>
      <p:sp>
        <p:nvSpPr>
          <p:cNvPr id="3" name="Content Placeholder 2"/>
          <p:cNvSpPr>
            <a:spLocks noGrp="1"/>
          </p:cNvSpPr>
          <p:nvPr>
            <p:ph idx="1"/>
          </p:nvPr>
        </p:nvSpPr>
        <p:spPr/>
        <p:txBody>
          <a:bodyPr/>
          <a:lstStyle/>
          <a:p>
            <a:pPr marL="514350" indent="-514350" algn="just">
              <a:buNone/>
            </a:pPr>
            <a:r>
              <a:rPr lang="en-US" dirty="0" smtClean="0"/>
              <a:t>      </a:t>
            </a:r>
            <a:r>
              <a:rPr lang="en-US" sz="2800" dirty="0" smtClean="0"/>
              <a:t>Elasticity of demand refers to the percentage change in quantity demanded due to percentage change in its determinants. There are three types of elasticity of demand.</a:t>
            </a:r>
          </a:p>
          <a:p>
            <a:pPr marL="514350" indent="-514350" algn="just">
              <a:buFont typeface="+mj-lt"/>
              <a:buAutoNum type="arabicPeriod"/>
            </a:pPr>
            <a:r>
              <a:rPr lang="en-US" sz="2800" b="1" dirty="0" smtClean="0"/>
              <a:t>  Price elasticity of demand.</a:t>
            </a:r>
          </a:p>
          <a:p>
            <a:pPr marL="514350" indent="-514350" algn="just">
              <a:buFont typeface="+mj-lt"/>
              <a:buAutoNum type="arabicPeriod"/>
            </a:pPr>
            <a:r>
              <a:rPr lang="en-US" sz="2800" b="1" dirty="0" smtClean="0"/>
              <a:t>  Income elasticity of demand.</a:t>
            </a:r>
          </a:p>
          <a:p>
            <a:pPr marL="514350" indent="-514350" algn="just">
              <a:buFont typeface="+mj-lt"/>
              <a:buAutoNum type="arabicPeriod"/>
            </a:pPr>
            <a:r>
              <a:rPr lang="en-US" sz="2800" b="1" dirty="0" smtClean="0"/>
              <a:t>  Cross elasticity of demand.</a:t>
            </a:r>
            <a:endParaRPr lang="en-US" sz="2800" b="1"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45</a:t>
            </a:fld>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1143000"/>
          </a:xfrm>
        </p:spPr>
        <p:txBody>
          <a:bodyPr/>
          <a:lstStyle/>
          <a:p>
            <a:pPr algn="ctr"/>
            <a:r>
              <a:rPr lang="en-US" sz="3600" b="1" i="1" dirty="0" smtClean="0"/>
              <a:t>Price elasticity of demand</a:t>
            </a:r>
            <a:r>
              <a:rPr lang="en-US" b="1" i="1" dirty="0" smtClean="0"/>
              <a:t>.</a:t>
            </a:r>
            <a:endParaRPr lang="en-US" b="1" i="1" dirty="0"/>
          </a:p>
        </p:txBody>
      </p:sp>
      <p:sp>
        <p:nvSpPr>
          <p:cNvPr id="3" name="Content Placeholder 2"/>
          <p:cNvSpPr>
            <a:spLocks noGrp="1"/>
          </p:cNvSpPr>
          <p:nvPr>
            <p:ph idx="1"/>
          </p:nvPr>
        </p:nvSpPr>
        <p:spPr>
          <a:xfrm>
            <a:off x="457200" y="1935480"/>
            <a:ext cx="8382000" cy="4922520"/>
          </a:xfrm>
        </p:spPr>
        <p:txBody>
          <a:bodyPr>
            <a:normAutofit/>
          </a:bodyPr>
          <a:lstStyle/>
          <a:p>
            <a:r>
              <a:rPr lang="en-US" dirty="0" smtClean="0"/>
              <a:t>It is responsiveness to quantity demand of commodity to the change in price of the commodity, other things remaining same. It is the proportionate change in quantity demanded resulted from proportionate change in price of commodity.</a:t>
            </a:r>
          </a:p>
          <a:p>
            <a:pPr>
              <a:buNone/>
            </a:pPr>
            <a:r>
              <a:rPr lang="en-US" dirty="0" smtClean="0"/>
              <a:t>   price elasticity of demand =</a:t>
            </a:r>
          </a:p>
          <a:p>
            <a:pPr>
              <a:buNone/>
            </a:pPr>
            <a:r>
              <a:rPr lang="en-US" dirty="0" smtClean="0"/>
              <a:t>   </a:t>
            </a:r>
          </a:p>
          <a:p>
            <a:pPr>
              <a:buNone/>
            </a:pPr>
            <a:r>
              <a:rPr lang="en-US" dirty="0" smtClean="0"/>
              <a:t>          </a:t>
            </a:r>
          </a:p>
          <a:p>
            <a:pPr>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46</a:t>
            </a:fld>
            <a:endParaRPr lang="en-US" dirty="0"/>
          </a:p>
        </p:txBody>
      </p:sp>
      <p:sp>
        <p:nvSpPr>
          <p:cNvPr id="6" name="TextBox 5"/>
          <p:cNvSpPr txBox="1"/>
          <p:nvPr/>
        </p:nvSpPr>
        <p:spPr>
          <a:xfrm>
            <a:off x="4724400" y="3733800"/>
            <a:ext cx="4419600" cy="338554"/>
          </a:xfrm>
          <a:prstGeom prst="rect">
            <a:avLst/>
          </a:prstGeom>
          <a:noFill/>
        </p:spPr>
        <p:txBody>
          <a:bodyPr wrap="square" rtlCol="0">
            <a:spAutoFit/>
          </a:bodyPr>
          <a:lstStyle/>
          <a:p>
            <a:r>
              <a:rPr lang="en-US" sz="1600" dirty="0" smtClean="0"/>
              <a:t>Proportionate change in quantity demanded</a:t>
            </a:r>
            <a:endParaRPr lang="en-US" sz="1600" dirty="0"/>
          </a:p>
        </p:txBody>
      </p:sp>
      <p:cxnSp>
        <p:nvCxnSpPr>
          <p:cNvPr id="8" name="Straight Connector 7"/>
          <p:cNvCxnSpPr/>
          <p:nvPr/>
        </p:nvCxnSpPr>
        <p:spPr>
          <a:xfrm>
            <a:off x="4800600" y="4114800"/>
            <a:ext cx="3810000" cy="1588"/>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4876800" y="4191000"/>
            <a:ext cx="3581400" cy="369332"/>
          </a:xfrm>
          <a:prstGeom prst="rect">
            <a:avLst/>
          </a:prstGeom>
          <a:noFill/>
        </p:spPr>
        <p:txBody>
          <a:bodyPr wrap="square" rtlCol="0">
            <a:spAutoFit/>
          </a:bodyPr>
          <a:lstStyle/>
          <a:p>
            <a:r>
              <a:rPr lang="en-US" dirty="0" smtClean="0"/>
              <a:t>Proportionate change in price</a:t>
            </a:r>
            <a:endParaRPr lang="en-US" dirty="0"/>
          </a:p>
        </p:txBody>
      </p:sp>
      <p:cxnSp>
        <p:nvCxnSpPr>
          <p:cNvPr id="11" name="Straight Connector 10"/>
          <p:cNvCxnSpPr/>
          <p:nvPr/>
        </p:nvCxnSpPr>
        <p:spPr>
          <a:xfrm>
            <a:off x="2057400" y="5334000"/>
            <a:ext cx="685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133600" y="5181600"/>
            <a:ext cx="838200" cy="523220"/>
          </a:xfrm>
          <a:prstGeom prst="rect">
            <a:avLst/>
          </a:prstGeom>
          <a:noFill/>
        </p:spPr>
        <p:txBody>
          <a:bodyPr wrap="square" rtlCol="0">
            <a:spAutoFit/>
          </a:bodyPr>
          <a:lstStyle/>
          <a:p>
            <a:r>
              <a:rPr lang="en-US" sz="2800" dirty="0" smtClean="0"/>
              <a:t>q</a:t>
            </a:r>
            <a:endParaRPr lang="en-US" sz="2800" dirty="0"/>
          </a:p>
        </p:txBody>
      </p:sp>
      <p:sp>
        <p:nvSpPr>
          <p:cNvPr id="14" name="TextBox 13"/>
          <p:cNvSpPr txBox="1"/>
          <p:nvPr/>
        </p:nvSpPr>
        <p:spPr>
          <a:xfrm>
            <a:off x="2743200" y="5029200"/>
            <a:ext cx="260931" cy="523220"/>
          </a:xfrm>
          <a:prstGeom prst="rect">
            <a:avLst/>
          </a:prstGeom>
          <a:noFill/>
        </p:spPr>
        <p:txBody>
          <a:bodyPr wrap="square" rtlCol="0">
            <a:spAutoFit/>
          </a:bodyPr>
          <a:lstStyle/>
          <a:p>
            <a:r>
              <a:rPr lang="en-US" sz="2800" dirty="0" smtClean="0"/>
              <a:t>X</a:t>
            </a:r>
            <a:endParaRPr lang="en-US" sz="2800" dirty="0"/>
          </a:p>
        </p:txBody>
      </p:sp>
      <p:sp>
        <p:nvSpPr>
          <p:cNvPr id="15" name="TextBox 14"/>
          <p:cNvSpPr txBox="1"/>
          <p:nvPr/>
        </p:nvSpPr>
        <p:spPr>
          <a:xfrm>
            <a:off x="3124200" y="4953000"/>
            <a:ext cx="914400" cy="646331"/>
          </a:xfrm>
          <a:prstGeom prst="rect">
            <a:avLst/>
          </a:prstGeom>
          <a:noFill/>
        </p:spPr>
        <p:txBody>
          <a:bodyPr wrap="square" rtlCol="0">
            <a:spAutoFit/>
          </a:bodyPr>
          <a:lstStyle/>
          <a:p>
            <a:r>
              <a:rPr lang="en-US" sz="3600" dirty="0" smtClean="0"/>
              <a:t>100</a:t>
            </a:r>
            <a:endParaRPr lang="en-US" sz="3600" dirty="0"/>
          </a:p>
        </p:txBody>
      </p:sp>
      <p:cxnSp>
        <p:nvCxnSpPr>
          <p:cNvPr id="17" name="Straight Connector 16"/>
          <p:cNvCxnSpPr/>
          <p:nvPr/>
        </p:nvCxnSpPr>
        <p:spPr>
          <a:xfrm>
            <a:off x="2133600" y="5715000"/>
            <a:ext cx="1828800" cy="1588"/>
          </a:xfrm>
          <a:prstGeom prst="line">
            <a:avLst/>
          </a:prstGeom>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1981200" y="4800600"/>
            <a:ext cx="990600" cy="584775"/>
          </a:xfrm>
          <a:prstGeom prst="rect">
            <a:avLst/>
          </a:prstGeom>
          <a:noFill/>
        </p:spPr>
        <p:txBody>
          <a:bodyPr wrap="square" rtlCol="0">
            <a:spAutoFit/>
          </a:bodyPr>
          <a:lstStyle/>
          <a:p>
            <a:r>
              <a:rPr lang="en-US" dirty="0" smtClean="0"/>
              <a:t> </a:t>
            </a:r>
            <a:r>
              <a:rPr lang="en-US" sz="3200" dirty="0" smtClean="0"/>
              <a:t>∆q</a:t>
            </a:r>
            <a:endParaRPr lang="en-US" sz="3200" dirty="0"/>
          </a:p>
        </p:txBody>
      </p:sp>
      <p:sp>
        <p:nvSpPr>
          <p:cNvPr id="24" name="TextBox 23"/>
          <p:cNvSpPr txBox="1"/>
          <p:nvPr/>
        </p:nvSpPr>
        <p:spPr>
          <a:xfrm>
            <a:off x="2133600" y="5562600"/>
            <a:ext cx="896744" cy="646331"/>
          </a:xfrm>
          <a:prstGeom prst="rect">
            <a:avLst/>
          </a:prstGeom>
          <a:noFill/>
        </p:spPr>
        <p:txBody>
          <a:bodyPr wrap="square" rtlCol="0">
            <a:spAutoFit/>
          </a:bodyPr>
          <a:lstStyle/>
          <a:p>
            <a:r>
              <a:rPr lang="en-US" sz="3600" dirty="0" smtClean="0"/>
              <a:t>∆p</a:t>
            </a:r>
            <a:endParaRPr lang="en-US" sz="3600" dirty="0"/>
          </a:p>
        </p:txBody>
      </p:sp>
      <p:cxnSp>
        <p:nvCxnSpPr>
          <p:cNvPr id="26" name="Straight Connector 25"/>
          <p:cNvCxnSpPr/>
          <p:nvPr/>
        </p:nvCxnSpPr>
        <p:spPr>
          <a:xfrm>
            <a:off x="2133600" y="6172200"/>
            <a:ext cx="914400" cy="1588"/>
          </a:xfrm>
          <a:prstGeom prst="line">
            <a:avLst/>
          </a:prstGeom>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2362200" y="6019800"/>
            <a:ext cx="337131" cy="646331"/>
          </a:xfrm>
          <a:prstGeom prst="rect">
            <a:avLst/>
          </a:prstGeom>
          <a:noFill/>
        </p:spPr>
        <p:txBody>
          <a:bodyPr wrap="square" rtlCol="0">
            <a:spAutoFit/>
          </a:bodyPr>
          <a:lstStyle/>
          <a:p>
            <a:r>
              <a:rPr lang="en-US" sz="3600" dirty="0" smtClean="0"/>
              <a:t>p</a:t>
            </a:r>
            <a:endParaRPr lang="en-US" sz="3600" dirty="0"/>
          </a:p>
        </p:txBody>
      </p:sp>
      <p:sp>
        <p:nvSpPr>
          <p:cNvPr id="28" name="TextBox 27"/>
          <p:cNvSpPr txBox="1"/>
          <p:nvPr/>
        </p:nvSpPr>
        <p:spPr>
          <a:xfrm>
            <a:off x="3124200" y="5867400"/>
            <a:ext cx="914400" cy="523220"/>
          </a:xfrm>
          <a:prstGeom prst="rect">
            <a:avLst/>
          </a:prstGeom>
          <a:noFill/>
        </p:spPr>
        <p:txBody>
          <a:bodyPr wrap="square" rtlCol="0">
            <a:spAutoFit/>
          </a:bodyPr>
          <a:lstStyle/>
          <a:p>
            <a:r>
              <a:rPr lang="en-US" sz="2800" dirty="0" smtClean="0"/>
              <a:t>X</a:t>
            </a:r>
            <a:endParaRPr lang="en-US" sz="2800" dirty="0"/>
          </a:p>
        </p:txBody>
      </p:sp>
      <p:sp>
        <p:nvSpPr>
          <p:cNvPr id="29" name="TextBox 28"/>
          <p:cNvSpPr txBox="1"/>
          <p:nvPr/>
        </p:nvSpPr>
        <p:spPr>
          <a:xfrm>
            <a:off x="3429000" y="5867400"/>
            <a:ext cx="1066800" cy="646331"/>
          </a:xfrm>
          <a:prstGeom prst="rect">
            <a:avLst/>
          </a:prstGeom>
          <a:noFill/>
        </p:spPr>
        <p:txBody>
          <a:bodyPr wrap="square" rtlCol="0">
            <a:spAutoFit/>
          </a:bodyPr>
          <a:lstStyle/>
          <a:p>
            <a:r>
              <a:rPr lang="en-US" sz="3600" dirty="0" smtClean="0"/>
              <a:t>100</a:t>
            </a:r>
            <a:endParaRPr lang="en-US" sz="3600" dirty="0"/>
          </a:p>
        </p:txBody>
      </p:sp>
      <p:sp>
        <p:nvSpPr>
          <p:cNvPr id="30" name="TextBox 29"/>
          <p:cNvSpPr txBox="1"/>
          <p:nvPr/>
        </p:nvSpPr>
        <p:spPr>
          <a:xfrm>
            <a:off x="533400" y="5410200"/>
            <a:ext cx="1447800" cy="646331"/>
          </a:xfrm>
          <a:prstGeom prst="rect">
            <a:avLst/>
          </a:prstGeom>
          <a:noFill/>
        </p:spPr>
        <p:txBody>
          <a:bodyPr wrap="square" rtlCol="0">
            <a:spAutoFit/>
          </a:bodyPr>
          <a:lstStyle/>
          <a:p>
            <a:r>
              <a:rPr lang="en-US" sz="3600" dirty="0" smtClean="0"/>
              <a:t>e</a:t>
            </a:r>
            <a:r>
              <a:rPr lang="en-US" sz="3600" baseline="-25000" dirty="0" smtClean="0"/>
              <a:t>p </a:t>
            </a:r>
            <a:r>
              <a:rPr lang="en-US" sz="3600" dirty="0" smtClean="0"/>
              <a:t> =</a:t>
            </a:r>
            <a:endParaRPr lang="en-US" sz="3600" baseline="-25000" dirty="0"/>
          </a:p>
        </p:txBody>
      </p:sp>
      <p:sp>
        <p:nvSpPr>
          <p:cNvPr id="31" name="TextBox 30"/>
          <p:cNvSpPr txBox="1"/>
          <p:nvPr/>
        </p:nvSpPr>
        <p:spPr>
          <a:xfrm>
            <a:off x="1676400" y="5410200"/>
            <a:ext cx="413331" cy="646331"/>
          </a:xfrm>
          <a:prstGeom prst="rect">
            <a:avLst/>
          </a:prstGeom>
          <a:noFill/>
        </p:spPr>
        <p:txBody>
          <a:bodyPr wrap="square" rtlCol="0">
            <a:spAutoFit/>
          </a:bodyPr>
          <a:lstStyle/>
          <a:p>
            <a:r>
              <a:rPr lang="en-US" sz="3600" dirty="0" smtClean="0"/>
              <a:t>-</a:t>
            </a:r>
            <a:endParaRPr lang="en-US" sz="36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990600"/>
            <a:ext cx="8229600" cy="5181600"/>
          </a:xfrm>
        </p:spPr>
        <p:txBody>
          <a:bodyPr/>
          <a:lstStyle/>
          <a:p>
            <a:r>
              <a:rPr lang="en-US" dirty="0" smtClean="0"/>
              <a:t>Where, ∆p = p</a:t>
            </a:r>
            <a:r>
              <a:rPr lang="en-US" baseline="-25000" dirty="0" smtClean="0"/>
              <a:t>2</a:t>
            </a:r>
            <a:r>
              <a:rPr lang="en-US" dirty="0" smtClean="0"/>
              <a:t>_ p</a:t>
            </a:r>
            <a:r>
              <a:rPr lang="en-US" baseline="-25000" dirty="0" smtClean="0"/>
              <a:t>1 </a:t>
            </a:r>
            <a:r>
              <a:rPr lang="en-US" sz="4000" baseline="-25000" dirty="0" smtClean="0"/>
              <a:t> </a:t>
            </a:r>
            <a:r>
              <a:rPr lang="en-US" sz="4000" dirty="0" smtClean="0"/>
              <a:t> (</a:t>
            </a:r>
            <a:r>
              <a:rPr lang="en-US" sz="3200" dirty="0" smtClean="0"/>
              <a:t>change in price</a:t>
            </a:r>
            <a:r>
              <a:rPr lang="en-US" sz="3200" baseline="-25000" dirty="0" smtClean="0"/>
              <a:t> </a:t>
            </a:r>
            <a:r>
              <a:rPr lang="en-US" sz="3600" dirty="0" smtClean="0"/>
              <a:t>),</a:t>
            </a:r>
          </a:p>
          <a:p>
            <a:pPr>
              <a:buNone/>
            </a:pPr>
            <a:r>
              <a:rPr lang="en-US" sz="3600" baseline="-25000" dirty="0" smtClean="0"/>
              <a:t> </a:t>
            </a:r>
            <a:r>
              <a:rPr lang="en-US" sz="3600" dirty="0" smtClean="0"/>
              <a:t>    ∆q = q2- q1 ( </a:t>
            </a:r>
            <a:r>
              <a:rPr lang="en-US" sz="2800" dirty="0" smtClean="0"/>
              <a:t>change in quantity demanded)</a:t>
            </a:r>
          </a:p>
          <a:p>
            <a:pPr>
              <a:buNone/>
            </a:pPr>
            <a:r>
              <a:rPr lang="en-US" sz="2800" baseline="-25000" dirty="0" smtClean="0"/>
              <a:t> </a:t>
            </a:r>
            <a:r>
              <a:rPr lang="en-US" sz="2800" dirty="0" smtClean="0"/>
              <a:t>        q1 = initial quantity demanded</a:t>
            </a:r>
          </a:p>
          <a:p>
            <a:pPr>
              <a:buNone/>
            </a:pPr>
            <a:r>
              <a:rPr lang="en-US" sz="2800" dirty="0" smtClean="0"/>
              <a:t>         q2 = new quantity demanded.</a:t>
            </a:r>
          </a:p>
          <a:p>
            <a:pPr>
              <a:buNone/>
            </a:pPr>
            <a:r>
              <a:rPr lang="en-US" sz="2800" baseline="-25000" dirty="0" smtClean="0"/>
              <a:t>       </a:t>
            </a:r>
            <a:r>
              <a:rPr lang="en-US" sz="2800" dirty="0" smtClean="0"/>
              <a:t>     P1 = initial price.</a:t>
            </a:r>
          </a:p>
          <a:p>
            <a:pPr>
              <a:buNone/>
            </a:pPr>
            <a:r>
              <a:rPr lang="en-US" sz="2800" dirty="0" smtClean="0"/>
              <a:t>         P2 = new price.</a:t>
            </a:r>
            <a:endParaRPr lang="en-US" sz="2800" baseline="-25000" dirty="0" smtClean="0"/>
          </a:p>
        </p:txBody>
      </p:sp>
      <p:sp>
        <p:nvSpPr>
          <p:cNvPr id="4" name="Slide Number Placeholder 3"/>
          <p:cNvSpPr>
            <a:spLocks noGrp="1"/>
          </p:cNvSpPr>
          <p:nvPr>
            <p:ph type="sldNum" sz="quarter" idx="12"/>
          </p:nvPr>
        </p:nvSpPr>
        <p:spPr/>
        <p:txBody>
          <a:bodyPr/>
          <a:lstStyle/>
          <a:p>
            <a:fld id="{91E94460-E04D-4C40-995E-9D845FB9259D}" type="slidenum">
              <a:rPr lang="en-US" smtClean="0"/>
              <a:pPr/>
              <a:t>47</a:t>
            </a:fld>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i="1" dirty="0" smtClean="0"/>
              <a:t>Types of price elasticity of demand</a:t>
            </a:r>
            <a:endParaRPr lang="en-US" sz="4000" b="1" i="1" dirty="0"/>
          </a:p>
        </p:txBody>
      </p:sp>
      <p:sp>
        <p:nvSpPr>
          <p:cNvPr id="3" name="Content Placeholder 2"/>
          <p:cNvSpPr>
            <a:spLocks noGrp="1"/>
          </p:cNvSpPr>
          <p:nvPr>
            <p:ph idx="1"/>
          </p:nvPr>
        </p:nvSpPr>
        <p:spPr/>
        <p:txBody>
          <a:bodyPr>
            <a:normAutofit/>
          </a:bodyPr>
          <a:lstStyle/>
          <a:p>
            <a:r>
              <a:rPr lang="en-US" sz="3200" dirty="0" smtClean="0"/>
              <a:t>There are five types of price elasticity of demand:-</a:t>
            </a:r>
          </a:p>
          <a:p>
            <a:pPr marL="514350" indent="-514350">
              <a:buFont typeface="+mj-lt"/>
              <a:buAutoNum type="arabicParenR"/>
            </a:pPr>
            <a:r>
              <a:rPr lang="en-US" sz="3200" dirty="0" smtClean="0"/>
              <a:t>Perfectly inelastic demand. (e</a:t>
            </a:r>
            <a:r>
              <a:rPr lang="en-US" sz="3200" baseline="-25000" dirty="0" smtClean="0"/>
              <a:t>p</a:t>
            </a:r>
            <a:r>
              <a:rPr lang="en-US" sz="3200" dirty="0" smtClean="0"/>
              <a:t> = o) </a:t>
            </a:r>
          </a:p>
          <a:p>
            <a:pPr marL="514350" indent="-514350">
              <a:buFont typeface="+mj-lt"/>
              <a:buAutoNum type="arabicParenR"/>
            </a:pPr>
            <a:r>
              <a:rPr lang="en-US" sz="3200" dirty="0" smtClean="0"/>
              <a:t>Relatively inelastic demand. (e</a:t>
            </a:r>
            <a:r>
              <a:rPr lang="en-US" sz="3200" baseline="-25000" dirty="0" smtClean="0"/>
              <a:t>p</a:t>
            </a:r>
            <a:r>
              <a:rPr lang="en-US" sz="3200" dirty="0" smtClean="0"/>
              <a:t> &lt;1)</a:t>
            </a:r>
          </a:p>
          <a:p>
            <a:pPr marL="514350" indent="-514350">
              <a:buFont typeface="+mj-lt"/>
              <a:buAutoNum type="arabicParenR"/>
            </a:pPr>
            <a:r>
              <a:rPr lang="en-US" sz="3200" dirty="0" smtClean="0"/>
              <a:t>Unitary elastic demand. (e</a:t>
            </a:r>
            <a:r>
              <a:rPr lang="en-US" sz="3200" baseline="-25000" dirty="0" smtClean="0"/>
              <a:t>p</a:t>
            </a:r>
            <a:r>
              <a:rPr lang="en-US" sz="3200" dirty="0" smtClean="0"/>
              <a:t> =1)</a:t>
            </a:r>
          </a:p>
          <a:p>
            <a:pPr marL="514350" indent="-514350">
              <a:buFont typeface="+mj-lt"/>
              <a:buAutoNum type="arabicParenR"/>
            </a:pPr>
            <a:r>
              <a:rPr lang="en-US" sz="3200" dirty="0" smtClean="0"/>
              <a:t>Perfectly elastic demand.(e</a:t>
            </a:r>
            <a:r>
              <a:rPr lang="en-US" sz="3200" baseline="-25000" dirty="0" smtClean="0"/>
              <a:t>p</a:t>
            </a:r>
            <a:r>
              <a:rPr lang="en-US" sz="3200" dirty="0" smtClean="0"/>
              <a:t> =∞)</a:t>
            </a:r>
          </a:p>
          <a:p>
            <a:pPr marL="514350" indent="-514350">
              <a:buFont typeface="+mj-lt"/>
              <a:buAutoNum type="arabicParenR"/>
            </a:pPr>
            <a:r>
              <a:rPr lang="en-US" sz="3200" dirty="0" smtClean="0"/>
              <a:t>Relatively elastic demand. (e</a:t>
            </a:r>
            <a:r>
              <a:rPr lang="en-US" sz="3200" baseline="-25000" dirty="0" smtClean="0"/>
              <a:t>p</a:t>
            </a:r>
            <a:r>
              <a:rPr lang="en-US" sz="3200" dirty="0" smtClean="0"/>
              <a:t> &gt;1)</a:t>
            </a:r>
            <a:endParaRPr lang="en-US" sz="3200"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48</a:t>
            </a:fld>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410200"/>
          </a:xfrm>
        </p:spPr>
        <p:txBody>
          <a:bodyPr/>
          <a:lstStyle/>
          <a:p>
            <a:r>
              <a:rPr lang="en-US" sz="2800" dirty="0" smtClean="0"/>
              <a:t>Perfectly inelastic demand. (e</a:t>
            </a:r>
            <a:r>
              <a:rPr lang="en-US" sz="2800" baseline="-25000" dirty="0" smtClean="0"/>
              <a:t>p</a:t>
            </a:r>
            <a:r>
              <a:rPr lang="en-US" sz="2800" dirty="0" smtClean="0"/>
              <a:t> = o) </a:t>
            </a:r>
          </a:p>
          <a:p>
            <a:pPr>
              <a:buNone/>
            </a:pPr>
            <a:r>
              <a:rPr lang="en-US" dirty="0" smtClean="0"/>
              <a:t>   There is no response in the quantity demanded due to  change in price is called perfectly inelastic demand. </a:t>
            </a:r>
            <a:endParaRPr lang="en-US"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49</a:t>
            </a:fld>
            <a:endParaRPr lang="en-US" dirty="0"/>
          </a:p>
        </p:txBody>
      </p:sp>
      <p:graphicFrame>
        <p:nvGraphicFramePr>
          <p:cNvPr id="5" name="Table 4"/>
          <p:cNvGraphicFramePr>
            <a:graphicFrameLocks noGrp="1"/>
          </p:cNvGraphicFramePr>
          <p:nvPr/>
        </p:nvGraphicFramePr>
        <p:xfrm>
          <a:off x="838200" y="2514601"/>
          <a:ext cx="6858001" cy="1584960"/>
        </p:xfrm>
        <a:graphic>
          <a:graphicData uri="http://schemas.openxmlformats.org/drawingml/2006/table">
            <a:tbl>
              <a:tblPr firstRow="1" bandRow="1">
                <a:tableStyleId>{5C22544A-7EE6-4342-B048-85BDC9FD1C3A}</a:tableStyleId>
              </a:tblPr>
              <a:tblGrid>
                <a:gridCol w="990600"/>
                <a:gridCol w="1752600"/>
                <a:gridCol w="2400301"/>
                <a:gridCol w="1714500"/>
              </a:tblGrid>
              <a:tr h="533399">
                <a:tc>
                  <a:txBody>
                    <a:bodyPr/>
                    <a:lstStyle/>
                    <a:p>
                      <a:r>
                        <a:rPr lang="en-US" dirty="0" smtClean="0"/>
                        <a:t>price</a:t>
                      </a:r>
                      <a:endParaRPr lang="en-US" dirty="0"/>
                    </a:p>
                  </a:txBody>
                  <a:tcPr/>
                </a:tc>
                <a:tc>
                  <a:txBody>
                    <a:bodyPr/>
                    <a:lstStyle/>
                    <a:p>
                      <a:r>
                        <a:rPr lang="en-US" dirty="0" smtClean="0"/>
                        <a:t>% change in price</a:t>
                      </a:r>
                      <a:endParaRPr lang="en-US" dirty="0"/>
                    </a:p>
                  </a:txBody>
                  <a:tcPr/>
                </a:tc>
                <a:tc>
                  <a:txBody>
                    <a:bodyPr/>
                    <a:lstStyle/>
                    <a:p>
                      <a:r>
                        <a:rPr lang="en-US" dirty="0" smtClean="0"/>
                        <a:t>Quantity</a:t>
                      </a:r>
                      <a:r>
                        <a:rPr lang="en-US" baseline="0" dirty="0" smtClean="0"/>
                        <a:t> demanded</a:t>
                      </a:r>
                      <a:endParaRPr lang="en-US" dirty="0"/>
                    </a:p>
                  </a:txBody>
                  <a:tcPr/>
                </a:tc>
                <a:tc>
                  <a:txBody>
                    <a:bodyPr/>
                    <a:lstStyle/>
                    <a:p>
                      <a:r>
                        <a:rPr lang="en-US" dirty="0" smtClean="0"/>
                        <a:t>% change in demand</a:t>
                      </a:r>
                      <a:endParaRPr lang="en-US" dirty="0"/>
                    </a:p>
                  </a:txBody>
                  <a:tcPr/>
                </a:tc>
              </a:tr>
              <a:tr h="467474">
                <a:tc>
                  <a:txBody>
                    <a:bodyPr/>
                    <a:lstStyle/>
                    <a:p>
                      <a:r>
                        <a:rPr lang="en-US" sz="2800" dirty="0" smtClean="0"/>
                        <a:t>10</a:t>
                      </a:r>
                    </a:p>
                    <a:p>
                      <a:r>
                        <a:rPr lang="en-US" sz="2800" dirty="0" smtClean="0"/>
                        <a:t>15</a:t>
                      </a:r>
                      <a:endParaRPr lang="en-US" sz="2800" dirty="0"/>
                    </a:p>
                  </a:txBody>
                  <a:tcPr/>
                </a:tc>
                <a:tc>
                  <a:txBody>
                    <a:bodyPr/>
                    <a:lstStyle/>
                    <a:p>
                      <a:endParaRPr lang="en-US" sz="2800" dirty="0" smtClean="0"/>
                    </a:p>
                    <a:p>
                      <a:r>
                        <a:rPr lang="en-US" sz="2800" dirty="0" smtClean="0"/>
                        <a:t>10</a:t>
                      </a:r>
                      <a:endParaRPr lang="en-US" sz="2800" dirty="0"/>
                    </a:p>
                  </a:txBody>
                  <a:tcPr/>
                </a:tc>
                <a:tc>
                  <a:txBody>
                    <a:bodyPr/>
                    <a:lstStyle/>
                    <a:p>
                      <a:r>
                        <a:rPr lang="en-US" sz="2800" dirty="0" smtClean="0"/>
                        <a:t>50</a:t>
                      </a:r>
                    </a:p>
                    <a:p>
                      <a:r>
                        <a:rPr lang="en-US" sz="2800" dirty="0" smtClean="0"/>
                        <a:t>50</a:t>
                      </a:r>
                      <a:endParaRPr lang="en-US" sz="2800" dirty="0"/>
                    </a:p>
                  </a:txBody>
                  <a:tcPr/>
                </a:tc>
                <a:tc>
                  <a:txBody>
                    <a:bodyPr/>
                    <a:lstStyle/>
                    <a:p>
                      <a:endParaRPr lang="en-US" sz="2800" dirty="0" smtClean="0"/>
                    </a:p>
                    <a:p>
                      <a:r>
                        <a:rPr lang="en-US" sz="2800" dirty="0" smtClean="0"/>
                        <a:t>0</a:t>
                      </a:r>
                      <a:endParaRPr lang="en-US" sz="2800" dirty="0"/>
                    </a:p>
                  </a:txBody>
                  <a:tcPr/>
                </a:tc>
              </a:tr>
            </a:tbl>
          </a:graphicData>
        </a:graphic>
      </p:graphicFrame>
      <p:cxnSp>
        <p:nvCxnSpPr>
          <p:cNvPr id="7" name="Straight Connector 6"/>
          <p:cNvCxnSpPr/>
          <p:nvPr/>
        </p:nvCxnSpPr>
        <p:spPr>
          <a:xfrm rot="5400000">
            <a:off x="228600" y="5257800"/>
            <a:ext cx="1676400" cy="1588"/>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1066800" y="6096000"/>
            <a:ext cx="3124200" cy="158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rot="5400000">
            <a:off x="1638300" y="5295900"/>
            <a:ext cx="1600200" cy="1588"/>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1066800" y="5638800"/>
            <a:ext cx="1371600" cy="158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1066800" y="5105400"/>
            <a:ext cx="1371600" cy="1588"/>
          </a:xfrm>
          <a:prstGeom prst="line">
            <a:avLst/>
          </a:prstGeom>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762000" y="5486400"/>
            <a:ext cx="337131" cy="369332"/>
          </a:xfrm>
          <a:prstGeom prst="rect">
            <a:avLst/>
          </a:prstGeom>
          <a:noFill/>
        </p:spPr>
        <p:txBody>
          <a:bodyPr wrap="square" rtlCol="0">
            <a:spAutoFit/>
          </a:bodyPr>
          <a:lstStyle/>
          <a:p>
            <a:r>
              <a:rPr lang="en-US" dirty="0" smtClean="0"/>
              <a:t>P</a:t>
            </a:r>
            <a:endParaRPr lang="en-US" dirty="0"/>
          </a:p>
        </p:txBody>
      </p:sp>
      <p:sp>
        <p:nvSpPr>
          <p:cNvPr id="17" name="TextBox 16"/>
          <p:cNvSpPr txBox="1"/>
          <p:nvPr/>
        </p:nvSpPr>
        <p:spPr>
          <a:xfrm>
            <a:off x="762000" y="4953000"/>
            <a:ext cx="533400" cy="369332"/>
          </a:xfrm>
          <a:prstGeom prst="rect">
            <a:avLst/>
          </a:prstGeom>
          <a:noFill/>
        </p:spPr>
        <p:txBody>
          <a:bodyPr wrap="square" rtlCol="0">
            <a:spAutoFit/>
          </a:bodyPr>
          <a:lstStyle/>
          <a:p>
            <a:r>
              <a:rPr lang="en-US" dirty="0" smtClean="0"/>
              <a:t>P1</a:t>
            </a:r>
            <a:endParaRPr lang="en-US" dirty="0"/>
          </a:p>
        </p:txBody>
      </p:sp>
      <p:sp>
        <p:nvSpPr>
          <p:cNvPr id="18" name="TextBox 17"/>
          <p:cNvSpPr txBox="1"/>
          <p:nvPr/>
        </p:nvSpPr>
        <p:spPr>
          <a:xfrm>
            <a:off x="838200" y="4267200"/>
            <a:ext cx="413331" cy="369332"/>
          </a:xfrm>
          <a:prstGeom prst="rect">
            <a:avLst/>
          </a:prstGeom>
          <a:noFill/>
        </p:spPr>
        <p:txBody>
          <a:bodyPr wrap="square" rtlCol="0">
            <a:spAutoFit/>
          </a:bodyPr>
          <a:lstStyle/>
          <a:p>
            <a:r>
              <a:rPr lang="en-US" dirty="0" smtClean="0"/>
              <a:t>Y</a:t>
            </a:r>
            <a:endParaRPr lang="en-US" dirty="0"/>
          </a:p>
        </p:txBody>
      </p:sp>
      <p:sp>
        <p:nvSpPr>
          <p:cNvPr id="19" name="TextBox 18"/>
          <p:cNvSpPr txBox="1"/>
          <p:nvPr/>
        </p:nvSpPr>
        <p:spPr>
          <a:xfrm>
            <a:off x="838200" y="6019800"/>
            <a:ext cx="413331" cy="369332"/>
          </a:xfrm>
          <a:prstGeom prst="rect">
            <a:avLst/>
          </a:prstGeom>
          <a:noFill/>
        </p:spPr>
        <p:txBody>
          <a:bodyPr wrap="square" rtlCol="0">
            <a:spAutoFit/>
          </a:bodyPr>
          <a:lstStyle/>
          <a:p>
            <a:r>
              <a:rPr lang="en-US" dirty="0" smtClean="0"/>
              <a:t>O</a:t>
            </a:r>
            <a:endParaRPr lang="en-US" dirty="0"/>
          </a:p>
        </p:txBody>
      </p:sp>
      <p:sp>
        <p:nvSpPr>
          <p:cNvPr id="20" name="TextBox 19"/>
          <p:cNvSpPr txBox="1"/>
          <p:nvPr/>
        </p:nvSpPr>
        <p:spPr>
          <a:xfrm>
            <a:off x="2209800" y="6019800"/>
            <a:ext cx="413331" cy="369332"/>
          </a:xfrm>
          <a:prstGeom prst="rect">
            <a:avLst/>
          </a:prstGeom>
          <a:noFill/>
        </p:spPr>
        <p:txBody>
          <a:bodyPr wrap="square" rtlCol="0">
            <a:spAutoFit/>
          </a:bodyPr>
          <a:lstStyle/>
          <a:p>
            <a:r>
              <a:rPr lang="en-US" dirty="0" smtClean="0"/>
              <a:t>Q</a:t>
            </a:r>
            <a:endParaRPr lang="en-US" dirty="0"/>
          </a:p>
        </p:txBody>
      </p:sp>
      <p:sp>
        <p:nvSpPr>
          <p:cNvPr id="21" name="TextBox 20"/>
          <p:cNvSpPr txBox="1"/>
          <p:nvPr/>
        </p:nvSpPr>
        <p:spPr>
          <a:xfrm>
            <a:off x="2362200" y="4267200"/>
            <a:ext cx="260931" cy="369332"/>
          </a:xfrm>
          <a:prstGeom prst="rect">
            <a:avLst/>
          </a:prstGeom>
          <a:noFill/>
        </p:spPr>
        <p:txBody>
          <a:bodyPr wrap="square" rtlCol="0">
            <a:spAutoFit/>
          </a:bodyPr>
          <a:lstStyle/>
          <a:p>
            <a:r>
              <a:rPr lang="en-US" dirty="0" smtClean="0"/>
              <a:t>D</a:t>
            </a:r>
            <a:endParaRPr lang="en-US" dirty="0"/>
          </a:p>
        </p:txBody>
      </p:sp>
      <p:sp>
        <p:nvSpPr>
          <p:cNvPr id="22" name="TextBox 21"/>
          <p:cNvSpPr txBox="1"/>
          <p:nvPr/>
        </p:nvSpPr>
        <p:spPr>
          <a:xfrm rot="16200000">
            <a:off x="157549" y="4746367"/>
            <a:ext cx="1110735" cy="369332"/>
          </a:xfrm>
          <a:prstGeom prst="rect">
            <a:avLst/>
          </a:prstGeom>
          <a:noFill/>
        </p:spPr>
        <p:txBody>
          <a:bodyPr wrap="square" rtlCol="0">
            <a:spAutoFit/>
          </a:bodyPr>
          <a:lstStyle/>
          <a:p>
            <a:r>
              <a:rPr lang="en-US" dirty="0" smtClean="0"/>
              <a:t>PRICE</a:t>
            </a:r>
            <a:endParaRPr lang="en-US" dirty="0"/>
          </a:p>
        </p:txBody>
      </p:sp>
      <p:sp>
        <p:nvSpPr>
          <p:cNvPr id="23" name="TextBox 22"/>
          <p:cNvSpPr txBox="1"/>
          <p:nvPr/>
        </p:nvSpPr>
        <p:spPr>
          <a:xfrm>
            <a:off x="4114800" y="5943600"/>
            <a:ext cx="337131" cy="369332"/>
          </a:xfrm>
          <a:prstGeom prst="rect">
            <a:avLst/>
          </a:prstGeom>
          <a:noFill/>
        </p:spPr>
        <p:txBody>
          <a:bodyPr wrap="square" rtlCol="0">
            <a:spAutoFit/>
          </a:bodyPr>
          <a:lstStyle/>
          <a:p>
            <a:r>
              <a:rPr lang="en-US" dirty="0" smtClean="0"/>
              <a:t>X</a:t>
            </a:r>
            <a:endParaRPr lang="en-US" dirty="0"/>
          </a:p>
        </p:txBody>
      </p:sp>
      <p:sp>
        <p:nvSpPr>
          <p:cNvPr id="24" name="TextBox 23"/>
          <p:cNvSpPr txBox="1"/>
          <p:nvPr/>
        </p:nvSpPr>
        <p:spPr>
          <a:xfrm>
            <a:off x="1143000" y="6096000"/>
            <a:ext cx="2667000" cy="369332"/>
          </a:xfrm>
          <a:prstGeom prst="rect">
            <a:avLst/>
          </a:prstGeom>
          <a:noFill/>
        </p:spPr>
        <p:txBody>
          <a:bodyPr wrap="square" rtlCol="0">
            <a:spAutoFit/>
          </a:bodyPr>
          <a:lstStyle/>
          <a:p>
            <a:r>
              <a:rPr lang="en-US" dirty="0" smtClean="0"/>
              <a:t>Quantity demanded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lstStyle/>
          <a:p>
            <a:pPr marL="514350" indent="-514350">
              <a:buFont typeface="Wingdings" pitchFamily="2" charset="2"/>
              <a:buChar char="Ø"/>
            </a:pPr>
            <a:r>
              <a:rPr lang="en-US" dirty="0" smtClean="0"/>
              <a:t>Cross demand: It refers to the various quantities  of commodity which will be purchased with reference to change in the price of other related goods, other things being constant.       Q</a:t>
            </a:r>
            <a:r>
              <a:rPr lang="en-US" baseline="-25000" dirty="0" smtClean="0"/>
              <a:t>x</a:t>
            </a:r>
            <a:r>
              <a:rPr lang="en-US" dirty="0" smtClean="0"/>
              <a:t> =f (p</a:t>
            </a:r>
            <a:r>
              <a:rPr lang="en-US" baseline="-25000" dirty="0" smtClean="0"/>
              <a:t>y </a:t>
            </a:r>
            <a:r>
              <a:rPr lang="en-US" dirty="0" smtClean="0"/>
              <a:t>)</a:t>
            </a:r>
          </a:p>
          <a:p>
            <a:pPr marL="514350" indent="-514350">
              <a:buFont typeface="Wingdings" pitchFamily="2" charset="2"/>
              <a:buChar char="Ø"/>
            </a:pPr>
            <a:r>
              <a:rPr lang="en-US" dirty="0" smtClean="0"/>
              <a:t>Joint demand:  when several things are demanded for a joint purpose, it is a case of joint demand. For example , milk, tea leaves and sugar are wanted for making tea which is the case of joint demand.</a:t>
            </a:r>
          </a:p>
          <a:p>
            <a:pPr marL="514350" indent="-514350">
              <a:buFont typeface="Wingdings" pitchFamily="2" charset="2"/>
              <a:buChar char="Ø"/>
            </a:pPr>
            <a:r>
              <a:rPr lang="en-US" dirty="0" smtClean="0"/>
              <a:t>Composite demand: when a good is demanded for a several uses, it is called composite demand. Ex. Demand for electricity.</a:t>
            </a:r>
          </a:p>
          <a:p>
            <a:pPr marL="514350" indent="-514350">
              <a:buNone/>
            </a:pPr>
            <a:endParaRPr lang="en-US" baseline="-25000"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5</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10600" cy="5562600"/>
          </a:xfrm>
        </p:spPr>
        <p:txBody>
          <a:bodyPr>
            <a:normAutofit/>
          </a:bodyPr>
          <a:lstStyle/>
          <a:p>
            <a:r>
              <a:rPr lang="en-US" sz="2800" dirty="0" smtClean="0"/>
              <a:t>Relatively inelastic demand. (e</a:t>
            </a:r>
            <a:r>
              <a:rPr lang="en-US" sz="2800" baseline="-25000" dirty="0" smtClean="0"/>
              <a:t>p</a:t>
            </a:r>
            <a:r>
              <a:rPr lang="en-US" sz="2800" dirty="0" smtClean="0"/>
              <a:t> &lt;1)</a:t>
            </a:r>
          </a:p>
          <a:p>
            <a:r>
              <a:rPr lang="en-US" sz="2800" dirty="0" smtClean="0"/>
              <a:t>Percentage change in quantity demand is less than percentage  change in price is called relatively inelastic demand.</a:t>
            </a:r>
          </a:p>
          <a:p>
            <a:endParaRPr lang="en-US" sz="2800" dirty="0" smtClean="0"/>
          </a:p>
          <a:p>
            <a:endParaRPr lang="en-US" sz="2800" dirty="0" smtClean="0"/>
          </a:p>
          <a:p>
            <a:endParaRPr lang="en-US" sz="2800" dirty="0" smtClean="0"/>
          </a:p>
          <a:p>
            <a:endParaRPr lang="en-US" sz="2800" dirty="0" smtClean="0"/>
          </a:p>
          <a:p>
            <a:pPr>
              <a:buNone/>
            </a:pPr>
            <a:r>
              <a:rPr lang="en-US" sz="2800" dirty="0" smtClean="0"/>
              <a:t>  (20%&gt;10%)                             (Relatively inelastic)</a:t>
            </a:r>
          </a:p>
          <a:p>
            <a:pPr>
              <a:buNone/>
            </a:pPr>
            <a:r>
              <a:rPr lang="en-US" sz="2800" dirty="0" smtClean="0"/>
              <a:t>                                                         ∆P&gt;∆q</a:t>
            </a:r>
          </a:p>
          <a:p>
            <a:endParaRPr lang="en-US" sz="2800" dirty="0" smtClean="0"/>
          </a:p>
        </p:txBody>
      </p:sp>
      <p:sp>
        <p:nvSpPr>
          <p:cNvPr id="4" name="Slide Number Placeholder 3"/>
          <p:cNvSpPr>
            <a:spLocks noGrp="1"/>
          </p:cNvSpPr>
          <p:nvPr>
            <p:ph type="sldNum" sz="quarter" idx="12"/>
          </p:nvPr>
        </p:nvSpPr>
        <p:spPr/>
        <p:txBody>
          <a:bodyPr/>
          <a:lstStyle/>
          <a:p>
            <a:fld id="{91E94460-E04D-4C40-995E-9D845FB9259D}" type="slidenum">
              <a:rPr lang="en-US" smtClean="0"/>
              <a:pPr/>
              <a:t>50</a:t>
            </a:fld>
            <a:endParaRPr lang="en-US" dirty="0"/>
          </a:p>
        </p:txBody>
      </p:sp>
      <p:graphicFrame>
        <p:nvGraphicFramePr>
          <p:cNvPr id="5" name="Table 4"/>
          <p:cNvGraphicFramePr>
            <a:graphicFrameLocks noGrp="1"/>
          </p:cNvGraphicFramePr>
          <p:nvPr/>
        </p:nvGraphicFramePr>
        <p:xfrm>
          <a:off x="533400" y="3048001"/>
          <a:ext cx="7772400" cy="1737360"/>
        </p:xfrm>
        <a:graphic>
          <a:graphicData uri="http://schemas.openxmlformats.org/drawingml/2006/table">
            <a:tbl>
              <a:tblPr firstRow="1" bandRow="1">
                <a:tableStyleId>{5C22544A-7EE6-4342-B048-85BDC9FD1C3A}</a:tableStyleId>
              </a:tblPr>
              <a:tblGrid>
                <a:gridCol w="830062"/>
                <a:gridCol w="2294137"/>
                <a:gridCol w="2384394"/>
                <a:gridCol w="2263807"/>
              </a:tblGrid>
              <a:tr h="8656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price</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change in price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a:txBody>
                  <a:tcPr/>
                </a:tc>
                <a:tc>
                  <a:txBody>
                    <a:bodyPr/>
                    <a:lstStyle/>
                    <a:p>
                      <a:r>
                        <a:rPr lang="en-US" dirty="0" smtClean="0"/>
                        <a:t>Quantity</a:t>
                      </a:r>
                      <a:r>
                        <a:rPr lang="en-US" baseline="0" dirty="0" smtClean="0"/>
                        <a:t> demanded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change in demand</a:t>
                      </a:r>
                    </a:p>
                    <a:p>
                      <a:endParaRPr lang="en-US" dirty="0"/>
                    </a:p>
                  </a:txBody>
                  <a:tcPr/>
                </a:tc>
              </a:tr>
              <a:tr h="810781">
                <a:tc>
                  <a:txBody>
                    <a:bodyPr/>
                    <a:lstStyle/>
                    <a:p>
                      <a:r>
                        <a:rPr lang="en-US" sz="2400" dirty="0" smtClean="0"/>
                        <a:t>25</a:t>
                      </a:r>
                    </a:p>
                    <a:p>
                      <a:r>
                        <a:rPr lang="en-US" sz="2400" dirty="0" smtClean="0"/>
                        <a:t>20</a:t>
                      </a:r>
                      <a:endParaRPr lang="en-US" sz="2400" dirty="0"/>
                    </a:p>
                  </a:txBody>
                  <a:tcPr/>
                </a:tc>
                <a:tc>
                  <a:txBody>
                    <a:bodyPr/>
                    <a:lstStyle/>
                    <a:p>
                      <a:r>
                        <a:rPr lang="en-US" sz="2400" dirty="0" smtClean="0"/>
                        <a:t>-</a:t>
                      </a:r>
                    </a:p>
                    <a:p>
                      <a:r>
                        <a:rPr lang="en-US" sz="2400" dirty="0" smtClean="0"/>
                        <a:t>20%</a:t>
                      </a:r>
                    </a:p>
                  </a:txBody>
                  <a:tcPr/>
                </a:tc>
                <a:tc>
                  <a:txBody>
                    <a:bodyPr/>
                    <a:lstStyle/>
                    <a:p>
                      <a:r>
                        <a:rPr lang="en-US" sz="2400" dirty="0" smtClean="0"/>
                        <a:t>50</a:t>
                      </a:r>
                    </a:p>
                    <a:p>
                      <a:r>
                        <a:rPr lang="en-US" sz="2400" dirty="0" smtClean="0"/>
                        <a:t>55</a:t>
                      </a:r>
                      <a:endParaRPr lang="en-US" sz="2400" dirty="0"/>
                    </a:p>
                  </a:txBody>
                  <a:tcPr/>
                </a:tc>
                <a:tc>
                  <a:txBody>
                    <a:bodyPr/>
                    <a:lstStyle/>
                    <a:p>
                      <a:r>
                        <a:rPr lang="en-US" sz="2400" dirty="0" smtClean="0"/>
                        <a:t>-</a:t>
                      </a:r>
                    </a:p>
                    <a:p>
                      <a:r>
                        <a:rPr lang="en-US" sz="2400" dirty="0" smtClean="0"/>
                        <a:t>10%</a:t>
                      </a:r>
                      <a:endParaRPr lang="en-US" sz="2400" dirty="0"/>
                    </a:p>
                  </a:txBody>
                  <a:tcPr/>
                </a:tc>
              </a:tr>
            </a:tbl>
          </a:graphicData>
        </a:graphic>
      </p:graphicFrame>
      <p:cxnSp>
        <p:nvCxnSpPr>
          <p:cNvPr id="7" name="Straight Connector 6"/>
          <p:cNvCxnSpPr/>
          <p:nvPr/>
        </p:nvCxnSpPr>
        <p:spPr>
          <a:xfrm rot="5400000">
            <a:off x="1790700" y="552450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514600" y="6248400"/>
            <a:ext cx="2667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514600" y="502920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3352800" y="5638800"/>
            <a:ext cx="1219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6200000" flipH="1">
            <a:off x="3543300" y="5219700"/>
            <a:ext cx="12192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514600" y="5791200"/>
            <a:ext cx="1752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4039394" y="6019800"/>
            <a:ext cx="456406" cy="794"/>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09800" y="4953000"/>
            <a:ext cx="260931" cy="369332"/>
          </a:xfrm>
          <a:prstGeom prst="rect">
            <a:avLst/>
          </a:prstGeom>
          <a:noFill/>
        </p:spPr>
        <p:txBody>
          <a:bodyPr wrap="square" rtlCol="0">
            <a:spAutoFit/>
          </a:bodyPr>
          <a:lstStyle/>
          <a:p>
            <a:r>
              <a:rPr lang="en-US" dirty="0" smtClean="0"/>
              <a:t>P</a:t>
            </a:r>
            <a:endParaRPr lang="en-US" dirty="0"/>
          </a:p>
        </p:txBody>
      </p:sp>
      <p:sp>
        <p:nvSpPr>
          <p:cNvPr id="24" name="TextBox 23"/>
          <p:cNvSpPr txBox="1"/>
          <p:nvPr/>
        </p:nvSpPr>
        <p:spPr>
          <a:xfrm>
            <a:off x="2133600" y="5562600"/>
            <a:ext cx="533400" cy="369332"/>
          </a:xfrm>
          <a:prstGeom prst="rect">
            <a:avLst/>
          </a:prstGeom>
          <a:noFill/>
        </p:spPr>
        <p:txBody>
          <a:bodyPr wrap="square" rtlCol="0">
            <a:spAutoFit/>
          </a:bodyPr>
          <a:lstStyle/>
          <a:p>
            <a:r>
              <a:rPr lang="en-US" dirty="0" smtClean="0"/>
              <a:t>P</a:t>
            </a:r>
            <a:r>
              <a:rPr lang="en-US" baseline="-25000" dirty="0" smtClean="0"/>
              <a:t>0</a:t>
            </a:r>
            <a:endParaRPr lang="en-US" baseline="-25000" dirty="0"/>
          </a:p>
        </p:txBody>
      </p:sp>
      <p:sp>
        <p:nvSpPr>
          <p:cNvPr id="25" name="TextBox 24"/>
          <p:cNvSpPr txBox="1"/>
          <p:nvPr/>
        </p:nvSpPr>
        <p:spPr>
          <a:xfrm>
            <a:off x="3810000" y="6248400"/>
            <a:ext cx="337131" cy="369332"/>
          </a:xfrm>
          <a:prstGeom prst="rect">
            <a:avLst/>
          </a:prstGeom>
          <a:noFill/>
        </p:spPr>
        <p:txBody>
          <a:bodyPr wrap="square" rtlCol="0">
            <a:spAutoFit/>
          </a:bodyPr>
          <a:lstStyle/>
          <a:p>
            <a:r>
              <a:rPr lang="en-US" dirty="0" smtClean="0"/>
              <a:t>Q</a:t>
            </a:r>
            <a:endParaRPr lang="en-US" dirty="0"/>
          </a:p>
        </p:txBody>
      </p:sp>
      <p:sp>
        <p:nvSpPr>
          <p:cNvPr id="26" name="TextBox 25"/>
          <p:cNvSpPr txBox="1"/>
          <p:nvPr/>
        </p:nvSpPr>
        <p:spPr>
          <a:xfrm>
            <a:off x="4038600" y="6248400"/>
            <a:ext cx="609600" cy="369332"/>
          </a:xfrm>
          <a:prstGeom prst="rect">
            <a:avLst/>
          </a:prstGeom>
          <a:noFill/>
        </p:spPr>
        <p:txBody>
          <a:bodyPr wrap="square" rtlCol="0">
            <a:spAutoFit/>
          </a:bodyPr>
          <a:lstStyle/>
          <a:p>
            <a:r>
              <a:rPr lang="en-US" dirty="0" smtClean="0"/>
              <a:t>Q1</a:t>
            </a:r>
            <a:endParaRPr lang="en-US" dirty="0"/>
          </a:p>
        </p:txBody>
      </p:sp>
      <p:sp>
        <p:nvSpPr>
          <p:cNvPr id="27" name="TextBox 26"/>
          <p:cNvSpPr txBox="1"/>
          <p:nvPr/>
        </p:nvSpPr>
        <p:spPr>
          <a:xfrm>
            <a:off x="2286000" y="6172200"/>
            <a:ext cx="337131" cy="369332"/>
          </a:xfrm>
          <a:prstGeom prst="rect">
            <a:avLst/>
          </a:prstGeom>
          <a:noFill/>
        </p:spPr>
        <p:txBody>
          <a:bodyPr wrap="square" rtlCol="0">
            <a:spAutoFit/>
          </a:bodyPr>
          <a:lstStyle/>
          <a:p>
            <a:r>
              <a:rPr lang="en-US" dirty="0" smtClean="0"/>
              <a:t>O</a:t>
            </a:r>
            <a:endParaRPr lang="en-US" dirty="0"/>
          </a:p>
        </p:txBody>
      </p:sp>
      <p:sp>
        <p:nvSpPr>
          <p:cNvPr id="28" name="TextBox 27"/>
          <p:cNvSpPr txBox="1"/>
          <p:nvPr/>
        </p:nvSpPr>
        <p:spPr>
          <a:xfrm>
            <a:off x="5029200" y="6096000"/>
            <a:ext cx="489531" cy="369332"/>
          </a:xfrm>
          <a:prstGeom prst="rect">
            <a:avLst/>
          </a:prstGeom>
          <a:noFill/>
        </p:spPr>
        <p:txBody>
          <a:bodyPr wrap="square" rtlCol="0">
            <a:spAutoFit/>
          </a:bodyPr>
          <a:lstStyle/>
          <a:p>
            <a:r>
              <a:rPr lang="en-US" dirty="0" smtClean="0"/>
              <a:t>X</a:t>
            </a:r>
            <a:endParaRPr lang="en-US" dirty="0"/>
          </a:p>
        </p:txBody>
      </p:sp>
      <p:sp>
        <p:nvSpPr>
          <p:cNvPr id="29" name="TextBox 28"/>
          <p:cNvSpPr txBox="1"/>
          <p:nvPr/>
        </p:nvSpPr>
        <p:spPr>
          <a:xfrm>
            <a:off x="4267200" y="5867400"/>
            <a:ext cx="413331" cy="369332"/>
          </a:xfrm>
          <a:prstGeom prst="rect">
            <a:avLst/>
          </a:prstGeom>
          <a:noFill/>
        </p:spPr>
        <p:txBody>
          <a:bodyPr wrap="square" rtlCol="0">
            <a:spAutoFit/>
          </a:bodyPr>
          <a:lstStyle/>
          <a:p>
            <a:r>
              <a:rPr lang="en-US" dirty="0" smtClean="0"/>
              <a:t>D</a:t>
            </a:r>
            <a:endParaRPr lang="en-US" dirty="0"/>
          </a:p>
        </p:txBody>
      </p:sp>
      <p:sp>
        <p:nvSpPr>
          <p:cNvPr id="30" name="TextBox 29"/>
          <p:cNvSpPr txBox="1"/>
          <p:nvPr/>
        </p:nvSpPr>
        <p:spPr>
          <a:xfrm>
            <a:off x="3733800" y="4724400"/>
            <a:ext cx="260931" cy="369332"/>
          </a:xfrm>
          <a:prstGeom prst="rect">
            <a:avLst/>
          </a:prstGeom>
          <a:noFill/>
        </p:spPr>
        <p:txBody>
          <a:bodyPr wrap="square" rtlCol="0">
            <a:spAutoFit/>
          </a:bodyPr>
          <a:lstStyle/>
          <a:p>
            <a:r>
              <a:rPr lang="en-US" dirty="0" smtClean="0"/>
              <a:t>D</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pPr algn="ctr"/>
            <a:r>
              <a:rPr lang="en-US" sz="4000" b="1" i="1" dirty="0" smtClean="0"/>
              <a:t>Unitary elastic demand</a:t>
            </a:r>
            <a:endParaRPr lang="en-US" sz="4000" b="1" i="1" dirty="0"/>
          </a:p>
        </p:txBody>
      </p:sp>
      <p:sp>
        <p:nvSpPr>
          <p:cNvPr id="3" name="Content Placeholder 2"/>
          <p:cNvSpPr>
            <a:spLocks noGrp="1"/>
          </p:cNvSpPr>
          <p:nvPr>
            <p:ph idx="1"/>
          </p:nvPr>
        </p:nvSpPr>
        <p:spPr>
          <a:xfrm>
            <a:off x="304800" y="1600200"/>
            <a:ext cx="8534400" cy="5105400"/>
          </a:xfrm>
        </p:spPr>
        <p:txBody>
          <a:bodyPr/>
          <a:lstStyle/>
          <a:p>
            <a:pPr>
              <a:buNone/>
            </a:pPr>
            <a:r>
              <a:rPr lang="en-US" dirty="0" smtClean="0"/>
              <a:t>   If the percentage change in price is equal to percentage change in quantity demanded, it will said to be a unitary elastic demand.</a:t>
            </a:r>
          </a:p>
          <a:p>
            <a:pPr>
              <a:buNone/>
            </a:pPr>
            <a:endParaRPr lang="en-US" dirty="0" smtClean="0"/>
          </a:p>
          <a:p>
            <a:pPr>
              <a:buNone/>
            </a:pPr>
            <a:endParaRPr lang="en-US" dirty="0" smtClean="0"/>
          </a:p>
          <a:p>
            <a:pPr>
              <a:buNone/>
            </a:pPr>
            <a:endParaRPr lang="en-US" dirty="0" smtClean="0"/>
          </a:p>
          <a:p>
            <a:pPr>
              <a:buNone/>
            </a:pPr>
            <a:r>
              <a:rPr lang="en-US" dirty="0" smtClean="0"/>
              <a:t>                           (∆P =∆q) (20%=20%)</a:t>
            </a:r>
          </a:p>
        </p:txBody>
      </p:sp>
      <p:sp>
        <p:nvSpPr>
          <p:cNvPr id="4" name="Slide Number Placeholder 3"/>
          <p:cNvSpPr>
            <a:spLocks noGrp="1"/>
          </p:cNvSpPr>
          <p:nvPr>
            <p:ph type="sldNum" sz="quarter" idx="12"/>
          </p:nvPr>
        </p:nvSpPr>
        <p:spPr/>
        <p:txBody>
          <a:bodyPr/>
          <a:lstStyle/>
          <a:p>
            <a:fld id="{91E94460-E04D-4C40-995E-9D845FB9259D}" type="slidenum">
              <a:rPr lang="en-US" smtClean="0"/>
              <a:pPr/>
              <a:t>51</a:t>
            </a:fld>
            <a:endParaRPr lang="en-US" dirty="0"/>
          </a:p>
        </p:txBody>
      </p:sp>
      <p:graphicFrame>
        <p:nvGraphicFramePr>
          <p:cNvPr id="5" name="Table 4"/>
          <p:cNvGraphicFramePr>
            <a:graphicFrameLocks noGrp="1"/>
          </p:cNvGraphicFramePr>
          <p:nvPr/>
        </p:nvGraphicFramePr>
        <p:xfrm>
          <a:off x="685800" y="2971800"/>
          <a:ext cx="8153399" cy="1315720"/>
        </p:xfrm>
        <a:graphic>
          <a:graphicData uri="http://schemas.openxmlformats.org/drawingml/2006/table">
            <a:tbl>
              <a:tblPr firstRow="1" bandRow="1">
                <a:tableStyleId>{5C22544A-7EE6-4342-B048-85BDC9FD1C3A}</a:tableStyleId>
              </a:tblPr>
              <a:tblGrid>
                <a:gridCol w="926523"/>
                <a:gridCol w="2045277"/>
                <a:gridCol w="2438400"/>
                <a:gridCol w="2743199"/>
              </a:tblGrid>
              <a:tr h="370840">
                <a:tc>
                  <a:txBody>
                    <a:bodyPr/>
                    <a:lstStyle/>
                    <a:p>
                      <a:r>
                        <a:rPr lang="en-US" dirty="0" smtClean="0"/>
                        <a:t>Price </a:t>
                      </a:r>
                      <a:endParaRPr lang="en-US" dirty="0"/>
                    </a:p>
                  </a:txBody>
                  <a:tcPr/>
                </a:tc>
                <a:tc>
                  <a:txBody>
                    <a:bodyPr/>
                    <a:lstStyle/>
                    <a:p>
                      <a:r>
                        <a:rPr lang="en-US" dirty="0" smtClean="0"/>
                        <a:t>%change in price</a:t>
                      </a:r>
                      <a:endParaRPr lang="en-US" dirty="0"/>
                    </a:p>
                  </a:txBody>
                  <a:tcPr/>
                </a:tc>
                <a:tc>
                  <a:txBody>
                    <a:bodyPr/>
                    <a:lstStyle/>
                    <a:p>
                      <a:r>
                        <a:rPr lang="en-US" dirty="0" smtClean="0"/>
                        <a:t>Quantity demanded</a:t>
                      </a:r>
                      <a:endParaRPr lang="en-US" dirty="0"/>
                    </a:p>
                  </a:txBody>
                  <a:tcPr/>
                </a:tc>
                <a:tc>
                  <a:txBody>
                    <a:bodyPr/>
                    <a:lstStyle/>
                    <a:p>
                      <a:r>
                        <a:rPr lang="en-US" dirty="0" smtClean="0"/>
                        <a:t>% change in demand</a:t>
                      </a:r>
                      <a:endParaRPr lang="en-US" dirty="0"/>
                    </a:p>
                  </a:txBody>
                  <a:tcPr/>
                </a:tc>
              </a:tr>
              <a:tr h="370840">
                <a:tc>
                  <a:txBody>
                    <a:bodyPr/>
                    <a:lstStyle/>
                    <a:p>
                      <a:r>
                        <a:rPr lang="en-US" sz="2800" dirty="0" smtClean="0"/>
                        <a:t>25</a:t>
                      </a:r>
                    </a:p>
                    <a:p>
                      <a:r>
                        <a:rPr lang="en-US" sz="2800" dirty="0" smtClean="0"/>
                        <a:t>20</a:t>
                      </a:r>
                      <a:endParaRPr lang="en-US" sz="2800" dirty="0"/>
                    </a:p>
                  </a:txBody>
                  <a:tcPr/>
                </a:tc>
                <a:tc>
                  <a:txBody>
                    <a:bodyPr/>
                    <a:lstStyle/>
                    <a:p>
                      <a:r>
                        <a:rPr lang="en-US" sz="2800" dirty="0" smtClean="0"/>
                        <a:t>-</a:t>
                      </a:r>
                    </a:p>
                    <a:p>
                      <a:r>
                        <a:rPr lang="en-US" sz="2800" dirty="0" smtClean="0"/>
                        <a:t>20%</a:t>
                      </a:r>
                      <a:endParaRPr lang="en-US" sz="2800" dirty="0"/>
                    </a:p>
                  </a:txBody>
                  <a:tcPr/>
                </a:tc>
                <a:tc>
                  <a:txBody>
                    <a:bodyPr/>
                    <a:lstStyle/>
                    <a:p>
                      <a:r>
                        <a:rPr lang="en-US" sz="2800" dirty="0" smtClean="0"/>
                        <a:t>50</a:t>
                      </a:r>
                    </a:p>
                    <a:p>
                      <a:r>
                        <a:rPr lang="en-US" sz="2800" dirty="0" smtClean="0"/>
                        <a:t>60</a:t>
                      </a:r>
                      <a:endParaRPr lang="en-US" sz="2800" dirty="0"/>
                    </a:p>
                  </a:txBody>
                  <a:tcPr/>
                </a:tc>
                <a:tc>
                  <a:txBody>
                    <a:bodyPr/>
                    <a:lstStyle/>
                    <a:p>
                      <a:r>
                        <a:rPr lang="en-US" sz="2800" dirty="0" smtClean="0"/>
                        <a:t>-</a:t>
                      </a:r>
                    </a:p>
                    <a:p>
                      <a:r>
                        <a:rPr lang="en-US" sz="2800" dirty="0" smtClean="0"/>
                        <a:t>20%</a:t>
                      </a:r>
                      <a:endParaRPr lang="en-US" sz="2800" dirty="0"/>
                    </a:p>
                  </a:txBody>
                  <a:tcPr/>
                </a:tc>
              </a:tr>
            </a:tbl>
          </a:graphicData>
        </a:graphic>
      </p:graphicFrame>
      <p:cxnSp>
        <p:nvCxnSpPr>
          <p:cNvPr id="7" name="Straight Connector 6"/>
          <p:cNvCxnSpPr/>
          <p:nvPr/>
        </p:nvCxnSpPr>
        <p:spPr>
          <a:xfrm rot="5400000">
            <a:off x="610394" y="5485606"/>
            <a:ext cx="1828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524000" y="6400800"/>
            <a:ext cx="2819400" cy="158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1828800" y="4800600"/>
            <a:ext cx="1981200" cy="137160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1524000" y="5257800"/>
            <a:ext cx="990600" cy="158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rot="5400000">
            <a:off x="1943100" y="5829300"/>
            <a:ext cx="1143000" cy="1588"/>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1524000" y="5867400"/>
            <a:ext cx="1828800" cy="1588"/>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rot="5400000">
            <a:off x="3086100" y="6134100"/>
            <a:ext cx="533400" cy="1588"/>
          </a:xfrm>
          <a:prstGeom prst="line">
            <a:avLst/>
          </a:prstGeom>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3733800" y="5105400"/>
            <a:ext cx="3886200" cy="461665"/>
          </a:xfrm>
          <a:prstGeom prst="rect">
            <a:avLst/>
          </a:prstGeom>
          <a:noFill/>
        </p:spPr>
        <p:txBody>
          <a:bodyPr wrap="square" rtlCol="0">
            <a:spAutoFit/>
          </a:bodyPr>
          <a:lstStyle/>
          <a:p>
            <a:r>
              <a:rPr lang="en-US" dirty="0" smtClean="0"/>
              <a:t>(</a:t>
            </a:r>
            <a:r>
              <a:rPr lang="en-US" sz="2400" b="1" i="1" dirty="0" smtClean="0"/>
              <a:t>UNITARY  ELASTIC)</a:t>
            </a:r>
            <a:endParaRPr lang="en-US" sz="2400" b="1" i="1" dirty="0"/>
          </a:p>
        </p:txBody>
      </p:sp>
      <p:sp>
        <p:nvSpPr>
          <p:cNvPr id="22" name="TextBox 21"/>
          <p:cNvSpPr txBox="1"/>
          <p:nvPr/>
        </p:nvSpPr>
        <p:spPr>
          <a:xfrm>
            <a:off x="1295400" y="5715000"/>
            <a:ext cx="319318" cy="369332"/>
          </a:xfrm>
          <a:prstGeom prst="rect">
            <a:avLst/>
          </a:prstGeom>
          <a:noFill/>
        </p:spPr>
        <p:txBody>
          <a:bodyPr wrap="none" rtlCol="0">
            <a:spAutoFit/>
          </a:bodyPr>
          <a:lstStyle/>
          <a:p>
            <a:r>
              <a:rPr lang="en-US" dirty="0" smtClean="0"/>
              <a:t>P</a:t>
            </a:r>
            <a:endParaRPr lang="en-US" dirty="0"/>
          </a:p>
        </p:txBody>
      </p:sp>
      <p:sp>
        <p:nvSpPr>
          <p:cNvPr id="23" name="TextBox 22"/>
          <p:cNvSpPr txBox="1"/>
          <p:nvPr/>
        </p:nvSpPr>
        <p:spPr>
          <a:xfrm>
            <a:off x="1219200" y="5181600"/>
            <a:ext cx="685800" cy="369332"/>
          </a:xfrm>
          <a:prstGeom prst="rect">
            <a:avLst/>
          </a:prstGeom>
          <a:noFill/>
        </p:spPr>
        <p:txBody>
          <a:bodyPr wrap="square" rtlCol="0">
            <a:spAutoFit/>
          </a:bodyPr>
          <a:lstStyle/>
          <a:p>
            <a:r>
              <a:rPr lang="en-US" dirty="0" smtClean="0"/>
              <a:t>P</a:t>
            </a:r>
            <a:r>
              <a:rPr lang="en-US" baseline="-25000" dirty="0" smtClean="0"/>
              <a:t>1</a:t>
            </a:r>
            <a:endParaRPr lang="en-US" baseline="-25000" dirty="0"/>
          </a:p>
        </p:txBody>
      </p:sp>
      <p:sp>
        <p:nvSpPr>
          <p:cNvPr id="24" name="TextBox 23"/>
          <p:cNvSpPr txBox="1"/>
          <p:nvPr/>
        </p:nvSpPr>
        <p:spPr>
          <a:xfrm>
            <a:off x="1371600" y="4419600"/>
            <a:ext cx="260931" cy="369332"/>
          </a:xfrm>
          <a:prstGeom prst="rect">
            <a:avLst/>
          </a:prstGeom>
          <a:noFill/>
        </p:spPr>
        <p:txBody>
          <a:bodyPr wrap="square" rtlCol="0">
            <a:spAutoFit/>
          </a:bodyPr>
          <a:lstStyle/>
          <a:p>
            <a:r>
              <a:rPr lang="en-US" dirty="0" smtClean="0"/>
              <a:t>Y</a:t>
            </a:r>
            <a:endParaRPr lang="en-US" dirty="0"/>
          </a:p>
        </p:txBody>
      </p:sp>
      <p:sp>
        <p:nvSpPr>
          <p:cNvPr id="25" name="TextBox 24"/>
          <p:cNvSpPr txBox="1"/>
          <p:nvPr/>
        </p:nvSpPr>
        <p:spPr>
          <a:xfrm>
            <a:off x="1371600" y="6324600"/>
            <a:ext cx="337131" cy="369332"/>
          </a:xfrm>
          <a:prstGeom prst="rect">
            <a:avLst/>
          </a:prstGeom>
          <a:noFill/>
        </p:spPr>
        <p:txBody>
          <a:bodyPr wrap="square" rtlCol="0">
            <a:spAutoFit/>
          </a:bodyPr>
          <a:lstStyle/>
          <a:p>
            <a:r>
              <a:rPr lang="en-US" dirty="0" smtClean="0"/>
              <a:t>O</a:t>
            </a:r>
            <a:endParaRPr lang="en-US" dirty="0"/>
          </a:p>
        </p:txBody>
      </p:sp>
      <p:sp>
        <p:nvSpPr>
          <p:cNvPr id="26" name="TextBox 25"/>
          <p:cNvSpPr txBox="1"/>
          <p:nvPr/>
        </p:nvSpPr>
        <p:spPr>
          <a:xfrm>
            <a:off x="2286000" y="6324600"/>
            <a:ext cx="337131" cy="369332"/>
          </a:xfrm>
          <a:prstGeom prst="rect">
            <a:avLst/>
          </a:prstGeom>
          <a:noFill/>
        </p:spPr>
        <p:txBody>
          <a:bodyPr wrap="square" rtlCol="0">
            <a:spAutoFit/>
          </a:bodyPr>
          <a:lstStyle/>
          <a:p>
            <a:r>
              <a:rPr lang="en-US" dirty="0" smtClean="0"/>
              <a:t>Q</a:t>
            </a:r>
            <a:endParaRPr lang="en-US" dirty="0"/>
          </a:p>
        </p:txBody>
      </p:sp>
      <p:sp>
        <p:nvSpPr>
          <p:cNvPr id="27" name="TextBox 26"/>
          <p:cNvSpPr txBox="1"/>
          <p:nvPr/>
        </p:nvSpPr>
        <p:spPr>
          <a:xfrm>
            <a:off x="3124200" y="6324600"/>
            <a:ext cx="533400" cy="369332"/>
          </a:xfrm>
          <a:prstGeom prst="rect">
            <a:avLst/>
          </a:prstGeom>
          <a:noFill/>
        </p:spPr>
        <p:txBody>
          <a:bodyPr wrap="square" rtlCol="0">
            <a:spAutoFit/>
          </a:bodyPr>
          <a:lstStyle/>
          <a:p>
            <a:r>
              <a:rPr lang="en-US" dirty="0" smtClean="0"/>
              <a:t>Q</a:t>
            </a:r>
            <a:r>
              <a:rPr lang="en-US" baseline="-25000" dirty="0" smtClean="0"/>
              <a:t>1</a:t>
            </a:r>
            <a:endParaRPr lang="en-US" baseline="-25000" dirty="0"/>
          </a:p>
        </p:txBody>
      </p:sp>
      <p:sp>
        <p:nvSpPr>
          <p:cNvPr id="28" name="TextBox 27"/>
          <p:cNvSpPr txBox="1"/>
          <p:nvPr/>
        </p:nvSpPr>
        <p:spPr>
          <a:xfrm>
            <a:off x="4267200" y="6324600"/>
            <a:ext cx="337131" cy="369332"/>
          </a:xfrm>
          <a:prstGeom prst="rect">
            <a:avLst/>
          </a:prstGeom>
          <a:noFill/>
        </p:spPr>
        <p:txBody>
          <a:bodyPr wrap="square" rtlCol="0">
            <a:spAutoFit/>
          </a:bodyPr>
          <a:lstStyle/>
          <a:p>
            <a:r>
              <a:rPr lang="en-US" dirty="0" smtClean="0"/>
              <a:t>X</a:t>
            </a:r>
            <a:endParaRPr lang="en-US" dirty="0"/>
          </a:p>
        </p:txBody>
      </p:sp>
      <p:sp>
        <p:nvSpPr>
          <p:cNvPr id="29" name="TextBox 28"/>
          <p:cNvSpPr txBox="1"/>
          <p:nvPr/>
        </p:nvSpPr>
        <p:spPr>
          <a:xfrm>
            <a:off x="3733800" y="6096000"/>
            <a:ext cx="337131" cy="369332"/>
          </a:xfrm>
          <a:prstGeom prst="rect">
            <a:avLst/>
          </a:prstGeom>
          <a:noFill/>
        </p:spPr>
        <p:txBody>
          <a:bodyPr wrap="square" rtlCol="0">
            <a:spAutoFit/>
          </a:bodyPr>
          <a:lstStyle/>
          <a:p>
            <a:r>
              <a:rPr lang="en-US" dirty="0" smtClean="0"/>
              <a:t>D</a:t>
            </a:r>
            <a:endParaRPr lang="en-US" dirty="0"/>
          </a:p>
        </p:txBody>
      </p:sp>
      <p:sp>
        <p:nvSpPr>
          <p:cNvPr id="30" name="TextBox 29"/>
          <p:cNvSpPr txBox="1"/>
          <p:nvPr/>
        </p:nvSpPr>
        <p:spPr>
          <a:xfrm>
            <a:off x="1600200" y="4648200"/>
            <a:ext cx="337131" cy="369332"/>
          </a:xfrm>
          <a:prstGeom prst="rect">
            <a:avLst/>
          </a:prstGeom>
          <a:noFill/>
        </p:spPr>
        <p:txBody>
          <a:bodyPr wrap="square" rtlCol="0">
            <a:spAutoFit/>
          </a:bodyPr>
          <a:lstStyle/>
          <a:p>
            <a:r>
              <a:rPr lang="en-US" dirty="0" smtClean="0"/>
              <a:t>D</a:t>
            </a:r>
            <a:endParaRPr lang="en-US" dirty="0"/>
          </a:p>
        </p:txBody>
      </p:sp>
      <p:sp>
        <p:nvSpPr>
          <p:cNvPr id="31" name="TextBox 30"/>
          <p:cNvSpPr txBox="1"/>
          <p:nvPr/>
        </p:nvSpPr>
        <p:spPr>
          <a:xfrm>
            <a:off x="2514600" y="5029200"/>
            <a:ext cx="260931" cy="369332"/>
          </a:xfrm>
          <a:prstGeom prst="rect">
            <a:avLst/>
          </a:prstGeom>
          <a:noFill/>
        </p:spPr>
        <p:txBody>
          <a:bodyPr wrap="square" rtlCol="0">
            <a:spAutoFit/>
          </a:bodyPr>
          <a:lstStyle/>
          <a:p>
            <a:r>
              <a:rPr lang="en-US" dirty="0" smtClean="0"/>
              <a:t>R</a:t>
            </a:r>
            <a:endParaRPr lang="en-US" dirty="0"/>
          </a:p>
        </p:txBody>
      </p:sp>
      <p:sp>
        <p:nvSpPr>
          <p:cNvPr id="32" name="TextBox 31"/>
          <p:cNvSpPr txBox="1"/>
          <p:nvPr/>
        </p:nvSpPr>
        <p:spPr>
          <a:xfrm>
            <a:off x="3276600" y="5562600"/>
            <a:ext cx="641931" cy="369332"/>
          </a:xfrm>
          <a:prstGeom prst="rect">
            <a:avLst/>
          </a:prstGeom>
          <a:noFill/>
        </p:spPr>
        <p:txBody>
          <a:bodyPr wrap="square" rtlCol="0">
            <a:spAutoFit/>
          </a:bodyPr>
          <a:lstStyle/>
          <a:p>
            <a:r>
              <a:rPr lang="en-US" dirty="0" smtClean="0"/>
              <a:t>S</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sz="3600" b="1" i="1" dirty="0" smtClean="0"/>
              <a:t>Relatively elastic demand</a:t>
            </a:r>
            <a:endParaRPr lang="en-US" sz="3600" b="1" i="1" dirty="0"/>
          </a:p>
        </p:txBody>
      </p:sp>
      <p:sp>
        <p:nvSpPr>
          <p:cNvPr id="3" name="Content Placeholder 2"/>
          <p:cNvSpPr>
            <a:spLocks noGrp="1"/>
          </p:cNvSpPr>
          <p:nvPr>
            <p:ph idx="1"/>
          </p:nvPr>
        </p:nvSpPr>
        <p:spPr>
          <a:xfrm>
            <a:off x="381000" y="1447800"/>
            <a:ext cx="8229600" cy="5029200"/>
          </a:xfrm>
        </p:spPr>
        <p:txBody>
          <a:bodyPr/>
          <a:lstStyle/>
          <a:p>
            <a:r>
              <a:rPr lang="en-US" dirty="0" smtClean="0"/>
              <a:t>Percentage change in quantity demanded is greater than percentage in price is called relatively elastic demand.</a:t>
            </a:r>
          </a:p>
          <a:p>
            <a:endParaRPr lang="en-US" dirty="0" smtClean="0"/>
          </a:p>
          <a:p>
            <a:endParaRPr lang="en-US" dirty="0" smtClean="0"/>
          </a:p>
          <a:p>
            <a:endParaRPr lang="en-US" dirty="0" smtClean="0"/>
          </a:p>
          <a:p>
            <a:pPr>
              <a:buNone/>
            </a:pPr>
            <a:r>
              <a:rPr lang="en-US" dirty="0" smtClean="0"/>
              <a:t>                                           </a:t>
            </a:r>
          </a:p>
          <a:p>
            <a:pPr>
              <a:buNone/>
            </a:pPr>
            <a:r>
              <a:rPr lang="en-US" dirty="0" smtClean="0"/>
              <a:t>                                           ∆P&lt;∆q</a:t>
            </a:r>
            <a:endParaRPr lang="en-US"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52</a:t>
            </a:fld>
            <a:endParaRPr lang="en-US" dirty="0"/>
          </a:p>
        </p:txBody>
      </p:sp>
      <p:graphicFrame>
        <p:nvGraphicFramePr>
          <p:cNvPr id="5" name="Table 4"/>
          <p:cNvGraphicFramePr>
            <a:graphicFrameLocks noGrp="1"/>
          </p:cNvGraphicFramePr>
          <p:nvPr/>
        </p:nvGraphicFramePr>
        <p:xfrm>
          <a:off x="609600" y="2895600"/>
          <a:ext cx="7848600" cy="1315720"/>
        </p:xfrm>
        <a:graphic>
          <a:graphicData uri="http://schemas.openxmlformats.org/drawingml/2006/table">
            <a:tbl>
              <a:tblPr firstRow="1" bandRow="1">
                <a:tableStyleId>{5C22544A-7EE6-4342-B048-85BDC9FD1C3A}</a:tableStyleId>
              </a:tblPr>
              <a:tblGrid>
                <a:gridCol w="882968"/>
                <a:gridCol w="2051087"/>
                <a:gridCol w="2420596"/>
                <a:gridCol w="2493949"/>
              </a:tblGrid>
              <a:tr h="370840">
                <a:tc>
                  <a:txBody>
                    <a:bodyPr/>
                    <a:lstStyle/>
                    <a:p>
                      <a:r>
                        <a:rPr lang="en-US" dirty="0" smtClean="0"/>
                        <a:t>price</a:t>
                      </a:r>
                      <a:endParaRPr lang="en-US" dirty="0"/>
                    </a:p>
                  </a:txBody>
                  <a:tcPr/>
                </a:tc>
                <a:tc>
                  <a:txBody>
                    <a:bodyPr/>
                    <a:lstStyle/>
                    <a:p>
                      <a:r>
                        <a:rPr lang="en-US" dirty="0" smtClean="0"/>
                        <a:t>%change in price</a:t>
                      </a:r>
                      <a:endParaRPr lang="en-US" dirty="0"/>
                    </a:p>
                  </a:txBody>
                  <a:tcPr/>
                </a:tc>
                <a:tc>
                  <a:txBody>
                    <a:bodyPr/>
                    <a:lstStyle/>
                    <a:p>
                      <a:r>
                        <a:rPr lang="en-US" dirty="0" smtClean="0"/>
                        <a:t>Quantity demanded</a:t>
                      </a:r>
                      <a:endParaRPr lang="en-US" dirty="0"/>
                    </a:p>
                  </a:txBody>
                  <a:tcPr/>
                </a:tc>
                <a:tc>
                  <a:txBody>
                    <a:bodyPr/>
                    <a:lstStyle/>
                    <a:p>
                      <a:r>
                        <a:rPr lang="en-US" dirty="0" smtClean="0"/>
                        <a:t>% change in demand</a:t>
                      </a:r>
                      <a:endParaRPr lang="en-US" dirty="0"/>
                    </a:p>
                  </a:txBody>
                  <a:tcPr/>
                </a:tc>
              </a:tr>
              <a:tr h="370840">
                <a:tc>
                  <a:txBody>
                    <a:bodyPr/>
                    <a:lstStyle/>
                    <a:p>
                      <a:r>
                        <a:rPr lang="en-US" sz="2800" dirty="0" smtClean="0"/>
                        <a:t>10</a:t>
                      </a:r>
                    </a:p>
                    <a:p>
                      <a:r>
                        <a:rPr lang="en-US" sz="2800" dirty="0" smtClean="0"/>
                        <a:t>8</a:t>
                      </a:r>
                      <a:endParaRPr lang="en-US" sz="2800" dirty="0"/>
                    </a:p>
                  </a:txBody>
                  <a:tcPr/>
                </a:tc>
                <a:tc>
                  <a:txBody>
                    <a:bodyPr/>
                    <a:lstStyle/>
                    <a:p>
                      <a:r>
                        <a:rPr lang="en-US" sz="2800" dirty="0" smtClean="0"/>
                        <a:t>-</a:t>
                      </a:r>
                    </a:p>
                    <a:p>
                      <a:r>
                        <a:rPr lang="en-US" sz="2800" dirty="0" smtClean="0"/>
                        <a:t>20%</a:t>
                      </a:r>
                      <a:endParaRPr lang="en-US" sz="2800" dirty="0"/>
                    </a:p>
                  </a:txBody>
                  <a:tcPr/>
                </a:tc>
                <a:tc>
                  <a:txBody>
                    <a:bodyPr/>
                    <a:lstStyle/>
                    <a:p>
                      <a:r>
                        <a:rPr lang="en-US" sz="2800" dirty="0" smtClean="0"/>
                        <a:t>50</a:t>
                      </a:r>
                    </a:p>
                    <a:p>
                      <a:r>
                        <a:rPr lang="en-US" sz="2800" dirty="0" smtClean="0"/>
                        <a:t>100</a:t>
                      </a:r>
                      <a:endParaRPr lang="en-US" sz="2800" dirty="0"/>
                    </a:p>
                  </a:txBody>
                  <a:tcPr/>
                </a:tc>
                <a:tc>
                  <a:txBody>
                    <a:bodyPr/>
                    <a:lstStyle/>
                    <a:p>
                      <a:r>
                        <a:rPr lang="en-US" sz="2800" dirty="0" smtClean="0"/>
                        <a:t>-</a:t>
                      </a:r>
                    </a:p>
                    <a:p>
                      <a:r>
                        <a:rPr lang="en-US" sz="2800" dirty="0" smtClean="0"/>
                        <a:t>100%</a:t>
                      </a:r>
                      <a:endParaRPr lang="en-US" sz="2800" dirty="0"/>
                    </a:p>
                  </a:txBody>
                  <a:tcPr/>
                </a:tc>
              </a:tr>
            </a:tbl>
          </a:graphicData>
        </a:graphic>
      </p:graphicFrame>
      <p:cxnSp>
        <p:nvCxnSpPr>
          <p:cNvPr id="7" name="Straight Connector 6"/>
          <p:cNvCxnSpPr/>
          <p:nvPr/>
        </p:nvCxnSpPr>
        <p:spPr>
          <a:xfrm rot="5400000">
            <a:off x="114300" y="5295900"/>
            <a:ext cx="1752600" cy="1588"/>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990600" y="6172200"/>
            <a:ext cx="3048000" cy="158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1143000" y="4572000"/>
            <a:ext cx="2209800" cy="10668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990600" y="4800600"/>
            <a:ext cx="609600" cy="1588"/>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rot="5400000">
            <a:off x="914400" y="5486400"/>
            <a:ext cx="1371600" cy="1588"/>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990600" y="5181600"/>
            <a:ext cx="1371600" cy="1588"/>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rot="5400000">
            <a:off x="1867694" y="5676106"/>
            <a:ext cx="990600" cy="1588"/>
          </a:xfrm>
          <a:prstGeom prst="line">
            <a:avLst/>
          </a:prstGeom>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762000" y="4191000"/>
            <a:ext cx="337131" cy="369332"/>
          </a:xfrm>
          <a:prstGeom prst="rect">
            <a:avLst/>
          </a:prstGeom>
          <a:noFill/>
        </p:spPr>
        <p:txBody>
          <a:bodyPr wrap="square" rtlCol="0">
            <a:spAutoFit/>
          </a:bodyPr>
          <a:lstStyle/>
          <a:p>
            <a:r>
              <a:rPr lang="en-US" dirty="0" smtClean="0"/>
              <a:t>y</a:t>
            </a:r>
            <a:endParaRPr lang="en-US" dirty="0"/>
          </a:p>
        </p:txBody>
      </p:sp>
      <p:sp>
        <p:nvSpPr>
          <p:cNvPr id="27" name="TextBox 26"/>
          <p:cNvSpPr txBox="1"/>
          <p:nvPr/>
        </p:nvSpPr>
        <p:spPr>
          <a:xfrm>
            <a:off x="762000" y="6019800"/>
            <a:ext cx="457200" cy="369332"/>
          </a:xfrm>
          <a:prstGeom prst="rect">
            <a:avLst/>
          </a:prstGeom>
          <a:noFill/>
        </p:spPr>
        <p:txBody>
          <a:bodyPr wrap="square" rtlCol="0">
            <a:spAutoFit/>
          </a:bodyPr>
          <a:lstStyle/>
          <a:p>
            <a:r>
              <a:rPr lang="en-US" dirty="0" smtClean="0"/>
              <a:t>O</a:t>
            </a:r>
            <a:endParaRPr lang="en-US" dirty="0"/>
          </a:p>
        </p:txBody>
      </p:sp>
      <p:sp>
        <p:nvSpPr>
          <p:cNvPr id="28" name="TextBox 27"/>
          <p:cNvSpPr txBox="1"/>
          <p:nvPr/>
        </p:nvSpPr>
        <p:spPr>
          <a:xfrm>
            <a:off x="1371600" y="6096000"/>
            <a:ext cx="685800" cy="369332"/>
          </a:xfrm>
          <a:prstGeom prst="rect">
            <a:avLst/>
          </a:prstGeom>
          <a:noFill/>
        </p:spPr>
        <p:txBody>
          <a:bodyPr wrap="square" rtlCol="0">
            <a:spAutoFit/>
          </a:bodyPr>
          <a:lstStyle/>
          <a:p>
            <a:r>
              <a:rPr lang="en-US" dirty="0" smtClean="0"/>
              <a:t>Q</a:t>
            </a:r>
            <a:endParaRPr lang="en-US" dirty="0"/>
          </a:p>
        </p:txBody>
      </p:sp>
      <p:sp>
        <p:nvSpPr>
          <p:cNvPr id="29" name="TextBox 28"/>
          <p:cNvSpPr txBox="1"/>
          <p:nvPr/>
        </p:nvSpPr>
        <p:spPr>
          <a:xfrm>
            <a:off x="2133600" y="6096000"/>
            <a:ext cx="533400" cy="369332"/>
          </a:xfrm>
          <a:prstGeom prst="rect">
            <a:avLst/>
          </a:prstGeom>
          <a:noFill/>
        </p:spPr>
        <p:txBody>
          <a:bodyPr wrap="square" rtlCol="0">
            <a:spAutoFit/>
          </a:bodyPr>
          <a:lstStyle/>
          <a:p>
            <a:r>
              <a:rPr lang="en-US" dirty="0" smtClean="0"/>
              <a:t>Q</a:t>
            </a:r>
            <a:r>
              <a:rPr lang="en-US" baseline="-25000" dirty="0" smtClean="0"/>
              <a:t>1</a:t>
            </a:r>
            <a:endParaRPr lang="en-US" baseline="-25000" dirty="0"/>
          </a:p>
        </p:txBody>
      </p:sp>
      <p:sp>
        <p:nvSpPr>
          <p:cNvPr id="31" name="TextBox 30"/>
          <p:cNvSpPr txBox="1"/>
          <p:nvPr/>
        </p:nvSpPr>
        <p:spPr>
          <a:xfrm>
            <a:off x="762000" y="5105400"/>
            <a:ext cx="337131" cy="369332"/>
          </a:xfrm>
          <a:prstGeom prst="rect">
            <a:avLst/>
          </a:prstGeom>
          <a:noFill/>
        </p:spPr>
        <p:txBody>
          <a:bodyPr wrap="square" rtlCol="0">
            <a:spAutoFit/>
          </a:bodyPr>
          <a:lstStyle/>
          <a:p>
            <a:r>
              <a:rPr lang="en-US" dirty="0" smtClean="0"/>
              <a:t>P</a:t>
            </a:r>
            <a:endParaRPr lang="en-US" dirty="0"/>
          </a:p>
        </p:txBody>
      </p:sp>
      <p:sp>
        <p:nvSpPr>
          <p:cNvPr id="32" name="TextBox 31"/>
          <p:cNvSpPr txBox="1"/>
          <p:nvPr/>
        </p:nvSpPr>
        <p:spPr>
          <a:xfrm>
            <a:off x="685800" y="4724400"/>
            <a:ext cx="533400" cy="369332"/>
          </a:xfrm>
          <a:prstGeom prst="rect">
            <a:avLst/>
          </a:prstGeom>
          <a:noFill/>
        </p:spPr>
        <p:txBody>
          <a:bodyPr wrap="square" rtlCol="0">
            <a:spAutoFit/>
          </a:bodyPr>
          <a:lstStyle/>
          <a:p>
            <a:r>
              <a:rPr lang="en-US" dirty="0" smtClean="0"/>
              <a:t>P</a:t>
            </a:r>
            <a:r>
              <a:rPr lang="en-US" baseline="-25000" dirty="0" smtClean="0"/>
              <a:t>1</a:t>
            </a:r>
            <a:endParaRPr lang="en-US" baseline="-25000" dirty="0"/>
          </a:p>
        </p:txBody>
      </p:sp>
      <p:sp>
        <p:nvSpPr>
          <p:cNvPr id="33" name="TextBox 32"/>
          <p:cNvSpPr txBox="1"/>
          <p:nvPr/>
        </p:nvSpPr>
        <p:spPr>
          <a:xfrm>
            <a:off x="3200400" y="5562600"/>
            <a:ext cx="586390" cy="369332"/>
          </a:xfrm>
          <a:prstGeom prst="rect">
            <a:avLst/>
          </a:prstGeom>
          <a:noFill/>
        </p:spPr>
        <p:txBody>
          <a:bodyPr wrap="square" rtlCol="0">
            <a:spAutoFit/>
          </a:bodyPr>
          <a:lstStyle/>
          <a:p>
            <a:r>
              <a:rPr lang="en-US" dirty="0" smtClean="0"/>
              <a:t>D</a:t>
            </a:r>
            <a:endParaRPr lang="en-US" dirty="0"/>
          </a:p>
        </p:txBody>
      </p:sp>
      <p:sp>
        <p:nvSpPr>
          <p:cNvPr id="34" name="TextBox 33"/>
          <p:cNvSpPr txBox="1"/>
          <p:nvPr/>
        </p:nvSpPr>
        <p:spPr>
          <a:xfrm>
            <a:off x="990600" y="4419600"/>
            <a:ext cx="413331" cy="369332"/>
          </a:xfrm>
          <a:prstGeom prst="rect">
            <a:avLst/>
          </a:prstGeom>
          <a:noFill/>
        </p:spPr>
        <p:txBody>
          <a:bodyPr wrap="square" rtlCol="0">
            <a:spAutoFit/>
          </a:bodyPr>
          <a:lstStyle/>
          <a:p>
            <a:r>
              <a:rPr lang="en-US" dirty="0" smtClean="0"/>
              <a:t>D</a:t>
            </a:r>
            <a:endParaRPr lang="en-US" dirty="0"/>
          </a:p>
        </p:txBody>
      </p:sp>
      <p:sp>
        <p:nvSpPr>
          <p:cNvPr id="35" name="TextBox 34"/>
          <p:cNvSpPr txBox="1"/>
          <p:nvPr/>
        </p:nvSpPr>
        <p:spPr>
          <a:xfrm>
            <a:off x="3886200" y="6019800"/>
            <a:ext cx="304801" cy="369332"/>
          </a:xfrm>
          <a:prstGeom prst="rect">
            <a:avLst/>
          </a:prstGeom>
          <a:noFill/>
        </p:spPr>
        <p:txBody>
          <a:bodyPr wrap="square" rtlCol="0">
            <a:spAutoFit/>
          </a:bodyPr>
          <a:lstStyle/>
          <a:p>
            <a:r>
              <a:rPr lang="en-US" dirty="0" smtClean="0"/>
              <a:t>X</a:t>
            </a:r>
            <a:endParaRPr lang="en-US" dirty="0"/>
          </a:p>
        </p:txBody>
      </p:sp>
      <p:sp>
        <p:nvSpPr>
          <p:cNvPr id="36" name="TextBox 35"/>
          <p:cNvSpPr txBox="1"/>
          <p:nvPr/>
        </p:nvSpPr>
        <p:spPr>
          <a:xfrm>
            <a:off x="1600200" y="4343400"/>
            <a:ext cx="2209800" cy="523220"/>
          </a:xfrm>
          <a:prstGeom prst="rect">
            <a:avLst/>
          </a:prstGeom>
          <a:noFill/>
        </p:spPr>
        <p:txBody>
          <a:bodyPr wrap="square" rtlCol="0">
            <a:spAutoFit/>
          </a:bodyPr>
          <a:lstStyle/>
          <a:p>
            <a:r>
              <a:rPr lang="en-US" sz="2800" dirty="0" smtClean="0"/>
              <a:t>(100%&gt;20%)</a:t>
            </a:r>
            <a:endParaRPr lang="en-US" sz="2800" dirty="0"/>
          </a:p>
        </p:txBody>
      </p:sp>
      <p:sp>
        <p:nvSpPr>
          <p:cNvPr id="37" name="TextBox 36"/>
          <p:cNvSpPr txBox="1"/>
          <p:nvPr/>
        </p:nvSpPr>
        <p:spPr>
          <a:xfrm>
            <a:off x="4191000" y="5410200"/>
            <a:ext cx="3886200" cy="369332"/>
          </a:xfrm>
          <a:prstGeom prst="rect">
            <a:avLst/>
          </a:prstGeom>
          <a:noFill/>
        </p:spPr>
        <p:txBody>
          <a:bodyPr wrap="square" rtlCol="0">
            <a:spAutoFit/>
          </a:bodyPr>
          <a:lstStyle/>
          <a:p>
            <a:r>
              <a:rPr lang="en-US" b="1" i="1" dirty="0" smtClean="0"/>
              <a:t>(RELATIVELY ELASTIC DEMAND)</a:t>
            </a:r>
            <a:endParaRPr lang="en-US" b="1" i="1"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pPr algn="ctr"/>
            <a:r>
              <a:rPr lang="en-US" sz="3600" b="1" i="1" dirty="0" smtClean="0"/>
              <a:t>Perfectly elastic demand</a:t>
            </a:r>
            <a:endParaRPr lang="en-US" sz="3600" b="1" i="1" dirty="0"/>
          </a:p>
        </p:txBody>
      </p:sp>
      <p:sp>
        <p:nvSpPr>
          <p:cNvPr id="3" name="Content Placeholder 2"/>
          <p:cNvSpPr>
            <a:spLocks noGrp="1"/>
          </p:cNvSpPr>
          <p:nvPr>
            <p:ph idx="1"/>
          </p:nvPr>
        </p:nvSpPr>
        <p:spPr>
          <a:xfrm>
            <a:off x="457200" y="1524000"/>
            <a:ext cx="8229600" cy="5029200"/>
          </a:xfrm>
        </p:spPr>
        <p:txBody>
          <a:bodyPr/>
          <a:lstStyle/>
          <a:p>
            <a:r>
              <a:rPr lang="en-US" dirty="0" smtClean="0"/>
              <a:t>A very small change in price leads to infinitively change in quantity demanded is called perfectly elastic demand.</a:t>
            </a:r>
          </a:p>
          <a:p>
            <a:endParaRPr lang="en-US" dirty="0" smtClean="0"/>
          </a:p>
          <a:p>
            <a:endParaRPr lang="en-US" dirty="0" smtClean="0"/>
          </a:p>
          <a:p>
            <a:endParaRPr lang="en-US" dirty="0" smtClean="0"/>
          </a:p>
          <a:p>
            <a:endParaRPr lang="en-US" dirty="0" smtClean="0"/>
          </a:p>
          <a:p>
            <a:pPr>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53</a:t>
            </a:fld>
            <a:endParaRPr lang="en-US" dirty="0"/>
          </a:p>
        </p:txBody>
      </p:sp>
      <p:graphicFrame>
        <p:nvGraphicFramePr>
          <p:cNvPr id="5" name="Table 4"/>
          <p:cNvGraphicFramePr>
            <a:graphicFrameLocks noGrp="1"/>
          </p:cNvGraphicFramePr>
          <p:nvPr/>
        </p:nvGraphicFramePr>
        <p:xfrm>
          <a:off x="914400" y="2971800"/>
          <a:ext cx="6705599" cy="1437640"/>
        </p:xfrm>
        <a:graphic>
          <a:graphicData uri="http://schemas.openxmlformats.org/drawingml/2006/table">
            <a:tbl>
              <a:tblPr firstRow="1" bandRow="1">
                <a:tableStyleId>{5C22544A-7EE6-4342-B048-85BDC9FD1C3A}</a:tableStyleId>
              </a:tblPr>
              <a:tblGrid>
                <a:gridCol w="934524"/>
                <a:gridCol w="2113476"/>
                <a:gridCol w="1143000"/>
                <a:gridCol w="2514599"/>
              </a:tblGrid>
              <a:tr h="370840">
                <a:tc>
                  <a:txBody>
                    <a:bodyPr/>
                    <a:lstStyle/>
                    <a:p>
                      <a:r>
                        <a:rPr lang="en-US" dirty="0" smtClean="0"/>
                        <a:t>price</a:t>
                      </a:r>
                      <a:endParaRPr lang="en-US" dirty="0"/>
                    </a:p>
                  </a:txBody>
                  <a:tcPr/>
                </a:tc>
                <a:tc>
                  <a:txBody>
                    <a:bodyPr/>
                    <a:lstStyle/>
                    <a:p>
                      <a:r>
                        <a:rPr lang="en-US" dirty="0" smtClean="0"/>
                        <a:t>% change in price</a:t>
                      </a:r>
                      <a:endParaRPr lang="en-US" dirty="0"/>
                    </a:p>
                  </a:txBody>
                  <a:tcPr/>
                </a:tc>
                <a:tc>
                  <a:txBody>
                    <a:bodyPr/>
                    <a:lstStyle/>
                    <a:p>
                      <a:r>
                        <a:rPr lang="en-US" dirty="0" smtClean="0"/>
                        <a:t>demand</a:t>
                      </a:r>
                      <a:endParaRPr lang="en-US" dirty="0"/>
                    </a:p>
                  </a:txBody>
                  <a:tcPr/>
                </a:tc>
                <a:tc>
                  <a:txBody>
                    <a:bodyPr/>
                    <a:lstStyle/>
                    <a:p>
                      <a:r>
                        <a:rPr lang="en-US" dirty="0" smtClean="0"/>
                        <a:t>% change in demand</a:t>
                      </a:r>
                      <a:endParaRPr lang="en-US" dirty="0"/>
                    </a:p>
                  </a:txBody>
                  <a:tcPr/>
                </a:tc>
              </a:tr>
              <a:tr h="370840">
                <a:tc>
                  <a:txBody>
                    <a:bodyPr/>
                    <a:lstStyle/>
                    <a:p>
                      <a:r>
                        <a:rPr lang="en-US" sz="3200" dirty="0" smtClean="0"/>
                        <a:t>5</a:t>
                      </a:r>
                    </a:p>
                    <a:p>
                      <a:r>
                        <a:rPr lang="en-US" sz="3200" dirty="0" smtClean="0"/>
                        <a:t>5.99</a:t>
                      </a:r>
                      <a:endParaRPr lang="en-US" sz="3200" dirty="0"/>
                    </a:p>
                  </a:txBody>
                  <a:tcPr/>
                </a:tc>
                <a:tc>
                  <a:txBody>
                    <a:bodyPr/>
                    <a:lstStyle/>
                    <a:p>
                      <a:r>
                        <a:rPr lang="en-US" sz="3200" dirty="0" smtClean="0"/>
                        <a:t>-</a:t>
                      </a:r>
                    </a:p>
                    <a:p>
                      <a:r>
                        <a:rPr lang="en-US" sz="3200" dirty="0" smtClean="0"/>
                        <a:t>0.1</a:t>
                      </a:r>
                      <a:endParaRPr lang="en-US" sz="3200" dirty="0"/>
                    </a:p>
                  </a:txBody>
                  <a:tcPr/>
                </a:tc>
                <a:tc>
                  <a:txBody>
                    <a:bodyPr/>
                    <a:lstStyle/>
                    <a:p>
                      <a:r>
                        <a:rPr lang="en-US" sz="3200" dirty="0" smtClean="0"/>
                        <a:t>50</a:t>
                      </a:r>
                    </a:p>
                    <a:p>
                      <a:r>
                        <a:rPr lang="en-US" sz="3200" dirty="0" smtClean="0"/>
                        <a:t>∞</a:t>
                      </a:r>
                      <a:endParaRPr lang="en-US" sz="3200" dirty="0"/>
                    </a:p>
                  </a:txBody>
                  <a:tcPr/>
                </a:tc>
                <a:tc>
                  <a:txBody>
                    <a:bodyPr/>
                    <a:lstStyle/>
                    <a:p>
                      <a:r>
                        <a:rPr lang="en-US" sz="3200" dirty="0" smtClean="0"/>
                        <a:t>-</a:t>
                      </a:r>
                    </a:p>
                    <a:p>
                      <a:r>
                        <a:rPr lang="en-US" sz="3200" dirty="0" smtClean="0"/>
                        <a:t>∞</a:t>
                      </a:r>
                      <a:endParaRPr lang="en-US" sz="3200" dirty="0"/>
                    </a:p>
                  </a:txBody>
                  <a:tcPr/>
                </a:tc>
              </a:tr>
            </a:tbl>
          </a:graphicData>
        </a:graphic>
      </p:graphicFrame>
      <p:cxnSp>
        <p:nvCxnSpPr>
          <p:cNvPr id="7" name="Straight Connector 6"/>
          <p:cNvCxnSpPr/>
          <p:nvPr/>
        </p:nvCxnSpPr>
        <p:spPr>
          <a:xfrm rot="5400000">
            <a:off x="228600" y="5410200"/>
            <a:ext cx="1524000" cy="1588"/>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990600" y="6172200"/>
            <a:ext cx="2667000" cy="158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990600" y="5334000"/>
            <a:ext cx="2514600" cy="1588"/>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rot="5400000">
            <a:off x="1181100" y="5753100"/>
            <a:ext cx="838200" cy="158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rot="5400000">
            <a:off x="1714500" y="5753100"/>
            <a:ext cx="838200" cy="1588"/>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rot="5400000">
            <a:off x="2171700" y="5753100"/>
            <a:ext cx="838200" cy="1588"/>
          </a:xfrm>
          <a:prstGeom prst="line">
            <a:avLst/>
          </a:prstGeom>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3505200" y="5181600"/>
            <a:ext cx="260931" cy="369332"/>
          </a:xfrm>
          <a:prstGeom prst="rect">
            <a:avLst/>
          </a:prstGeom>
          <a:noFill/>
        </p:spPr>
        <p:txBody>
          <a:bodyPr wrap="square" rtlCol="0">
            <a:spAutoFit/>
          </a:bodyPr>
          <a:lstStyle/>
          <a:p>
            <a:r>
              <a:rPr lang="en-US" dirty="0" smtClean="0"/>
              <a:t>D</a:t>
            </a:r>
            <a:endParaRPr lang="en-US" dirty="0"/>
          </a:p>
        </p:txBody>
      </p:sp>
      <p:sp>
        <p:nvSpPr>
          <p:cNvPr id="19" name="TextBox 18"/>
          <p:cNvSpPr txBox="1"/>
          <p:nvPr/>
        </p:nvSpPr>
        <p:spPr>
          <a:xfrm>
            <a:off x="1447800" y="6096000"/>
            <a:ext cx="413331" cy="369332"/>
          </a:xfrm>
          <a:prstGeom prst="rect">
            <a:avLst/>
          </a:prstGeom>
          <a:noFill/>
        </p:spPr>
        <p:txBody>
          <a:bodyPr wrap="square" rtlCol="0">
            <a:spAutoFit/>
          </a:bodyPr>
          <a:lstStyle/>
          <a:p>
            <a:r>
              <a:rPr lang="en-US" dirty="0" smtClean="0"/>
              <a:t>Q</a:t>
            </a:r>
            <a:endParaRPr lang="en-US" dirty="0"/>
          </a:p>
        </p:txBody>
      </p:sp>
      <p:sp>
        <p:nvSpPr>
          <p:cNvPr id="20" name="TextBox 19"/>
          <p:cNvSpPr txBox="1"/>
          <p:nvPr/>
        </p:nvSpPr>
        <p:spPr>
          <a:xfrm>
            <a:off x="1905000" y="6172200"/>
            <a:ext cx="533400" cy="369332"/>
          </a:xfrm>
          <a:prstGeom prst="rect">
            <a:avLst/>
          </a:prstGeom>
          <a:noFill/>
        </p:spPr>
        <p:txBody>
          <a:bodyPr wrap="square" rtlCol="0">
            <a:spAutoFit/>
          </a:bodyPr>
          <a:lstStyle/>
          <a:p>
            <a:r>
              <a:rPr lang="en-US" dirty="0" smtClean="0"/>
              <a:t>Q</a:t>
            </a:r>
            <a:r>
              <a:rPr lang="en-US" baseline="-25000" dirty="0" smtClean="0"/>
              <a:t>1</a:t>
            </a:r>
            <a:endParaRPr lang="en-US" baseline="-25000" dirty="0"/>
          </a:p>
        </p:txBody>
      </p:sp>
      <p:sp>
        <p:nvSpPr>
          <p:cNvPr id="21" name="TextBox 20"/>
          <p:cNvSpPr txBox="1"/>
          <p:nvPr/>
        </p:nvSpPr>
        <p:spPr>
          <a:xfrm>
            <a:off x="2438400" y="6096000"/>
            <a:ext cx="685800" cy="369332"/>
          </a:xfrm>
          <a:prstGeom prst="rect">
            <a:avLst/>
          </a:prstGeom>
          <a:noFill/>
        </p:spPr>
        <p:txBody>
          <a:bodyPr wrap="square" rtlCol="0">
            <a:spAutoFit/>
          </a:bodyPr>
          <a:lstStyle/>
          <a:p>
            <a:r>
              <a:rPr lang="en-US" dirty="0" smtClean="0"/>
              <a:t>Q</a:t>
            </a:r>
            <a:r>
              <a:rPr lang="en-US" baseline="-25000" dirty="0" smtClean="0"/>
              <a:t>2</a:t>
            </a:r>
            <a:endParaRPr lang="en-US" baseline="-25000" dirty="0"/>
          </a:p>
        </p:txBody>
      </p:sp>
      <p:sp>
        <p:nvSpPr>
          <p:cNvPr id="22" name="TextBox 21"/>
          <p:cNvSpPr txBox="1"/>
          <p:nvPr/>
        </p:nvSpPr>
        <p:spPr>
          <a:xfrm>
            <a:off x="3733801" y="6096000"/>
            <a:ext cx="152400" cy="369332"/>
          </a:xfrm>
          <a:prstGeom prst="rect">
            <a:avLst/>
          </a:prstGeom>
          <a:noFill/>
        </p:spPr>
        <p:txBody>
          <a:bodyPr wrap="square" rtlCol="0">
            <a:spAutoFit/>
          </a:bodyPr>
          <a:lstStyle/>
          <a:p>
            <a:r>
              <a:rPr lang="en-US" dirty="0" smtClean="0"/>
              <a:t>X</a:t>
            </a:r>
            <a:endParaRPr lang="en-US" dirty="0"/>
          </a:p>
        </p:txBody>
      </p:sp>
      <p:sp>
        <p:nvSpPr>
          <p:cNvPr id="23" name="TextBox 22"/>
          <p:cNvSpPr txBox="1"/>
          <p:nvPr/>
        </p:nvSpPr>
        <p:spPr>
          <a:xfrm>
            <a:off x="762000" y="6096000"/>
            <a:ext cx="337131" cy="369332"/>
          </a:xfrm>
          <a:prstGeom prst="rect">
            <a:avLst/>
          </a:prstGeom>
          <a:noFill/>
        </p:spPr>
        <p:txBody>
          <a:bodyPr wrap="square" rtlCol="0">
            <a:spAutoFit/>
          </a:bodyPr>
          <a:lstStyle/>
          <a:p>
            <a:r>
              <a:rPr lang="en-US" dirty="0" smtClean="0"/>
              <a:t>O</a:t>
            </a:r>
            <a:endParaRPr lang="en-US" dirty="0"/>
          </a:p>
        </p:txBody>
      </p:sp>
      <p:sp>
        <p:nvSpPr>
          <p:cNvPr id="24" name="TextBox 23"/>
          <p:cNvSpPr txBox="1"/>
          <p:nvPr/>
        </p:nvSpPr>
        <p:spPr>
          <a:xfrm>
            <a:off x="685800" y="4648200"/>
            <a:ext cx="473322" cy="369332"/>
          </a:xfrm>
          <a:prstGeom prst="rect">
            <a:avLst/>
          </a:prstGeom>
          <a:noFill/>
        </p:spPr>
        <p:txBody>
          <a:bodyPr wrap="square" rtlCol="0">
            <a:spAutoFit/>
          </a:bodyPr>
          <a:lstStyle/>
          <a:p>
            <a:r>
              <a:rPr lang="en-US" dirty="0" smtClean="0"/>
              <a:t>Y</a:t>
            </a:r>
            <a:endParaRPr lang="en-US" dirty="0"/>
          </a:p>
        </p:txBody>
      </p:sp>
      <p:sp>
        <p:nvSpPr>
          <p:cNvPr id="25" name="TextBox 24"/>
          <p:cNvSpPr txBox="1"/>
          <p:nvPr/>
        </p:nvSpPr>
        <p:spPr>
          <a:xfrm>
            <a:off x="762000" y="5181600"/>
            <a:ext cx="337131" cy="369332"/>
          </a:xfrm>
          <a:prstGeom prst="rect">
            <a:avLst/>
          </a:prstGeom>
          <a:noFill/>
        </p:spPr>
        <p:txBody>
          <a:bodyPr wrap="square" rtlCol="0">
            <a:spAutoFit/>
          </a:bodyPr>
          <a:lstStyle/>
          <a:p>
            <a:r>
              <a:rPr lang="en-US" dirty="0" smtClean="0"/>
              <a:t>P</a:t>
            </a:r>
            <a:endParaRPr lang="en-US" dirty="0"/>
          </a:p>
        </p:txBody>
      </p:sp>
      <p:sp>
        <p:nvSpPr>
          <p:cNvPr id="26" name="TextBox 25"/>
          <p:cNvSpPr txBox="1"/>
          <p:nvPr/>
        </p:nvSpPr>
        <p:spPr>
          <a:xfrm rot="16200000">
            <a:off x="-103794" y="4768335"/>
            <a:ext cx="1524002" cy="369332"/>
          </a:xfrm>
          <a:prstGeom prst="rect">
            <a:avLst/>
          </a:prstGeom>
          <a:noFill/>
        </p:spPr>
        <p:txBody>
          <a:bodyPr wrap="square" rtlCol="0">
            <a:spAutoFit/>
          </a:bodyPr>
          <a:lstStyle/>
          <a:p>
            <a:r>
              <a:rPr lang="en-US" dirty="0" smtClean="0"/>
              <a:t>Price</a:t>
            </a:r>
            <a:endParaRPr lang="en-US" dirty="0"/>
          </a:p>
        </p:txBody>
      </p:sp>
      <p:sp>
        <p:nvSpPr>
          <p:cNvPr id="27" name="TextBox 26"/>
          <p:cNvSpPr txBox="1"/>
          <p:nvPr/>
        </p:nvSpPr>
        <p:spPr>
          <a:xfrm>
            <a:off x="3810000" y="5029200"/>
            <a:ext cx="4648200" cy="523220"/>
          </a:xfrm>
          <a:prstGeom prst="rect">
            <a:avLst/>
          </a:prstGeom>
          <a:noFill/>
        </p:spPr>
        <p:txBody>
          <a:bodyPr wrap="square" rtlCol="0">
            <a:spAutoFit/>
          </a:bodyPr>
          <a:lstStyle/>
          <a:p>
            <a:r>
              <a:rPr lang="en-US" sz="2800" b="1" i="1" dirty="0" smtClean="0"/>
              <a:t>(Perfectly elastic demand)</a:t>
            </a:r>
            <a:endParaRPr lang="en-US" sz="2800" b="1" i="1"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i="1" dirty="0" smtClean="0"/>
              <a:t>Measurement of price elasticity of demand</a:t>
            </a:r>
            <a:endParaRPr lang="en-US" sz="3600" b="1" i="1" dirty="0"/>
          </a:p>
        </p:txBody>
      </p:sp>
      <p:sp>
        <p:nvSpPr>
          <p:cNvPr id="3" name="Content Placeholder 2"/>
          <p:cNvSpPr>
            <a:spLocks noGrp="1"/>
          </p:cNvSpPr>
          <p:nvPr>
            <p:ph idx="1"/>
          </p:nvPr>
        </p:nvSpPr>
        <p:spPr>
          <a:xfrm>
            <a:off x="457200" y="2057400"/>
            <a:ext cx="8229600" cy="4267200"/>
          </a:xfrm>
        </p:spPr>
        <p:txBody>
          <a:bodyPr/>
          <a:lstStyle/>
          <a:p>
            <a:r>
              <a:rPr lang="en-US" dirty="0" smtClean="0"/>
              <a:t>Basically there are five methods of measuring price elasticity of demand. They are:-</a:t>
            </a:r>
          </a:p>
          <a:p>
            <a:pPr marL="514350" indent="-514350">
              <a:buFont typeface="+mj-lt"/>
              <a:buAutoNum type="arabicParenR"/>
            </a:pPr>
            <a:r>
              <a:rPr lang="en-US" b="1" dirty="0" smtClean="0"/>
              <a:t>Proportionate method.</a:t>
            </a:r>
          </a:p>
          <a:p>
            <a:pPr marL="514350" indent="-514350">
              <a:buFont typeface="+mj-lt"/>
              <a:buAutoNum type="arabicParenR"/>
            </a:pPr>
            <a:r>
              <a:rPr lang="en-US" b="1" dirty="0" smtClean="0"/>
              <a:t>Percentage method.</a:t>
            </a:r>
          </a:p>
          <a:p>
            <a:pPr marL="514350" indent="-514350">
              <a:buFont typeface="+mj-lt"/>
              <a:buAutoNum type="arabicParenR"/>
            </a:pPr>
            <a:r>
              <a:rPr lang="en-US" b="1" dirty="0" smtClean="0"/>
              <a:t>Total outlay method.</a:t>
            </a:r>
          </a:p>
          <a:p>
            <a:pPr marL="514350" indent="-514350">
              <a:buFont typeface="+mj-lt"/>
              <a:buAutoNum type="arabicParenR"/>
            </a:pPr>
            <a:r>
              <a:rPr lang="en-US" b="1" dirty="0" smtClean="0"/>
              <a:t>Arc method.</a:t>
            </a:r>
          </a:p>
          <a:p>
            <a:pPr marL="514350" indent="-514350">
              <a:buFont typeface="+mj-lt"/>
              <a:buAutoNum type="arabicParenR"/>
            </a:pPr>
            <a:r>
              <a:rPr lang="en-US" b="1" dirty="0" smtClean="0"/>
              <a:t>Point method.</a:t>
            </a:r>
            <a:endParaRPr lang="en-US" b="1"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54</a:t>
            </a:fld>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rmAutofit/>
          </a:bodyPr>
          <a:lstStyle/>
          <a:p>
            <a:pPr algn="ctr"/>
            <a:r>
              <a:rPr lang="en-US" sz="3600" b="1" i="1" dirty="0" smtClean="0"/>
              <a:t>Total outlay method</a:t>
            </a:r>
            <a:endParaRPr lang="en-US" sz="3600" b="1" i="1" dirty="0"/>
          </a:p>
        </p:txBody>
      </p:sp>
      <p:sp>
        <p:nvSpPr>
          <p:cNvPr id="3" name="Content Placeholder 2"/>
          <p:cNvSpPr>
            <a:spLocks noGrp="1"/>
          </p:cNvSpPr>
          <p:nvPr>
            <p:ph idx="1"/>
          </p:nvPr>
        </p:nvSpPr>
        <p:spPr>
          <a:xfrm>
            <a:off x="304800" y="1371600"/>
            <a:ext cx="8610600" cy="5486400"/>
          </a:xfrm>
        </p:spPr>
        <p:txBody>
          <a:bodyPr>
            <a:normAutofit/>
          </a:bodyPr>
          <a:lstStyle/>
          <a:p>
            <a:r>
              <a:rPr lang="en-US" dirty="0" smtClean="0"/>
              <a:t>According to total outlay method, we compare total outlay of a consumer before and after the change in price of commodity. Total outlay is price multiplied by the quantity of a good purchased. I.e. TO=PxQ. This method helps to measure three types of price elasticity.</a:t>
            </a:r>
          </a:p>
          <a:p>
            <a:pPr marL="514350" indent="-514350">
              <a:buFont typeface="+mj-lt"/>
              <a:buAutoNum type="arabicParenR"/>
            </a:pPr>
            <a:r>
              <a:rPr lang="en-US" b="1" dirty="0" smtClean="0"/>
              <a:t>Equal to unity (E</a:t>
            </a:r>
            <a:r>
              <a:rPr lang="en-US" b="1" baseline="-25000" dirty="0" smtClean="0"/>
              <a:t>p</a:t>
            </a:r>
            <a:r>
              <a:rPr lang="en-US" b="1" dirty="0" smtClean="0"/>
              <a:t>=1</a:t>
            </a:r>
            <a:r>
              <a:rPr lang="en-US" dirty="0" smtClean="0"/>
              <a:t>):- when with the fall or rise in price, the total expenditure remains unchanged, the elasticity of demand is unity.</a:t>
            </a:r>
          </a:p>
          <a:p>
            <a:pPr marL="514350" indent="-514350">
              <a:buFont typeface="+mj-lt"/>
              <a:buAutoNum type="arabicParenR"/>
            </a:pPr>
            <a:r>
              <a:rPr lang="en-US" b="1" dirty="0" smtClean="0"/>
              <a:t>Greater than unity (Ep&gt;1): </a:t>
            </a:r>
            <a:r>
              <a:rPr lang="en-US" dirty="0" smtClean="0"/>
              <a:t>when a decrease in price of commodity results in increase in total outlay and vice versa, is called elasticity of demand greater than unity. In this case total varies inversely with price.</a:t>
            </a:r>
            <a:endParaRPr lang="en-US" b="1" dirty="0" smtClean="0"/>
          </a:p>
          <a:p>
            <a:pPr>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55</a:t>
            </a:fld>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lstStyle/>
          <a:p>
            <a:pPr marL="514350" indent="-514350">
              <a:buNone/>
            </a:pPr>
            <a:r>
              <a:rPr lang="en-US" dirty="0" smtClean="0"/>
              <a:t>3)  </a:t>
            </a:r>
            <a:r>
              <a:rPr lang="en-US" b="1" dirty="0" smtClean="0"/>
              <a:t>Less than unity(Ep&lt;1): </a:t>
            </a:r>
            <a:r>
              <a:rPr lang="en-US" dirty="0" smtClean="0"/>
              <a:t>when a fall in price of commodity leads to decrease in total outlay and vice versa, is called elasticity of demand less than unity. In this case total outlay varies positively with price of commodity.</a:t>
            </a:r>
            <a:endParaRPr lang="en-US"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56</a:t>
            </a:fld>
            <a:endParaRPr lang="en-US" dirty="0"/>
          </a:p>
        </p:txBody>
      </p:sp>
      <p:graphicFrame>
        <p:nvGraphicFramePr>
          <p:cNvPr id="5" name="Table 4"/>
          <p:cNvGraphicFramePr>
            <a:graphicFrameLocks noGrp="1"/>
          </p:cNvGraphicFramePr>
          <p:nvPr/>
        </p:nvGraphicFramePr>
        <p:xfrm>
          <a:off x="914400" y="3276600"/>
          <a:ext cx="7619999" cy="2560320"/>
        </p:xfrm>
        <a:graphic>
          <a:graphicData uri="http://schemas.openxmlformats.org/drawingml/2006/table">
            <a:tbl>
              <a:tblPr firstRow="1" bandRow="1">
                <a:tableStyleId>{5C22544A-7EE6-4342-B048-85BDC9FD1C3A}</a:tableStyleId>
              </a:tblPr>
              <a:tblGrid>
                <a:gridCol w="1428750"/>
                <a:gridCol w="1619250"/>
                <a:gridCol w="1203157"/>
                <a:gridCol w="1604210"/>
                <a:gridCol w="1764632"/>
              </a:tblGrid>
              <a:tr h="370840">
                <a:tc>
                  <a:txBody>
                    <a:bodyPr/>
                    <a:lstStyle/>
                    <a:p>
                      <a:r>
                        <a:rPr lang="en-US" dirty="0" smtClean="0"/>
                        <a:t>situation</a:t>
                      </a:r>
                      <a:endParaRPr lang="en-US" dirty="0"/>
                    </a:p>
                  </a:txBody>
                  <a:tcPr/>
                </a:tc>
                <a:tc>
                  <a:txBody>
                    <a:bodyPr/>
                    <a:lstStyle/>
                    <a:p>
                      <a:r>
                        <a:rPr lang="en-US" dirty="0" smtClean="0"/>
                        <a:t>Price in RS.</a:t>
                      </a:r>
                      <a:endParaRPr lang="en-US" dirty="0"/>
                    </a:p>
                  </a:txBody>
                  <a:tcPr/>
                </a:tc>
                <a:tc>
                  <a:txBody>
                    <a:bodyPr/>
                    <a:lstStyle/>
                    <a:p>
                      <a:r>
                        <a:rPr lang="en-US" dirty="0" smtClean="0"/>
                        <a:t>quantity</a:t>
                      </a:r>
                      <a:endParaRPr lang="en-US" dirty="0"/>
                    </a:p>
                  </a:txBody>
                  <a:tcPr/>
                </a:tc>
                <a:tc>
                  <a:txBody>
                    <a:bodyPr/>
                    <a:lstStyle/>
                    <a:p>
                      <a:r>
                        <a:rPr lang="en-US" dirty="0" smtClean="0"/>
                        <a:t>Total outlay</a:t>
                      </a:r>
                      <a:endParaRPr lang="en-US" dirty="0"/>
                    </a:p>
                  </a:txBody>
                  <a:tcPr/>
                </a:tc>
                <a:tc>
                  <a:txBody>
                    <a:bodyPr/>
                    <a:lstStyle/>
                    <a:p>
                      <a:r>
                        <a:rPr lang="en-US" dirty="0" smtClean="0"/>
                        <a:t>Price elasticity of demand</a:t>
                      </a:r>
                      <a:endParaRPr lang="en-US" dirty="0"/>
                    </a:p>
                  </a:txBody>
                  <a:tcPr/>
                </a:tc>
              </a:tr>
              <a:tr h="370840">
                <a:tc>
                  <a:txBody>
                    <a:bodyPr/>
                    <a:lstStyle/>
                    <a:p>
                      <a:pPr marL="342900" indent="-342900">
                        <a:buFont typeface="+mj-lt"/>
                        <a:buNone/>
                      </a:pPr>
                      <a:r>
                        <a:rPr lang="en-US" dirty="0" smtClean="0"/>
                        <a:t>1        </a:t>
                      </a:r>
                      <a:endParaRPr lang="en-US" dirty="0"/>
                    </a:p>
                  </a:txBody>
                  <a:tcPr/>
                </a:tc>
                <a:tc>
                  <a:txBody>
                    <a:bodyPr/>
                    <a:lstStyle/>
                    <a:p>
                      <a:pPr marL="342900" indent="-342900">
                        <a:buFont typeface="+mj-lt"/>
                        <a:buNone/>
                      </a:pPr>
                      <a:r>
                        <a:rPr lang="en-US" dirty="0" smtClean="0"/>
                        <a:t>4</a:t>
                      </a:r>
                    </a:p>
                    <a:p>
                      <a:pPr marL="342900" indent="-342900">
                        <a:buFont typeface="+mj-lt"/>
                        <a:buNone/>
                      </a:pPr>
                      <a:r>
                        <a:rPr lang="en-US" dirty="0" smtClean="0"/>
                        <a:t>3</a:t>
                      </a:r>
                      <a:endParaRPr lang="en-US" dirty="0"/>
                    </a:p>
                  </a:txBody>
                  <a:tcPr/>
                </a:tc>
                <a:tc>
                  <a:txBody>
                    <a:bodyPr/>
                    <a:lstStyle/>
                    <a:p>
                      <a:r>
                        <a:rPr lang="en-US" dirty="0" smtClean="0"/>
                        <a:t>3</a:t>
                      </a:r>
                    </a:p>
                    <a:p>
                      <a:r>
                        <a:rPr lang="en-US" dirty="0" smtClean="0"/>
                        <a:t>4</a:t>
                      </a:r>
                      <a:endParaRPr lang="en-US" dirty="0"/>
                    </a:p>
                  </a:txBody>
                  <a:tcPr/>
                </a:tc>
                <a:tc>
                  <a:txBody>
                    <a:bodyPr/>
                    <a:lstStyle/>
                    <a:p>
                      <a:r>
                        <a:rPr lang="en-US" dirty="0" smtClean="0"/>
                        <a:t>12</a:t>
                      </a:r>
                    </a:p>
                    <a:p>
                      <a:r>
                        <a:rPr lang="en-US" dirty="0" smtClean="0"/>
                        <a:t>12</a:t>
                      </a:r>
                      <a:endParaRPr lang="en-US" dirty="0"/>
                    </a:p>
                  </a:txBody>
                  <a:tcPr/>
                </a:tc>
                <a:tc>
                  <a:txBody>
                    <a:bodyPr/>
                    <a:lstStyle/>
                    <a:p>
                      <a:r>
                        <a:rPr lang="en-US" dirty="0" smtClean="0"/>
                        <a:t>Ep=1</a:t>
                      </a:r>
                      <a:endParaRPr lang="en-US" dirty="0"/>
                    </a:p>
                  </a:txBody>
                  <a:tcPr/>
                </a:tc>
              </a:tr>
              <a:tr h="370840">
                <a:tc>
                  <a:txBody>
                    <a:bodyPr/>
                    <a:lstStyle/>
                    <a:p>
                      <a:pPr marL="342900" indent="-342900">
                        <a:buFont typeface="+mj-lt"/>
                        <a:buNone/>
                      </a:pPr>
                      <a:r>
                        <a:rPr lang="en-US" dirty="0" smtClean="0"/>
                        <a:t>11</a:t>
                      </a:r>
                      <a:endParaRPr lang="en-US" dirty="0"/>
                    </a:p>
                  </a:txBody>
                  <a:tcPr/>
                </a:tc>
                <a:tc>
                  <a:txBody>
                    <a:bodyPr/>
                    <a:lstStyle/>
                    <a:p>
                      <a:r>
                        <a:rPr lang="en-US" dirty="0" smtClean="0"/>
                        <a:t>6</a:t>
                      </a:r>
                    </a:p>
                    <a:p>
                      <a:r>
                        <a:rPr lang="en-US" dirty="0" smtClean="0"/>
                        <a:t>5</a:t>
                      </a:r>
                      <a:endParaRPr lang="en-US" dirty="0"/>
                    </a:p>
                  </a:txBody>
                  <a:tcPr/>
                </a:tc>
                <a:tc>
                  <a:txBody>
                    <a:bodyPr/>
                    <a:lstStyle/>
                    <a:p>
                      <a:r>
                        <a:rPr lang="en-US" dirty="0" smtClean="0"/>
                        <a:t>1</a:t>
                      </a:r>
                    </a:p>
                    <a:p>
                      <a:r>
                        <a:rPr lang="en-US" dirty="0" smtClean="0"/>
                        <a:t>2</a:t>
                      </a:r>
                      <a:endParaRPr lang="en-US" dirty="0"/>
                    </a:p>
                  </a:txBody>
                  <a:tcPr/>
                </a:tc>
                <a:tc>
                  <a:txBody>
                    <a:bodyPr/>
                    <a:lstStyle/>
                    <a:p>
                      <a:r>
                        <a:rPr lang="en-US" dirty="0" smtClean="0"/>
                        <a:t>6</a:t>
                      </a:r>
                    </a:p>
                    <a:p>
                      <a:r>
                        <a:rPr lang="en-US" dirty="0" smtClean="0"/>
                        <a:t>10</a:t>
                      </a:r>
                      <a:endParaRPr lang="en-US" dirty="0"/>
                    </a:p>
                  </a:txBody>
                  <a:tcPr/>
                </a:tc>
                <a:tc>
                  <a:txBody>
                    <a:bodyPr/>
                    <a:lstStyle/>
                    <a:p>
                      <a:r>
                        <a:rPr lang="en-US" dirty="0" smtClean="0"/>
                        <a:t>Ep&gt;1</a:t>
                      </a:r>
                      <a:endParaRPr lang="en-US" dirty="0"/>
                    </a:p>
                  </a:txBody>
                  <a:tcPr/>
                </a:tc>
              </a:tr>
              <a:tr h="370840">
                <a:tc>
                  <a:txBody>
                    <a:bodyPr/>
                    <a:lstStyle/>
                    <a:p>
                      <a:r>
                        <a:rPr lang="en-US" dirty="0" smtClean="0"/>
                        <a:t>111</a:t>
                      </a:r>
                      <a:endParaRPr lang="en-US" dirty="0"/>
                    </a:p>
                  </a:txBody>
                  <a:tcPr/>
                </a:tc>
                <a:tc>
                  <a:txBody>
                    <a:bodyPr/>
                    <a:lstStyle/>
                    <a:p>
                      <a:r>
                        <a:rPr lang="en-US" dirty="0" smtClean="0"/>
                        <a:t>2</a:t>
                      </a:r>
                    </a:p>
                    <a:p>
                      <a:r>
                        <a:rPr lang="en-US" dirty="0" smtClean="0"/>
                        <a:t>1</a:t>
                      </a:r>
                      <a:endParaRPr lang="en-US" dirty="0"/>
                    </a:p>
                  </a:txBody>
                  <a:tcPr/>
                </a:tc>
                <a:tc>
                  <a:txBody>
                    <a:bodyPr/>
                    <a:lstStyle/>
                    <a:p>
                      <a:r>
                        <a:rPr lang="en-US" dirty="0" smtClean="0"/>
                        <a:t>5</a:t>
                      </a:r>
                    </a:p>
                    <a:p>
                      <a:r>
                        <a:rPr lang="en-US" dirty="0" smtClean="0"/>
                        <a:t>6</a:t>
                      </a:r>
                      <a:endParaRPr lang="en-US" dirty="0"/>
                    </a:p>
                  </a:txBody>
                  <a:tcPr/>
                </a:tc>
                <a:tc>
                  <a:txBody>
                    <a:bodyPr/>
                    <a:lstStyle/>
                    <a:p>
                      <a:r>
                        <a:rPr lang="en-US" dirty="0" smtClean="0"/>
                        <a:t>10</a:t>
                      </a:r>
                    </a:p>
                    <a:p>
                      <a:r>
                        <a:rPr lang="en-US" dirty="0" smtClean="0"/>
                        <a:t>6</a:t>
                      </a:r>
                      <a:endParaRPr lang="en-US" dirty="0"/>
                    </a:p>
                  </a:txBody>
                  <a:tcPr/>
                </a:tc>
                <a:tc>
                  <a:txBody>
                    <a:bodyPr/>
                    <a:lstStyle/>
                    <a:p>
                      <a:r>
                        <a:rPr lang="en-US" dirty="0" smtClean="0"/>
                        <a:t>Ep&lt;1</a:t>
                      </a:r>
                      <a:endParaRPr lang="en-US" dirty="0"/>
                    </a:p>
                  </a:txBody>
                  <a:tcPr/>
                </a:tc>
              </a:tr>
            </a:tbl>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953000"/>
          </a:xfrm>
        </p:spPr>
        <p:txBody>
          <a:bodyPr/>
          <a:lstStyle/>
          <a:p>
            <a:r>
              <a:rPr lang="en-US" dirty="0" smtClean="0"/>
              <a:t>In fig.</a:t>
            </a:r>
            <a:endParaRPr lang="en-US"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57</a:t>
            </a:fld>
            <a:endParaRPr lang="en-US" dirty="0"/>
          </a:p>
        </p:txBody>
      </p:sp>
      <p:cxnSp>
        <p:nvCxnSpPr>
          <p:cNvPr id="6" name="Straight Connector 5"/>
          <p:cNvCxnSpPr/>
          <p:nvPr/>
        </p:nvCxnSpPr>
        <p:spPr>
          <a:xfrm rot="16200000" flipH="1">
            <a:off x="723900" y="3162300"/>
            <a:ext cx="3352800" cy="7620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2438400" y="4876800"/>
            <a:ext cx="3429000" cy="1588"/>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2971800" y="1981200"/>
            <a:ext cx="1447800" cy="10668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rot="5400000">
            <a:off x="3886994" y="3580606"/>
            <a:ext cx="106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flipV="1">
            <a:off x="3124200" y="4114800"/>
            <a:ext cx="1295400" cy="533400"/>
          </a:xfrm>
          <a:prstGeom prst="line">
            <a:avLst/>
          </a:prstGeom>
        </p:spPr>
        <p:style>
          <a:lnRef idx="1">
            <a:schemeClr val="accent2"/>
          </a:lnRef>
          <a:fillRef idx="0">
            <a:schemeClr val="accent2"/>
          </a:fillRef>
          <a:effectRef idx="0">
            <a:schemeClr val="accent2"/>
          </a:effectRef>
          <a:fontRef idx="minor">
            <a:schemeClr val="tx1"/>
          </a:fontRef>
        </p:style>
      </p:cxnSp>
      <p:sp>
        <p:nvSpPr>
          <p:cNvPr id="21" name="TextBox 20"/>
          <p:cNvSpPr txBox="1"/>
          <p:nvPr/>
        </p:nvSpPr>
        <p:spPr>
          <a:xfrm>
            <a:off x="2743200" y="1828800"/>
            <a:ext cx="337131" cy="369332"/>
          </a:xfrm>
          <a:prstGeom prst="rect">
            <a:avLst/>
          </a:prstGeom>
          <a:noFill/>
        </p:spPr>
        <p:txBody>
          <a:bodyPr wrap="square" rtlCol="0">
            <a:spAutoFit/>
          </a:bodyPr>
          <a:lstStyle/>
          <a:p>
            <a:r>
              <a:rPr lang="en-US" dirty="0" smtClean="0"/>
              <a:t>A</a:t>
            </a:r>
            <a:endParaRPr lang="en-US" dirty="0"/>
          </a:p>
        </p:txBody>
      </p:sp>
      <p:sp>
        <p:nvSpPr>
          <p:cNvPr id="22" name="TextBox 21"/>
          <p:cNvSpPr txBox="1"/>
          <p:nvPr/>
        </p:nvSpPr>
        <p:spPr>
          <a:xfrm>
            <a:off x="4343400" y="2895600"/>
            <a:ext cx="337131" cy="369332"/>
          </a:xfrm>
          <a:prstGeom prst="rect">
            <a:avLst/>
          </a:prstGeom>
          <a:noFill/>
        </p:spPr>
        <p:txBody>
          <a:bodyPr wrap="square" rtlCol="0">
            <a:spAutoFit/>
          </a:bodyPr>
          <a:lstStyle/>
          <a:p>
            <a:r>
              <a:rPr lang="en-US" dirty="0" smtClean="0"/>
              <a:t>B</a:t>
            </a:r>
            <a:endParaRPr lang="en-US" dirty="0"/>
          </a:p>
        </p:txBody>
      </p:sp>
      <p:sp>
        <p:nvSpPr>
          <p:cNvPr id="23" name="TextBox 22"/>
          <p:cNvSpPr txBox="1"/>
          <p:nvPr/>
        </p:nvSpPr>
        <p:spPr>
          <a:xfrm>
            <a:off x="4343400" y="3962400"/>
            <a:ext cx="337131" cy="369332"/>
          </a:xfrm>
          <a:prstGeom prst="rect">
            <a:avLst/>
          </a:prstGeom>
          <a:noFill/>
        </p:spPr>
        <p:txBody>
          <a:bodyPr wrap="square" rtlCol="0">
            <a:spAutoFit/>
          </a:bodyPr>
          <a:lstStyle/>
          <a:p>
            <a:r>
              <a:rPr lang="en-US" dirty="0" smtClean="0"/>
              <a:t>C</a:t>
            </a:r>
            <a:endParaRPr lang="en-US" dirty="0"/>
          </a:p>
        </p:txBody>
      </p:sp>
      <p:sp>
        <p:nvSpPr>
          <p:cNvPr id="24" name="TextBox 23"/>
          <p:cNvSpPr txBox="1"/>
          <p:nvPr/>
        </p:nvSpPr>
        <p:spPr>
          <a:xfrm>
            <a:off x="2819400" y="4495800"/>
            <a:ext cx="413331" cy="369332"/>
          </a:xfrm>
          <a:prstGeom prst="rect">
            <a:avLst/>
          </a:prstGeom>
          <a:noFill/>
        </p:spPr>
        <p:txBody>
          <a:bodyPr wrap="square" rtlCol="0">
            <a:spAutoFit/>
          </a:bodyPr>
          <a:lstStyle/>
          <a:p>
            <a:r>
              <a:rPr lang="en-US" dirty="0" smtClean="0"/>
              <a:t>D</a:t>
            </a:r>
            <a:endParaRPr lang="en-US" dirty="0"/>
          </a:p>
        </p:txBody>
      </p:sp>
      <p:sp>
        <p:nvSpPr>
          <p:cNvPr id="25" name="TextBox 24"/>
          <p:cNvSpPr txBox="1"/>
          <p:nvPr/>
        </p:nvSpPr>
        <p:spPr>
          <a:xfrm>
            <a:off x="5867400" y="4724400"/>
            <a:ext cx="45719" cy="369332"/>
          </a:xfrm>
          <a:prstGeom prst="rect">
            <a:avLst/>
          </a:prstGeom>
          <a:noFill/>
        </p:spPr>
        <p:txBody>
          <a:bodyPr wrap="square" rtlCol="0">
            <a:spAutoFit/>
          </a:bodyPr>
          <a:lstStyle/>
          <a:p>
            <a:r>
              <a:rPr lang="en-US" dirty="0" smtClean="0"/>
              <a:t>X</a:t>
            </a:r>
            <a:endParaRPr lang="en-US" dirty="0"/>
          </a:p>
        </p:txBody>
      </p:sp>
      <p:sp>
        <p:nvSpPr>
          <p:cNvPr id="26" name="TextBox 25"/>
          <p:cNvSpPr txBox="1"/>
          <p:nvPr/>
        </p:nvSpPr>
        <p:spPr>
          <a:xfrm flipH="1">
            <a:off x="2133599" y="4724400"/>
            <a:ext cx="304799" cy="369332"/>
          </a:xfrm>
          <a:prstGeom prst="rect">
            <a:avLst/>
          </a:prstGeom>
          <a:noFill/>
        </p:spPr>
        <p:txBody>
          <a:bodyPr wrap="square" rtlCol="0">
            <a:spAutoFit/>
          </a:bodyPr>
          <a:lstStyle/>
          <a:p>
            <a:r>
              <a:rPr lang="en-US" dirty="0" smtClean="0"/>
              <a:t>O</a:t>
            </a:r>
            <a:endParaRPr lang="en-US" dirty="0"/>
          </a:p>
        </p:txBody>
      </p:sp>
      <p:sp>
        <p:nvSpPr>
          <p:cNvPr id="27" name="TextBox 26"/>
          <p:cNvSpPr txBox="1"/>
          <p:nvPr/>
        </p:nvSpPr>
        <p:spPr>
          <a:xfrm>
            <a:off x="2133600" y="1295400"/>
            <a:ext cx="337131" cy="369332"/>
          </a:xfrm>
          <a:prstGeom prst="rect">
            <a:avLst/>
          </a:prstGeom>
          <a:noFill/>
        </p:spPr>
        <p:txBody>
          <a:bodyPr wrap="square" rtlCol="0">
            <a:spAutoFit/>
          </a:bodyPr>
          <a:lstStyle/>
          <a:p>
            <a:r>
              <a:rPr lang="en-US" dirty="0" smtClean="0"/>
              <a:t>Y</a:t>
            </a:r>
            <a:endParaRPr lang="en-US" dirty="0"/>
          </a:p>
        </p:txBody>
      </p:sp>
      <p:sp>
        <p:nvSpPr>
          <p:cNvPr id="28" name="TextBox 27"/>
          <p:cNvSpPr txBox="1"/>
          <p:nvPr/>
        </p:nvSpPr>
        <p:spPr>
          <a:xfrm rot="16200000">
            <a:off x="1544594" y="2700119"/>
            <a:ext cx="1300895" cy="461665"/>
          </a:xfrm>
          <a:prstGeom prst="rect">
            <a:avLst/>
          </a:prstGeom>
          <a:noFill/>
        </p:spPr>
        <p:txBody>
          <a:bodyPr wrap="square" rtlCol="0">
            <a:spAutoFit/>
          </a:bodyPr>
          <a:lstStyle/>
          <a:p>
            <a:r>
              <a:rPr lang="en-US" sz="2400" dirty="0" smtClean="0"/>
              <a:t>Price</a:t>
            </a:r>
            <a:endParaRPr lang="en-US" sz="2400" dirty="0"/>
          </a:p>
        </p:txBody>
      </p:sp>
      <p:sp>
        <p:nvSpPr>
          <p:cNvPr id="29" name="TextBox 28"/>
          <p:cNvSpPr txBox="1"/>
          <p:nvPr/>
        </p:nvSpPr>
        <p:spPr>
          <a:xfrm>
            <a:off x="2743200" y="4876800"/>
            <a:ext cx="2667000" cy="369332"/>
          </a:xfrm>
          <a:prstGeom prst="rect">
            <a:avLst/>
          </a:prstGeom>
          <a:noFill/>
        </p:spPr>
        <p:txBody>
          <a:bodyPr wrap="square" rtlCol="0">
            <a:spAutoFit/>
          </a:bodyPr>
          <a:lstStyle/>
          <a:p>
            <a:r>
              <a:rPr lang="en-US" dirty="0" smtClean="0"/>
              <a:t>Total expenditure</a:t>
            </a:r>
            <a:endParaRPr lang="en-US" dirty="0"/>
          </a:p>
        </p:txBody>
      </p:sp>
      <p:sp>
        <p:nvSpPr>
          <p:cNvPr id="30" name="TextBox 29"/>
          <p:cNvSpPr txBox="1"/>
          <p:nvPr/>
        </p:nvSpPr>
        <p:spPr>
          <a:xfrm>
            <a:off x="3657600" y="1905000"/>
            <a:ext cx="2699331" cy="369332"/>
          </a:xfrm>
          <a:prstGeom prst="rect">
            <a:avLst/>
          </a:prstGeom>
          <a:noFill/>
        </p:spPr>
        <p:txBody>
          <a:bodyPr wrap="square" rtlCol="0">
            <a:spAutoFit/>
          </a:bodyPr>
          <a:lstStyle/>
          <a:p>
            <a:r>
              <a:rPr lang="en-US" dirty="0" smtClean="0"/>
              <a:t>(Point A to B Ep &gt;1)</a:t>
            </a:r>
            <a:endParaRPr lang="en-US" dirty="0"/>
          </a:p>
        </p:txBody>
      </p:sp>
      <p:sp>
        <p:nvSpPr>
          <p:cNvPr id="31" name="TextBox 30"/>
          <p:cNvSpPr txBox="1"/>
          <p:nvPr/>
        </p:nvSpPr>
        <p:spPr>
          <a:xfrm>
            <a:off x="4953000" y="2971800"/>
            <a:ext cx="2775531" cy="369332"/>
          </a:xfrm>
          <a:prstGeom prst="rect">
            <a:avLst/>
          </a:prstGeom>
          <a:noFill/>
        </p:spPr>
        <p:txBody>
          <a:bodyPr wrap="square" rtlCol="0">
            <a:spAutoFit/>
          </a:bodyPr>
          <a:lstStyle/>
          <a:p>
            <a:r>
              <a:rPr lang="en-US" dirty="0" smtClean="0"/>
              <a:t>(Point B to C Ep =1)</a:t>
            </a:r>
            <a:endParaRPr lang="en-US" dirty="0"/>
          </a:p>
        </p:txBody>
      </p:sp>
      <p:sp>
        <p:nvSpPr>
          <p:cNvPr id="32" name="TextBox 31"/>
          <p:cNvSpPr txBox="1"/>
          <p:nvPr/>
        </p:nvSpPr>
        <p:spPr>
          <a:xfrm>
            <a:off x="5105400" y="3733800"/>
            <a:ext cx="3124200" cy="369332"/>
          </a:xfrm>
          <a:prstGeom prst="rect">
            <a:avLst/>
          </a:prstGeom>
          <a:noFill/>
        </p:spPr>
        <p:txBody>
          <a:bodyPr wrap="square" rtlCol="0">
            <a:spAutoFit/>
          </a:bodyPr>
          <a:lstStyle/>
          <a:p>
            <a:r>
              <a:rPr lang="en-US" dirty="0" smtClean="0"/>
              <a:t>(Point C to D Ep&lt;1)</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029200"/>
          </a:xfrm>
        </p:spPr>
        <p:txBody>
          <a:bodyPr/>
          <a:lstStyle/>
          <a:p>
            <a:r>
              <a:rPr lang="en-US" b="1" dirty="0" smtClean="0"/>
              <a:t>Percentage method:</a:t>
            </a:r>
          </a:p>
          <a:p>
            <a:endParaRPr lang="en-US" dirty="0" smtClean="0"/>
          </a:p>
          <a:p>
            <a:endParaRPr lang="en-US" dirty="0" smtClean="0"/>
          </a:p>
          <a:p>
            <a:endParaRPr lang="en-US" dirty="0" smtClean="0"/>
          </a:p>
          <a:p>
            <a:endParaRPr lang="en-US" dirty="0" smtClean="0"/>
          </a:p>
          <a:p>
            <a:pPr>
              <a:buNone/>
            </a:pPr>
            <a:r>
              <a:rPr lang="en-US" b="1" dirty="0" smtClean="0"/>
              <a:t>    proportionate method: </a:t>
            </a:r>
          </a:p>
          <a:p>
            <a:pPr>
              <a:buNone/>
            </a:pPr>
            <a:r>
              <a:rPr lang="en-US" dirty="0" smtClean="0"/>
              <a:t>                        </a:t>
            </a:r>
          </a:p>
          <a:p>
            <a:pPr>
              <a:buNone/>
            </a:pPr>
            <a:r>
              <a:rPr lang="en-US" dirty="0" smtClean="0"/>
              <a:t>                         </a:t>
            </a:r>
          </a:p>
        </p:txBody>
      </p:sp>
      <p:sp>
        <p:nvSpPr>
          <p:cNvPr id="4" name="Slide Number Placeholder 3"/>
          <p:cNvSpPr>
            <a:spLocks noGrp="1"/>
          </p:cNvSpPr>
          <p:nvPr>
            <p:ph type="sldNum" sz="quarter" idx="12"/>
          </p:nvPr>
        </p:nvSpPr>
        <p:spPr/>
        <p:txBody>
          <a:bodyPr/>
          <a:lstStyle/>
          <a:p>
            <a:fld id="{91E94460-E04D-4C40-995E-9D845FB9259D}" type="slidenum">
              <a:rPr lang="en-US" smtClean="0"/>
              <a:pPr/>
              <a:t>58</a:t>
            </a:fld>
            <a:endParaRPr lang="en-US" dirty="0"/>
          </a:p>
        </p:txBody>
      </p:sp>
      <p:cxnSp>
        <p:nvCxnSpPr>
          <p:cNvPr id="6" name="Straight Connector 5"/>
          <p:cNvCxnSpPr/>
          <p:nvPr/>
        </p:nvCxnSpPr>
        <p:spPr>
          <a:xfrm>
            <a:off x="2362200" y="2209800"/>
            <a:ext cx="914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200400" y="1981200"/>
            <a:ext cx="1219200" cy="523220"/>
          </a:xfrm>
          <a:prstGeom prst="rect">
            <a:avLst/>
          </a:prstGeom>
          <a:noFill/>
        </p:spPr>
        <p:txBody>
          <a:bodyPr wrap="square" rtlCol="0">
            <a:spAutoFit/>
          </a:bodyPr>
          <a:lstStyle/>
          <a:p>
            <a:r>
              <a:rPr lang="en-US" sz="2800" dirty="0" smtClean="0"/>
              <a:t>X 100</a:t>
            </a:r>
            <a:endParaRPr lang="en-US" sz="2800" dirty="0"/>
          </a:p>
        </p:txBody>
      </p:sp>
      <p:cxnSp>
        <p:nvCxnSpPr>
          <p:cNvPr id="11" name="Straight Connector 10"/>
          <p:cNvCxnSpPr/>
          <p:nvPr/>
        </p:nvCxnSpPr>
        <p:spPr>
          <a:xfrm>
            <a:off x="2209800" y="2590800"/>
            <a:ext cx="2057400" cy="1588"/>
          </a:xfrm>
          <a:prstGeom prst="line">
            <a:avLst/>
          </a:prstGeom>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2286000" y="2438400"/>
            <a:ext cx="838200" cy="523220"/>
          </a:xfrm>
          <a:prstGeom prst="rect">
            <a:avLst/>
          </a:prstGeom>
          <a:noFill/>
        </p:spPr>
        <p:txBody>
          <a:bodyPr wrap="square" rtlCol="0">
            <a:spAutoFit/>
          </a:bodyPr>
          <a:lstStyle/>
          <a:p>
            <a:r>
              <a:rPr lang="en-US" dirty="0" smtClean="0"/>
              <a:t> </a:t>
            </a:r>
            <a:r>
              <a:rPr lang="en-US" sz="2800" dirty="0" smtClean="0"/>
              <a:t>∆p</a:t>
            </a:r>
            <a:endParaRPr lang="en-US" sz="2800" dirty="0"/>
          </a:p>
        </p:txBody>
      </p:sp>
      <p:cxnSp>
        <p:nvCxnSpPr>
          <p:cNvPr id="16" name="Straight Connector 15"/>
          <p:cNvCxnSpPr/>
          <p:nvPr/>
        </p:nvCxnSpPr>
        <p:spPr>
          <a:xfrm>
            <a:off x="2209800" y="2971800"/>
            <a:ext cx="990600" cy="1588"/>
          </a:xfrm>
          <a:prstGeom prst="line">
            <a:avLst/>
          </a:prstGeom>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2590801" y="2819400"/>
            <a:ext cx="228600" cy="523220"/>
          </a:xfrm>
          <a:prstGeom prst="rect">
            <a:avLst/>
          </a:prstGeom>
          <a:noFill/>
        </p:spPr>
        <p:txBody>
          <a:bodyPr wrap="square" rtlCol="0">
            <a:spAutoFit/>
          </a:bodyPr>
          <a:lstStyle/>
          <a:p>
            <a:r>
              <a:rPr lang="en-US" sz="2800" dirty="0" smtClean="0"/>
              <a:t>p</a:t>
            </a:r>
            <a:endParaRPr lang="en-US" sz="2800" dirty="0"/>
          </a:p>
        </p:txBody>
      </p:sp>
      <p:sp>
        <p:nvSpPr>
          <p:cNvPr id="18" name="TextBox 17"/>
          <p:cNvSpPr txBox="1"/>
          <p:nvPr/>
        </p:nvSpPr>
        <p:spPr>
          <a:xfrm>
            <a:off x="3124200" y="2667000"/>
            <a:ext cx="1447800" cy="523220"/>
          </a:xfrm>
          <a:prstGeom prst="rect">
            <a:avLst/>
          </a:prstGeom>
          <a:noFill/>
        </p:spPr>
        <p:txBody>
          <a:bodyPr wrap="square" rtlCol="0">
            <a:spAutoFit/>
          </a:bodyPr>
          <a:lstStyle/>
          <a:p>
            <a:r>
              <a:rPr lang="en-US" sz="2800" dirty="0" smtClean="0"/>
              <a:t>X 100</a:t>
            </a:r>
            <a:endParaRPr lang="en-US" dirty="0"/>
          </a:p>
        </p:txBody>
      </p:sp>
      <p:sp>
        <p:nvSpPr>
          <p:cNvPr id="21" name="TextBox 20"/>
          <p:cNvSpPr txBox="1"/>
          <p:nvPr/>
        </p:nvSpPr>
        <p:spPr>
          <a:xfrm>
            <a:off x="2590800" y="2057400"/>
            <a:ext cx="489531" cy="523220"/>
          </a:xfrm>
          <a:prstGeom prst="rect">
            <a:avLst/>
          </a:prstGeom>
          <a:noFill/>
        </p:spPr>
        <p:txBody>
          <a:bodyPr wrap="square" rtlCol="0">
            <a:spAutoFit/>
          </a:bodyPr>
          <a:lstStyle/>
          <a:p>
            <a:r>
              <a:rPr lang="en-US" sz="2800" dirty="0" smtClean="0"/>
              <a:t>q</a:t>
            </a:r>
            <a:endParaRPr lang="en-US" sz="2800" dirty="0"/>
          </a:p>
        </p:txBody>
      </p:sp>
      <p:sp>
        <p:nvSpPr>
          <p:cNvPr id="23" name="TextBox 22"/>
          <p:cNvSpPr txBox="1"/>
          <p:nvPr/>
        </p:nvSpPr>
        <p:spPr>
          <a:xfrm>
            <a:off x="2362200" y="1752600"/>
            <a:ext cx="914400" cy="523220"/>
          </a:xfrm>
          <a:prstGeom prst="rect">
            <a:avLst/>
          </a:prstGeom>
          <a:noFill/>
        </p:spPr>
        <p:txBody>
          <a:bodyPr wrap="square" rtlCol="0">
            <a:spAutoFit/>
          </a:bodyPr>
          <a:lstStyle/>
          <a:p>
            <a:r>
              <a:rPr lang="en-US" dirty="0" smtClean="0"/>
              <a:t> </a:t>
            </a:r>
            <a:r>
              <a:rPr lang="en-US" sz="2800" dirty="0" smtClean="0"/>
              <a:t>∆q</a:t>
            </a:r>
            <a:endParaRPr lang="en-US" sz="2800" dirty="0"/>
          </a:p>
        </p:txBody>
      </p:sp>
      <p:sp>
        <p:nvSpPr>
          <p:cNvPr id="24" name="TextBox 23"/>
          <p:cNvSpPr txBox="1"/>
          <p:nvPr/>
        </p:nvSpPr>
        <p:spPr>
          <a:xfrm>
            <a:off x="762000" y="2209800"/>
            <a:ext cx="1143000" cy="584775"/>
          </a:xfrm>
          <a:prstGeom prst="rect">
            <a:avLst/>
          </a:prstGeom>
          <a:noFill/>
        </p:spPr>
        <p:txBody>
          <a:bodyPr wrap="square" rtlCol="0">
            <a:spAutoFit/>
          </a:bodyPr>
          <a:lstStyle/>
          <a:p>
            <a:r>
              <a:rPr lang="en-US" sz="3200" dirty="0" smtClean="0"/>
              <a:t>Ep =</a:t>
            </a:r>
            <a:endParaRPr lang="en-US" sz="3200" dirty="0"/>
          </a:p>
        </p:txBody>
      </p:sp>
      <p:sp>
        <p:nvSpPr>
          <p:cNvPr id="25" name="TextBox 24"/>
          <p:cNvSpPr txBox="1"/>
          <p:nvPr/>
        </p:nvSpPr>
        <p:spPr>
          <a:xfrm>
            <a:off x="914400" y="4800600"/>
            <a:ext cx="1066800" cy="523220"/>
          </a:xfrm>
          <a:prstGeom prst="rect">
            <a:avLst/>
          </a:prstGeom>
          <a:noFill/>
        </p:spPr>
        <p:txBody>
          <a:bodyPr wrap="square" rtlCol="0">
            <a:spAutoFit/>
          </a:bodyPr>
          <a:lstStyle/>
          <a:p>
            <a:r>
              <a:rPr lang="en-US" sz="2800" dirty="0" smtClean="0"/>
              <a:t>Ep =</a:t>
            </a:r>
            <a:endParaRPr lang="en-US" sz="2800" dirty="0"/>
          </a:p>
        </p:txBody>
      </p:sp>
      <p:sp>
        <p:nvSpPr>
          <p:cNvPr id="27" name="TextBox 26"/>
          <p:cNvSpPr txBox="1"/>
          <p:nvPr/>
        </p:nvSpPr>
        <p:spPr>
          <a:xfrm>
            <a:off x="2286000" y="4419600"/>
            <a:ext cx="619080" cy="523220"/>
          </a:xfrm>
          <a:prstGeom prst="rect">
            <a:avLst/>
          </a:prstGeom>
          <a:noFill/>
        </p:spPr>
        <p:txBody>
          <a:bodyPr wrap="square" rtlCol="0">
            <a:spAutoFit/>
          </a:bodyPr>
          <a:lstStyle/>
          <a:p>
            <a:r>
              <a:rPr lang="en-US" sz="2800" dirty="0" smtClean="0"/>
              <a:t>∆q</a:t>
            </a:r>
            <a:endParaRPr lang="en-US" sz="2800" dirty="0"/>
          </a:p>
        </p:txBody>
      </p:sp>
      <p:cxnSp>
        <p:nvCxnSpPr>
          <p:cNvPr id="29" name="Straight Connector 28"/>
          <p:cNvCxnSpPr/>
          <p:nvPr/>
        </p:nvCxnSpPr>
        <p:spPr>
          <a:xfrm>
            <a:off x="2286000" y="4876800"/>
            <a:ext cx="609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438400" y="4800600"/>
            <a:ext cx="413331" cy="523220"/>
          </a:xfrm>
          <a:prstGeom prst="rect">
            <a:avLst/>
          </a:prstGeom>
          <a:noFill/>
        </p:spPr>
        <p:txBody>
          <a:bodyPr wrap="square" rtlCol="0">
            <a:spAutoFit/>
          </a:bodyPr>
          <a:lstStyle/>
          <a:p>
            <a:r>
              <a:rPr lang="en-US" sz="2800" dirty="0" smtClean="0"/>
              <a:t>q</a:t>
            </a:r>
            <a:endParaRPr lang="en-US" sz="2800" dirty="0"/>
          </a:p>
        </p:txBody>
      </p:sp>
      <p:cxnSp>
        <p:nvCxnSpPr>
          <p:cNvPr id="33" name="Straight Connector 32"/>
          <p:cNvCxnSpPr/>
          <p:nvPr/>
        </p:nvCxnSpPr>
        <p:spPr>
          <a:xfrm>
            <a:off x="2057400" y="5334000"/>
            <a:ext cx="1219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09800" y="5181600"/>
            <a:ext cx="838200" cy="523220"/>
          </a:xfrm>
          <a:prstGeom prst="rect">
            <a:avLst/>
          </a:prstGeom>
          <a:noFill/>
        </p:spPr>
        <p:txBody>
          <a:bodyPr wrap="square" rtlCol="0">
            <a:spAutoFit/>
          </a:bodyPr>
          <a:lstStyle/>
          <a:p>
            <a:r>
              <a:rPr lang="en-US" sz="2800" dirty="0" smtClean="0"/>
              <a:t>∆p</a:t>
            </a:r>
            <a:endParaRPr lang="en-US" sz="2800" dirty="0"/>
          </a:p>
        </p:txBody>
      </p:sp>
      <p:cxnSp>
        <p:nvCxnSpPr>
          <p:cNvPr id="40" name="Straight Connector 39"/>
          <p:cNvCxnSpPr/>
          <p:nvPr/>
        </p:nvCxnSpPr>
        <p:spPr>
          <a:xfrm>
            <a:off x="2209800" y="5715000"/>
            <a:ext cx="457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286000" y="5638800"/>
            <a:ext cx="337131" cy="523220"/>
          </a:xfrm>
          <a:prstGeom prst="rect">
            <a:avLst/>
          </a:prstGeom>
          <a:noFill/>
        </p:spPr>
        <p:txBody>
          <a:bodyPr wrap="square" rtlCol="0">
            <a:spAutoFit/>
          </a:bodyPr>
          <a:lstStyle/>
          <a:p>
            <a:r>
              <a:rPr lang="en-US" sz="2800" dirty="0" smtClean="0"/>
              <a:t>p</a:t>
            </a:r>
            <a:endParaRPr lang="en-US" sz="28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pPr algn="ctr"/>
            <a:r>
              <a:rPr lang="en-US" sz="3200" b="1" i="1" dirty="0" smtClean="0"/>
              <a:t>Arc method</a:t>
            </a:r>
            <a:endParaRPr lang="en-US" sz="3200" b="1" i="1" dirty="0"/>
          </a:p>
        </p:txBody>
      </p:sp>
      <p:sp>
        <p:nvSpPr>
          <p:cNvPr id="3" name="Content Placeholder 2"/>
          <p:cNvSpPr>
            <a:spLocks noGrp="1"/>
          </p:cNvSpPr>
          <p:nvPr>
            <p:ph idx="1"/>
          </p:nvPr>
        </p:nvSpPr>
        <p:spPr>
          <a:xfrm>
            <a:off x="457200" y="1600200"/>
            <a:ext cx="8229600" cy="4724400"/>
          </a:xfrm>
        </p:spPr>
        <p:txBody>
          <a:bodyPr/>
          <a:lstStyle/>
          <a:p>
            <a:r>
              <a:rPr lang="en-US" dirty="0" smtClean="0"/>
              <a:t>The average elasticity of demand between two points on a demand curve is called arc elasticity. </a:t>
            </a:r>
          </a:p>
          <a:p>
            <a:endParaRPr lang="en-US" dirty="0" smtClean="0"/>
          </a:p>
          <a:p>
            <a:endParaRPr lang="en-US" dirty="0" smtClean="0"/>
          </a:p>
          <a:p>
            <a:endParaRPr lang="en-US" dirty="0" smtClean="0"/>
          </a:p>
          <a:p>
            <a:pPr>
              <a:buNone/>
            </a:pPr>
            <a:r>
              <a:rPr lang="en-US" dirty="0" smtClean="0"/>
              <a:t>    </a:t>
            </a:r>
          </a:p>
          <a:p>
            <a:pPr>
              <a:buNone/>
            </a:pPr>
            <a:r>
              <a:rPr lang="en-US" dirty="0" smtClean="0"/>
              <a:t>   In formula, </a:t>
            </a:r>
          </a:p>
          <a:p>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59</a:t>
            </a:fld>
            <a:endParaRPr lang="en-US" dirty="0"/>
          </a:p>
        </p:txBody>
      </p:sp>
      <p:sp>
        <p:nvSpPr>
          <p:cNvPr id="5" name="TextBox 4"/>
          <p:cNvSpPr txBox="1"/>
          <p:nvPr/>
        </p:nvSpPr>
        <p:spPr>
          <a:xfrm>
            <a:off x="2133600" y="2590800"/>
            <a:ext cx="3886200" cy="369332"/>
          </a:xfrm>
          <a:prstGeom prst="rect">
            <a:avLst/>
          </a:prstGeom>
          <a:noFill/>
        </p:spPr>
        <p:txBody>
          <a:bodyPr wrap="square" rtlCol="0">
            <a:spAutoFit/>
          </a:bodyPr>
          <a:lstStyle/>
          <a:p>
            <a:r>
              <a:rPr lang="en-US" dirty="0" smtClean="0"/>
              <a:t>Change in quantity demanded</a:t>
            </a:r>
            <a:endParaRPr lang="en-US" dirty="0"/>
          </a:p>
        </p:txBody>
      </p:sp>
      <p:cxnSp>
        <p:nvCxnSpPr>
          <p:cNvPr id="7" name="Straight Connector 6"/>
          <p:cNvCxnSpPr/>
          <p:nvPr/>
        </p:nvCxnSpPr>
        <p:spPr>
          <a:xfrm>
            <a:off x="2286000" y="2971800"/>
            <a:ext cx="2895600" cy="1588"/>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1676400" y="2895600"/>
            <a:ext cx="5867400" cy="369332"/>
          </a:xfrm>
          <a:prstGeom prst="rect">
            <a:avLst/>
          </a:prstGeom>
          <a:noFill/>
        </p:spPr>
        <p:txBody>
          <a:bodyPr wrap="square" rtlCol="0">
            <a:spAutoFit/>
          </a:bodyPr>
          <a:lstStyle/>
          <a:p>
            <a:r>
              <a:rPr lang="en-US" dirty="0" smtClean="0"/>
              <a:t>Initial quantity demanded + new quantity demanded</a:t>
            </a:r>
            <a:endParaRPr lang="en-US" dirty="0"/>
          </a:p>
        </p:txBody>
      </p:sp>
      <p:cxnSp>
        <p:nvCxnSpPr>
          <p:cNvPr id="10" name="Straight Connector 9"/>
          <p:cNvCxnSpPr/>
          <p:nvPr/>
        </p:nvCxnSpPr>
        <p:spPr>
          <a:xfrm>
            <a:off x="1676400" y="3200400"/>
            <a:ext cx="5410200" cy="1588"/>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3429000" y="3048001"/>
            <a:ext cx="641931" cy="461665"/>
          </a:xfrm>
          <a:prstGeom prst="rect">
            <a:avLst/>
          </a:prstGeom>
          <a:noFill/>
        </p:spPr>
        <p:txBody>
          <a:bodyPr wrap="square" rtlCol="0">
            <a:spAutoFit/>
          </a:bodyPr>
          <a:lstStyle/>
          <a:p>
            <a:r>
              <a:rPr lang="en-US" sz="2400" dirty="0" smtClean="0"/>
              <a:t>2</a:t>
            </a:r>
            <a:endParaRPr lang="en-US" sz="2400" dirty="0"/>
          </a:p>
        </p:txBody>
      </p:sp>
      <p:cxnSp>
        <p:nvCxnSpPr>
          <p:cNvPr id="13" name="Straight Connector 12"/>
          <p:cNvCxnSpPr/>
          <p:nvPr/>
        </p:nvCxnSpPr>
        <p:spPr>
          <a:xfrm>
            <a:off x="1981200" y="3429000"/>
            <a:ext cx="2895600" cy="1588"/>
          </a:xfrm>
          <a:prstGeom prst="line">
            <a:avLst/>
          </a:prstGeom>
        </p:spPr>
        <p:style>
          <a:lnRef idx="1">
            <a:schemeClr val="dk1"/>
          </a:lnRef>
          <a:fillRef idx="0">
            <a:schemeClr val="dk1"/>
          </a:fillRef>
          <a:effectRef idx="0">
            <a:schemeClr val="dk1"/>
          </a:effectRef>
          <a:fontRef idx="minor">
            <a:schemeClr val="tx1"/>
          </a:fontRef>
        </p:style>
      </p:cxnSp>
      <p:sp>
        <p:nvSpPr>
          <p:cNvPr id="16" name="TextBox 15"/>
          <p:cNvSpPr txBox="1"/>
          <p:nvPr/>
        </p:nvSpPr>
        <p:spPr>
          <a:xfrm rot="10800000" flipV="1">
            <a:off x="2133600" y="3429000"/>
            <a:ext cx="4332956" cy="369332"/>
          </a:xfrm>
          <a:prstGeom prst="rect">
            <a:avLst/>
          </a:prstGeom>
          <a:noFill/>
        </p:spPr>
        <p:txBody>
          <a:bodyPr wrap="square" rtlCol="0">
            <a:spAutoFit/>
          </a:bodyPr>
          <a:lstStyle/>
          <a:p>
            <a:r>
              <a:rPr lang="en-US" dirty="0" smtClean="0"/>
              <a:t>Change in price</a:t>
            </a:r>
            <a:endParaRPr lang="en-US" dirty="0"/>
          </a:p>
        </p:txBody>
      </p:sp>
      <p:cxnSp>
        <p:nvCxnSpPr>
          <p:cNvPr id="18" name="Straight Connector 17"/>
          <p:cNvCxnSpPr/>
          <p:nvPr/>
        </p:nvCxnSpPr>
        <p:spPr>
          <a:xfrm>
            <a:off x="1905000" y="3733800"/>
            <a:ext cx="2819400" cy="1588"/>
          </a:xfrm>
          <a:prstGeom prst="line">
            <a:avLst/>
          </a:prstGeom>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1981200" y="3657600"/>
            <a:ext cx="4191000" cy="369332"/>
          </a:xfrm>
          <a:prstGeom prst="rect">
            <a:avLst/>
          </a:prstGeom>
          <a:noFill/>
        </p:spPr>
        <p:txBody>
          <a:bodyPr wrap="square" rtlCol="0">
            <a:spAutoFit/>
          </a:bodyPr>
          <a:lstStyle/>
          <a:p>
            <a:r>
              <a:rPr lang="en-US" dirty="0" smtClean="0"/>
              <a:t>Initial price + new price</a:t>
            </a:r>
            <a:endParaRPr lang="en-US" dirty="0"/>
          </a:p>
        </p:txBody>
      </p:sp>
      <p:cxnSp>
        <p:nvCxnSpPr>
          <p:cNvPr id="31" name="Straight Connector 30"/>
          <p:cNvCxnSpPr/>
          <p:nvPr/>
        </p:nvCxnSpPr>
        <p:spPr>
          <a:xfrm>
            <a:off x="2057400" y="3962400"/>
            <a:ext cx="2438400" cy="1588"/>
          </a:xfrm>
          <a:prstGeom prst="line">
            <a:avLst/>
          </a:prstGeom>
        </p:spPr>
        <p:style>
          <a:lnRef idx="1">
            <a:schemeClr val="dk1"/>
          </a:lnRef>
          <a:fillRef idx="0">
            <a:schemeClr val="dk1"/>
          </a:fillRef>
          <a:effectRef idx="0">
            <a:schemeClr val="dk1"/>
          </a:effectRef>
          <a:fontRef idx="minor">
            <a:schemeClr val="tx1"/>
          </a:fontRef>
        </p:style>
      </p:cxnSp>
      <p:sp>
        <p:nvSpPr>
          <p:cNvPr id="32" name="TextBox 31"/>
          <p:cNvSpPr txBox="1"/>
          <p:nvPr/>
        </p:nvSpPr>
        <p:spPr>
          <a:xfrm>
            <a:off x="2667000" y="3810000"/>
            <a:ext cx="489531" cy="523220"/>
          </a:xfrm>
          <a:prstGeom prst="rect">
            <a:avLst/>
          </a:prstGeom>
          <a:noFill/>
        </p:spPr>
        <p:txBody>
          <a:bodyPr wrap="square" rtlCol="0">
            <a:spAutoFit/>
          </a:bodyPr>
          <a:lstStyle/>
          <a:p>
            <a:r>
              <a:rPr lang="en-US" sz="2800" dirty="0" smtClean="0"/>
              <a:t>2</a:t>
            </a:r>
            <a:endParaRPr lang="en-US" sz="2800" dirty="0"/>
          </a:p>
        </p:txBody>
      </p:sp>
      <p:sp>
        <p:nvSpPr>
          <p:cNvPr id="34" name="TextBox 33"/>
          <p:cNvSpPr txBox="1"/>
          <p:nvPr/>
        </p:nvSpPr>
        <p:spPr>
          <a:xfrm>
            <a:off x="685800" y="3200400"/>
            <a:ext cx="914400" cy="523220"/>
          </a:xfrm>
          <a:prstGeom prst="rect">
            <a:avLst/>
          </a:prstGeom>
          <a:noFill/>
        </p:spPr>
        <p:txBody>
          <a:bodyPr wrap="square" rtlCol="0">
            <a:spAutoFit/>
          </a:bodyPr>
          <a:lstStyle/>
          <a:p>
            <a:r>
              <a:rPr lang="en-US" sz="2800" dirty="0" smtClean="0"/>
              <a:t>E</a:t>
            </a:r>
            <a:r>
              <a:rPr lang="en-US" sz="2800" baseline="-25000" dirty="0" smtClean="0"/>
              <a:t>p</a:t>
            </a:r>
            <a:r>
              <a:rPr lang="en-US" sz="2800" dirty="0" smtClean="0"/>
              <a:t>  =</a:t>
            </a:r>
            <a:endParaRPr lang="en-US" sz="2800" dirty="0"/>
          </a:p>
        </p:txBody>
      </p:sp>
      <p:sp>
        <p:nvSpPr>
          <p:cNvPr id="37" name="TextBox 36"/>
          <p:cNvSpPr txBox="1"/>
          <p:nvPr/>
        </p:nvSpPr>
        <p:spPr>
          <a:xfrm>
            <a:off x="2667000" y="4267200"/>
            <a:ext cx="914400" cy="523220"/>
          </a:xfrm>
          <a:prstGeom prst="rect">
            <a:avLst/>
          </a:prstGeom>
          <a:noFill/>
        </p:spPr>
        <p:txBody>
          <a:bodyPr wrap="square" rtlCol="0">
            <a:spAutoFit/>
          </a:bodyPr>
          <a:lstStyle/>
          <a:p>
            <a:r>
              <a:rPr lang="en-US" sz="2800" dirty="0" smtClean="0"/>
              <a:t>∆ q</a:t>
            </a:r>
            <a:endParaRPr lang="en-US" sz="2800" dirty="0"/>
          </a:p>
        </p:txBody>
      </p:sp>
      <p:cxnSp>
        <p:nvCxnSpPr>
          <p:cNvPr id="39" name="Straight Connector 38"/>
          <p:cNvCxnSpPr>
            <a:stCxn id="42" idx="1"/>
          </p:cNvCxnSpPr>
          <p:nvPr/>
        </p:nvCxnSpPr>
        <p:spPr>
          <a:xfrm flipH="1" flipV="1">
            <a:off x="2594908" y="4727406"/>
            <a:ext cx="1242214" cy="54908"/>
          </a:xfrm>
          <a:prstGeom prst="line">
            <a:avLst/>
          </a:prstGeom>
        </p:spPr>
        <p:style>
          <a:lnRef idx="1">
            <a:schemeClr val="dk1"/>
          </a:lnRef>
          <a:fillRef idx="0">
            <a:schemeClr val="dk1"/>
          </a:fillRef>
          <a:effectRef idx="0">
            <a:schemeClr val="dk1"/>
          </a:effectRef>
          <a:fontRef idx="minor">
            <a:schemeClr val="tx1"/>
          </a:fontRef>
        </p:style>
      </p:cxnSp>
      <p:sp>
        <p:nvSpPr>
          <p:cNvPr id="42" name="TextBox 41"/>
          <p:cNvSpPr txBox="1"/>
          <p:nvPr/>
        </p:nvSpPr>
        <p:spPr>
          <a:xfrm rot="10800000" flipV="1">
            <a:off x="2743199" y="4572000"/>
            <a:ext cx="1093923" cy="420628"/>
          </a:xfrm>
          <a:prstGeom prst="rect">
            <a:avLst/>
          </a:prstGeom>
          <a:noFill/>
        </p:spPr>
        <p:txBody>
          <a:bodyPr wrap="square" rtlCol="0">
            <a:spAutoFit/>
          </a:bodyPr>
          <a:lstStyle/>
          <a:p>
            <a:r>
              <a:rPr lang="en-US" sz="3200" baseline="-25000" dirty="0" smtClean="0"/>
              <a:t>q1+q2</a:t>
            </a:r>
            <a:endParaRPr lang="en-US" sz="3200" baseline="-25000" dirty="0"/>
          </a:p>
        </p:txBody>
      </p:sp>
      <p:cxnSp>
        <p:nvCxnSpPr>
          <p:cNvPr id="44" name="Straight Connector 43"/>
          <p:cNvCxnSpPr/>
          <p:nvPr/>
        </p:nvCxnSpPr>
        <p:spPr>
          <a:xfrm>
            <a:off x="2590800" y="5105400"/>
            <a:ext cx="1295400" cy="1588"/>
          </a:xfrm>
          <a:prstGeom prst="line">
            <a:avLst/>
          </a:prstGeom>
        </p:spPr>
        <p:style>
          <a:lnRef idx="1">
            <a:schemeClr val="dk1"/>
          </a:lnRef>
          <a:fillRef idx="0">
            <a:schemeClr val="dk1"/>
          </a:fillRef>
          <a:effectRef idx="0">
            <a:schemeClr val="dk1"/>
          </a:effectRef>
          <a:fontRef idx="minor">
            <a:schemeClr val="tx1"/>
          </a:fontRef>
        </p:style>
      </p:cxnSp>
      <p:sp>
        <p:nvSpPr>
          <p:cNvPr id="46" name="TextBox 45"/>
          <p:cNvSpPr txBox="1"/>
          <p:nvPr/>
        </p:nvSpPr>
        <p:spPr>
          <a:xfrm>
            <a:off x="2667000" y="5029200"/>
            <a:ext cx="1143000" cy="800219"/>
          </a:xfrm>
          <a:prstGeom prst="rect">
            <a:avLst/>
          </a:prstGeom>
          <a:noFill/>
        </p:spPr>
        <p:txBody>
          <a:bodyPr wrap="square" rtlCol="0">
            <a:spAutoFit/>
          </a:bodyPr>
          <a:lstStyle/>
          <a:p>
            <a:r>
              <a:rPr lang="en-US" sz="2800" dirty="0" smtClean="0"/>
              <a:t>∆ p</a:t>
            </a:r>
          </a:p>
          <a:p>
            <a:endParaRPr lang="en-US" dirty="0"/>
          </a:p>
        </p:txBody>
      </p:sp>
      <p:cxnSp>
        <p:nvCxnSpPr>
          <p:cNvPr id="53" name="Straight Connector 52"/>
          <p:cNvCxnSpPr/>
          <p:nvPr/>
        </p:nvCxnSpPr>
        <p:spPr>
          <a:xfrm>
            <a:off x="2590800" y="5486400"/>
            <a:ext cx="1371600" cy="1588"/>
          </a:xfrm>
          <a:prstGeom prst="line">
            <a:avLst/>
          </a:prstGeom>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2590800" y="5410200"/>
            <a:ext cx="1676400" cy="523220"/>
          </a:xfrm>
          <a:prstGeom prst="rect">
            <a:avLst/>
          </a:prstGeom>
          <a:noFill/>
        </p:spPr>
        <p:txBody>
          <a:bodyPr wrap="square" rtlCol="0">
            <a:spAutoFit/>
          </a:bodyPr>
          <a:lstStyle/>
          <a:p>
            <a:r>
              <a:rPr lang="en-US" sz="2800" dirty="0" smtClean="0"/>
              <a:t>P</a:t>
            </a:r>
            <a:r>
              <a:rPr lang="en-US" sz="2800" baseline="-25000" dirty="0" smtClean="0"/>
              <a:t>1 </a:t>
            </a:r>
            <a:r>
              <a:rPr lang="en-US" sz="2800" dirty="0" smtClean="0"/>
              <a:t> +p</a:t>
            </a:r>
            <a:r>
              <a:rPr lang="en-US" sz="2800" baseline="-25000" dirty="0" smtClean="0"/>
              <a:t>2</a:t>
            </a:r>
            <a:endParaRPr lang="en-US" sz="2800" baseline="-25000" dirty="0"/>
          </a:p>
        </p:txBody>
      </p:sp>
      <p:sp>
        <p:nvSpPr>
          <p:cNvPr id="55" name="TextBox 54"/>
          <p:cNvSpPr txBox="1"/>
          <p:nvPr/>
        </p:nvSpPr>
        <p:spPr>
          <a:xfrm>
            <a:off x="1447800" y="4800600"/>
            <a:ext cx="946731" cy="523220"/>
          </a:xfrm>
          <a:prstGeom prst="rect">
            <a:avLst/>
          </a:prstGeom>
          <a:noFill/>
        </p:spPr>
        <p:txBody>
          <a:bodyPr wrap="square" rtlCol="0">
            <a:spAutoFit/>
          </a:bodyPr>
          <a:lstStyle/>
          <a:p>
            <a:r>
              <a:rPr lang="en-US" sz="2800" dirty="0" smtClean="0"/>
              <a:t>E</a:t>
            </a:r>
            <a:r>
              <a:rPr lang="en-US" sz="2800" baseline="-25000" dirty="0" smtClean="0"/>
              <a:t>p </a:t>
            </a:r>
            <a:r>
              <a:rPr lang="en-US" sz="2800" dirty="0" smtClean="0"/>
              <a:t> =</a:t>
            </a:r>
            <a:endParaRPr lang="en-US" sz="2800" baseline="-25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029200"/>
          </a:xfrm>
        </p:spPr>
        <p:txBody>
          <a:bodyPr>
            <a:normAutofit/>
          </a:bodyPr>
          <a:lstStyle/>
          <a:p>
            <a:pPr>
              <a:buFont typeface="Wingdings" pitchFamily="2" charset="2"/>
              <a:buChar char="Ø"/>
            </a:pPr>
            <a:r>
              <a:rPr lang="en-US" sz="2800" dirty="0" smtClean="0"/>
              <a:t>Direct demand :- direct demand refers to the demand for a commodity which is directly consumed by individuals, households and institutions to get satisfaction. Ex. Demand for foods clothes etc.</a:t>
            </a:r>
          </a:p>
          <a:p>
            <a:pPr>
              <a:buFont typeface="Wingdings" pitchFamily="2" charset="2"/>
              <a:buChar char="Ø"/>
            </a:pPr>
            <a:r>
              <a:rPr lang="en-US" sz="2800" dirty="0" smtClean="0"/>
              <a:t>Derived demand:- demand for various intermediate/ interrelated items such as labour raw materials energy which are most essential to make final products is called derived demand.</a:t>
            </a:r>
            <a:endParaRPr lang="en-US" sz="2800"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6</a:t>
            </a:fld>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i="1" dirty="0" smtClean="0"/>
              <a:t>Point method</a:t>
            </a:r>
            <a:endParaRPr lang="en-US" sz="4000" b="1" i="1" dirty="0"/>
          </a:p>
        </p:txBody>
      </p:sp>
      <p:sp>
        <p:nvSpPr>
          <p:cNvPr id="3" name="Content Placeholder 2"/>
          <p:cNvSpPr>
            <a:spLocks noGrp="1"/>
          </p:cNvSpPr>
          <p:nvPr>
            <p:ph idx="1"/>
          </p:nvPr>
        </p:nvSpPr>
        <p:spPr/>
        <p:txBody>
          <a:bodyPr/>
          <a:lstStyle/>
          <a:p>
            <a:r>
              <a:rPr lang="en-US" dirty="0" smtClean="0"/>
              <a:t>The ratio between lower segment and upper segment in a particular point of price demand curve is called point elasticity of demand. I.e. e</a:t>
            </a:r>
            <a:r>
              <a:rPr lang="en-US" baseline="-25000" dirty="0" smtClean="0"/>
              <a:t>p </a:t>
            </a:r>
            <a:r>
              <a:rPr lang="en-US" dirty="0" smtClean="0"/>
              <a:t>=</a:t>
            </a:r>
          </a:p>
          <a:p>
            <a:pPr>
              <a:buNone/>
            </a:pPr>
            <a:r>
              <a:rPr lang="en-US" dirty="0" smtClean="0"/>
              <a:t>   On the linear demand curve,</a:t>
            </a:r>
          </a:p>
          <a:p>
            <a:pPr>
              <a:buNone/>
            </a:pPr>
            <a:r>
              <a:rPr lang="en-US" dirty="0" smtClean="0"/>
              <a:t>                    demand schedule</a:t>
            </a:r>
          </a:p>
          <a:p>
            <a:pPr>
              <a:buNone/>
            </a:pPr>
            <a:r>
              <a:rPr lang="en-US" dirty="0" smtClean="0"/>
              <a:t>         </a:t>
            </a:r>
          </a:p>
          <a:p>
            <a:pPr>
              <a:buNone/>
            </a:pPr>
            <a:r>
              <a:rPr lang="en-US" dirty="0" smtClean="0"/>
              <a:t>    </a:t>
            </a:r>
          </a:p>
          <a:p>
            <a:pPr>
              <a:buNone/>
            </a:pPr>
            <a:r>
              <a:rPr lang="en-US" baseline="-25000" dirty="0" smtClean="0"/>
              <a:t>   </a:t>
            </a:r>
            <a:r>
              <a:rPr lang="en-US" dirty="0" smtClean="0"/>
              <a:t>  </a:t>
            </a:r>
            <a:endParaRPr lang="en-US" baseline="-25000"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60</a:t>
            </a:fld>
            <a:endParaRPr lang="en-US" dirty="0"/>
          </a:p>
        </p:txBody>
      </p:sp>
      <p:sp>
        <p:nvSpPr>
          <p:cNvPr id="5" name="TextBox 4"/>
          <p:cNvSpPr txBox="1"/>
          <p:nvPr/>
        </p:nvSpPr>
        <p:spPr>
          <a:xfrm>
            <a:off x="5715000" y="2743200"/>
            <a:ext cx="2362200" cy="369332"/>
          </a:xfrm>
          <a:prstGeom prst="rect">
            <a:avLst/>
          </a:prstGeom>
          <a:noFill/>
        </p:spPr>
        <p:txBody>
          <a:bodyPr wrap="square" rtlCol="0">
            <a:spAutoFit/>
          </a:bodyPr>
          <a:lstStyle/>
          <a:p>
            <a:r>
              <a:rPr lang="en-US" dirty="0" smtClean="0"/>
              <a:t>Lower segment</a:t>
            </a:r>
            <a:endParaRPr lang="en-US" dirty="0"/>
          </a:p>
        </p:txBody>
      </p:sp>
      <p:cxnSp>
        <p:nvCxnSpPr>
          <p:cNvPr id="7" name="Straight Connector 6"/>
          <p:cNvCxnSpPr/>
          <p:nvPr/>
        </p:nvCxnSpPr>
        <p:spPr>
          <a:xfrm>
            <a:off x="5791200" y="3048000"/>
            <a:ext cx="1524000" cy="1588"/>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5791200" y="2971800"/>
            <a:ext cx="1752600" cy="369332"/>
          </a:xfrm>
          <a:prstGeom prst="rect">
            <a:avLst/>
          </a:prstGeom>
          <a:noFill/>
        </p:spPr>
        <p:txBody>
          <a:bodyPr wrap="square" rtlCol="0">
            <a:spAutoFit/>
          </a:bodyPr>
          <a:lstStyle/>
          <a:p>
            <a:r>
              <a:rPr lang="en-US" dirty="0" smtClean="0"/>
              <a:t>Upper segment</a:t>
            </a:r>
            <a:endParaRPr lang="en-US" dirty="0"/>
          </a:p>
        </p:txBody>
      </p:sp>
      <p:graphicFrame>
        <p:nvGraphicFramePr>
          <p:cNvPr id="9" name="Table 8"/>
          <p:cNvGraphicFramePr>
            <a:graphicFrameLocks noGrp="1"/>
          </p:cNvGraphicFramePr>
          <p:nvPr/>
        </p:nvGraphicFramePr>
        <p:xfrm>
          <a:off x="990600" y="4191000"/>
          <a:ext cx="6096000" cy="171196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594360">
                <a:tc>
                  <a:txBody>
                    <a:bodyPr/>
                    <a:lstStyle/>
                    <a:p>
                      <a:r>
                        <a:rPr lang="en-US" dirty="0" smtClean="0"/>
                        <a:t>point</a:t>
                      </a:r>
                      <a:endParaRPr lang="en-US" dirty="0"/>
                    </a:p>
                  </a:txBody>
                  <a:tcPr/>
                </a:tc>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C</a:t>
                      </a:r>
                      <a:endParaRPr lang="en-US" dirty="0"/>
                    </a:p>
                  </a:txBody>
                  <a:tcPr/>
                </a:tc>
                <a:tc>
                  <a:txBody>
                    <a:bodyPr/>
                    <a:lstStyle/>
                    <a:p>
                      <a:r>
                        <a:rPr lang="en-US" dirty="0" smtClean="0"/>
                        <a:t>E</a:t>
                      </a:r>
                      <a:endParaRPr lang="en-US" dirty="0"/>
                    </a:p>
                  </a:txBody>
                  <a:tcPr/>
                </a:tc>
              </a:tr>
              <a:tr h="558800">
                <a:tc>
                  <a:txBody>
                    <a:bodyPr/>
                    <a:lstStyle/>
                    <a:p>
                      <a:r>
                        <a:rPr lang="en-US" dirty="0" smtClean="0"/>
                        <a:t>p</a:t>
                      </a:r>
                      <a:r>
                        <a:rPr lang="en-US" baseline="-25000" dirty="0" smtClean="0"/>
                        <a:t>x</a:t>
                      </a:r>
                      <a:endParaRPr lang="en-US" baseline="-25000" dirty="0"/>
                    </a:p>
                  </a:txBody>
                  <a:tcPr/>
                </a:tc>
                <a:tc>
                  <a:txBody>
                    <a:bodyPr/>
                    <a:lstStyle/>
                    <a:p>
                      <a:r>
                        <a:rPr lang="en-US" dirty="0" smtClean="0"/>
                        <a:t>5</a:t>
                      </a:r>
                      <a:endParaRPr lang="en-US" dirty="0"/>
                    </a:p>
                  </a:txBody>
                  <a:tcPr/>
                </a:tc>
                <a:tc>
                  <a:txBody>
                    <a:bodyPr/>
                    <a:lstStyle/>
                    <a:p>
                      <a:r>
                        <a:rPr lang="en-US" dirty="0" smtClean="0"/>
                        <a:t>10</a:t>
                      </a:r>
                      <a:endParaRPr lang="en-US" dirty="0"/>
                    </a:p>
                  </a:txBody>
                  <a:tcPr/>
                </a:tc>
                <a:tc>
                  <a:txBody>
                    <a:bodyPr/>
                    <a:lstStyle/>
                    <a:p>
                      <a:r>
                        <a:rPr lang="en-US" dirty="0" smtClean="0"/>
                        <a:t>15</a:t>
                      </a:r>
                      <a:endParaRPr lang="en-US" dirty="0"/>
                    </a:p>
                  </a:txBody>
                  <a:tcPr/>
                </a:tc>
                <a:tc>
                  <a:txBody>
                    <a:bodyPr/>
                    <a:lstStyle/>
                    <a:p>
                      <a:r>
                        <a:rPr lang="en-US" dirty="0" smtClean="0"/>
                        <a:t>20</a:t>
                      </a:r>
                      <a:endParaRPr lang="en-US" dirty="0"/>
                    </a:p>
                  </a:txBody>
                  <a:tcPr/>
                </a:tc>
              </a:tr>
              <a:tr h="558800">
                <a:tc>
                  <a:txBody>
                    <a:bodyPr/>
                    <a:lstStyle/>
                    <a:p>
                      <a:r>
                        <a:rPr lang="en-US" dirty="0" smtClean="0"/>
                        <a:t>q</a:t>
                      </a:r>
                      <a:r>
                        <a:rPr lang="en-US" baseline="-25000" dirty="0" smtClean="0"/>
                        <a:t>x</a:t>
                      </a:r>
                      <a:endParaRPr lang="en-US" baseline="-25000" dirty="0"/>
                    </a:p>
                  </a:txBody>
                  <a:tcPr/>
                </a:tc>
                <a:tc>
                  <a:txBody>
                    <a:bodyPr/>
                    <a:lstStyle/>
                    <a:p>
                      <a:r>
                        <a:rPr lang="en-US" dirty="0" smtClean="0"/>
                        <a:t>60</a:t>
                      </a:r>
                      <a:endParaRPr lang="en-US" dirty="0"/>
                    </a:p>
                  </a:txBody>
                  <a:tcPr/>
                </a:tc>
                <a:tc>
                  <a:txBody>
                    <a:bodyPr/>
                    <a:lstStyle/>
                    <a:p>
                      <a:r>
                        <a:rPr lang="en-US" dirty="0" smtClean="0"/>
                        <a:t>50</a:t>
                      </a:r>
                      <a:endParaRPr lang="en-US" dirty="0"/>
                    </a:p>
                  </a:txBody>
                  <a:tcPr/>
                </a:tc>
                <a:tc>
                  <a:txBody>
                    <a:bodyPr/>
                    <a:lstStyle/>
                    <a:p>
                      <a:r>
                        <a:rPr lang="en-US" dirty="0" smtClean="0"/>
                        <a:t>40</a:t>
                      </a:r>
                      <a:endParaRPr lang="en-US" dirty="0"/>
                    </a:p>
                  </a:txBody>
                  <a:tcPr/>
                </a:tc>
                <a:tc>
                  <a:txBody>
                    <a:bodyPr/>
                    <a:lstStyle/>
                    <a:p>
                      <a:r>
                        <a:rPr lang="en-US" dirty="0" smtClean="0"/>
                        <a:t>30</a:t>
                      </a:r>
                      <a:endParaRPr lang="en-US" dirty="0"/>
                    </a:p>
                  </a:txBody>
                  <a:tcPr/>
                </a:tc>
              </a:tr>
            </a:tbl>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lstStyle/>
          <a:p>
            <a:r>
              <a:rPr lang="en-US" dirty="0" smtClean="0"/>
              <a:t>In curve. Let the demand curve DE be given, and it is </a:t>
            </a:r>
          </a:p>
          <a:p>
            <a:pPr>
              <a:buNone/>
            </a:pPr>
            <a:r>
              <a:rPr lang="en-US" dirty="0" smtClean="0"/>
              <a:t>                             required to measure elasticity at point B </a:t>
            </a:r>
          </a:p>
          <a:p>
            <a:pPr>
              <a:buNone/>
            </a:pPr>
            <a:r>
              <a:rPr lang="en-US" dirty="0" smtClean="0"/>
              <a:t>                              on the demand curve.  price elasticity      </a:t>
            </a:r>
          </a:p>
          <a:p>
            <a:pPr>
              <a:buNone/>
            </a:pPr>
            <a:r>
              <a:rPr lang="en-US" dirty="0" smtClean="0"/>
              <a:t>                                of demand =</a:t>
            </a:r>
          </a:p>
          <a:p>
            <a:pPr>
              <a:buNone/>
            </a:pPr>
            <a:r>
              <a:rPr lang="en-US" dirty="0" smtClean="0"/>
              <a:t>       </a:t>
            </a:r>
          </a:p>
          <a:p>
            <a:pPr>
              <a:buNone/>
            </a:pPr>
            <a:r>
              <a:rPr lang="en-US" dirty="0" smtClean="0"/>
              <a:t>                                                            ∆q</a:t>
            </a:r>
          </a:p>
          <a:p>
            <a:pPr>
              <a:buNone/>
            </a:pPr>
            <a:endParaRPr lang="en-US" dirty="0" smtClean="0"/>
          </a:p>
          <a:p>
            <a:pPr>
              <a:buNone/>
            </a:pPr>
            <a:r>
              <a:rPr lang="en-US" dirty="0" smtClean="0"/>
              <a:t>       from above fig. elasticity of demand at point B’</a:t>
            </a:r>
          </a:p>
          <a:p>
            <a:pPr>
              <a:buNone/>
            </a:pPr>
            <a:r>
              <a:rPr lang="en-US" dirty="0" smtClean="0"/>
              <a:t>       e</a:t>
            </a:r>
            <a:r>
              <a:rPr lang="en-US" baseline="-25000" dirty="0" smtClean="0"/>
              <a:t>p =  BE</a:t>
            </a:r>
          </a:p>
          <a:p>
            <a:pPr>
              <a:buNone/>
            </a:pPr>
            <a:r>
              <a:rPr lang="en-US" baseline="-25000" dirty="0" smtClean="0"/>
              <a:t>     </a:t>
            </a:r>
          </a:p>
          <a:p>
            <a:pPr>
              <a:buNone/>
            </a:pPr>
            <a:r>
              <a:rPr lang="en-US" baseline="-25000" dirty="0" smtClean="0"/>
              <a:t>       </a:t>
            </a:r>
            <a:r>
              <a:rPr lang="en-US" dirty="0" smtClean="0"/>
              <a:t>  it can be proved in following way, in given fig,</a:t>
            </a:r>
            <a:endParaRPr lang="en-US" baseline="-25000" dirty="0" smtClean="0"/>
          </a:p>
        </p:txBody>
      </p:sp>
      <p:sp>
        <p:nvSpPr>
          <p:cNvPr id="4" name="Slide Number Placeholder 3"/>
          <p:cNvSpPr>
            <a:spLocks noGrp="1"/>
          </p:cNvSpPr>
          <p:nvPr>
            <p:ph type="sldNum" sz="quarter" idx="12"/>
          </p:nvPr>
        </p:nvSpPr>
        <p:spPr/>
        <p:txBody>
          <a:bodyPr/>
          <a:lstStyle/>
          <a:p>
            <a:fld id="{91E94460-E04D-4C40-995E-9D845FB9259D}" type="slidenum">
              <a:rPr lang="en-US" smtClean="0"/>
              <a:pPr/>
              <a:t>61</a:t>
            </a:fld>
            <a:endParaRPr lang="en-US" dirty="0"/>
          </a:p>
        </p:txBody>
      </p:sp>
      <p:cxnSp>
        <p:nvCxnSpPr>
          <p:cNvPr id="6" name="Straight Connector 5"/>
          <p:cNvCxnSpPr/>
          <p:nvPr/>
        </p:nvCxnSpPr>
        <p:spPr>
          <a:xfrm rot="5400000">
            <a:off x="685800" y="2895600"/>
            <a:ext cx="2286000" cy="1588"/>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1828800" y="4038600"/>
            <a:ext cx="2743200" cy="1588"/>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rot="16200000" flipH="1">
            <a:off x="1752600" y="2209800"/>
            <a:ext cx="1905000" cy="175260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1828800" y="2895600"/>
            <a:ext cx="685800" cy="1588"/>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1943100" y="3467100"/>
            <a:ext cx="1143000" cy="1588"/>
          </a:xfrm>
          <a:prstGeom prst="line">
            <a:avLst/>
          </a:prstGeom>
          <a:ln/>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1828800" y="3276600"/>
            <a:ext cx="106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2514600" y="3657600"/>
            <a:ext cx="762000" cy="158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86000" y="3962400"/>
            <a:ext cx="337131" cy="369332"/>
          </a:xfrm>
          <a:prstGeom prst="rect">
            <a:avLst/>
          </a:prstGeom>
          <a:noFill/>
        </p:spPr>
        <p:txBody>
          <a:bodyPr wrap="square" rtlCol="0">
            <a:spAutoFit/>
          </a:bodyPr>
          <a:lstStyle/>
          <a:p>
            <a:r>
              <a:rPr lang="en-US" dirty="0" smtClean="0"/>
              <a:t>Q</a:t>
            </a:r>
            <a:endParaRPr lang="en-US" dirty="0"/>
          </a:p>
        </p:txBody>
      </p:sp>
      <p:sp>
        <p:nvSpPr>
          <p:cNvPr id="24" name="TextBox 23"/>
          <p:cNvSpPr txBox="1"/>
          <p:nvPr/>
        </p:nvSpPr>
        <p:spPr>
          <a:xfrm>
            <a:off x="2667000" y="3962400"/>
            <a:ext cx="533400" cy="369332"/>
          </a:xfrm>
          <a:prstGeom prst="rect">
            <a:avLst/>
          </a:prstGeom>
          <a:noFill/>
        </p:spPr>
        <p:txBody>
          <a:bodyPr wrap="square" rtlCol="0">
            <a:spAutoFit/>
          </a:bodyPr>
          <a:lstStyle/>
          <a:p>
            <a:r>
              <a:rPr lang="en-US" dirty="0" smtClean="0"/>
              <a:t>Q</a:t>
            </a:r>
            <a:r>
              <a:rPr lang="en-US" baseline="-25000" dirty="0" smtClean="0"/>
              <a:t>1</a:t>
            </a:r>
            <a:endParaRPr lang="en-US" baseline="-25000" dirty="0"/>
          </a:p>
        </p:txBody>
      </p:sp>
      <p:sp>
        <p:nvSpPr>
          <p:cNvPr id="25" name="TextBox 24"/>
          <p:cNvSpPr txBox="1"/>
          <p:nvPr/>
        </p:nvSpPr>
        <p:spPr>
          <a:xfrm>
            <a:off x="1600200" y="2743200"/>
            <a:ext cx="337131" cy="369332"/>
          </a:xfrm>
          <a:prstGeom prst="rect">
            <a:avLst/>
          </a:prstGeom>
          <a:noFill/>
        </p:spPr>
        <p:txBody>
          <a:bodyPr wrap="square" rtlCol="0">
            <a:spAutoFit/>
          </a:bodyPr>
          <a:lstStyle/>
          <a:p>
            <a:r>
              <a:rPr lang="en-US" dirty="0" smtClean="0"/>
              <a:t>P</a:t>
            </a:r>
            <a:endParaRPr lang="en-US" dirty="0"/>
          </a:p>
        </p:txBody>
      </p:sp>
      <p:sp>
        <p:nvSpPr>
          <p:cNvPr id="26" name="TextBox 25"/>
          <p:cNvSpPr txBox="1"/>
          <p:nvPr/>
        </p:nvSpPr>
        <p:spPr>
          <a:xfrm>
            <a:off x="1524000" y="3124200"/>
            <a:ext cx="533400" cy="369332"/>
          </a:xfrm>
          <a:prstGeom prst="rect">
            <a:avLst/>
          </a:prstGeom>
          <a:noFill/>
        </p:spPr>
        <p:txBody>
          <a:bodyPr wrap="square" rtlCol="0">
            <a:spAutoFit/>
          </a:bodyPr>
          <a:lstStyle/>
          <a:p>
            <a:r>
              <a:rPr lang="en-US" dirty="0" smtClean="0"/>
              <a:t>P</a:t>
            </a:r>
            <a:r>
              <a:rPr lang="en-US" baseline="-25000" dirty="0" smtClean="0"/>
              <a:t>0</a:t>
            </a:r>
            <a:endParaRPr lang="en-US" baseline="-25000" dirty="0"/>
          </a:p>
        </p:txBody>
      </p:sp>
      <p:sp>
        <p:nvSpPr>
          <p:cNvPr id="27" name="TextBox 26"/>
          <p:cNvSpPr txBox="1"/>
          <p:nvPr/>
        </p:nvSpPr>
        <p:spPr>
          <a:xfrm>
            <a:off x="2286000" y="3048000"/>
            <a:ext cx="260931" cy="369332"/>
          </a:xfrm>
          <a:prstGeom prst="rect">
            <a:avLst/>
          </a:prstGeom>
          <a:noFill/>
        </p:spPr>
        <p:txBody>
          <a:bodyPr wrap="square" rtlCol="0">
            <a:spAutoFit/>
          </a:bodyPr>
          <a:lstStyle/>
          <a:p>
            <a:r>
              <a:rPr lang="en-US" dirty="0" smtClean="0"/>
              <a:t>G</a:t>
            </a:r>
            <a:endParaRPr lang="en-US" dirty="0"/>
          </a:p>
        </p:txBody>
      </p:sp>
      <p:sp>
        <p:nvSpPr>
          <p:cNvPr id="28" name="TextBox 27"/>
          <p:cNvSpPr txBox="1"/>
          <p:nvPr/>
        </p:nvSpPr>
        <p:spPr>
          <a:xfrm>
            <a:off x="2514600" y="2667000"/>
            <a:ext cx="260931" cy="369332"/>
          </a:xfrm>
          <a:prstGeom prst="rect">
            <a:avLst/>
          </a:prstGeom>
          <a:noFill/>
        </p:spPr>
        <p:txBody>
          <a:bodyPr wrap="square" rtlCol="0">
            <a:spAutoFit/>
          </a:bodyPr>
          <a:lstStyle/>
          <a:p>
            <a:r>
              <a:rPr lang="en-US" dirty="0" smtClean="0"/>
              <a:t>B</a:t>
            </a:r>
            <a:endParaRPr lang="en-US" dirty="0"/>
          </a:p>
        </p:txBody>
      </p:sp>
      <p:sp>
        <p:nvSpPr>
          <p:cNvPr id="30" name="TextBox 29"/>
          <p:cNvSpPr txBox="1"/>
          <p:nvPr/>
        </p:nvSpPr>
        <p:spPr>
          <a:xfrm>
            <a:off x="2819400" y="3124200"/>
            <a:ext cx="411548" cy="369332"/>
          </a:xfrm>
          <a:prstGeom prst="rect">
            <a:avLst/>
          </a:prstGeom>
          <a:noFill/>
        </p:spPr>
        <p:txBody>
          <a:bodyPr wrap="square" rtlCol="0">
            <a:spAutoFit/>
          </a:bodyPr>
          <a:lstStyle/>
          <a:p>
            <a:r>
              <a:rPr lang="en-US" dirty="0" smtClean="0"/>
              <a:t>C</a:t>
            </a:r>
            <a:endParaRPr lang="en-US" dirty="0"/>
          </a:p>
        </p:txBody>
      </p:sp>
      <p:sp>
        <p:nvSpPr>
          <p:cNvPr id="31" name="TextBox 30"/>
          <p:cNvSpPr txBox="1"/>
          <p:nvPr/>
        </p:nvSpPr>
        <p:spPr>
          <a:xfrm>
            <a:off x="1600200" y="3962400"/>
            <a:ext cx="413331" cy="369332"/>
          </a:xfrm>
          <a:prstGeom prst="rect">
            <a:avLst/>
          </a:prstGeom>
          <a:noFill/>
        </p:spPr>
        <p:txBody>
          <a:bodyPr wrap="square" rtlCol="0">
            <a:spAutoFit/>
          </a:bodyPr>
          <a:lstStyle/>
          <a:p>
            <a:r>
              <a:rPr lang="en-US" dirty="0" smtClean="0"/>
              <a:t>O</a:t>
            </a:r>
            <a:endParaRPr lang="en-US" dirty="0"/>
          </a:p>
        </p:txBody>
      </p:sp>
      <p:sp>
        <p:nvSpPr>
          <p:cNvPr id="32" name="TextBox 31"/>
          <p:cNvSpPr txBox="1"/>
          <p:nvPr/>
        </p:nvSpPr>
        <p:spPr>
          <a:xfrm>
            <a:off x="4495800" y="3886200"/>
            <a:ext cx="337131" cy="369332"/>
          </a:xfrm>
          <a:prstGeom prst="rect">
            <a:avLst/>
          </a:prstGeom>
          <a:noFill/>
        </p:spPr>
        <p:txBody>
          <a:bodyPr wrap="square" rtlCol="0">
            <a:spAutoFit/>
          </a:bodyPr>
          <a:lstStyle/>
          <a:p>
            <a:r>
              <a:rPr lang="en-US" dirty="0" smtClean="0"/>
              <a:t>X</a:t>
            </a:r>
            <a:endParaRPr lang="en-US" dirty="0"/>
          </a:p>
        </p:txBody>
      </p:sp>
      <p:sp>
        <p:nvSpPr>
          <p:cNvPr id="33" name="TextBox 32"/>
          <p:cNvSpPr txBox="1"/>
          <p:nvPr/>
        </p:nvSpPr>
        <p:spPr>
          <a:xfrm>
            <a:off x="1600200" y="1676400"/>
            <a:ext cx="320922" cy="369332"/>
          </a:xfrm>
          <a:prstGeom prst="rect">
            <a:avLst/>
          </a:prstGeom>
          <a:noFill/>
        </p:spPr>
        <p:txBody>
          <a:bodyPr wrap="none" rtlCol="0">
            <a:spAutoFit/>
          </a:bodyPr>
          <a:lstStyle/>
          <a:p>
            <a:r>
              <a:rPr lang="en-US" dirty="0" smtClean="0"/>
              <a:t>Y</a:t>
            </a:r>
            <a:endParaRPr lang="en-US" dirty="0"/>
          </a:p>
        </p:txBody>
      </p:sp>
      <p:sp>
        <p:nvSpPr>
          <p:cNvPr id="34" name="TextBox 33"/>
          <p:cNvSpPr txBox="1"/>
          <p:nvPr/>
        </p:nvSpPr>
        <p:spPr>
          <a:xfrm>
            <a:off x="1676400" y="2057400"/>
            <a:ext cx="260931" cy="369332"/>
          </a:xfrm>
          <a:prstGeom prst="rect">
            <a:avLst/>
          </a:prstGeom>
          <a:noFill/>
        </p:spPr>
        <p:txBody>
          <a:bodyPr wrap="square" rtlCol="0">
            <a:spAutoFit/>
          </a:bodyPr>
          <a:lstStyle/>
          <a:p>
            <a:r>
              <a:rPr lang="en-US" dirty="0" smtClean="0"/>
              <a:t>D</a:t>
            </a:r>
            <a:endParaRPr lang="en-US" dirty="0"/>
          </a:p>
        </p:txBody>
      </p:sp>
      <p:sp>
        <p:nvSpPr>
          <p:cNvPr id="35" name="TextBox 34"/>
          <p:cNvSpPr txBox="1"/>
          <p:nvPr/>
        </p:nvSpPr>
        <p:spPr>
          <a:xfrm>
            <a:off x="3505200" y="3962400"/>
            <a:ext cx="337131" cy="369332"/>
          </a:xfrm>
          <a:prstGeom prst="rect">
            <a:avLst/>
          </a:prstGeom>
          <a:noFill/>
        </p:spPr>
        <p:txBody>
          <a:bodyPr wrap="square" rtlCol="0">
            <a:spAutoFit/>
          </a:bodyPr>
          <a:lstStyle/>
          <a:p>
            <a:r>
              <a:rPr lang="en-US" dirty="0" smtClean="0"/>
              <a:t>E</a:t>
            </a:r>
            <a:endParaRPr lang="en-US" dirty="0"/>
          </a:p>
        </p:txBody>
      </p:sp>
      <p:sp>
        <p:nvSpPr>
          <p:cNvPr id="36" name="TextBox 35"/>
          <p:cNvSpPr txBox="1"/>
          <p:nvPr/>
        </p:nvSpPr>
        <p:spPr>
          <a:xfrm>
            <a:off x="1905000" y="4191000"/>
            <a:ext cx="2209800" cy="369332"/>
          </a:xfrm>
          <a:prstGeom prst="rect">
            <a:avLst/>
          </a:prstGeom>
          <a:noFill/>
        </p:spPr>
        <p:txBody>
          <a:bodyPr wrap="square" rtlCol="0">
            <a:spAutoFit/>
          </a:bodyPr>
          <a:lstStyle/>
          <a:p>
            <a:r>
              <a:rPr lang="en-US" dirty="0" smtClean="0"/>
              <a:t>Quantity demanded</a:t>
            </a:r>
            <a:endParaRPr lang="en-US" dirty="0"/>
          </a:p>
        </p:txBody>
      </p:sp>
      <p:sp>
        <p:nvSpPr>
          <p:cNvPr id="37" name="TextBox 36"/>
          <p:cNvSpPr txBox="1"/>
          <p:nvPr/>
        </p:nvSpPr>
        <p:spPr>
          <a:xfrm rot="16200000">
            <a:off x="1004485" y="2819400"/>
            <a:ext cx="946731" cy="369332"/>
          </a:xfrm>
          <a:prstGeom prst="rect">
            <a:avLst/>
          </a:prstGeom>
          <a:noFill/>
        </p:spPr>
        <p:txBody>
          <a:bodyPr wrap="square" rtlCol="0">
            <a:spAutoFit/>
          </a:bodyPr>
          <a:lstStyle/>
          <a:p>
            <a:r>
              <a:rPr lang="en-US" dirty="0" smtClean="0"/>
              <a:t>price</a:t>
            </a:r>
            <a:endParaRPr lang="en-US" dirty="0"/>
          </a:p>
        </p:txBody>
      </p:sp>
      <p:sp>
        <p:nvSpPr>
          <p:cNvPr id="38" name="TextBox 37"/>
          <p:cNvSpPr txBox="1"/>
          <p:nvPr/>
        </p:nvSpPr>
        <p:spPr>
          <a:xfrm>
            <a:off x="5029200" y="2667000"/>
            <a:ext cx="3733800" cy="369332"/>
          </a:xfrm>
          <a:prstGeom prst="rect">
            <a:avLst/>
          </a:prstGeom>
          <a:noFill/>
        </p:spPr>
        <p:txBody>
          <a:bodyPr wrap="square" rtlCol="0">
            <a:spAutoFit/>
          </a:bodyPr>
          <a:lstStyle/>
          <a:p>
            <a:r>
              <a:rPr lang="en-US" dirty="0" smtClean="0"/>
              <a:t>Proportionate change in Q.D</a:t>
            </a:r>
            <a:endParaRPr lang="en-US" dirty="0"/>
          </a:p>
        </p:txBody>
      </p:sp>
      <p:cxnSp>
        <p:nvCxnSpPr>
          <p:cNvPr id="40" name="Straight Connector 39"/>
          <p:cNvCxnSpPr/>
          <p:nvPr/>
        </p:nvCxnSpPr>
        <p:spPr>
          <a:xfrm>
            <a:off x="5105400" y="3048000"/>
            <a:ext cx="2895600" cy="1588"/>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029200" y="3048000"/>
            <a:ext cx="3276600" cy="369332"/>
          </a:xfrm>
          <a:prstGeom prst="rect">
            <a:avLst/>
          </a:prstGeom>
          <a:noFill/>
        </p:spPr>
        <p:txBody>
          <a:bodyPr wrap="square" rtlCol="0">
            <a:spAutoFit/>
          </a:bodyPr>
          <a:lstStyle/>
          <a:p>
            <a:r>
              <a:rPr lang="en-US" dirty="0" smtClean="0"/>
              <a:t>Proportionate change in price</a:t>
            </a:r>
            <a:endParaRPr lang="en-US" dirty="0"/>
          </a:p>
        </p:txBody>
      </p:sp>
      <p:cxnSp>
        <p:nvCxnSpPr>
          <p:cNvPr id="46" name="Straight Connector 45"/>
          <p:cNvCxnSpPr/>
          <p:nvPr/>
        </p:nvCxnSpPr>
        <p:spPr>
          <a:xfrm>
            <a:off x="5486400" y="3962400"/>
            <a:ext cx="381000" cy="1588"/>
          </a:xfrm>
          <a:prstGeom prst="line">
            <a:avLst/>
          </a:prstGeom>
        </p:spPr>
        <p:style>
          <a:lnRef idx="1">
            <a:schemeClr val="dk1"/>
          </a:lnRef>
          <a:fillRef idx="0">
            <a:schemeClr val="dk1"/>
          </a:fillRef>
          <a:effectRef idx="0">
            <a:schemeClr val="dk1"/>
          </a:effectRef>
          <a:fontRef idx="minor">
            <a:schemeClr val="tx1"/>
          </a:fontRef>
        </p:style>
      </p:cxnSp>
      <p:sp>
        <p:nvSpPr>
          <p:cNvPr id="47" name="TextBox 46"/>
          <p:cNvSpPr txBox="1"/>
          <p:nvPr/>
        </p:nvSpPr>
        <p:spPr>
          <a:xfrm>
            <a:off x="5410200" y="3810000"/>
            <a:ext cx="609600" cy="523220"/>
          </a:xfrm>
          <a:prstGeom prst="rect">
            <a:avLst/>
          </a:prstGeom>
          <a:noFill/>
        </p:spPr>
        <p:txBody>
          <a:bodyPr wrap="square" rtlCol="0">
            <a:spAutoFit/>
          </a:bodyPr>
          <a:lstStyle/>
          <a:p>
            <a:r>
              <a:rPr lang="en-US" sz="2800" dirty="0" smtClean="0"/>
              <a:t>q </a:t>
            </a:r>
            <a:endParaRPr lang="en-US" sz="2800" dirty="0"/>
          </a:p>
        </p:txBody>
      </p:sp>
      <p:cxnSp>
        <p:nvCxnSpPr>
          <p:cNvPr id="49" name="Straight Connector 48"/>
          <p:cNvCxnSpPr/>
          <p:nvPr/>
        </p:nvCxnSpPr>
        <p:spPr>
          <a:xfrm rot="5400000">
            <a:off x="5562600" y="3810000"/>
            <a:ext cx="762000" cy="609600"/>
          </a:xfrm>
          <a:prstGeom prst="line">
            <a:avLst/>
          </a:prstGeom>
        </p:spPr>
        <p:style>
          <a:lnRef idx="1">
            <a:schemeClr val="dk1"/>
          </a:lnRef>
          <a:fillRef idx="0">
            <a:schemeClr val="dk1"/>
          </a:fillRef>
          <a:effectRef idx="0">
            <a:schemeClr val="dk1"/>
          </a:effectRef>
          <a:fontRef idx="minor">
            <a:schemeClr val="tx1"/>
          </a:fontRef>
        </p:style>
      </p:cxnSp>
      <p:sp>
        <p:nvSpPr>
          <p:cNvPr id="50" name="TextBox 49"/>
          <p:cNvSpPr txBox="1"/>
          <p:nvPr/>
        </p:nvSpPr>
        <p:spPr>
          <a:xfrm rot="20760229">
            <a:off x="5844105" y="3886686"/>
            <a:ext cx="698374" cy="523220"/>
          </a:xfrm>
          <a:prstGeom prst="rect">
            <a:avLst/>
          </a:prstGeom>
          <a:noFill/>
        </p:spPr>
        <p:txBody>
          <a:bodyPr wrap="square" rtlCol="0">
            <a:spAutoFit/>
          </a:bodyPr>
          <a:lstStyle/>
          <a:p>
            <a:r>
              <a:rPr lang="en-US" sz="2800" dirty="0" smtClean="0"/>
              <a:t>∆p</a:t>
            </a:r>
            <a:endParaRPr lang="en-US" sz="2800" dirty="0"/>
          </a:p>
        </p:txBody>
      </p:sp>
      <p:cxnSp>
        <p:nvCxnSpPr>
          <p:cNvPr id="52" name="Straight Connector 51"/>
          <p:cNvCxnSpPr/>
          <p:nvPr/>
        </p:nvCxnSpPr>
        <p:spPr>
          <a:xfrm>
            <a:off x="5943600" y="4419600"/>
            <a:ext cx="609600" cy="1588"/>
          </a:xfrm>
          <a:prstGeom prst="line">
            <a:avLst/>
          </a:prstGeom>
        </p:spPr>
        <p:style>
          <a:lnRef idx="1">
            <a:schemeClr val="dk1"/>
          </a:lnRef>
          <a:fillRef idx="0">
            <a:schemeClr val="dk1"/>
          </a:fillRef>
          <a:effectRef idx="0">
            <a:schemeClr val="dk1"/>
          </a:effectRef>
          <a:fontRef idx="minor">
            <a:schemeClr val="tx1"/>
          </a:fontRef>
        </p:style>
      </p:cxnSp>
      <p:sp>
        <p:nvSpPr>
          <p:cNvPr id="53" name="TextBox 52"/>
          <p:cNvSpPr txBox="1"/>
          <p:nvPr/>
        </p:nvSpPr>
        <p:spPr>
          <a:xfrm>
            <a:off x="6096000" y="4267200"/>
            <a:ext cx="609600" cy="523220"/>
          </a:xfrm>
          <a:prstGeom prst="rect">
            <a:avLst/>
          </a:prstGeom>
          <a:noFill/>
        </p:spPr>
        <p:txBody>
          <a:bodyPr wrap="square" rtlCol="0">
            <a:spAutoFit/>
          </a:bodyPr>
          <a:lstStyle/>
          <a:p>
            <a:r>
              <a:rPr lang="en-US" sz="2800" dirty="0" smtClean="0"/>
              <a:t>p</a:t>
            </a:r>
            <a:endParaRPr lang="en-US" sz="2800" dirty="0"/>
          </a:p>
        </p:txBody>
      </p:sp>
      <p:sp>
        <p:nvSpPr>
          <p:cNvPr id="54" name="TextBox 53"/>
          <p:cNvSpPr txBox="1"/>
          <p:nvPr/>
        </p:nvSpPr>
        <p:spPr>
          <a:xfrm>
            <a:off x="4800600" y="3886200"/>
            <a:ext cx="838200" cy="523220"/>
          </a:xfrm>
          <a:prstGeom prst="rect">
            <a:avLst/>
          </a:prstGeom>
          <a:noFill/>
        </p:spPr>
        <p:txBody>
          <a:bodyPr wrap="square" rtlCol="0">
            <a:spAutoFit/>
          </a:bodyPr>
          <a:lstStyle/>
          <a:p>
            <a:r>
              <a:rPr lang="en-US" sz="2800" dirty="0" smtClean="0"/>
              <a:t>E</a:t>
            </a:r>
            <a:r>
              <a:rPr lang="en-US" sz="2800" baseline="-25000" dirty="0" smtClean="0"/>
              <a:t>p</a:t>
            </a:r>
            <a:r>
              <a:rPr lang="en-US" sz="2800" dirty="0" smtClean="0"/>
              <a:t>=</a:t>
            </a:r>
            <a:endParaRPr lang="en-US" sz="2800" dirty="0"/>
          </a:p>
        </p:txBody>
      </p:sp>
      <p:cxnSp>
        <p:nvCxnSpPr>
          <p:cNvPr id="56" name="Straight Connector 55"/>
          <p:cNvCxnSpPr/>
          <p:nvPr/>
        </p:nvCxnSpPr>
        <p:spPr>
          <a:xfrm>
            <a:off x="1600200" y="5410200"/>
            <a:ext cx="457200" cy="1588"/>
          </a:xfrm>
          <a:prstGeom prst="line">
            <a:avLst/>
          </a:prstGeom>
        </p:spPr>
        <p:style>
          <a:lnRef idx="1">
            <a:schemeClr val="dk1"/>
          </a:lnRef>
          <a:fillRef idx="0">
            <a:schemeClr val="dk1"/>
          </a:fillRef>
          <a:effectRef idx="0">
            <a:schemeClr val="dk1"/>
          </a:effectRef>
          <a:fontRef idx="minor">
            <a:schemeClr val="tx1"/>
          </a:fontRef>
        </p:style>
      </p:cxnSp>
      <p:sp>
        <p:nvSpPr>
          <p:cNvPr id="57" name="TextBox 56"/>
          <p:cNvSpPr txBox="1"/>
          <p:nvPr/>
        </p:nvSpPr>
        <p:spPr>
          <a:xfrm>
            <a:off x="1600200" y="5410200"/>
            <a:ext cx="838200" cy="369332"/>
          </a:xfrm>
          <a:prstGeom prst="rect">
            <a:avLst/>
          </a:prstGeom>
          <a:noFill/>
        </p:spPr>
        <p:txBody>
          <a:bodyPr wrap="square" rtlCol="0">
            <a:spAutoFit/>
          </a:bodyPr>
          <a:lstStyle/>
          <a:p>
            <a:r>
              <a:rPr lang="en-US" dirty="0" smtClean="0"/>
              <a:t>BD</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8763000" cy="5867400"/>
          </a:xfrm>
        </p:spPr>
        <p:txBody>
          <a:bodyPr>
            <a:normAutofit/>
          </a:bodyPr>
          <a:lstStyle/>
          <a:p>
            <a:r>
              <a:rPr lang="en-US" dirty="0" smtClean="0"/>
              <a:t>        </a:t>
            </a:r>
          </a:p>
          <a:p>
            <a:endParaRPr lang="en-US" dirty="0" smtClean="0"/>
          </a:p>
          <a:p>
            <a:pPr>
              <a:buNone/>
            </a:pPr>
            <a:r>
              <a:rPr lang="en-US" dirty="0" smtClean="0"/>
              <a:t>    since in fig. qq</a:t>
            </a:r>
            <a:r>
              <a:rPr lang="en-US" baseline="-25000" dirty="0" smtClean="0"/>
              <a:t>1 </a:t>
            </a:r>
            <a:r>
              <a:rPr lang="en-US" dirty="0" smtClean="0"/>
              <a:t> =GC and  pp</a:t>
            </a:r>
            <a:r>
              <a:rPr lang="en-US" baseline="-25000" dirty="0" smtClean="0"/>
              <a:t>0</a:t>
            </a:r>
            <a:r>
              <a:rPr lang="en-US" dirty="0" smtClean="0"/>
              <a:t> = BG, OP =QB</a:t>
            </a:r>
          </a:p>
          <a:p>
            <a:pPr>
              <a:buNone/>
            </a:pPr>
            <a:r>
              <a:rPr lang="en-US" baseline="-25000" dirty="0" smtClean="0"/>
              <a:t>  </a:t>
            </a:r>
            <a:r>
              <a:rPr lang="en-US" dirty="0" smtClean="0"/>
              <a:t>   Therefore,    e</a:t>
            </a:r>
            <a:r>
              <a:rPr lang="en-US" baseline="-25000" dirty="0" smtClean="0"/>
              <a:t>p</a:t>
            </a:r>
            <a:r>
              <a:rPr lang="en-US" dirty="0" smtClean="0"/>
              <a:t>  =                       ……………..(1)</a:t>
            </a:r>
          </a:p>
          <a:p>
            <a:pPr>
              <a:buNone/>
            </a:pPr>
            <a:r>
              <a:rPr lang="en-US" dirty="0" smtClean="0"/>
              <a:t>      </a:t>
            </a:r>
          </a:p>
          <a:p>
            <a:pPr>
              <a:buNone/>
            </a:pPr>
            <a:r>
              <a:rPr lang="en-US" dirty="0" smtClean="0"/>
              <a:t>    Now, take triangle BGC and BQE in above fig.</a:t>
            </a:r>
          </a:p>
          <a:p>
            <a:pPr>
              <a:buNone/>
            </a:pPr>
            <a:r>
              <a:rPr lang="en-US" baseline="-25000" dirty="0" smtClean="0"/>
              <a:t>  </a:t>
            </a:r>
            <a:r>
              <a:rPr lang="en-US" dirty="0" smtClean="0"/>
              <a:t>    &lt;GCB = &lt;BEQ  (corresponding &lt;S)</a:t>
            </a:r>
          </a:p>
          <a:p>
            <a:pPr>
              <a:buNone/>
            </a:pPr>
            <a:r>
              <a:rPr lang="en-US" dirty="0" smtClean="0"/>
              <a:t>        &lt;BGC = &lt;BQE (right &lt;s)</a:t>
            </a:r>
          </a:p>
          <a:p>
            <a:pPr>
              <a:buNone/>
            </a:pPr>
            <a:r>
              <a:rPr lang="en-US" dirty="0" smtClean="0"/>
              <a:t>         third &lt; GBC is common to both the triangles.</a:t>
            </a:r>
          </a:p>
          <a:p>
            <a:pPr>
              <a:buNone/>
            </a:pPr>
            <a:r>
              <a:rPr lang="en-US" dirty="0" smtClean="0"/>
              <a:t>         therefore, triangle BGC and BQE are similar. Hence                                 </a:t>
            </a:r>
          </a:p>
          <a:p>
            <a:pPr>
              <a:buNone/>
            </a:pPr>
            <a:r>
              <a:rPr lang="en-US" dirty="0" smtClean="0"/>
              <a:t>         its corresponding sides are proportional to each other.     </a:t>
            </a:r>
          </a:p>
          <a:p>
            <a:pPr>
              <a:buNone/>
            </a:pPr>
            <a:r>
              <a:rPr lang="en-US" baseline="-25000" dirty="0" smtClean="0"/>
              <a:t>       </a:t>
            </a:r>
            <a:r>
              <a:rPr lang="en-US" dirty="0" smtClean="0"/>
              <a:t> </a:t>
            </a:r>
            <a:endParaRPr lang="en-US" baseline="-25000"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62</a:t>
            </a:fld>
            <a:endParaRPr lang="en-US" dirty="0"/>
          </a:p>
        </p:txBody>
      </p:sp>
      <p:cxnSp>
        <p:nvCxnSpPr>
          <p:cNvPr id="6" name="Straight Connector 5"/>
          <p:cNvCxnSpPr/>
          <p:nvPr/>
        </p:nvCxnSpPr>
        <p:spPr>
          <a:xfrm>
            <a:off x="1295400" y="1752600"/>
            <a:ext cx="457200" cy="1588"/>
          </a:xfrm>
          <a:prstGeom prst="line">
            <a:avLst/>
          </a:prstGeom>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1219200" y="1600200"/>
            <a:ext cx="685800" cy="523220"/>
          </a:xfrm>
          <a:prstGeom prst="rect">
            <a:avLst/>
          </a:prstGeom>
          <a:noFill/>
        </p:spPr>
        <p:txBody>
          <a:bodyPr wrap="square" rtlCol="0">
            <a:spAutoFit/>
          </a:bodyPr>
          <a:lstStyle/>
          <a:p>
            <a:r>
              <a:rPr lang="en-US" sz="2800" dirty="0" smtClean="0"/>
              <a:t>∆p</a:t>
            </a:r>
            <a:endParaRPr lang="en-US" sz="2800" dirty="0"/>
          </a:p>
        </p:txBody>
      </p:sp>
      <p:sp>
        <p:nvSpPr>
          <p:cNvPr id="8" name="TextBox 7"/>
          <p:cNvSpPr txBox="1"/>
          <p:nvPr/>
        </p:nvSpPr>
        <p:spPr>
          <a:xfrm>
            <a:off x="1752600" y="1524000"/>
            <a:ext cx="457200" cy="523220"/>
          </a:xfrm>
          <a:prstGeom prst="rect">
            <a:avLst/>
          </a:prstGeom>
          <a:noFill/>
        </p:spPr>
        <p:txBody>
          <a:bodyPr wrap="square" rtlCol="0">
            <a:spAutoFit/>
          </a:bodyPr>
          <a:lstStyle/>
          <a:p>
            <a:r>
              <a:rPr lang="en-US" sz="2800" dirty="0" smtClean="0"/>
              <a:t>x</a:t>
            </a:r>
            <a:endParaRPr lang="en-US" sz="2800" dirty="0"/>
          </a:p>
        </p:txBody>
      </p:sp>
      <p:sp>
        <p:nvSpPr>
          <p:cNvPr id="9" name="TextBox 8"/>
          <p:cNvSpPr txBox="1"/>
          <p:nvPr/>
        </p:nvSpPr>
        <p:spPr>
          <a:xfrm>
            <a:off x="2133600" y="1295400"/>
            <a:ext cx="385042" cy="523220"/>
          </a:xfrm>
          <a:prstGeom prst="rect">
            <a:avLst/>
          </a:prstGeom>
          <a:noFill/>
        </p:spPr>
        <p:txBody>
          <a:bodyPr wrap="square" rtlCol="0">
            <a:spAutoFit/>
          </a:bodyPr>
          <a:lstStyle/>
          <a:p>
            <a:r>
              <a:rPr lang="en-US" sz="2800" dirty="0" smtClean="0"/>
              <a:t>p</a:t>
            </a:r>
            <a:endParaRPr lang="en-US" sz="2800" dirty="0"/>
          </a:p>
        </p:txBody>
      </p:sp>
      <p:cxnSp>
        <p:nvCxnSpPr>
          <p:cNvPr id="11" name="Straight Connector 10"/>
          <p:cNvCxnSpPr/>
          <p:nvPr/>
        </p:nvCxnSpPr>
        <p:spPr>
          <a:xfrm>
            <a:off x="2057400" y="1752600"/>
            <a:ext cx="533400" cy="1588"/>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2133601" y="1600200"/>
            <a:ext cx="304799" cy="523220"/>
          </a:xfrm>
          <a:prstGeom prst="rect">
            <a:avLst/>
          </a:prstGeom>
          <a:noFill/>
        </p:spPr>
        <p:txBody>
          <a:bodyPr wrap="square" rtlCol="0">
            <a:spAutoFit/>
          </a:bodyPr>
          <a:lstStyle/>
          <a:p>
            <a:r>
              <a:rPr lang="en-US" sz="2800" dirty="0" smtClean="0"/>
              <a:t>q</a:t>
            </a:r>
            <a:endParaRPr lang="en-US" sz="2800" dirty="0"/>
          </a:p>
        </p:txBody>
      </p:sp>
      <p:sp>
        <p:nvSpPr>
          <p:cNvPr id="16" name="TextBox 15"/>
          <p:cNvSpPr txBox="1"/>
          <p:nvPr/>
        </p:nvSpPr>
        <p:spPr>
          <a:xfrm>
            <a:off x="1219200" y="1219200"/>
            <a:ext cx="685800" cy="523220"/>
          </a:xfrm>
          <a:prstGeom prst="rect">
            <a:avLst/>
          </a:prstGeom>
          <a:noFill/>
        </p:spPr>
        <p:txBody>
          <a:bodyPr wrap="square" rtlCol="0">
            <a:spAutoFit/>
          </a:bodyPr>
          <a:lstStyle/>
          <a:p>
            <a:r>
              <a:rPr lang="en-US" dirty="0" smtClean="0"/>
              <a:t> </a:t>
            </a:r>
            <a:r>
              <a:rPr lang="en-US" sz="2800" dirty="0" smtClean="0"/>
              <a:t>∆q</a:t>
            </a:r>
            <a:endParaRPr lang="en-US" sz="2800" dirty="0"/>
          </a:p>
        </p:txBody>
      </p:sp>
      <p:sp>
        <p:nvSpPr>
          <p:cNvPr id="17" name="TextBox 16"/>
          <p:cNvSpPr txBox="1"/>
          <p:nvPr/>
        </p:nvSpPr>
        <p:spPr>
          <a:xfrm>
            <a:off x="533400" y="1447800"/>
            <a:ext cx="762000" cy="523220"/>
          </a:xfrm>
          <a:prstGeom prst="rect">
            <a:avLst/>
          </a:prstGeom>
          <a:noFill/>
        </p:spPr>
        <p:txBody>
          <a:bodyPr wrap="square" rtlCol="0">
            <a:spAutoFit/>
          </a:bodyPr>
          <a:lstStyle/>
          <a:p>
            <a:r>
              <a:rPr lang="en-US" sz="2800" dirty="0" smtClean="0"/>
              <a:t>e</a:t>
            </a:r>
            <a:r>
              <a:rPr lang="en-US" sz="2800" baseline="-25000" dirty="0" smtClean="0"/>
              <a:t>q </a:t>
            </a:r>
            <a:r>
              <a:rPr lang="en-US" sz="2800" dirty="0" smtClean="0"/>
              <a:t>=</a:t>
            </a:r>
            <a:endParaRPr lang="en-US" sz="2800" baseline="-25000" dirty="0"/>
          </a:p>
        </p:txBody>
      </p:sp>
      <p:sp>
        <p:nvSpPr>
          <p:cNvPr id="18" name="TextBox 17"/>
          <p:cNvSpPr txBox="1"/>
          <p:nvPr/>
        </p:nvSpPr>
        <p:spPr>
          <a:xfrm>
            <a:off x="2819400" y="1447800"/>
            <a:ext cx="184731" cy="523220"/>
          </a:xfrm>
          <a:prstGeom prst="rect">
            <a:avLst/>
          </a:prstGeom>
          <a:noFill/>
        </p:spPr>
        <p:txBody>
          <a:bodyPr wrap="square" rtlCol="0">
            <a:spAutoFit/>
          </a:bodyPr>
          <a:lstStyle/>
          <a:p>
            <a:r>
              <a:rPr lang="en-US" sz="2800" dirty="0" smtClean="0"/>
              <a:t>=</a:t>
            </a:r>
            <a:endParaRPr lang="en-US" sz="2800" dirty="0"/>
          </a:p>
        </p:txBody>
      </p:sp>
      <p:sp>
        <p:nvSpPr>
          <p:cNvPr id="19" name="TextBox 18"/>
          <p:cNvSpPr txBox="1"/>
          <p:nvPr/>
        </p:nvSpPr>
        <p:spPr>
          <a:xfrm>
            <a:off x="3048000" y="762001"/>
            <a:ext cx="762000" cy="954107"/>
          </a:xfrm>
          <a:prstGeom prst="rect">
            <a:avLst/>
          </a:prstGeom>
          <a:noFill/>
        </p:spPr>
        <p:txBody>
          <a:bodyPr wrap="square" rtlCol="0">
            <a:spAutoFit/>
          </a:bodyPr>
          <a:lstStyle/>
          <a:p>
            <a:r>
              <a:rPr lang="en-US" sz="2800" baseline="-25000" dirty="0" smtClean="0"/>
              <a:t> </a:t>
            </a:r>
            <a:r>
              <a:rPr lang="en-US" sz="2800" dirty="0" smtClean="0"/>
              <a:t> qq</a:t>
            </a:r>
            <a:r>
              <a:rPr lang="en-US" sz="2800" baseline="-25000" dirty="0" smtClean="0"/>
              <a:t>1</a:t>
            </a:r>
            <a:endParaRPr lang="en-US" sz="2800" baseline="-25000" dirty="0"/>
          </a:p>
        </p:txBody>
      </p:sp>
      <p:cxnSp>
        <p:nvCxnSpPr>
          <p:cNvPr id="21" name="Straight Connector 20"/>
          <p:cNvCxnSpPr/>
          <p:nvPr/>
        </p:nvCxnSpPr>
        <p:spPr>
          <a:xfrm>
            <a:off x="3200400" y="1676400"/>
            <a:ext cx="609600" cy="1588"/>
          </a:xfrm>
          <a:prstGeom prst="line">
            <a:avLst/>
          </a:prstGeom>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3124200" y="1524000"/>
            <a:ext cx="762000" cy="523220"/>
          </a:xfrm>
          <a:prstGeom prst="rect">
            <a:avLst/>
          </a:prstGeom>
          <a:noFill/>
        </p:spPr>
        <p:txBody>
          <a:bodyPr wrap="square" rtlCol="0">
            <a:spAutoFit/>
          </a:bodyPr>
          <a:lstStyle/>
          <a:p>
            <a:r>
              <a:rPr lang="en-US" sz="2800" dirty="0" smtClean="0"/>
              <a:t>pp</a:t>
            </a:r>
            <a:r>
              <a:rPr lang="en-US" sz="2800" baseline="-25000" dirty="0" smtClean="0"/>
              <a:t>0</a:t>
            </a:r>
            <a:endParaRPr lang="en-US" sz="2800" baseline="-25000" dirty="0"/>
          </a:p>
        </p:txBody>
      </p:sp>
      <p:sp>
        <p:nvSpPr>
          <p:cNvPr id="25" name="TextBox 24"/>
          <p:cNvSpPr txBox="1"/>
          <p:nvPr/>
        </p:nvSpPr>
        <p:spPr>
          <a:xfrm>
            <a:off x="3810000" y="1371600"/>
            <a:ext cx="337131" cy="523220"/>
          </a:xfrm>
          <a:prstGeom prst="rect">
            <a:avLst/>
          </a:prstGeom>
          <a:noFill/>
        </p:spPr>
        <p:txBody>
          <a:bodyPr wrap="square" rtlCol="0">
            <a:spAutoFit/>
          </a:bodyPr>
          <a:lstStyle/>
          <a:p>
            <a:r>
              <a:rPr lang="en-US" sz="2800" dirty="0" smtClean="0"/>
              <a:t>x</a:t>
            </a:r>
            <a:endParaRPr lang="en-US" sz="2800" dirty="0"/>
          </a:p>
        </p:txBody>
      </p:sp>
      <p:sp>
        <p:nvSpPr>
          <p:cNvPr id="26" name="TextBox 25"/>
          <p:cNvSpPr txBox="1"/>
          <p:nvPr/>
        </p:nvSpPr>
        <p:spPr>
          <a:xfrm>
            <a:off x="4038600" y="1295400"/>
            <a:ext cx="685800" cy="523220"/>
          </a:xfrm>
          <a:prstGeom prst="rect">
            <a:avLst/>
          </a:prstGeom>
          <a:noFill/>
        </p:spPr>
        <p:txBody>
          <a:bodyPr wrap="square" rtlCol="0">
            <a:spAutoFit/>
          </a:bodyPr>
          <a:lstStyle/>
          <a:p>
            <a:r>
              <a:rPr lang="en-US" sz="2800" dirty="0" smtClean="0"/>
              <a:t>op</a:t>
            </a:r>
            <a:endParaRPr lang="en-US" sz="2800" dirty="0"/>
          </a:p>
        </p:txBody>
      </p:sp>
      <p:cxnSp>
        <p:nvCxnSpPr>
          <p:cNvPr id="29" name="Straight Connector 28"/>
          <p:cNvCxnSpPr/>
          <p:nvPr/>
        </p:nvCxnSpPr>
        <p:spPr>
          <a:xfrm>
            <a:off x="4114800" y="1752600"/>
            <a:ext cx="457200" cy="1588"/>
          </a:xfrm>
          <a:prstGeom prst="line">
            <a:avLst/>
          </a:prstGeom>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4038600" y="1600200"/>
            <a:ext cx="762000" cy="523220"/>
          </a:xfrm>
          <a:prstGeom prst="rect">
            <a:avLst/>
          </a:prstGeom>
          <a:noFill/>
        </p:spPr>
        <p:txBody>
          <a:bodyPr wrap="square" rtlCol="0">
            <a:spAutoFit/>
          </a:bodyPr>
          <a:lstStyle/>
          <a:p>
            <a:r>
              <a:rPr lang="en-US" sz="2800" dirty="0" smtClean="0"/>
              <a:t>oq</a:t>
            </a:r>
            <a:endParaRPr lang="en-US" sz="2800" dirty="0"/>
          </a:p>
        </p:txBody>
      </p:sp>
      <p:sp>
        <p:nvSpPr>
          <p:cNvPr id="31" name="TextBox 30"/>
          <p:cNvSpPr txBox="1"/>
          <p:nvPr/>
        </p:nvSpPr>
        <p:spPr>
          <a:xfrm>
            <a:off x="3200400" y="2362200"/>
            <a:ext cx="685800" cy="523220"/>
          </a:xfrm>
          <a:prstGeom prst="rect">
            <a:avLst/>
          </a:prstGeom>
          <a:noFill/>
        </p:spPr>
        <p:txBody>
          <a:bodyPr wrap="square" rtlCol="0">
            <a:spAutoFit/>
          </a:bodyPr>
          <a:lstStyle/>
          <a:p>
            <a:r>
              <a:rPr lang="en-US" sz="2800" dirty="0" smtClean="0"/>
              <a:t>GC</a:t>
            </a:r>
            <a:endParaRPr lang="en-US" sz="2800" dirty="0"/>
          </a:p>
        </p:txBody>
      </p:sp>
      <p:cxnSp>
        <p:nvCxnSpPr>
          <p:cNvPr id="33" name="Straight Connector 32"/>
          <p:cNvCxnSpPr/>
          <p:nvPr/>
        </p:nvCxnSpPr>
        <p:spPr>
          <a:xfrm>
            <a:off x="3276600" y="2819400"/>
            <a:ext cx="533400" cy="1588"/>
          </a:xfrm>
          <a:prstGeom prst="line">
            <a:avLst/>
          </a:prstGeom>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3200400" y="2743200"/>
            <a:ext cx="838200" cy="523220"/>
          </a:xfrm>
          <a:prstGeom prst="rect">
            <a:avLst/>
          </a:prstGeom>
          <a:noFill/>
        </p:spPr>
        <p:txBody>
          <a:bodyPr wrap="square" rtlCol="0">
            <a:spAutoFit/>
          </a:bodyPr>
          <a:lstStyle/>
          <a:p>
            <a:r>
              <a:rPr lang="en-US" sz="2800" dirty="0" smtClean="0"/>
              <a:t>BG</a:t>
            </a:r>
            <a:endParaRPr lang="en-US" sz="2800" dirty="0"/>
          </a:p>
        </p:txBody>
      </p:sp>
      <p:sp>
        <p:nvSpPr>
          <p:cNvPr id="36" name="TextBox 35"/>
          <p:cNvSpPr txBox="1"/>
          <p:nvPr/>
        </p:nvSpPr>
        <p:spPr>
          <a:xfrm>
            <a:off x="3810000" y="2438400"/>
            <a:ext cx="381000" cy="523220"/>
          </a:xfrm>
          <a:prstGeom prst="rect">
            <a:avLst/>
          </a:prstGeom>
          <a:noFill/>
        </p:spPr>
        <p:txBody>
          <a:bodyPr wrap="square" rtlCol="0">
            <a:spAutoFit/>
          </a:bodyPr>
          <a:lstStyle/>
          <a:p>
            <a:r>
              <a:rPr lang="en-US" sz="2800" dirty="0" smtClean="0"/>
              <a:t>x</a:t>
            </a:r>
            <a:endParaRPr lang="en-US" sz="2800" dirty="0"/>
          </a:p>
        </p:txBody>
      </p:sp>
      <p:sp>
        <p:nvSpPr>
          <p:cNvPr id="37" name="TextBox 36"/>
          <p:cNvSpPr txBox="1"/>
          <p:nvPr/>
        </p:nvSpPr>
        <p:spPr>
          <a:xfrm>
            <a:off x="4038600" y="2362200"/>
            <a:ext cx="685800" cy="523220"/>
          </a:xfrm>
          <a:prstGeom prst="rect">
            <a:avLst/>
          </a:prstGeom>
          <a:noFill/>
        </p:spPr>
        <p:txBody>
          <a:bodyPr wrap="square" rtlCol="0">
            <a:spAutoFit/>
          </a:bodyPr>
          <a:lstStyle/>
          <a:p>
            <a:r>
              <a:rPr lang="en-US" sz="2800" dirty="0" smtClean="0"/>
              <a:t>QB</a:t>
            </a:r>
            <a:endParaRPr lang="en-US" sz="2800" dirty="0"/>
          </a:p>
        </p:txBody>
      </p:sp>
      <p:cxnSp>
        <p:nvCxnSpPr>
          <p:cNvPr id="39" name="Straight Connector 38"/>
          <p:cNvCxnSpPr/>
          <p:nvPr/>
        </p:nvCxnSpPr>
        <p:spPr>
          <a:xfrm>
            <a:off x="4114800" y="2819400"/>
            <a:ext cx="533400" cy="1588"/>
          </a:xfrm>
          <a:prstGeom prst="line">
            <a:avLst/>
          </a:prstGeom>
        </p:spPr>
        <p:style>
          <a:lnRef idx="1">
            <a:schemeClr val="dk1"/>
          </a:lnRef>
          <a:fillRef idx="0">
            <a:schemeClr val="dk1"/>
          </a:fillRef>
          <a:effectRef idx="0">
            <a:schemeClr val="dk1"/>
          </a:effectRef>
          <a:fontRef idx="minor">
            <a:schemeClr val="tx1"/>
          </a:fontRef>
        </p:style>
      </p:cxnSp>
      <p:sp>
        <p:nvSpPr>
          <p:cNvPr id="40" name="TextBox 39"/>
          <p:cNvSpPr txBox="1"/>
          <p:nvPr/>
        </p:nvSpPr>
        <p:spPr>
          <a:xfrm>
            <a:off x="4114800" y="2743200"/>
            <a:ext cx="762000" cy="523220"/>
          </a:xfrm>
          <a:prstGeom prst="rect">
            <a:avLst/>
          </a:prstGeom>
          <a:noFill/>
        </p:spPr>
        <p:txBody>
          <a:bodyPr wrap="square" rtlCol="0">
            <a:spAutoFit/>
          </a:bodyPr>
          <a:lstStyle/>
          <a:p>
            <a:r>
              <a:rPr lang="en-US" sz="2800" dirty="0" smtClean="0"/>
              <a:t>OQ</a:t>
            </a:r>
            <a:endParaRPr lang="en-US" sz="28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153400" cy="5562600"/>
          </a:xfrm>
        </p:spPr>
        <p:txBody>
          <a:bodyPr>
            <a:normAutofit/>
          </a:bodyPr>
          <a:lstStyle/>
          <a:p>
            <a:pPr>
              <a:buNone/>
            </a:pPr>
            <a:r>
              <a:rPr lang="en-US" dirty="0" smtClean="0"/>
              <a:t>   From this it follows that,</a:t>
            </a:r>
          </a:p>
          <a:p>
            <a:endParaRPr lang="en-US" dirty="0" smtClean="0"/>
          </a:p>
          <a:p>
            <a:pPr>
              <a:buNone/>
            </a:pPr>
            <a:r>
              <a:rPr lang="en-US" dirty="0" smtClean="0"/>
              <a:t>   Writing   </a:t>
            </a:r>
            <a:r>
              <a:rPr lang="en-US" sz="2400" dirty="0" smtClean="0"/>
              <a:t>QE   in place of               in equation (1)</a:t>
            </a:r>
          </a:p>
          <a:p>
            <a:endParaRPr lang="en-US" sz="2400" dirty="0" smtClean="0"/>
          </a:p>
          <a:p>
            <a:pPr>
              <a:buNone/>
            </a:pPr>
            <a:r>
              <a:rPr lang="en-US" sz="2400" dirty="0" smtClean="0"/>
              <a:t>   We have e</a:t>
            </a:r>
            <a:r>
              <a:rPr lang="en-US" sz="2400" baseline="-25000" dirty="0" smtClean="0"/>
              <a:t>p</a:t>
            </a:r>
            <a:r>
              <a:rPr lang="en-US" sz="2400" dirty="0" smtClean="0"/>
              <a:t> =</a:t>
            </a:r>
          </a:p>
          <a:p>
            <a:pPr>
              <a:buNone/>
            </a:pPr>
            <a:r>
              <a:rPr lang="en-US" sz="2400" dirty="0" smtClean="0"/>
              <a:t> </a:t>
            </a:r>
          </a:p>
          <a:p>
            <a:pPr>
              <a:buNone/>
            </a:pPr>
            <a:r>
              <a:rPr lang="en-US" sz="2400" dirty="0" smtClean="0"/>
              <a:t>    i.e.           e</a:t>
            </a:r>
            <a:r>
              <a:rPr lang="en-US" sz="2400" baseline="-25000" dirty="0" smtClean="0"/>
              <a:t>p</a:t>
            </a:r>
            <a:r>
              <a:rPr lang="en-US" sz="2400" dirty="0" smtClean="0"/>
              <a:t>  =         ……………(2)</a:t>
            </a:r>
          </a:p>
          <a:p>
            <a:pPr>
              <a:buNone/>
            </a:pPr>
            <a:r>
              <a:rPr lang="en-US" sz="2400" dirty="0" smtClean="0"/>
              <a:t>   </a:t>
            </a:r>
          </a:p>
          <a:p>
            <a:pPr>
              <a:buNone/>
            </a:pPr>
            <a:r>
              <a:rPr lang="en-US" sz="2400" dirty="0" smtClean="0"/>
              <a:t>   Now the triangles BQE and DPB  are similar as their corresponding angles  are equal. </a:t>
            </a:r>
            <a:endParaRPr lang="en-US" baseline="-25000" dirty="0" smtClean="0"/>
          </a:p>
          <a:p>
            <a:pPr>
              <a:buNone/>
            </a:pPr>
            <a:r>
              <a:rPr lang="en-US" dirty="0" smtClean="0"/>
              <a:t> </a:t>
            </a:r>
          </a:p>
          <a:p>
            <a:pPr>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63</a:t>
            </a:fld>
            <a:endParaRPr lang="en-US" dirty="0"/>
          </a:p>
        </p:txBody>
      </p:sp>
      <p:sp>
        <p:nvSpPr>
          <p:cNvPr id="5" name="TextBox 4"/>
          <p:cNvSpPr txBox="1"/>
          <p:nvPr/>
        </p:nvSpPr>
        <p:spPr>
          <a:xfrm>
            <a:off x="4572000" y="838200"/>
            <a:ext cx="990600" cy="523220"/>
          </a:xfrm>
          <a:prstGeom prst="rect">
            <a:avLst/>
          </a:prstGeom>
          <a:noFill/>
        </p:spPr>
        <p:txBody>
          <a:bodyPr wrap="square" rtlCol="0">
            <a:spAutoFit/>
          </a:bodyPr>
          <a:lstStyle/>
          <a:p>
            <a:r>
              <a:rPr lang="en-US" sz="2800" dirty="0" smtClean="0"/>
              <a:t>GC</a:t>
            </a:r>
            <a:endParaRPr lang="en-US" sz="2800" dirty="0"/>
          </a:p>
        </p:txBody>
      </p:sp>
      <p:cxnSp>
        <p:nvCxnSpPr>
          <p:cNvPr id="7" name="Straight Connector 6"/>
          <p:cNvCxnSpPr/>
          <p:nvPr/>
        </p:nvCxnSpPr>
        <p:spPr>
          <a:xfrm>
            <a:off x="4495800" y="1371600"/>
            <a:ext cx="762000" cy="1588"/>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4495800" y="1371600"/>
            <a:ext cx="838200" cy="523220"/>
          </a:xfrm>
          <a:prstGeom prst="rect">
            <a:avLst/>
          </a:prstGeom>
          <a:noFill/>
        </p:spPr>
        <p:txBody>
          <a:bodyPr wrap="square" rtlCol="0">
            <a:spAutoFit/>
          </a:bodyPr>
          <a:lstStyle/>
          <a:p>
            <a:r>
              <a:rPr lang="en-US" sz="2800" dirty="0" smtClean="0"/>
              <a:t>GB</a:t>
            </a:r>
            <a:endParaRPr lang="en-US" sz="2800" dirty="0"/>
          </a:p>
        </p:txBody>
      </p:sp>
      <p:sp>
        <p:nvSpPr>
          <p:cNvPr id="11" name="TextBox 10"/>
          <p:cNvSpPr txBox="1"/>
          <p:nvPr/>
        </p:nvSpPr>
        <p:spPr>
          <a:xfrm>
            <a:off x="5257800" y="1066800"/>
            <a:ext cx="457200" cy="523220"/>
          </a:xfrm>
          <a:prstGeom prst="rect">
            <a:avLst/>
          </a:prstGeom>
          <a:noFill/>
        </p:spPr>
        <p:txBody>
          <a:bodyPr wrap="square" rtlCol="0">
            <a:spAutoFit/>
          </a:bodyPr>
          <a:lstStyle/>
          <a:p>
            <a:r>
              <a:rPr lang="en-US" sz="2800" dirty="0" smtClean="0"/>
              <a:t>=</a:t>
            </a:r>
            <a:endParaRPr lang="en-US" sz="2800" dirty="0"/>
          </a:p>
        </p:txBody>
      </p:sp>
      <p:sp>
        <p:nvSpPr>
          <p:cNvPr id="14" name="TextBox 13"/>
          <p:cNvSpPr txBox="1"/>
          <p:nvPr/>
        </p:nvSpPr>
        <p:spPr>
          <a:xfrm>
            <a:off x="5562600" y="914400"/>
            <a:ext cx="762000" cy="523220"/>
          </a:xfrm>
          <a:prstGeom prst="rect">
            <a:avLst/>
          </a:prstGeom>
          <a:noFill/>
        </p:spPr>
        <p:txBody>
          <a:bodyPr wrap="square" rtlCol="0">
            <a:spAutoFit/>
          </a:bodyPr>
          <a:lstStyle/>
          <a:p>
            <a:r>
              <a:rPr lang="en-US" sz="2800" dirty="0" smtClean="0"/>
              <a:t>QE</a:t>
            </a:r>
            <a:endParaRPr lang="en-US" sz="2800" dirty="0"/>
          </a:p>
        </p:txBody>
      </p:sp>
      <p:cxnSp>
        <p:nvCxnSpPr>
          <p:cNvPr id="16" name="Straight Connector 15"/>
          <p:cNvCxnSpPr/>
          <p:nvPr/>
        </p:nvCxnSpPr>
        <p:spPr>
          <a:xfrm>
            <a:off x="5791200" y="1371600"/>
            <a:ext cx="533400" cy="1588"/>
          </a:xfrm>
          <a:prstGeom prst="line">
            <a:avLst/>
          </a:prstGeom>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5715000" y="1371600"/>
            <a:ext cx="685800" cy="523220"/>
          </a:xfrm>
          <a:prstGeom prst="rect">
            <a:avLst/>
          </a:prstGeom>
          <a:noFill/>
        </p:spPr>
        <p:txBody>
          <a:bodyPr wrap="square" rtlCol="0">
            <a:spAutoFit/>
          </a:bodyPr>
          <a:lstStyle/>
          <a:p>
            <a:r>
              <a:rPr lang="en-US" sz="2800" dirty="0" smtClean="0"/>
              <a:t>QB</a:t>
            </a:r>
            <a:endParaRPr lang="en-US" sz="2800" dirty="0"/>
          </a:p>
        </p:txBody>
      </p:sp>
      <p:cxnSp>
        <p:nvCxnSpPr>
          <p:cNvPr id="26" name="Straight Connector 25"/>
          <p:cNvCxnSpPr/>
          <p:nvPr/>
        </p:nvCxnSpPr>
        <p:spPr>
          <a:xfrm>
            <a:off x="2133600" y="2362200"/>
            <a:ext cx="457200" cy="1588"/>
          </a:xfrm>
          <a:prstGeom prst="line">
            <a:avLst/>
          </a:prstGeom>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2133600" y="2286000"/>
            <a:ext cx="990600" cy="523220"/>
          </a:xfrm>
          <a:prstGeom prst="rect">
            <a:avLst/>
          </a:prstGeom>
          <a:noFill/>
        </p:spPr>
        <p:txBody>
          <a:bodyPr wrap="square" rtlCol="0">
            <a:spAutoFit/>
          </a:bodyPr>
          <a:lstStyle/>
          <a:p>
            <a:r>
              <a:rPr lang="en-US" sz="2800" dirty="0" smtClean="0"/>
              <a:t>QB</a:t>
            </a:r>
            <a:endParaRPr lang="en-US" sz="2800" dirty="0"/>
          </a:p>
        </p:txBody>
      </p:sp>
      <p:sp>
        <p:nvSpPr>
          <p:cNvPr id="30" name="TextBox 29"/>
          <p:cNvSpPr txBox="1"/>
          <p:nvPr/>
        </p:nvSpPr>
        <p:spPr>
          <a:xfrm>
            <a:off x="4419600" y="1828800"/>
            <a:ext cx="685800" cy="523220"/>
          </a:xfrm>
          <a:prstGeom prst="rect">
            <a:avLst/>
          </a:prstGeom>
          <a:noFill/>
        </p:spPr>
        <p:txBody>
          <a:bodyPr wrap="square" rtlCol="0">
            <a:spAutoFit/>
          </a:bodyPr>
          <a:lstStyle/>
          <a:p>
            <a:r>
              <a:rPr lang="en-US" sz="2800" dirty="0" smtClean="0"/>
              <a:t>GC</a:t>
            </a:r>
            <a:endParaRPr lang="en-US" sz="2800" dirty="0"/>
          </a:p>
        </p:txBody>
      </p:sp>
      <p:cxnSp>
        <p:nvCxnSpPr>
          <p:cNvPr id="32" name="Straight Connector 31"/>
          <p:cNvCxnSpPr/>
          <p:nvPr/>
        </p:nvCxnSpPr>
        <p:spPr>
          <a:xfrm>
            <a:off x="4495800" y="2286000"/>
            <a:ext cx="609600" cy="1588"/>
          </a:xfrm>
          <a:prstGeom prst="line">
            <a:avLst/>
          </a:prstGeom>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4495800" y="2209800"/>
            <a:ext cx="685800" cy="523220"/>
          </a:xfrm>
          <a:prstGeom prst="rect">
            <a:avLst/>
          </a:prstGeom>
          <a:noFill/>
        </p:spPr>
        <p:txBody>
          <a:bodyPr wrap="square" rtlCol="0">
            <a:spAutoFit/>
          </a:bodyPr>
          <a:lstStyle/>
          <a:p>
            <a:r>
              <a:rPr lang="en-US" sz="2800" dirty="0" smtClean="0"/>
              <a:t>GB</a:t>
            </a:r>
            <a:endParaRPr lang="en-US" sz="2800" dirty="0"/>
          </a:p>
        </p:txBody>
      </p:sp>
      <p:sp>
        <p:nvSpPr>
          <p:cNvPr id="35" name="TextBox 34"/>
          <p:cNvSpPr txBox="1"/>
          <p:nvPr/>
        </p:nvSpPr>
        <p:spPr>
          <a:xfrm>
            <a:off x="2743200" y="2590800"/>
            <a:ext cx="990599" cy="523220"/>
          </a:xfrm>
          <a:prstGeom prst="rect">
            <a:avLst/>
          </a:prstGeom>
          <a:noFill/>
        </p:spPr>
        <p:txBody>
          <a:bodyPr wrap="square" rtlCol="0">
            <a:spAutoFit/>
          </a:bodyPr>
          <a:lstStyle/>
          <a:p>
            <a:r>
              <a:rPr lang="en-US" sz="2800" dirty="0" smtClean="0"/>
              <a:t>QE</a:t>
            </a:r>
            <a:endParaRPr lang="en-US" sz="2800" dirty="0"/>
          </a:p>
        </p:txBody>
      </p:sp>
      <p:cxnSp>
        <p:nvCxnSpPr>
          <p:cNvPr id="37" name="Straight Connector 36"/>
          <p:cNvCxnSpPr/>
          <p:nvPr/>
        </p:nvCxnSpPr>
        <p:spPr>
          <a:xfrm>
            <a:off x="2743200" y="3048000"/>
            <a:ext cx="838200" cy="1588"/>
          </a:xfrm>
          <a:prstGeom prst="line">
            <a:avLst/>
          </a:prstGeom>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2971800"/>
            <a:ext cx="685800" cy="523220"/>
          </a:xfrm>
          <a:prstGeom prst="rect">
            <a:avLst/>
          </a:prstGeom>
          <a:noFill/>
        </p:spPr>
        <p:txBody>
          <a:bodyPr wrap="square" rtlCol="0">
            <a:spAutoFit/>
          </a:bodyPr>
          <a:lstStyle/>
          <a:p>
            <a:r>
              <a:rPr lang="en-US" sz="2800" dirty="0" smtClean="0"/>
              <a:t>QB</a:t>
            </a:r>
            <a:endParaRPr lang="en-US" sz="2800" dirty="0"/>
          </a:p>
        </p:txBody>
      </p:sp>
      <p:sp>
        <p:nvSpPr>
          <p:cNvPr id="39" name="TextBox 38"/>
          <p:cNvSpPr txBox="1"/>
          <p:nvPr/>
        </p:nvSpPr>
        <p:spPr>
          <a:xfrm>
            <a:off x="3581400" y="2895600"/>
            <a:ext cx="184731" cy="369332"/>
          </a:xfrm>
          <a:prstGeom prst="rect">
            <a:avLst/>
          </a:prstGeom>
          <a:noFill/>
        </p:spPr>
        <p:txBody>
          <a:bodyPr wrap="square" rtlCol="0">
            <a:spAutoFit/>
          </a:bodyPr>
          <a:lstStyle/>
          <a:p>
            <a:r>
              <a:rPr lang="en-US" dirty="0" smtClean="0"/>
              <a:t>X</a:t>
            </a:r>
            <a:endParaRPr lang="en-US" dirty="0"/>
          </a:p>
        </p:txBody>
      </p:sp>
      <p:sp>
        <p:nvSpPr>
          <p:cNvPr id="41" name="TextBox 40"/>
          <p:cNvSpPr txBox="1"/>
          <p:nvPr/>
        </p:nvSpPr>
        <p:spPr>
          <a:xfrm>
            <a:off x="3962400" y="2514600"/>
            <a:ext cx="685800" cy="523220"/>
          </a:xfrm>
          <a:prstGeom prst="rect">
            <a:avLst/>
          </a:prstGeom>
          <a:noFill/>
        </p:spPr>
        <p:txBody>
          <a:bodyPr wrap="square" rtlCol="0">
            <a:spAutoFit/>
          </a:bodyPr>
          <a:lstStyle/>
          <a:p>
            <a:r>
              <a:rPr lang="en-US" sz="2800" dirty="0" smtClean="0"/>
              <a:t>QB</a:t>
            </a:r>
            <a:endParaRPr lang="en-US" sz="2800" dirty="0"/>
          </a:p>
        </p:txBody>
      </p:sp>
      <p:cxnSp>
        <p:nvCxnSpPr>
          <p:cNvPr id="43" name="Straight Connector 42"/>
          <p:cNvCxnSpPr/>
          <p:nvPr/>
        </p:nvCxnSpPr>
        <p:spPr>
          <a:xfrm>
            <a:off x="4038600" y="3048000"/>
            <a:ext cx="609600" cy="1588"/>
          </a:xfrm>
          <a:prstGeom prst="line">
            <a:avLst/>
          </a:prstGeom>
        </p:spPr>
        <p:style>
          <a:lnRef idx="1">
            <a:schemeClr val="dk1"/>
          </a:lnRef>
          <a:fillRef idx="0">
            <a:schemeClr val="dk1"/>
          </a:fillRef>
          <a:effectRef idx="0">
            <a:schemeClr val="dk1"/>
          </a:effectRef>
          <a:fontRef idx="minor">
            <a:schemeClr val="tx1"/>
          </a:fontRef>
        </p:style>
      </p:cxnSp>
      <p:sp>
        <p:nvSpPr>
          <p:cNvPr id="44" name="TextBox 43"/>
          <p:cNvSpPr txBox="1"/>
          <p:nvPr/>
        </p:nvSpPr>
        <p:spPr>
          <a:xfrm>
            <a:off x="3886200" y="2971800"/>
            <a:ext cx="838200" cy="523220"/>
          </a:xfrm>
          <a:prstGeom prst="rect">
            <a:avLst/>
          </a:prstGeom>
          <a:noFill/>
        </p:spPr>
        <p:txBody>
          <a:bodyPr wrap="square" rtlCol="0">
            <a:spAutoFit/>
          </a:bodyPr>
          <a:lstStyle/>
          <a:p>
            <a:r>
              <a:rPr lang="en-US" sz="2800" dirty="0" smtClean="0"/>
              <a:t>OQ</a:t>
            </a:r>
            <a:endParaRPr lang="en-US" sz="2800" dirty="0"/>
          </a:p>
        </p:txBody>
      </p:sp>
      <p:cxnSp>
        <p:nvCxnSpPr>
          <p:cNvPr id="46" name="Straight Connector 45"/>
          <p:cNvCxnSpPr/>
          <p:nvPr/>
        </p:nvCxnSpPr>
        <p:spPr>
          <a:xfrm>
            <a:off x="4038600" y="2667000"/>
            <a:ext cx="457200" cy="152400"/>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2819400" y="3124200"/>
            <a:ext cx="533400" cy="228600"/>
          </a:xfrm>
          <a:prstGeom prst="line">
            <a:avLst/>
          </a:prstGeom>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2667001" y="3581400"/>
            <a:ext cx="1676400" cy="523220"/>
          </a:xfrm>
          <a:prstGeom prst="rect">
            <a:avLst/>
          </a:prstGeom>
          <a:noFill/>
        </p:spPr>
        <p:txBody>
          <a:bodyPr wrap="square" rtlCol="0">
            <a:spAutoFit/>
          </a:bodyPr>
          <a:lstStyle/>
          <a:p>
            <a:r>
              <a:rPr lang="en-US" sz="2800" dirty="0" smtClean="0"/>
              <a:t>QE</a:t>
            </a:r>
            <a:endParaRPr lang="en-US" sz="2800" dirty="0"/>
          </a:p>
        </p:txBody>
      </p:sp>
      <p:cxnSp>
        <p:nvCxnSpPr>
          <p:cNvPr id="51" name="Straight Connector 50"/>
          <p:cNvCxnSpPr/>
          <p:nvPr/>
        </p:nvCxnSpPr>
        <p:spPr>
          <a:xfrm>
            <a:off x="2743200" y="4038600"/>
            <a:ext cx="533400" cy="1588"/>
          </a:xfrm>
          <a:prstGeom prst="line">
            <a:avLst/>
          </a:prstGeom>
        </p:spPr>
        <p:style>
          <a:lnRef idx="1">
            <a:schemeClr val="dk1"/>
          </a:lnRef>
          <a:fillRef idx="0">
            <a:schemeClr val="dk1"/>
          </a:fillRef>
          <a:effectRef idx="0">
            <a:schemeClr val="dk1"/>
          </a:effectRef>
          <a:fontRef idx="minor">
            <a:schemeClr val="tx1"/>
          </a:fontRef>
        </p:style>
      </p:cxnSp>
      <p:sp>
        <p:nvSpPr>
          <p:cNvPr id="53" name="TextBox 52"/>
          <p:cNvSpPr txBox="1"/>
          <p:nvPr/>
        </p:nvSpPr>
        <p:spPr>
          <a:xfrm>
            <a:off x="2667000" y="3962400"/>
            <a:ext cx="990600" cy="523220"/>
          </a:xfrm>
          <a:prstGeom prst="rect">
            <a:avLst/>
          </a:prstGeom>
          <a:noFill/>
        </p:spPr>
        <p:txBody>
          <a:bodyPr wrap="square" rtlCol="0">
            <a:spAutoFit/>
          </a:bodyPr>
          <a:lstStyle/>
          <a:p>
            <a:r>
              <a:rPr lang="en-US" sz="2800" dirty="0" smtClean="0"/>
              <a:t>OQ</a:t>
            </a:r>
            <a:endParaRPr lang="en-US" sz="28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410200"/>
          </a:xfrm>
        </p:spPr>
        <p:txBody>
          <a:bodyPr/>
          <a:lstStyle/>
          <a:p>
            <a:r>
              <a:rPr lang="en-US" dirty="0" smtClean="0"/>
              <a:t>Therefore , we have</a:t>
            </a:r>
          </a:p>
          <a:p>
            <a:pPr>
              <a:buNone/>
            </a:pPr>
            <a:endParaRPr lang="en-US" dirty="0" smtClean="0"/>
          </a:p>
          <a:p>
            <a:pPr>
              <a:buNone/>
            </a:pPr>
            <a:r>
              <a:rPr lang="en-US" dirty="0" smtClean="0"/>
              <a:t>                          OR, </a:t>
            </a:r>
          </a:p>
          <a:p>
            <a:pPr>
              <a:buNone/>
            </a:pPr>
            <a:r>
              <a:rPr lang="en-US" dirty="0" smtClean="0"/>
              <a:t>      </a:t>
            </a:r>
          </a:p>
          <a:p>
            <a:pPr>
              <a:buNone/>
            </a:pPr>
            <a:r>
              <a:rPr lang="en-US" dirty="0" smtClean="0"/>
              <a:t>                           OR,   </a:t>
            </a:r>
          </a:p>
          <a:p>
            <a:pPr>
              <a:buNone/>
            </a:pPr>
            <a:r>
              <a:rPr lang="en-US" dirty="0" smtClean="0"/>
              <a:t>      </a:t>
            </a:r>
          </a:p>
          <a:p>
            <a:pPr>
              <a:buNone/>
            </a:pPr>
            <a:r>
              <a:rPr lang="en-US" dirty="0" smtClean="0"/>
              <a:t>   Substitute this value in equation (2) we get </a:t>
            </a:r>
          </a:p>
          <a:p>
            <a:pPr>
              <a:buNone/>
            </a:pPr>
            <a:r>
              <a:rPr lang="en-US" sz="2400" dirty="0" smtClean="0"/>
              <a:t>                                       QE               BE</a:t>
            </a:r>
          </a:p>
          <a:p>
            <a:pPr>
              <a:buNone/>
            </a:pPr>
            <a:r>
              <a:rPr lang="en-US" sz="2400" dirty="0" smtClean="0"/>
              <a:t>                         e</a:t>
            </a:r>
            <a:r>
              <a:rPr lang="en-US" sz="2400" baseline="-25000" dirty="0" smtClean="0"/>
              <a:t>p</a:t>
            </a:r>
            <a:r>
              <a:rPr lang="en-US" sz="2400" dirty="0" smtClean="0"/>
              <a:t>   =                                                                   </a:t>
            </a:r>
          </a:p>
          <a:p>
            <a:pPr>
              <a:buNone/>
            </a:pPr>
            <a:endParaRPr lang="en-US"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64</a:t>
            </a:fld>
            <a:endParaRPr lang="en-US" dirty="0"/>
          </a:p>
        </p:txBody>
      </p:sp>
      <p:sp>
        <p:nvSpPr>
          <p:cNvPr id="5" name="TextBox 4"/>
          <p:cNvSpPr txBox="1"/>
          <p:nvPr/>
        </p:nvSpPr>
        <p:spPr>
          <a:xfrm>
            <a:off x="3886200" y="1219200"/>
            <a:ext cx="731519" cy="523220"/>
          </a:xfrm>
          <a:prstGeom prst="rect">
            <a:avLst/>
          </a:prstGeom>
          <a:noFill/>
        </p:spPr>
        <p:txBody>
          <a:bodyPr wrap="square" rtlCol="0">
            <a:spAutoFit/>
          </a:bodyPr>
          <a:lstStyle/>
          <a:p>
            <a:r>
              <a:rPr lang="en-US" sz="2800" dirty="0" smtClean="0"/>
              <a:t>QE</a:t>
            </a:r>
            <a:endParaRPr lang="en-US" sz="2800" dirty="0"/>
          </a:p>
        </p:txBody>
      </p:sp>
      <p:cxnSp>
        <p:nvCxnSpPr>
          <p:cNvPr id="7" name="Straight Connector 6"/>
          <p:cNvCxnSpPr/>
          <p:nvPr/>
        </p:nvCxnSpPr>
        <p:spPr>
          <a:xfrm>
            <a:off x="3962400" y="1676400"/>
            <a:ext cx="533400" cy="1588"/>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3962400" y="1600200"/>
            <a:ext cx="609600" cy="523220"/>
          </a:xfrm>
          <a:prstGeom prst="rect">
            <a:avLst/>
          </a:prstGeom>
          <a:noFill/>
        </p:spPr>
        <p:txBody>
          <a:bodyPr wrap="square" rtlCol="0">
            <a:spAutoFit/>
          </a:bodyPr>
          <a:lstStyle/>
          <a:p>
            <a:r>
              <a:rPr lang="en-US" sz="2800" dirty="0" smtClean="0"/>
              <a:t>EB</a:t>
            </a:r>
            <a:endParaRPr lang="en-US" sz="2800" dirty="0"/>
          </a:p>
        </p:txBody>
      </p:sp>
      <p:sp>
        <p:nvSpPr>
          <p:cNvPr id="9" name="TextBox 8"/>
          <p:cNvSpPr txBox="1"/>
          <p:nvPr/>
        </p:nvSpPr>
        <p:spPr>
          <a:xfrm>
            <a:off x="4495800" y="1371600"/>
            <a:ext cx="533400" cy="523220"/>
          </a:xfrm>
          <a:prstGeom prst="rect">
            <a:avLst/>
          </a:prstGeom>
          <a:noFill/>
        </p:spPr>
        <p:txBody>
          <a:bodyPr wrap="square" rtlCol="0">
            <a:spAutoFit/>
          </a:bodyPr>
          <a:lstStyle/>
          <a:p>
            <a:r>
              <a:rPr lang="en-US" sz="2800" dirty="0" smtClean="0"/>
              <a:t>=</a:t>
            </a:r>
            <a:endParaRPr lang="en-US" sz="2800" dirty="0"/>
          </a:p>
        </p:txBody>
      </p:sp>
      <p:sp>
        <p:nvSpPr>
          <p:cNvPr id="10" name="TextBox 9"/>
          <p:cNvSpPr txBox="1"/>
          <p:nvPr/>
        </p:nvSpPr>
        <p:spPr>
          <a:xfrm>
            <a:off x="4800600" y="1219200"/>
            <a:ext cx="685800" cy="523220"/>
          </a:xfrm>
          <a:prstGeom prst="rect">
            <a:avLst/>
          </a:prstGeom>
          <a:noFill/>
        </p:spPr>
        <p:txBody>
          <a:bodyPr wrap="square" rtlCol="0">
            <a:spAutoFit/>
          </a:bodyPr>
          <a:lstStyle/>
          <a:p>
            <a:r>
              <a:rPr lang="en-US" sz="2800" dirty="0" smtClean="0"/>
              <a:t>PB</a:t>
            </a:r>
            <a:endParaRPr lang="en-US" sz="2800" dirty="0"/>
          </a:p>
        </p:txBody>
      </p:sp>
      <p:cxnSp>
        <p:nvCxnSpPr>
          <p:cNvPr id="12" name="Straight Connector 11"/>
          <p:cNvCxnSpPr/>
          <p:nvPr/>
        </p:nvCxnSpPr>
        <p:spPr>
          <a:xfrm>
            <a:off x="4876800" y="1674812"/>
            <a:ext cx="609600" cy="1588"/>
          </a:xfrm>
          <a:prstGeom prst="line">
            <a:avLst/>
          </a:prstGeom>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4800600" y="1600200"/>
            <a:ext cx="838200" cy="523220"/>
          </a:xfrm>
          <a:prstGeom prst="rect">
            <a:avLst/>
          </a:prstGeom>
          <a:noFill/>
        </p:spPr>
        <p:txBody>
          <a:bodyPr wrap="square" rtlCol="0">
            <a:spAutoFit/>
          </a:bodyPr>
          <a:lstStyle/>
          <a:p>
            <a:r>
              <a:rPr lang="en-US" sz="2800" dirty="0" smtClean="0"/>
              <a:t>BD</a:t>
            </a:r>
            <a:endParaRPr lang="en-US" sz="2800" dirty="0"/>
          </a:p>
        </p:txBody>
      </p:sp>
      <p:sp>
        <p:nvSpPr>
          <p:cNvPr id="17" name="TextBox 16"/>
          <p:cNvSpPr txBox="1"/>
          <p:nvPr/>
        </p:nvSpPr>
        <p:spPr>
          <a:xfrm>
            <a:off x="3962400" y="1981200"/>
            <a:ext cx="762000" cy="523220"/>
          </a:xfrm>
          <a:prstGeom prst="rect">
            <a:avLst/>
          </a:prstGeom>
          <a:noFill/>
        </p:spPr>
        <p:txBody>
          <a:bodyPr wrap="square" rtlCol="0">
            <a:spAutoFit/>
          </a:bodyPr>
          <a:lstStyle/>
          <a:p>
            <a:r>
              <a:rPr lang="en-US" sz="2800" dirty="0" smtClean="0"/>
              <a:t>QE</a:t>
            </a:r>
            <a:endParaRPr lang="en-US" sz="2800" dirty="0"/>
          </a:p>
        </p:txBody>
      </p:sp>
      <p:cxnSp>
        <p:nvCxnSpPr>
          <p:cNvPr id="19" name="Straight Connector 18"/>
          <p:cNvCxnSpPr/>
          <p:nvPr/>
        </p:nvCxnSpPr>
        <p:spPr>
          <a:xfrm>
            <a:off x="4038600" y="2514600"/>
            <a:ext cx="533400" cy="1588"/>
          </a:xfrm>
          <a:prstGeom prst="line">
            <a:avLst/>
          </a:prstGeom>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4038600" y="2438400"/>
            <a:ext cx="685800" cy="523220"/>
          </a:xfrm>
          <a:prstGeom prst="rect">
            <a:avLst/>
          </a:prstGeom>
          <a:noFill/>
        </p:spPr>
        <p:txBody>
          <a:bodyPr wrap="square" rtlCol="0">
            <a:spAutoFit/>
          </a:bodyPr>
          <a:lstStyle/>
          <a:p>
            <a:r>
              <a:rPr lang="en-US" sz="2800" dirty="0" smtClean="0"/>
              <a:t>PB</a:t>
            </a:r>
            <a:endParaRPr lang="en-US" sz="2800" dirty="0"/>
          </a:p>
        </p:txBody>
      </p:sp>
      <p:sp>
        <p:nvSpPr>
          <p:cNvPr id="22" name="TextBox 21"/>
          <p:cNvSpPr txBox="1"/>
          <p:nvPr/>
        </p:nvSpPr>
        <p:spPr>
          <a:xfrm>
            <a:off x="4724400" y="2286000"/>
            <a:ext cx="260931" cy="523220"/>
          </a:xfrm>
          <a:prstGeom prst="rect">
            <a:avLst/>
          </a:prstGeom>
          <a:noFill/>
        </p:spPr>
        <p:txBody>
          <a:bodyPr wrap="square" rtlCol="0">
            <a:spAutoFit/>
          </a:bodyPr>
          <a:lstStyle/>
          <a:p>
            <a:r>
              <a:rPr lang="en-US" sz="2800" dirty="0" smtClean="0"/>
              <a:t>=</a:t>
            </a:r>
            <a:endParaRPr lang="en-US" sz="2800" dirty="0"/>
          </a:p>
        </p:txBody>
      </p:sp>
      <p:sp>
        <p:nvSpPr>
          <p:cNvPr id="23" name="TextBox 22"/>
          <p:cNvSpPr txBox="1"/>
          <p:nvPr/>
        </p:nvSpPr>
        <p:spPr>
          <a:xfrm>
            <a:off x="5029200" y="2133600"/>
            <a:ext cx="762000" cy="523220"/>
          </a:xfrm>
          <a:prstGeom prst="rect">
            <a:avLst/>
          </a:prstGeom>
          <a:noFill/>
        </p:spPr>
        <p:txBody>
          <a:bodyPr wrap="square" rtlCol="0">
            <a:spAutoFit/>
          </a:bodyPr>
          <a:lstStyle/>
          <a:p>
            <a:r>
              <a:rPr lang="en-US" sz="2800" dirty="0" smtClean="0"/>
              <a:t>EB</a:t>
            </a:r>
            <a:endParaRPr lang="en-US" sz="2800" dirty="0"/>
          </a:p>
        </p:txBody>
      </p:sp>
      <p:cxnSp>
        <p:nvCxnSpPr>
          <p:cNvPr id="25" name="Straight Connector 24"/>
          <p:cNvCxnSpPr/>
          <p:nvPr/>
        </p:nvCxnSpPr>
        <p:spPr>
          <a:xfrm>
            <a:off x="5105400" y="2590800"/>
            <a:ext cx="609600" cy="1588"/>
          </a:xfrm>
          <a:prstGeom prst="line">
            <a:avLst/>
          </a:prstGeom>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5029200" y="2514600"/>
            <a:ext cx="762000" cy="523220"/>
          </a:xfrm>
          <a:prstGeom prst="rect">
            <a:avLst/>
          </a:prstGeom>
          <a:noFill/>
        </p:spPr>
        <p:txBody>
          <a:bodyPr wrap="square" rtlCol="0">
            <a:spAutoFit/>
          </a:bodyPr>
          <a:lstStyle/>
          <a:p>
            <a:r>
              <a:rPr lang="en-US" sz="2800" dirty="0" smtClean="0"/>
              <a:t>BD</a:t>
            </a:r>
            <a:endParaRPr lang="en-US" sz="2800" dirty="0"/>
          </a:p>
        </p:txBody>
      </p:sp>
      <p:sp>
        <p:nvSpPr>
          <p:cNvPr id="30" name="TextBox 29"/>
          <p:cNvSpPr txBox="1"/>
          <p:nvPr/>
        </p:nvSpPr>
        <p:spPr>
          <a:xfrm flipH="1">
            <a:off x="3962399" y="2971800"/>
            <a:ext cx="762000" cy="523220"/>
          </a:xfrm>
          <a:prstGeom prst="rect">
            <a:avLst/>
          </a:prstGeom>
          <a:noFill/>
        </p:spPr>
        <p:txBody>
          <a:bodyPr wrap="square" rtlCol="0">
            <a:spAutoFit/>
          </a:bodyPr>
          <a:lstStyle/>
          <a:p>
            <a:r>
              <a:rPr lang="en-US" sz="2800" dirty="0" smtClean="0"/>
              <a:t>QE</a:t>
            </a:r>
            <a:endParaRPr lang="en-US" sz="2800" dirty="0"/>
          </a:p>
        </p:txBody>
      </p:sp>
      <p:cxnSp>
        <p:nvCxnSpPr>
          <p:cNvPr id="32" name="Straight Connector 31"/>
          <p:cNvCxnSpPr/>
          <p:nvPr/>
        </p:nvCxnSpPr>
        <p:spPr>
          <a:xfrm>
            <a:off x="4114800" y="3505200"/>
            <a:ext cx="457200" cy="1588"/>
          </a:xfrm>
          <a:prstGeom prst="line">
            <a:avLst/>
          </a:prstGeom>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3962400" y="3429000"/>
            <a:ext cx="762000" cy="523220"/>
          </a:xfrm>
          <a:prstGeom prst="rect">
            <a:avLst/>
          </a:prstGeom>
          <a:noFill/>
        </p:spPr>
        <p:txBody>
          <a:bodyPr wrap="square" rtlCol="0">
            <a:spAutoFit/>
          </a:bodyPr>
          <a:lstStyle/>
          <a:p>
            <a:r>
              <a:rPr lang="en-US" sz="2800" dirty="0" smtClean="0"/>
              <a:t>OQ</a:t>
            </a:r>
            <a:endParaRPr lang="en-US" sz="2800" dirty="0"/>
          </a:p>
        </p:txBody>
      </p:sp>
      <p:sp>
        <p:nvSpPr>
          <p:cNvPr id="34" name="TextBox 33"/>
          <p:cNvSpPr txBox="1"/>
          <p:nvPr/>
        </p:nvSpPr>
        <p:spPr>
          <a:xfrm>
            <a:off x="4724400" y="3200400"/>
            <a:ext cx="609600" cy="523220"/>
          </a:xfrm>
          <a:prstGeom prst="rect">
            <a:avLst/>
          </a:prstGeom>
          <a:noFill/>
        </p:spPr>
        <p:txBody>
          <a:bodyPr wrap="square" rtlCol="0">
            <a:spAutoFit/>
          </a:bodyPr>
          <a:lstStyle/>
          <a:p>
            <a:r>
              <a:rPr lang="en-US" sz="2800" dirty="0" smtClean="0"/>
              <a:t>=</a:t>
            </a:r>
            <a:endParaRPr lang="en-US" sz="2800" dirty="0"/>
          </a:p>
        </p:txBody>
      </p:sp>
      <p:sp>
        <p:nvSpPr>
          <p:cNvPr id="35" name="TextBox 34"/>
          <p:cNvSpPr txBox="1"/>
          <p:nvPr/>
        </p:nvSpPr>
        <p:spPr>
          <a:xfrm>
            <a:off x="5105400" y="3124200"/>
            <a:ext cx="607859" cy="523220"/>
          </a:xfrm>
          <a:prstGeom prst="rect">
            <a:avLst/>
          </a:prstGeom>
          <a:noFill/>
        </p:spPr>
        <p:txBody>
          <a:bodyPr wrap="none" rtlCol="0">
            <a:spAutoFit/>
          </a:bodyPr>
          <a:lstStyle/>
          <a:p>
            <a:r>
              <a:rPr lang="en-US" sz="2800" dirty="0" smtClean="0"/>
              <a:t>BE</a:t>
            </a:r>
            <a:endParaRPr lang="en-US" sz="2800" dirty="0"/>
          </a:p>
        </p:txBody>
      </p:sp>
      <p:cxnSp>
        <p:nvCxnSpPr>
          <p:cNvPr id="37" name="Straight Connector 36"/>
          <p:cNvCxnSpPr/>
          <p:nvPr/>
        </p:nvCxnSpPr>
        <p:spPr>
          <a:xfrm>
            <a:off x="5181600" y="3581400"/>
            <a:ext cx="381000" cy="1588"/>
          </a:xfrm>
          <a:prstGeom prst="line">
            <a:avLst/>
          </a:prstGeom>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5105400" y="3505200"/>
            <a:ext cx="914400" cy="523220"/>
          </a:xfrm>
          <a:prstGeom prst="rect">
            <a:avLst/>
          </a:prstGeom>
          <a:noFill/>
        </p:spPr>
        <p:txBody>
          <a:bodyPr wrap="square" rtlCol="0">
            <a:spAutoFit/>
          </a:bodyPr>
          <a:lstStyle/>
          <a:p>
            <a:r>
              <a:rPr lang="en-US" sz="2800" dirty="0" smtClean="0"/>
              <a:t>BD</a:t>
            </a:r>
            <a:endParaRPr lang="en-US" sz="2800" dirty="0"/>
          </a:p>
        </p:txBody>
      </p:sp>
      <p:cxnSp>
        <p:nvCxnSpPr>
          <p:cNvPr id="40" name="Straight Connector 39"/>
          <p:cNvCxnSpPr/>
          <p:nvPr/>
        </p:nvCxnSpPr>
        <p:spPr>
          <a:xfrm>
            <a:off x="3505200" y="5105400"/>
            <a:ext cx="685800" cy="1588"/>
          </a:xfrm>
          <a:prstGeom prst="line">
            <a:avLst/>
          </a:prstGeom>
        </p:spPr>
        <p:style>
          <a:lnRef idx="1">
            <a:schemeClr val="dk1"/>
          </a:lnRef>
          <a:fillRef idx="0">
            <a:schemeClr val="dk1"/>
          </a:fillRef>
          <a:effectRef idx="0">
            <a:schemeClr val="dk1"/>
          </a:effectRef>
          <a:fontRef idx="minor">
            <a:schemeClr val="tx1"/>
          </a:fontRef>
        </p:style>
      </p:cxnSp>
      <p:sp>
        <p:nvSpPr>
          <p:cNvPr id="43" name="TextBox 42"/>
          <p:cNvSpPr txBox="1"/>
          <p:nvPr/>
        </p:nvSpPr>
        <p:spPr>
          <a:xfrm>
            <a:off x="4267200" y="4800600"/>
            <a:ext cx="946731" cy="523220"/>
          </a:xfrm>
          <a:prstGeom prst="rect">
            <a:avLst/>
          </a:prstGeom>
          <a:noFill/>
        </p:spPr>
        <p:txBody>
          <a:bodyPr wrap="square" rtlCol="0">
            <a:spAutoFit/>
          </a:bodyPr>
          <a:lstStyle/>
          <a:p>
            <a:r>
              <a:rPr lang="en-US" sz="2800" dirty="0" smtClean="0"/>
              <a:t>=</a:t>
            </a:r>
            <a:endParaRPr lang="en-US" sz="2800" dirty="0"/>
          </a:p>
        </p:txBody>
      </p:sp>
      <p:sp>
        <p:nvSpPr>
          <p:cNvPr id="44" name="TextBox 43"/>
          <p:cNvSpPr txBox="1"/>
          <p:nvPr/>
        </p:nvSpPr>
        <p:spPr>
          <a:xfrm>
            <a:off x="3429000" y="5105400"/>
            <a:ext cx="990600" cy="523220"/>
          </a:xfrm>
          <a:prstGeom prst="rect">
            <a:avLst/>
          </a:prstGeom>
          <a:noFill/>
        </p:spPr>
        <p:txBody>
          <a:bodyPr wrap="square" rtlCol="0">
            <a:spAutoFit/>
          </a:bodyPr>
          <a:lstStyle/>
          <a:p>
            <a:r>
              <a:rPr lang="en-US" sz="2800" dirty="0" smtClean="0"/>
              <a:t>OQ</a:t>
            </a:r>
            <a:endParaRPr lang="en-US" sz="2800" dirty="0"/>
          </a:p>
        </p:txBody>
      </p:sp>
      <p:cxnSp>
        <p:nvCxnSpPr>
          <p:cNvPr id="46" name="Straight Connector 45"/>
          <p:cNvCxnSpPr/>
          <p:nvPr/>
        </p:nvCxnSpPr>
        <p:spPr>
          <a:xfrm>
            <a:off x="4800600" y="5105400"/>
            <a:ext cx="914400" cy="1588"/>
          </a:xfrm>
          <a:prstGeom prst="line">
            <a:avLst/>
          </a:prstGeom>
        </p:spPr>
        <p:style>
          <a:lnRef idx="1">
            <a:schemeClr val="dk1"/>
          </a:lnRef>
          <a:fillRef idx="0">
            <a:schemeClr val="dk1"/>
          </a:fillRef>
          <a:effectRef idx="0">
            <a:schemeClr val="dk1"/>
          </a:effectRef>
          <a:fontRef idx="minor">
            <a:schemeClr val="tx1"/>
          </a:fontRef>
        </p:style>
      </p:cxnSp>
      <p:sp>
        <p:nvSpPr>
          <p:cNvPr id="47" name="TextBox 46"/>
          <p:cNvSpPr txBox="1"/>
          <p:nvPr/>
        </p:nvSpPr>
        <p:spPr>
          <a:xfrm>
            <a:off x="4876800" y="5105400"/>
            <a:ext cx="762000" cy="523220"/>
          </a:xfrm>
          <a:prstGeom prst="rect">
            <a:avLst/>
          </a:prstGeom>
          <a:noFill/>
        </p:spPr>
        <p:txBody>
          <a:bodyPr wrap="square" rtlCol="0">
            <a:spAutoFit/>
          </a:bodyPr>
          <a:lstStyle/>
          <a:p>
            <a:r>
              <a:rPr lang="en-US" sz="2800" dirty="0" smtClean="0"/>
              <a:t>BD</a:t>
            </a:r>
            <a:endParaRPr lang="en-US" sz="28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763000" cy="5257800"/>
          </a:xfrm>
        </p:spPr>
        <p:txBody>
          <a:bodyPr>
            <a:normAutofit/>
          </a:bodyPr>
          <a:lstStyle/>
          <a:p>
            <a:r>
              <a:rPr lang="en-US" sz="3200" dirty="0" smtClean="0"/>
              <a:t>Hence from above, we find that price elasticity of demand at point B on the straight line demand curve DE is,</a:t>
            </a:r>
          </a:p>
          <a:p>
            <a:endParaRPr lang="en-US" sz="3200" dirty="0" smtClean="0"/>
          </a:p>
          <a:p>
            <a:endParaRPr lang="en-US" sz="3200" dirty="0" smtClean="0"/>
          </a:p>
          <a:p>
            <a:pPr>
              <a:buNone/>
            </a:pPr>
            <a:r>
              <a:rPr lang="en-US" sz="2400" b="1" i="1" dirty="0" smtClean="0"/>
              <a:t>     price elasticity of demand on non linear demand curve</a:t>
            </a:r>
          </a:p>
          <a:p>
            <a:pPr>
              <a:buNone/>
            </a:pPr>
            <a:r>
              <a:rPr lang="en-US" sz="3200" dirty="0" smtClean="0"/>
              <a:t>  </a:t>
            </a:r>
            <a:endParaRPr lang="en-US" sz="3200"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65</a:t>
            </a:fld>
            <a:endParaRPr lang="en-US" dirty="0"/>
          </a:p>
        </p:txBody>
      </p:sp>
      <p:sp>
        <p:nvSpPr>
          <p:cNvPr id="5" name="TextBox 4"/>
          <p:cNvSpPr txBox="1"/>
          <p:nvPr/>
        </p:nvSpPr>
        <p:spPr>
          <a:xfrm>
            <a:off x="1371600" y="2971800"/>
            <a:ext cx="1752600" cy="523220"/>
          </a:xfrm>
          <a:prstGeom prst="rect">
            <a:avLst/>
          </a:prstGeom>
          <a:noFill/>
        </p:spPr>
        <p:txBody>
          <a:bodyPr wrap="square" rtlCol="0">
            <a:spAutoFit/>
          </a:bodyPr>
          <a:lstStyle/>
          <a:p>
            <a:r>
              <a:rPr lang="en-US" sz="2800" dirty="0" smtClean="0"/>
              <a:t>BE</a:t>
            </a:r>
            <a:endParaRPr lang="en-US" sz="2800" dirty="0"/>
          </a:p>
        </p:txBody>
      </p:sp>
      <p:cxnSp>
        <p:nvCxnSpPr>
          <p:cNvPr id="7" name="Straight Connector 6"/>
          <p:cNvCxnSpPr/>
          <p:nvPr/>
        </p:nvCxnSpPr>
        <p:spPr>
          <a:xfrm>
            <a:off x="1295400" y="3429000"/>
            <a:ext cx="685800" cy="1588"/>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1371600" y="3429000"/>
            <a:ext cx="762000" cy="523220"/>
          </a:xfrm>
          <a:prstGeom prst="rect">
            <a:avLst/>
          </a:prstGeom>
          <a:noFill/>
        </p:spPr>
        <p:txBody>
          <a:bodyPr wrap="square" rtlCol="0">
            <a:spAutoFit/>
          </a:bodyPr>
          <a:lstStyle/>
          <a:p>
            <a:r>
              <a:rPr lang="en-US" sz="2800" dirty="0" smtClean="0"/>
              <a:t>BD</a:t>
            </a:r>
            <a:endParaRPr lang="en-US" sz="2800" dirty="0"/>
          </a:p>
        </p:txBody>
      </p:sp>
      <p:sp>
        <p:nvSpPr>
          <p:cNvPr id="9" name="TextBox 8"/>
          <p:cNvSpPr txBox="1"/>
          <p:nvPr/>
        </p:nvSpPr>
        <p:spPr>
          <a:xfrm>
            <a:off x="2133600" y="3124200"/>
            <a:ext cx="533400" cy="523220"/>
          </a:xfrm>
          <a:prstGeom prst="rect">
            <a:avLst/>
          </a:prstGeom>
          <a:noFill/>
        </p:spPr>
        <p:txBody>
          <a:bodyPr wrap="square" rtlCol="0">
            <a:spAutoFit/>
          </a:bodyPr>
          <a:lstStyle/>
          <a:p>
            <a:r>
              <a:rPr lang="en-US" sz="2800" dirty="0" smtClean="0"/>
              <a:t>=</a:t>
            </a:r>
            <a:endParaRPr lang="en-US" sz="2800" dirty="0"/>
          </a:p>
        </p:txBody>
      </p:sp>
      <p:sp>
        <p:nvSpPr>
          <p:cNvPr id="10" name="TextBox 9"/>
          <p:cNvSpPr txBox="1"/>
          <p:nvPr/>
        </p:nvSpPr>
        <p:spPr>
          <a:xfrm>
            <a:off x="2590800" y="2895600"/>
            <a:ext cx="2514600" cy="523220"/>
          </a:xfrm>
          <a:prstGeom prst="rect">
            <a:avLst/>
          </a:prstGeom>
          <a:noFill/>
        </p:spPr>
        <p:txBody>
          <a:bodyPr wrap="square" rtlCol="0">
            <a:spAutoFit/>
          </a:bodyPr>
          <a:lstStyle/>
          <a:p>
            <a:r>
              <a:rPr lang="en-US" sz="2800" dirty="0" smtClean="0"/>
              <a:t>Lower segment</a:t>
            </a:r>
            <a:endParaRPr lang="en-US" sz="2800" dirty="0"/>
          </a:p>
        </p:txBody>
      </p:sp>
      <p:cxnSp>
        <p:nvCxnSpPr>
          <p:cNvPr id="12" name="Straight Connector 11"/>
          <p:cNvCxnSpPr/>
          <p:nvPr/>
        </p:nvCxnSpPr>
        <p:spPr>
          <a:xfrm>
            <a:off x="2667000" y="3429000"/>
            <a:ext cx="2438400" cy="1588"/>
          </a:xfrm>
          <a:prstGeom prst="line">
            <a:avLst/>
          </a:prstGeom>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2667000" y="3429000"/>
            <a:ext cx="2667000" cy="523220"/>
          </a:xfrm>
          <a:prstGeom prst="rect">
            <a:avLst/>
          </a:prstGeom>
          <a:noFill/>
        </p:spPr>
        <p:txBody>
          <a:bodyPr wrap="square" rtlCol="0">
            <a:spAutoFit/>
          </a:bodyPr>
          <a:lstStyle/>
          <a:p>
            <a:r>
              <a:rPr lang="en-US" sz="2800" dirty="0" smtClean="0"/>
              <a:t>Upper segment</a:t>
            </a:r>
            <a:endParaRPr lang="en-US" sz="2800" dirty="0"/>
          </a:p>
        </p:txBody>
      </p:sp>
      <p:cxnSp>
        <p:nvCxnSpPr>
          <p:cNvPr id="15" name="Straight Connector 14"/>
          <p:cNvCxnSpPr/>
          <p:nvPr/>
        </p:nvCxnSpPr>
        <p:spPr>
          <a:xfrm rot="5400000">
            <a:off x="877094" y="5448300"/>
            <a:ext cx="17518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752600" y="6324600"/>
            <a:ext cx="2667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52600" y="4800600"/>
            <a:ext cx="1524000" cy="1524000"/>
          </a:xfrm>
          <a:prstGeom prst="line">
            <a:avLst/>
          </a:prstGeom>
        </p:spPr>
        <p:style>
          <a:lnRef idx="1">
            <a:schemeClr val="accent1"/>
          </a:lnRef>
          <a:fillRef idx="0">
            <a:schemeClr val="accent1"/>
          </a:fillRef>
          <a:effectRef idx="0">
            <a:schemeClr val="accent1"/>
          </a:effectRef>
          <a:fontRef idx="minor">
            <a:schemeClr val="tx1"/>
          </a:fontRef>
        </p:style>
      </p:cxnSp>
      <p:sp>
        <p:nvSpPr>
          <p:cNvPr id="21" name="Arc 20"/>
          <p:cNvSpPr/>
          <p:nvPr/>
        </p:nvSpPr>
        <p:spPr>
          <a:xfrm rot="9735761">
            <a:off x="2234997" y="3921718"/>
            <a:ext cx="1530890" cy="1905000"/>
          </a:xfrm>
          <a:prstGeom prst="arc">
            <a:avLst>
              <a:gd name="adj1" fmla="val 15393564"/>
              <a:gd name="adj2" fmla="val 138884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2" name="TextBox 21"/>
          <p:cNvSpPr txBox="1"/>
          <p:nvPr/>
        </p:nvSpPr>
        <p:spPr>
          <a:xfrm>
            <a:off x="2133600" y="4648200"/>
            <a:ext cx="260931" cy="369332"/>
          </a:xfrm>
          <a:prstGeom prst="rect">
            <a:avLst/>
          </a:prstGeom>
          <a:noFill/>
        </p:spPr>
        <p:txBody>
          <a:bodyPr wrap="square" rtlCol="0">
            <a:spAutoFit/>
          </a:bodyPr>
          <a:lstStyle/>
          <a:p>
            <a:r>
              <a:rPr lang="en-US" dirty="0" smtClean="0"/>
              <a:t>D</a:t>
            </a:r>
            <a:endParaRPr lang="en-US" dirty="0"/>
          </a:p>
        </p:txBody>
      </p:sp>
      <p:sp>
        <p:nvSpPr>
          <p:cNvPr id="23" name="TextBox 22"/>
          <p:cNvSpPr txBox="1"/>
          <p:nvPr/>
        </p:nvSpPr>
        <p:spPr>
          <a:xfrm>
            <a:off x="3429000" y="5410200"/>
            <a:ext cx="565731" cy="369332"/>
          </a:xfrm>
          <a:prstGeom prst="rect">
            <a:avLst/>
          </a:prstGeom>
          <a:noFill/>
        </p:spPr>
        <p:txBody>
          <a:bodyPr wrap="square" rtlCol="0">
            <a:spAutoFit/>
          </a:bodyPr>
          <a:lstStyle/>
          <a:p>
            <a:r>
              <a:rPr lang="en-US" dirty="0" smtClean="0"/>
              <a:t>D</a:t>
            </a:r>
            <a:endParaRPr lang="en-US" dirty="0"/>
          </a:p>
        </p:txBody>
      </p:sp>
      <p:sp>
        <p:nvSpPr>
          <p:cNvPr id="24" name="TextBox 23"/>
          <p:cNvSpPr txBox="1"/>
          <p:nvPr/>
        </p:nvSpPr>
        <p:spPr>
          <a:xfrm>
            <a:off x="2438400" y="5334000"/>
            <a:ext cx="565731" cy="369332"/>
          </a:xfrm>
          <a:prstGeom prst="rect">
            <a:avLst/>
          </a:prstGeom>
          <a:noFill/>
        </p:spPr>
        <p:txBody>
          <a:bodyPr wrap="square" rtlCol="0">
            <a:spAutoFit/>
          </a:bodyPr>
          <a:lstStyle/>
          <a:p>
            <a:r>
              <a:rPr lang="en-US" dirty="0" smtClean="0"/>
              <a:t>R</a:t>
            </a:r>
            <a:endParaRPr lang="en-US" dirty="0"/>
          </a:p>
        </p:txBody>
      </p:sp>
      <p:sp>
        <p:nvSpPr>
          <p:cNvPr id="25" name="TextBox 24"/>
          <p:cNvSpPr txBox="1"/>
          <p:nvPr/>
        </p:nvSpPr>
        <p:spPr>
          <a:xfrm>
            <a:off x="1524000" y="4648200"/>
            <a:ext cx="260931" cy="369332"/>
          </a:xfrm>
          <a:prstGeom prst="rect">
            <a:avLst/>
          </a:prstGeom>
          <a:noFill/>
        </p:spPr>
        <p:txBody>
          <a:bodyPr wrap="square" rtlCol="0">
            <a:spAutoFit/>
          </a:bodyPr>
          <a:lstStyle/>
          <a:p>
            <a:r>
              <a:rPr lang="en-US" dirty="0" smtClean="0"/>
              <a:t>F</a:t>
            </a:r>
            <a:endParaRPr lang="en-US" dirty="0"/>
          </a:p>
        </p:txBody>
      </p:sp>
      <p:cxnSp>
        <p:nvCxnSpPr>
          <p:cNvPr id="27" name="Straight Connector 26"/>
          <p:cNvCxnSpPr/>
          <p:nvPr/>
        </p:nvCxnSpPr>
        <p:spPr>
          <a:xfrm rot="10800000" flipV="1">
            <a:off x="1752600" y="5562600"/>
            <a:ext cx="762000" cy="11668"/>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rot="10800000" flipV="1">
            <a:off x="2514600" y="5562600"/>
            <a:ext cx="1588" cy="805934"/>
          </a:xfrm>
          <a:prstGeom prst="line">
            <a:avLst/>
          </a:prstGeom>
        </p:spPr>
        <p:style>
          <a:lnRef idx="1">
            <a:schemeClr val="dk1"/>
          </a:lnRef>
          <a:fillRef idx="0">
            <a:schemeClr val="dk1"/>
          </a:fillRef>
          <a:effectRef idx="0">
            <a:schemeClr val="dk1"/>
          </a:effectRef>
          <a:fontRef idx="minor">
            <a:schemeClr val="tx1"/>
          </a:fontRef>
        </p:style>
      </p:cxnSp>
      <p:sp>
        <p:nvSpPr>
          <p:cNvPr id="32" name="TextBox 31"/>
          <p:cNvSpPr txBox="1"/>
          <p:nvPr/>
        </p:nvSpPr>
        <p:spPr>
          <a:xfrm>
            <a:off x="3276600" y="6324600"/>
            <a:ext cx="184731" cy="369332"/>
          </a:xfrm>
          <a:prstGeom prst="rect">
            <a:avLst/>
          </a:prstGeom>
          <a:noFill/>
        </p:spPr>
        <p:txBody>
          <a:bodyPr wrap="square" rtlCol="0">
            <a:spAutoFit/>
          </a:bodyPr>
          <a:lstStyle/>
          <a:p>
            <a:r>
              <a:rPr lang="en-US" dirty="0" smtClean="0"/>
              <a:t>G</a:t>
            </a:r>
            <a:endParaRPr lang="en-US" dirty="0"/>
          </a:p>
        </p:txBody>
      </p:sp>
      <p:sp>
        <p:nvSpPr>
          <p:cNvPr id="33" name="TextBox 32"/>
          <p:cNvSpPr txBox="1"/>
          <p:nvPr/>
        </p:nvSpPr>
        <p:spPr>
          <a:xfrm>
            <a:off x="2286000" y="6248400"/>
            <a:ext cx="489531" cy="369332"/>
          </a:xfrm>
          <a:prstGeom prst="rect">
            <a:avLst/>
          </a:prstGeom>
          <a:noFill/>
        </p:spPr>
        <p:txBody>
          <a:bodyPr wrap="square" rtlCol="0">
            <a:spAutoFit/>
          </a:bodyPr>
          <a:lstStyle/>
          <a:p>
            <a:r>
              <a:rPr lang="en-US" dirty="0" smtClean="0"/>
              <a:t>Q</a:t>
            </a:r>
            <a:endParaRPr lang="en-US" dirty="0"/>
          </a:p>
        </p:txBody>
      </p:sp>
      <p:sp>
        <p:nvSpPr>
          <p:cNvPr id="34" name="TextBox 33"/>
          <p:cNvSpPr txBox="1"/>
          <p:nvPr/>
        </p:nvSpPr>
        <p:spPr>
          <a:xfrm>
            <a:off x="1524000" y="5486400"/>
            <a:ext cx="260931" cy="369332"/>
          </a:xfrm>
          <a:prstGeom prst="rect">
            <a:avLst/>
          </a:prstGeom>
          <a:noFill/>
        </p:spPr>
        <p:txBody>
          <a:bodyPr wrap="square" rtlCol="0">
            <a:spAutoFit/>
          </a:bodyPr>
          <a:lstStyle/>
          <a:p>
            <a:r>
              <a:rPr lang="en-US" dirty="0" smtClean="0"/>
              <a:t>P</a:t>
            </a:r>
            <a:endParaRPr lang="en-US" dirty="0"/>
          </a:p>
        </p:txBody>
      </p:sp>
      <p:sp>
        <p:nvSpPr>
          <p:cNvPr id="35" name="TextBox 34"/>
          <p:cNvSpPr txBox="1"/>
          <p:nvPr/>
        </p:nvSpPr>
        <p:spPr>
          <a:xfrm>
            <a:off x="1600200" y="6248400"/>
            <a:ext cx="260931" cy="369332"/>
          </a:xfrm>
          <a:prstGeom prst="rect">
            <a:avLst/>
          </a:prstGeom>
          <a:noFill/>
        </p:spPr>
        <p:txBody>
          <a:bodyPr wrap="square" rtlCol="0">
            <a:spAutoFit/>
          </a:bodyPr>
          <a:lstStyle/>
          <a:p>
            <a:r>
              <a:rPr lang="en-US" dirty="0" smtClean="0"/>
              <a:t>O</a:t>
            </a:r>
            <a:endParaRPr lang="en-US" dirty="0"/>
          </a:p>
        </p:txBody>
      </p:sp>
      <p:sp>
        <p:nvSpPr>
          <p:cNvPr id="36" name="TextBox 35"/>
          <p:cNvSpPr txBox="1"/>
          <p:nvPr/>
        </p:nvSpPr>
        <p:spPr>
          <a:xfrm>
            <a:off x="4419600" y="6248400"/>
            <a:ext cx="260931" cy="369332"/>
          </a:xfrm>
          <a:prstGeom prst="rect">
            <a:avLst/>
          </a:prstGeom>
          <a:noFill/>
        </p:spPr>
        <p:txBody>
          <a:bodyPr wrap="square" rtlCol="0">
            <a:spAutoFit/>
          </a:bodyPr>
          <a:lstStyle/>
          <a:p>
            <a:r>
              <a:rPr lang="en-US" dirty="0" smtClean="0"/>
              <a:t>X</a:t>
            </a:r>
            <a:endParaRPr lang="en-US" dirty="0"/>
          </a:p>
        </p:txBody>
      </p:sp>
      <p:sp>
        <p:nvSpPr>
          <p:cNvPr id="37" name="TextBox 36"/>
          <p:cNvSpPr txBox="1"/>
          <p:nvPr/>
        </p:nvSpPr>
        <p:spPr>
          <a:xfrm>
            <a:off x="1524000" y="4419600"/>
            <a:ext cx="381000" cy="369332"/>
          </a:xfrm>
          <a:prstGeom prst="rect">
            <a:avLst/>
          </a:prstGeom>
          <a:noFill/>
        </p:spPr>
        <p:txBody>
          <a:bodyPr wrap="square" rtlCol="0">
            <a:spAutoFit/>
          </a:bodyPr>
          <a:lstStyle/>
          <a:p>
            <a:r>
              <a:rPr lang="en-US" dirty="0" smtClean="0"/>
              <a:t>Y</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368" y="703385"/>
            <a:ext cx="8194431" cy="1143703"/>
          </a:xfrm>
        </p:spPr>
        <p:txBody>
          <a:bodyPr>
            <a:normAutofit/>
          </a:bodyPr>
          <a:lstStyle/>
          <a:p>
            <a:r>
              <a:rPr lang="en-US" sz="3600" b="1" i="1" dirty="0" smtClean="0"/>
              <a:t>Determinants of price elasticity of demand</a:t>
            </a:r>
            <a:endParaRPr lang="en-US" sz="3600" b="1" i="1" dirty="0"/>
          </a:p>
        </p:txBody>
      </p:sp>
      <p:sp>
        <p:nvSpPr>
          <p:cNvPr id="3" name="Content Placeholder 2"/>
          <p:cNvSpPr>
            <a:spLocks noGrp="1"/>
          </p:cNvSpPr>
          <p:nvPr>
            <p:ph idx="1"/>
          </p:nvPr>
        </p:nvSpPr>
        <p:spPr/>
        <p:txBody>
          <a:bodyPr/>
          <a:lstStyle/>
          <a:p>
            <a:pPr marL="514350" indent="-514350">
              <a:buFont typeface="+mj-lt"/>
              <a:buAutoNum type="arabicParenR"/>
            </a:pPr>
            <a:r>
              <a:rPr lang="en-US" dirty="0" smtClean="0"/>
              <a:t>Nature of commodity:</a:t>
            </a:r>
          </a:p>
          <a:p>
            <a:pPr marL="514350" indent="-514350">
              <a:buFont typeface="+mj-lt"/>
              <a:buAutoNum type="arabicParenR"/>
            </a:pPr>
            <a:r>
              <a:rPr lang="en-US" dirty="0" smtClean="0"/>
              <a:t>Goods having several uses.</a:t>
            </a:r>
          </a:p>
          <a:p>
            <a:pPr marL="514350" indent="-514350">
              <a:buFont typeface="+mj-lt"/>
              <a:buAutoNum type="arabicParenR"/>
            </a:pPr>
            <a:r>
              <a:rPr lang="en-US" dirty="0" smtClean="0"/>
              <a:t>Income of the consumer.</a:t>
            </a:r>
          </a:p>
          <a:p>
            <a:pPr marL="514350" indent="-514350">
              <a:buFont typeface="+mj-lt"/>
              <a:buAutoNum type="arabicParenR"/>
            </a:pPr>
            <a:r>
              <a:rPr lang="en-US" dirty="0" smtClean="0"/>
              <a:t>Proportion of income spent:</a:t>
            </a:r>
          </a:p>
          <a:p>
            <a:pPr marL="514350" indent="-514350">
              <a:buFont typeface="+mj-lt"/>
              <a:buAutoNum type="arabicParenR"/>
            </a:pPr>
            <a:r>
              <a:rPr lang="en-US" dirty="0" smtClean="0"/>
              <a:t>Time factor:</a:t>
            </a:r>
          </a:p>
          <a:p>
            <a:pPr marL="514350" indent="-514350">
              <a:buFont typeface="+mj-lt"/>
              <a:buAutoNum type="arabicParenR"/>
            </a:pPr>
            <a:r>
              <a:rPr lang="en-US" dirty="0" smtClean="0"/>
              <a:t>Postpone of the consumption:</a:t>
            </a:r>
          </a:p>
          <a:p>
            <a:pPr marL="514350" indent="-514350">
              <a:buFont typeface="+mj-lt"/>
              <a:buAutoNum type="arabicParenR"/>
            </a:pPr>
            <a:r>
              <a:rPr lang="en-US" dirty="0" smtClean="0"/>
              <a:t>Range of price:</a:t>
            </a:r>
            <a:endParaRPr lang="en-US"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66</a:t>
            </a:fld>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i="1" dirty="0" smtClean="0"/>
              <a:t>Uses of price elasticity of demand</a:t>
            </a:r>
            <a:endParaRPr lang="en-US" sz="3600" b="1" i="1" dirty="0"/>
          </a:p>
        </p:txBody>
      </p:sp>
      <p:sp>
        <p:nvSpPr>
          <p:cNvPr id="3" name="Content Placeholder 2"/>
          <p:cNvSpPr>
            <a:spLocks noGrp="1"/>
          </p:cNvSpPr>
          <p:nvPr>
            <p:ph idx="1"/>
          </p:nvPr>
        </p:nvSpPr>
        <p:spPr>
          <a:xfrm>
            <a:off x="457200" y="2133600"/>
            <a:ext cx="8229600" cy="4191000"/>
          </a:xfrm>
        </p:spPr>
        <p:txBody>
          <a:bodyPr/>
          <a:lstStyle/>
          <a:p>
            <a:pPr marL="514350" indent="-514350">
              <a:buFont typeface="+mj-lt"/>
              <a:buAutoNum type="arabicParenR"/>
            </a:pPr>
            <a:r>
              <a:rPr lang="en-US" dirty="0" smtClean="0"/>
              <a:t>Product pricing:</a:t>
            </a:r>
          </a:p>
          <a:p>
            <a:pPr marL="514350" indent="-514350">
              <a:buFont typeface="+mj-lt"/>
              <a:buAutoNum type="arabicParenR"/>
            </a:pPr>
            <a:r>
              <a:rPr lang="en-US" dirty="0" smtClean="0"/>
              <a:t>Pricing of inputs:</a:t>
            </a:r>
          </a:p>
          <a:p>
            <a:pPr marL="514350" indent="-514350">
              <a:buFont typeface="+mj-lt"/>
              <a:buAutoNum type="arabicParenR"/>
            </a:pPr>
            <a:r>
              <a:rPr lang="en-US" dirty="0" smtClean="0"/>
              <a:t>Pricing of joint products:</a:t>
            </a:r>
          </a:p>
          <a:p>
            <a:pPr marL="514350" indent="-514350">
              <a:buFont typeface="+mj-lt"/>
              <a:buAutoNum type="arabicParenR"/>
            </a:pPr>
            <a:r>
              <a:rPr lang="en-US" dirty="0" smtClean="0"/>
              <a:t>Demand forecasting:</a:t>
            </a:r>
          </a:p>
          <a:p>
            <a:pPr marL="514350" indent="-514350">
              <a:buFont typeface="+mj-lt"/>
              <a:buAutoNum type="arabicParenR"/>
            </a:pPr>
            <a:r>
              <a:rPr lang="en-US" dirty="0" smtClean="0"/>
              <a:t> Trade unions to determine wage rate:</a:t>
            </a:r>
            <a:endParaRPr lang="en-US"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67</a:t>
            </a:fld>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r>
              <a:rPr lang="en-US" sz="3600" b="1" i="1" dirty="0" smtClean="0"/>
              <a:t>concept of income elasticity of demand</a:t>
            </a:r>
            <a:endParaRPr lang="en-US" sz="3600" b="1" i="1" dirty="0"/>
          </a:p>
        </p:txBody>
      </p:sp>
      <p:sp>
        <p:nvSpPr>
          <p:cNvPr id="3" name="Content Placeholder 2"/>
          <p:cNvSpPr>
            <a:spLocks noGrp="1"/>
          </p:cNvSpPr>
          <p:nvPr>
            <p:ph idx="1"/>
          </p:nvPr>
        </p:nvSpPr>
        <p:spPr>
          <a:xfrm>
            <a:off x="457200" y="1752600"/>
            <a:ext cx="8229600" cy="4724400"/>
          </a:xfrm>
        </p:spPr>
        <p:txBody>
          <a:bodyPr/>
          <a:lstStyle/>
          <a:p>
            <a:r>
              <a:rPr lang="en-US" dirty="0" smtClean="0"/>
              <a:t>It is responsiveness to quantity demand of commodity to the change in consumers income, other things remaining same. It is the ratio of percentage change in quantity demanded due to percentage change in consumers income.</a:t>
            </a:r>
          </a:p>
          <a:p>
            <a:pPr>
              <a:buNone/>
            </a:pPr>
            <a:r>
              <a:rPr lang="en-US" dirty="0" smtClean="0"/>
              <a:t>                 % change in quantity demanded</a:t>
            </a:r>
          </a:p>
          <a:p>
            <a:pPr>
              <a:buNone/>
            </a:pPr>
            <a:endParaRPr lang="en-US" baseline="-25000" dirty="0" smtClean="0"/>
          </a:p>
          <a:p>
            <a:pPr>
              <a:buNone/>
            </a:pPr>
            <a:endParaRPr lang="en-US" baseline="-25000" dirty="0" smtClean="0"/>
          </a:p>
          <a:p>
            <a:pPr>
              <a:buNone/>
            </a:pPr>
            <a:r>
              <a:rPr lang="en-US" baseline="-25000" dirty="0" smtClean="0"/>
              <a:t>  </a:t>
            </a:r>
            <a:r>
              <a:rPr lang="en-US" dirty="0" smtClean="0"/>
              <a:t>      </a:t>
            </a:r>
            <a:r>
              <a:rPr lang="en-US" dirty="0" err="1" smtClean="0"/>
              <a:t>ep</a:t>
            </a:r>
            <a:r>
              <a:rPr lang="en-US" dirty="0" smtClean="0"/>
              <a:t> =   </a:t>
            </a:r>
            <a:endParaRPr lang="en-US" baseline="-25000"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68</a:t>
            </a:fld>
            <a:endParaRPr lang="en-US" dirty="0"/>
          </a:p>
        </p:txBody>
      </p:sp>
      <p:cxnSp>
        <p:nvCxnSpPr>
          <p:cNvPr id="6" name="Straight Connector 5"/>
          <p:cNvCxnSpPr/>
          <p:nvPr/>
        </p:nvCxnSpPr>
        <p:spPr>
          <a:xfrm flipV="1">
            <a:off x="1981200" y="4191000"/>
            <a:ext cx="4572000" cy="76200"/>
          </a:xfrm>
          <a:prstGeom prst="line">
            <a:avLst/>
          </a:prstGeom>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1905000" y="4267200"/>
            <a:ext cx="5105400" cy="523220"/>
          </a:xfrm>
          <a:prstGeom prst="rect">
            <a:avLst/>
          </a:prstGeom>
          <a:noFill/>
        </p:spPr>
        <p:txBody>
          <a:bodyPr wrap="square" rtlCol="0">
            <a:spAutoFit/>
          </a:bodyPr>
          <a:lstStyle/>
          <a:p>
            <a:r>
              <a:rPr lang="en-US" sz="2800" dirty="0" smtClean="0"/>
              <a:t>% change in consumer income</a:t>
            </a:r>
            <a:endParaRPr lang="en-US" sz="2800" dirty="0"/>
          </a:p>
        </p:txBody>
      </p:sp>
      <p:sp>
        <p:nvSpPr>
          <p:cNvPr id="8" name="TextBox 7"/>
          <p:cNvSpPr txBox="1"/>
          <p:nvPr/>
        </p:nvSpPr>
        <p:spPr>
          <a:xfrm>
            <a:off x="1066800" y="4038600"/>
            <a:ext cx="990600" cy="523220"/>
          </a:xfrm>
          <a:prstGeom prst="rect">
            <a:avLst/>
          </a:prstGeom>
          <a:noFill/>
        </p:spPr>
        <p:txBody>
          <a:bodyPr wrap="square" rtlCol="0">
            <a:spAutoFit/>
          </a:bodyPr>
          <a:lstStyle/>
          <a:p>
            <a:r>
              <a:rPr lang="en-US" sz="2800" dirty="0" err="1" smtClean="0"/>
              <a:t>E</a:t>
            </a:r>
            <a:r>
              <a:rPr lang="en-US" sz="2800" baseline="-25000" dirty="0" err="1" smtClean="0"/>
              <a:t>p</a:t>
            </a:r>
            <a:r>
              <a:rPr lang="en-US" sz="2800" dirty="0" smtClean="0"/>
              <a:t> =</a:t>
            </a:r>
            <a:endParaRPr lang="en-US" sz="2800" dirty="0"/>
          </a:p>
        </p:txBody>
      </p:sp>
      <p:sp>
        <p:nvSpPr>
          <p:cNvPr id="9" name="TextBox 8"/>
          <p:cNvSpPr txBox="1"/>
          <p:nvPr/>
        </p:nvSpPr>
        <p:spPr>
          <a:xfrm>
            <a:off x="1981200" y="5257800"/>
            <a:ext cx="762000" cy="523220"/>
          </a:xfrm>
          <a:prstGeom prst="rect">
            <a:avLst/>
          </a:prstGeom>
          <a:noFill/>
        </p:spPr>
        <p:txBody>
          <a:bodyPr wrap="square" rtlCol="0">
            <a:spAutoFit/>
          </a:bodyPr>
          <a:lstStyle/>
          <a:p>
            <a:r>
              <a:rPr lang="en-US" sz="2800" dirty="0" smtClean="0"/>
              <a:t> ∆Y </a:t>
            </a:r>
            <a:endParaRPr lang="en-US" sz="2800" dirty="0"/>
          </a:p>
        </p:txBody>
      </p:sp>
      <p:cxnSp>
        <p:nvCxnSpPr>
          <p:cNvPr id="11" name="Straight Connector 10"/>
          <p:cNvCxnSpPr/>
          <p:nvPr/>
        </p:nvCxnSpPr>
        <p:spPr>
          <a:xfrm>
            <a:off x="2133600" y="5257800"/>
            <a:ext cx="533400" cy="1588"/>
          </a:xfrm>
          <a:prstGeom prst="line">
            <a:avLst/>
          </a:prstGeom>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2057400" y="4800600"/>
            <a:ext cx="762000" cy="523220"/>
          </a:xfrm>
          <a:prstGeom prst="rect">
            <a:avLst/>
          </a:prstGeom>
          <a:noFill/>
        </p:spPr>
        <p:txBody>
          <a:bodyPr wrap="square" rtlCol="0">
            <a:spAutoFit/>
          </a:bodyPr>
          <a:lstStyle/>
          <a:p>
            <a:r>
              <a:rPr lang="en-US" sz="2800" dirty="0" smtClean="0"/>
              <a:t>∆q</a:t>
            </a:r>
            <a:endParaRPr lang="en-US" sz="2800" dirty="0"/>
          </a:p>
        </p:txBody>
      </p:sp>
      <p:sp>
        <p:nvSpPr>
          <p:cNvPr id="13" name="TextBox 12"/>
          <p:cNvSpPr txBox="1"/>
          <p:nvPr/>
        </p:nvSpPr>
        <p:spPr>
          <a:xfrm>
            <a:off x="2590800" y="5105400"/>
            <a:ext cx="304800" cy="369332"/>
          </a:xfrm>
          <a:prstGeom prst="rect">
            <a:avLst/>
          </a:prstGeom>
          <a:noFill/>
        </p:spPr>
        <p:txBody>
          <a:bodyPr wrap="square" rtlCol="0">
            <a:spAutoFit/>
          </a:bodyPr>
          <a:lstStyle/>
          <a:p>
            <a:r>
              <a:rPr lang="en-US" dirty="0" smtClean="0"/>
              <a:t>X</a:t>
            </a:r>
            <a:endParaRPr lang="en-US" dirty="0"/>
          </a:p>
        </p:txBody>
      </p:sp>
      <p:sp>
        <p:nvSpPr>
          <p:cNvPr id="14" name="TextBox 13"/>
          <p:cNvSpPr txBox="1"/>
          <p:nvPr/>
        </p:nvSpPr>
        <p:spPr>
          <a:xfrm>
            <a:off x="2971801" y="4800600"/>
            <a:ext cx="381000" cy="523220"/>
          </a:xfrm>
          <a:prstGeom prst="rect">
            <a:avLst/>
          </a:prstGeom>
          <a:noFill/>
        </p:spPr>
        <p:txBody>
          <a:bodyPr wrap="square" rtlCol="0">
            <a:spAutoFit/>
          </a:bodyPr>
          <a:lstStyle/>
          <a:p>
            <a:r>
              <a:rPr lang="en-US" sz="2800" dirty="0" smtClean="0"/>
              <a:t>y</a:t>
            </a:r>
            <a:endParaRPr lang="en-US" sz="2800" dirty="0"/>
          </a:p>
        </p:txBody>
      </p:sp>
      <p:cxnSp>
        <p:nvCxnSpPr>
          <p:cNvPr id="16" name="Straight Connector 15"/>
          <p:cNvCxnSpPr/>
          <p:nvPr/>
        </p:nvCxnSpPr>
        <p:spPr>
          <a:xfrm>
            <a:off x="2971800" y="5257800"/>
            <a:ext cx="381000" cy="1588"/>
          </a:xfrm>
          <a:prstGeom prst="line">
            <a:avLst/>
          </a:prstGeom>
        </p:spPr>
        <p:style>
          <a:lnRef idx="1">
            <a:schemeClr val="dk1"/>
          </a:lnRef>
          <a:fillRef idx="0">
            <a:schemeClr val="dk1"/>
          </a:fillRef>
          <a:effectRef idx="0">
            <a:schemeClr val="dk1"/>
          </a:effectRef>
          <a:fontRef idx="minor">
            <a:schemeClr val="tx1"/>
          </a:fontRef>
        </p:style>
      </p:cxnSp>
      <p:sp>
        <p:nvSpPr>
          <p:cNvPr id="18" name="TextBox 17"/>
          <p:cNvSpPr txBox="1"/>
          <p:nvPr/>
        </p:nvSpPr>
        <p:spPr>
          <a:xfrm rot="10800000" flipV="1">
            <a:off x="2895600" y="5219700"/>
            <a:ext cx="685800" cy="523220"/>
          </a:xfrm>
          <a:prstGeom prst="rect">
            <a:avLst/>
          </a:prstGeom>
          <a:noFill/>
        </p:spPr>
        <p:txBody>
          <a:bodyPr wrap="square" rtlCol="0">
            <a:spAutoFit/>
          </a:bodyPr>
          <a:lstStyle/>
          <a:p>
            <a:r>
              <a:rPr lang="en-US" sz="2800" dirty="0" smtClean="0"/>
              <a:t>q</a:t>
            </a:r>
            <a:endParaRPr lang="en-US" sz="28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i="1" dirty="0" smtClean="0"/>
              <a:t>Types </a:t>
            </a:r>
            <a:r>
              <a:rPr lang="en-US" sz="3600" b="1" i="1" smtClean="0"/>
              <a:t>of income </a:t>
            </a:r>
            <a:r>
              <a:rPr lang="en-US" sz="3600" b="1" i="1" dirty="0" smtClean="0"/>
              <a:t>elasticity of demand</a:t>
            </a:r>
            <a:endParaRPr lang="en-US" sz="3600" b="1" i="1" dirty="0"/>
          </a:p>
        </p:txBody>
      </p:sp>
      <p:sp>
        <p:nvSpPr>
          <p:cNvPr id="3" name="Content Placeholder 2"/>
          <p:cNvSpPr>
            <a:spLocks noGrp="1"/>
          </p:cNvSpPr>
          <p:nvPr>
            <p:ph idx="1"/>
          </p:nvPr>
        </p:nvSpPr>
        <p:spPr/>
        <p:txBody>
          <a:bodyPr/>
          <a:lstStyle/>
          <a:p>
            <a:pPr marL="514350" indent="-514350">
              <a:buFont typeface="+mj-lt"/>
              <a:buAutoNum type="arabicParenR"/>
            </a:pPr>
            <a:r>
              <a:rPr lang="en-US" dirty="0" smtClean="0"/>
              <a:t>Income elasticity of demand greater than one(</a:t>
            </a:r>
            <a:r>
              <a:rPr lang="en-US" dirty="0" err="1" smtClean="0"/>
              <a:t>e</a:t>
            </a:r>
            <a:r>
              <a:rPr lang="en-US" baseline="-25000" dirty="0" err="1" smtClean="0"/>
              <a:t>y</a:t>
            </a:r>
            <a:r>
              <a:rPr lang="en-US" baseline="-25000" dirty="0" smtClean="0"/>
              <a:t> </a:t>
            </a:r>
            <a:r>
              <a:rPr lang="en-US" dirty="0" smtClean="0"/>
              <a:t> &gt;1)</a:t>
            </a:r>
          </a:p>
          <a:p>
            <a:pPr marL="514350" indent="-514350">
              <a:buFont typeface="+mj-lt"/>
              <a:buAutoNum type="arabicParenR"/>
            </a:pPr>
            <a:r>
              <a:rPr lang="en-US" dirty="0" smtClean="0"/>
              <a:t>Equal to unity (</a:t>
            </a:r>
            <a:r>
              <a:rPr lang="en-US" dirty="0" err="1" smtClean="0"/>
              <a:t>e</a:t>
            </a:r>
            <a:r>
              <a:rPr lang="en-US" baseline="-25000" dirty="0" err="1" smtClean="0"/>
              <a:t>y</a:t>
            </a:r>
            <a:r>
              <a:rPr lang="en-US" dirty="0" smtClean="0"/>
              <a:t> =1)</a:t>
            </a:r>
          </a:p>
          <a:p>
            <a:pPr marL="514350" indent="-514350">
              <a:buFont typeface="+mj-lt"/>
              <a:buAutoNum type="arabicParenR"/>
            </a:pPr>
            <a:r>
              <a:rPr lang="en-US" dirty="0" smtClean="0"/>
              <a:t>Less than unity (</a:t>
            </a:r>
            <a:r>
              <a:rPr lang="en-US" dirty="0" err="1" smtClean="0"/>
              <a:t>e</a:t>
            </a:r>
            <a:r>
              <a:rPr lang="en-US" baseline="-25000" dirty="0" err="1" smtClean="0"/>
              <a:t>y</a:t>
            </a:r>
            <a:r>
              <a:rPr lang="en-US" dirty="0" smtClean="0"/>
              <a:t>&lt;1)</a:t>
            </a:r>
          </a:p>
          <a:p>
            <a:pPr marL="514350" indent="-514350">
              <a:buFont typeface="+mj-lt"/>
              <a:buAutoNum type="arabicParenR"/>
            </a:pPr>
            <a:r>
              <a:rPr lang="en-US" dirty="0" smtClean="0"/>
              <a:t>Negative income elasticity of demand (</a:t>
            </a:r>
            <a:r>
              <a:rPr lang="en-US" dirty="0" err="1" smtClean="0"/>
              <a:t>e</a:t>
            </a:r>
            <a:r>
              <a:rPr lang="en-US" baseline="-25000" dirty="0" err="1" smtClean="0"/>
              <a:t>y</a:t>
            </a:r>
            <a:r>
              <a:rPr lang="en-US" dirty="0" smtClean="0"/>
              <a:t> &lt;0)</a:t>
            </a:r>
          </a:p>
          <a:p>
            <a:pPr marL="514350" indent="-514350">
              <a:buFont typeface="+mj-lt"/>
              <a:buAutoNum type="arabicParenR"/>
            </a:pPr>
            <a:r>
              <a:rPr lang="en-US" dirty="0" smtClean="0"/>
              <a:t>Zero income elasticity of demand(</a:t>
            </a:r>
            <a:r>
              <a:rPr lang="en-US" dirty="0" err="1" smtClean="0"/>
              <a:t>e</a:t>
            </a:r>
            <a:r>
              <a:rPr lang="en-US" baseline="-25000" dirty="0" err="1" smtClean="0"/>
              <a:t>y</a:t>
            </a:r>
            <a:r>
              <a:rPr lang="en-US" dirty="0" smtClean="0"/>
              <a:t>= 0)</a:t>
            </a:r>
          </a:p>
          <a:p>
            <a:pPr marL="514350" indent="-514350">
              <a:buNone/>
            </a:pPr>
            <a:r>
              <a:rPr lang="en-US" baseline="-25000" dirty="0" smtClean="0"/>
              <a:t> </a:t>
            </a:r>
            <a:r>
              <a:rPr lang="en-US" dirty="0" smtClean="0"/>
              <a:t> 1)  </a:t>
            </a:r>
            <a:r>
              <a:rPr lang="en-US" dirty="0" err="1" smtClean="0"/>
              <a:t>ey</a:t>
            </a:r>
            <a:r>
              <a:rPr lang="en-US" dirty="0" smtClean="0"/>
              <a:t>&gt;1 :- percentage change in quantity demanded is greater than % change in income is called income elasticity of demand greater than one.     </a:t>
            </a:r>
            <a:endParaRPr lang="en-US" baseline="-25000"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69</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i="1" dirty="0" smtClean="0"/>
              <a:t>Individual demand schedule and curve</a:t>
            </a:r>
            <a:endParaRPr lang="en-US" sz="4000" b="1" i="1" dirty="0"/>
          </a:p>
        </p:txBody>
      </p:sp>
      <p:sp>
        <p:nvSpPr>
          <p:cNvPr id="3" name="Content Placeholder 2"/>
          <p:cNvSpPr>
            <a:spLocks noGrp="1"/>
          </p:cNvSpPr>
          <p:nvPr>
            <p:ph idx="1"/>
          </p:nvPr>
        </p:nvSpPr>
        <p:spPr/>
        <p:txBody>
          <a:bodyPr/>
          <a:lstStyle/>
          <a:p>
            <a:r>
              <a:rPr lang="en-US" dirty="0" smtClean="0"/>
              <a:t>The tabular form of individual demand at various price of  commodity in given time period is called individual demand schedule. A hypothetical demand schedule is given below: </a:t>
            </a:r>
            <a:endParaRPr lang="en-US" dirty="0"/>
          </a:p>
        </p:txBody>
      </p:sp>
      <p:graphicFrame>
        <p:nvGraphicFramePr>
          <p:cNvPr id="4" name="Table 3"/>
          <p:cNvGraphicFramePr>
            <a:graphicFrameLocks noGrp="1"/>
          </p:cNvGraphicFramePr>
          <p:nvPr/>
        </p:nvGraphicFramePr>
        <p:xfrm>
          <a:off x="990600" y="4114800"/>
          <a:ext cx="6629400" cy="2285999"/>
        </p:xfrm>
        <a:graphic>
          <a:graphicData uri="http://schemas.openxmlformats.org/drawingml/2006/table">
            <a:tbl>
              <a:tblPr firstRow="1" bandRow="1">
                <a:tableStyleId>{5C22544A-7EE6-4342-B048-85BDC9FD1C3A}</a:tableStyleId>
              </a:tblPr>
              <a:tblGrid>
                <a:gridCol w="2514600"/>
                <a:gridCol w="4114800"/>
              </a:tblGrid>
              <a:tr h="599666">
                <a:tc>
                  <a:txBody>
                    <a:bodyPr/>
                    <a:lstStyle/>
                    <a:p>
                      <a:r>
                        <a:rPr lang="en-US" dirty="0" smtClean="0"/>
                        <a:t>Price(inRs)</a:t>
                      </a:r>
                      <a:endParaRPr lang="en-US" dirty="0"/>
                    </a:p>
                  </a:txBody>
                  <a:tcPr/>
                </a:tc>
                <a:tc>
                  <a:txBody>
                    <a:bodyPr/>
                    <a:lstStyle/>
                    <a:p>
                      <a:r>
                        <a:rPr lang="en-US" dirty="0" smtClean="0"/>
                        <a:t>Quantity demanded (in units)</a:t>
                      </a:r>
                      <a:endParaRPr lang="en-US" dirty="0"/>
                    </a:p>
                  </a:txBody>
                  <a:tcPr/>
                </a:tc>
              </a:tr>
              <a:tr h="1686333">
                <a:tc>
                  <a:txBody>
                    <a:bodyPr/>
                    <a:lstStyle/>
                    <a:p>
                      <a:r>
                        <a:rPr lang="en-US" dirty="0" smtClean="0"/>
                        <a:t>10</a:t>
                      </a:r>
                    </a:p>
                    <a:p>
                      <a:r>
                        <a:rPr lang="en-US" dirty="0" smtClean="0"/>
                        <a:t>8</a:t>
                      </a:r>
                    </a:p>
                    <a:p>
                      <a:r>
                        <a:rPr lang="en-US" dirty="0" smtClean="0"/>
                        <a:t>6</a:t>
                      </a:r>
                    </a:p>
                    <a:p>
                      <a:r>
                        <a:rPr lang="en-US" dirty="0" smtClean="0"/>
                        <a:t>4</a:t>
                      </a:r>
                    </a:p>
                    <a:p>
                      <a:r>
                        <a:rPr lang="en-US" dirty="0" smtClean="0"/>
                        <a:t>2</a:t>
                      </a:r>
                      <a:endParaRPr lang="en-US" dirty="0"/>
                    </a:p>
                  </a:txBody>
                  <a:tcPr/>
                </a:tc>
                <a:tc>
                  <a:txBody>
                    <a:bodyPr/>
                    <a:lstStyle/>
                    <a:p>
                      <a:r>
                        <a:rPr lang="en-US" dirty="0" smtClean="0"/>
                        <a:t>10</a:t>
                      </a:r>
                    </a:p>
                    <a:p>
                      <a:r>
                        <a:rPr lang="en-US" dirty="0" smtClean="0"/>
                        <a:t>20</a:t>
                      </a:r>
                    </a:p>
                    <a:p>
                      <a:r>
                        <a:rPr lang="en-US" dirty="0" smtClean="0"/>
                        <a:t>30</a:t>
                      </a:r>
                    </a:p>
                    <a:p>
                      <a:r>
                        <a:rPr lang="en-US" dirty="0" smtClean="0"/>
                        <a:t>40</a:t>
                      </a:r>
                    </a:p>
                    <a:p>
                      <a:r>
                        <a:rPr lang="en-US" dirty="0" smtClean="0"/>
                        <a:t>50</a:t>
                      </a:r>
                      <a:endParaRPr lang="en-US" dirty="0"/>
                    </a:p>
                  </a:txBody>
                  <a:tcPr/>
                </a:tc>
              </a:tr>
            </a:tbl>
          </a:graphicData>
        </a:graphic>
      </p:graphicFrame>
      <p:sp>
        <p:nvSpPr>
          <p:cNvPr id="5" name="Slide Number Placeholder 4"/>
          <p:cNvSpPr>
            <a:spLocks noGrp="1"/>
          </p:cNvSpPr>
          <p:nvPr>
            <p:ph type="sldNum" sz="quarter" idx="12"/>
          </p:nvPr>
        </p:nvSpPr>
        <p:spPr/>
        <p:txBody>
          <a:bodyPr/>
          <a:lstStyle/>
          <a:p>
            <a:fld id="{91E94460-E04D-4C40-995E-9D845FB9259D}" type="slidenum">
              <a:rPr lang="en-US" smtClean="0"/>
              <a:pPr/>
              <a:t>7</a:t>
            </a:fld>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257800"/>
          </a:xfrm>
        </p:spPr>
        <p:txBody>
          <a:bodyPr>
            <a:normAutofit/>
          </a:bodyPr>
          <a:lstStyle/>
          <a:p>
            <a:pPr>
              <a:buNone/>
            </a:pPr>
            <a:r>
              <a:rPr lang="en-US" sz="2800" dirty="0" smtClean="0"/>
              <a:t>  2)   </a:t>
            </a:r>
            <a:r>
              <a:rPr lang="en-US" sz="2800" dirty="0" err="1" smtClean="0"/>
              <a:t>e</a:t>
            </a:r>
            <a:r>
              <a:rPr lang="en-US" sz="2800" baseline="-25000" dirty="0" err="1" smtClean="0"/>
              <a:t>y</a:t>
            </a:r>
            <a:r>
              <a:rPr lang="en-US" sz="2800" dirty="0" smtClean="0"/>
              <a:t>=1:- % change in quantity demanded is equal to % change in income is called </a:t>
            </a:r>
            <a:r>
              <a:rPr lang="en-US" sz="2800" dirty="0" err="1" smtClean="0"/>
              <a:t>e</a:t>
            </a:r>
            <a:r>
              <a:rPr lang="en-US" sz="2800" baseline="-25000" dirty="0" err="1" smtClean="0"/>
              <a:t>y</a:t>
            </a:r>
            <a:r>
              <a:rPr lang="en-US" sz="2800" dirty="0" smtClean="0"/>
              <a:t>= 1.  </a:t>
            </a:r>
          </a:p>
          <a:p>
            <a:pPr>
              <a:buNone/>
            </a:pPr>
            <a:r>
              <a:rPr lang="en-US" sz="2800" dirty="0" smtClean="0"/>
              <a:t>  3)   </a:t>
            </a:r>
            <a:r>
              <a:rPr lang="en-US" sz="2800" dirty="0" err="1" smtClean="0"/>
              <a:t>ey</a:t>
            </a:r>
            <a:r>
              <a:rPr lang="en-US" sz="2800" dirty="0" smtClean="0"/>
              <a:t>&lt;1 :- % change in quantity demanded is less than % change in consumers income is called </a:t>
            </a:r>
            <a:r>
              <a:rPr lang="en-US" sz="2800" dirty="0" err="1" smtClean="0"/>
              <a:t>ey</a:t>
            </a:r>
            <a:r>
              <a:rPr lang="en-US" sz="2800" dirty="0" smtClean="0"/>
              <a:t>&lt;1.</a:t>
            </a:r>
          </a:p>
          <a:p>
            <a:pPr>
              <a:buNone/>
            </a:pPr>
            <a:r>
              <a:rPr lang="en-US" sz="2800" dirty="0" smtClean="0"/>
              <a:t>   4)   </a:t>
            </a:r>
            <a:r>
              <a:rPr lang="en-US" sz="2800" dirty="0" err="1" smtClean="0"/>
              <a:t>ey</a:t>
            </a:r>
            <a:r>
              <a:rPr lang="en-US" sz="2800" dirty="0" smtClean="0"/>
              <a:t>&lt;0 :- change in consumers income leads to opposite change in quantity demanded is called </a:t>
            </a:r>
            <a:r>
              <a:rPr lang="en-US" sz="2800" dirty="0" err="1" smtClean="0"/>
              <a:t>ey</a:t>
            </a:r>
            <a:r>
              <a:rPr lang="en-US" sz="2800" dirty="0" smtClean="0"/>
              <a:t>&lt;1.</a:t>
            </a:r>
          </a:p>
          <a:p>
            <a:pPr>
              <a:buNone/>
            </a:pPr>
            <a:r>
              <a:rPr lang="en-US" sz="2800" dirty="0" smtClean="0"/>
              <a:t>  5)   </a:t>
            </a:r>
            <a:r>
              <a:rPr lang="en-US" sz="2800" dirty="0" err="1" smtClean="0"/>
              <a:t>ey</a:t>
            </a:r>
            <a:r>
              <a:rPr lang="en-US" sz="2800" dirty="0" smtClean="0"/>
              <a:t> =0:- there is no change in quantity demanded due to the change in consumers income is called income elasticity of demand equals to zero.</a:t>
            </a:r>
            <a:endParaRPr lang="en-US" sz="2800"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70</a:t>
            </a:fld>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562600"/>
          </a:xfrm>
        </p:spPr>
        <p:txBody>
          <a:bodyPr/>
          <a:lstStyle/>
          <a:p>
            <a:r>
              <a:rPr lang="en-US" dirty="0" smtClean="0"/>
              <a:t>In fig.</a:t>
            </a:r>
            <a:endParaRPr lang="en-US"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71</a:t>
            </a:fld>
            <a:endParaRPr lang="en-US" dirty="0"/>
          </a:p>
        </p:txBody>
      </p:sp>
      <p:cxnSp>
        <p:nvCxnSpPr>
          <p:cNvPr id="6" name="Straight Connector 5"/>
          <p:cNvCxnSpPr/>
          <p:nvPr/>
        </p:nvCxnSpPr>
        <p:spPr>
          <a:xfrm rot="5400000">
            <a:off x="228600" y="2362200"/>
            <a:ext cx="1676400" cy="1588"/>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1066800" y="3200400"/>
            <a:ext cx="2362200" cy="7620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rot="5400000">
            <a:off x="3810000" y="2133600"/>
            <a:ext cx="2133600" cy="158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4876800" y="3200400"/>
            <a:ext cx="2362200" cy="1588"/>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rot="5400000">
            <a:off x="0" y="4724400"/>
            <a:ext cx="2133600" cy="1588"/>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1066800" y="5791200"/>
            <a:ext cx="2590800" cy="7620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rot="5400000">
            <a:off x="3733800" y="4648200"/>
            <a:ext cx="2209800" cy="7620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4800600" y="5791200"/>
            <a:ext cx="2590800" cy="1588"/>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1066800" y="2362200"/>
            <a:ext cx="1905000" cy="7620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rot="5400000">
            <a:off x="1714500" y="2933700"/>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1066800" y="2667000"/>
            <a:ext cx="914400" cy="1588"/>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rot="5400000">
            <a:off x="2553494" y="2856706"/>
            <a:ext cx="838200" cy="1588"/>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flipV="1">
            <a:off x="1524000" y="2362200"/>
            <a:ext cx="1676400" cy="457200"/>
          </a:xfrm>
          <a:prstGeom prst="line">
            <a:avLst/>
          </a:prstGeom>
        </p:spPr>
        <p:style>
          <a:lnRef idx="1">
            <a:schemeClr val="dk1"/>
          </a:lnRef>
          <a:fillRef idx="0">
            <a:schemeClr val="dk1"/>
          </a:fillRef>
          <a:effectRef idx="0">
            <a:schemeClr val="dk1"/>
          </a:effectRef>
          <a:fontRef idx="minor">
            <a:schemeClr val="tx1"/>
          </a:fontRef>
        </p:style>
      </p:cxnSp>
      <p:sp>
        <p:nvSpPr>
          <p:cNvPr id="50" name="TextBox 49"/>
          <p:cNvSpPr txBox="1"/>
          <p:nvPr/>
        </p:nvSpPr>
        <p:spPr>
          <a:xfrm>
            <a:off x="3352800" y="3200400"/>
            <a:ext cx="565731" cy="369332"/>
          </a:xfrm>
          <a:prstGeom prst="rect">
            <a:avLst/>
          </a:prstGeom>
          <a:noFill/>
        </p:spPr>
        <p:txBody>
          <a:bodyPr wrap="square" rtlCol="0">
            <a:spAutoFit/>
          </a:bodyPr>
          <a:lstStyle/>
          <a:p>
            <a:r>
              <a:rPr lang="en-US" dirty="0" smtClean="0"/>
              <a:t>X</a:t>
            </a:r>
            <a:endParaRPr lang="en-US" dirty="0"/>
          </a:p>
        </p:txBody>
      </p:sp>
      <p:sp>
        <p:nvSpPr>
          <p:cNvPr id="51" name="TextBox 50"/>
          <p:cNvSpPr txBox="1"/>
          <p:nvPr/>
        </p:nvSpPr>
        <p:spPr>
          <a:xfrm>
            <a:off x="3048000" y="2209800"/>
            <a:ext cx="413331" cy="369332"/>
          </a:xfrm>
          <a:prstGeom prst="rect">
            <a:avLst/>
          </a:prstGeom>
          <a:noFill/>
        </p:spPr>
        <p:txBody>
          <a:bodyPr wrap="square" rtlCol="0">
            <a:spAutoFit/>
          </a:bodyPr>
          <a:lstStyle/>
          <a:p>
            <a:r>
              <a:rPr lang="en-US" dirty="0" smtClean="0"/>
              <a:t>D</a:t>
            </a:r>
            <a:endParaRPr lang="en-US" dirty="0"/>
          </a:p>
        </p:txBody>
      </p:sp>
      <p:sp>
        <p:nvSpPr>
          <p:cNvPr id="52" name="TextBox 51"/>
          <p:cNvSpPr txBox="1"/>
          <p:nvPr/>
        </p:nvSpPr>
        <p:spPr>
          <a:xfrm>
            <a:off x="914401" y="1295400"/>
            <a:ext cx="228600" cy="369332"/>
          </a:xfrm>
          <a:prstGeom prst="rect">
            <a:avLst/>
          </a:prstGeom>
          <a:noFill/>
        </p:spPr>
        <p:txBody>
          <a:bodyPr wrap="square" rtlCol="0">
            <a:spAutoFit/>
          </a:bodyPr>
          <a:lstStyle/>
          <a:p>
            <a:r>
              <a:rPr lang="en-US" dirty="0" smtClean="0"/>
              <a:t>Y</a:t>
            </a:r>
            <a:endParaRPr lang="en-US" dirty="0"/>
          </a:p>
        </p:txBody>
      </p:sp>
      <p:sp>
        <p:nvSpPr>
          <p:cNvPr id="53" name="TextBox 52"/>
          <p:cNvSpPr txBox="1"/>
          <p:nvPr/>
        </p:nvSpPr>
        <p:spPr>
          <a:xfrm>
            <a:off x="838200" y="3048000"/>
            <a:ext cx="260931" cy="369332"/>
          </a:xfrm>
          <a:prstGeom prst="rect">
            <a:avLst/>
          </a:prstGeom>
          <a:noFill/>
        </p:spPr>
        <p:txBody>
          <a:bodyPr wrap="square" rtlCol="0">
            <a:spAutoFit/>
          </a:bodyPr>
          <a:lstStyle/>
          <a:p>
            <a:r>
              <a:rPr lang="en-US" dirty="0" smtClean="0"/>
              <a:t>O</a:t>
            </a:r>
            <a:endParaRPr lang="en-US" dirty="0"/>
          </a:p>
        </p:txBody>
      </p:sp>
      <p:sp>
        <p:nvSpPr>
          <p:cNvPr id="54" name="TextBox 53"/>
          <p:cNvSpPr txBox="1"/>
          <p:nvPr/>
        </p:nvSpPr>
        <p:spPr>
          <a:xfrm>
            <a:off x="1447800" y="2743200"/>
            <a:ext cx="260931" cy="369332"/>
          </a:xfrm>
          <a:prstGeom prst="rect">
            <a:avLst/>
          </a:prstGeom>
          <a:noFill/>
        </p:spPr>
        <p:txBody>
          <a:bodyPr wrap="square" rtlCol="0">
            <a:spAutoFit/>
          </a:bodyPr>
          <a:lstStyle/>
          <a:p>
            <a:r>
              <a:rPr lang="en-US" dirty="0" smtClean="0"/>
              <a:t>D</a:t>
            </a:r>
            <a:endParaRPr lang="en-US" dirty="0"/>
          </a:p>
        </p:txBody>
      </p:sp>
      <p:sp>
        <p:nvSpPr>
          <p:cNvPr id="55" name="TextBox 54"/>
          <p:cNvSpPr txBox="1"/>
          <p:nvPr/>
        </p:nvSpPr>
        <p:spPr>
          <a:xfrm>
            <a:off x="838200" y="2514600"/>
            <a:ext cx="337131" cy="369332"/>
          </a:xfrm>
          <a:prstGeom prst="rect">
            <a:avLst/>
          </a:prstGeom>
          <a:noFill/>
        </p:spPr>
        <p:txBody>
          <a:bodyPr wrap="square" rtlCol="0">
            <a:spAutoFit/>
          </a:bodyPr>
          <a:lstStyle/>
          <a:p>
            <a:r>
              <a:rPr lang="en-US" dirty="0" smtClean="0"/>
              <a:t>y</a:t>
            </a:r>
            <a:endParaRPr lang="en-US" dirty="0"/>
          </a:p>
        </p:txBody>
      </p:sp>
      <p:sp>
        <p:nvSpPr>
          <p:cNvPr id="56" name="TextBox 55"/>
          <p:cNvSpPr txBox="1"/>
          <p:nvPr/>
        </p:nvSpPr>
        <p:spPr>
          <a:xfrm>
            <a:off x="762000" y="2133600"/>
            <a:ext cx="685800" cy="369332"/>
          </a:xfrm>
          <a:prstGeom prst="rect">
            <a:avLst/>
          </a:prstGeom>
          <a:noFill/>
        </p:spPr>
        <p:txBody>
          <a:bodyPr wrap="square" rtlCol="0">
            <a:spAutoFit/>
          </a:bodyPr>
          <a:lstStyle/>
          <a:p>
            <a:r>
              <a:rPr lang="en-US" dirty="0" smtClean="0"/>
              <a:t>y</a:t>
            </a:r>
            <a:r>
              <a:rPr lang="en-US" baseline="-25000" dirty="0" smtClean="0"/>
              <a:t>1</a:t>
            </a:r>
            <a:endParaRPr lang="en-US" baseline="-25000" dirty="0"/>
          </a:p>
        </p:txBody>
      </p:sp>
      <p:sp>
        <p:nvSpPr>
          <p:cNvPr id="57" name="TextBox 56"/>
          <p:cNvSpPr txBox="1"/>
          <p:nvPr/>
        </p:nvSpPr>
        <p:spPr>
          <a:xfrm>
            <a:off x="1752600" y="3124200"/>
            <a:ext cx="304801" cy="369332"/>
          </a:xfrm>
          <a:prstGeom prst="rect">
            <a:avLst/>
          </a:prstGeom>
          <a:noFill/>
        </p:spPr>
        <p:txBody>
          <a:bodyPr wrap="square" rtlCol="0">
            <a:spAutoFit/>
          </a:bodyPr>
          <a:lstStyle/>
          <a:p>
            <a:r>
              <a:rPr lang="en-US" dirty="0" smtClean="0"/>
              <a:t>Q</a:t>
            </a:r>
            <a:endParaRPr lang="en-US" dirty="0"/>
          </a:p>
        </p:txBody>
      </p:sp>
      <p:sp>
        <p:nvSpPr>
          <p:cNvPr id="58" name="TextBox 57"/>
          <p:cNvSpPr txBox="1"/>
          <p:nvPr/>
        </p:nvSpPr>
        <p:spPr>
          <a:xfrm>
            <a:off x="2819400" y="3200400"/>
            <a:ext cx="457200" cy="369332"/>
          </a:xfrm>
          <a:prstGeom prst="rect">
            <a:avLst/>
          </a:prstGeom>
          <a:noFill/>
        </p:spPr>
        <p:txBody>
          <a:bodyPr wrap="square" rtlCol="0">
            <a:spAutoFit/>
          </a:bodyPr>
          <a:lstStyle/>
          <a:p>
            <a:r>
              <a:rPr lang="en-US" dirty="0" smtClean="0"/>
              <a:t>Q</a:t>
            </a:r>
            <a:r>
              <a:rPr lang="en-US" baseline="-25000" dirty="0" smtClean="0"/>
              <a:t>1</a:t>
            </a:r>
            <a:endParaRPr lang="en-US" baseline="-25000" dirty="0"/>
          </a:p>
        </p:txBody>
      </p:sp>
      <p:sp>
        <p:nvSpPr>
          <p:cNvPr id="59" name="TextBox 58"/>
          <p:cNvSpPr txBox="1"/>
          <p:nvPr/>
        </p:nvSpPr>
        <p:spPr>
          <a:xfrm>
            <a:off x="1905000" y="1600200"/>
            <a:ext cx="1524000" cy="523220"/>
          </a:xfrm>
          <a:prstGeom prst="rect">
            <a:avLst/>
          </a:prstGeom>
          <a:noFill/>
        </p:spPr>
        <p:txBody>
          <a:bodyPr wrap="square" rtlCol="0">
            <a:spAutoFit/>
          </a:bodyPr>
          <a:lstStyle/>
          <a:p>
            <a:r>
              <a:rPr lang="en-US" sz="2800" dirty="0" smtClean="0"/>
              <a:t>(</a:t>
            </a:r>
            <a:r>
              <a:rPr lang="en-US" sz="2800" dirty="0" err="1" smtClean="0"/>
              <a:t>E</a:t>
            </a:r>
            <a:r>
              <a:rPr lang="en-US" sz="2800" baseline="-25000" dirty="0" err="1" smtClean="0"/>
              <a:t>y</a:t>
            </a:r>
            <a:r>
              <a:rPr lang="en-US" sz="2800" baseline="-25000" dirty="0" smtClean="0"/>
              <a:t> </a:t>
            </a:r>
            <a:r>
              <a:rPr lang="en-US" sz="2800" dirty="0" smtClean="0"/>
              <a:t> &gt;1)</a:t>
            </a:r>
            <a:endParaRPr lang="en-US" sz="2800" baseline="-25000" dirty="0"/>
          </a:p>
        </p:txBody>
      </p:sp>
      <p:cxnSp>
        <p:nvCxnSpPr>
          <p:cNvPr id="61" name="Straight Connector 60"/>
          <p:cNvCxnSpPr/>
          <p:nvPr/>
        </p:nvCxnSpPr>
        <p:spPr>
          <a:xfrm rot="5400000" flipH="1" flipV="1">
            <a:off x="5029200" y="1600200"/>
            <a:ext cx="1600200" cy="129540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a:off x="4876800" y="2438400"/>
            <a:ext cx="838200" cy="1588"/>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rot="5400000">
            <a:off x="5334000" y="2819400"/>
            <a:ext cx="762000" cy="1588"/>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a:off x="4876800" y="1676400"/>
            <a:ext cx="1371600" cy="76200"/>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rot="16200000" flipH="1">
            <a:off x="5562600" y="2438400"/>
            <a:ext cx="1447800" cy="76200"/>
          </a:xfrm>
          <a:prstGeom prst="line">
            <a:avLst/>
          </a:prstGeom>
        </p:spPr>
        <p:style>
          <a:lnRef idx="1">
            <a:schemeClr val="dk1"/>
          </a:lnRef>
          <a:fillRef idx="0">
            <a:schemeClr val="dk1"/>
          </a:fillRef>
          <a:effectRef idx="0">
            <a:schemeClr val="dk1"/>
          </a:effectRef>
          <a:fontRef idx="minor">
            <a:schemeClr val="tx1"/>
          </a:fontRef>
        </p:style>
      </p:cxnSp>
      <p:sp>
        <p:nvSpPr>
          <p:cNvPr id="75" name="TextBox 74"/>
          <p:cNvSpPr txBox="1"/>
          <p:nvPr/>
        </p:nvSpPr>
        <p:spPr>
          <a:xfrm>
            <a:off x="6400800" y="1295400"/>
            <a:ext cx="337131" cy="369332"/>
          </a:xfrm>
          <a:prstGeom prst="rect">
            <a:avLst/>
          </a:prstGeom>
          <a:noFill/>
        </p:spPr>
        <p:txBody>
          <a:bodyPr wrap="square" rtlCol="0">
            <a:spAutoFit/>
          </a:bodyPr>
          <a:lstStyle/>
          <a:p>
            <a:r>
              <a:rPr lang="en-US" dirty="0" smtClean="0"/>
              <a:t>D</a:t>
            </a:r>
            <a:endParaRPr lang="en-US" dirty="0"/>
          </a:p>
        </p:txBody>
      </p:sp>
      <p:sp>
        <p:nvSpPr>
          <p:cNvPr id="76" name="TextBox 75"/>
          <p:cNvSpPr txBox="1"/>
          <p:nvPr/>
        </p:nvSpPr>
        <p:spPr>
          <a:xfrm>
            <a:off x="4953000" y="2819400"/>
            <a:ext cx="381000" cy="369332"/>
          </a:xfrm>
          <a:prstGeom prst="rect">
            <a:avLst/>
          </a:prstGeom>
          <a:noFill/>
        </p:spPr>
        <p:txBody>
          <a:bodyPr wrap="square" rtlCol="0">
            <a:spAutoFit/>
          </a:bodyPr>
          <a:lstStyle/>
          <a:p>
            <a:r>
              <a:rPr lang="en-US" dirty="0" smtClean="0"/>
              <a:t>D</a:t>
            </a:r>
            <a:endParaRPr lang="en-US" dirty="0"/>
          </a:p>
        </p:txBody>
      </p:sp>
      <p:sp>
        <p:nvSpPr>
          <p:cNvPr id="77" name="TextBox 76"/>
          <p:cNvSpPr txBox="1"/>
          <p:nvPr/>
        </p:nvSpPr>
        <p:spPr>
          <a:xfrm>
            <a:off x="4648200" y="3124200"/>
            <a:ext cx="337131" cy="369332"/>
          </a:xfrm>
          <a:prstGeom prst="rect">
            <a:avLst/>
          </a:prstGeom>
          <a:noFill/>
        </p:spPr>
        <p:txBody>
          <a:bodyPr wrap="square" rtlCol="0">
            <a:spAutoFit/>
          </a:bodyPr>
          <a:lstStyle/>
          <a:p>
            <a:r>
              <a:rPr lang="en-US" dirty="0" smtClean="0"/>
              <a:t>O</a:t>
            </a:r>
            <a:endParaRPr lang="en-US" dirty="0"/>
          </a:p>
        </p:txBody>
      </p:sp>
      <p:sp>
        <p:nvSpPr>
          <p:cNvPr id="78" name="TextBox 77"/>
          <p:cNvSpPr txBox="1"/>
          <p:nvPr/>
        </p:nvSpPr>
        <p:spPr>
          <a:xfrm>
            <a:off x="5562600" y="3124200"/>
            <a:ext cx="413331" cy="369332"/>
          </a:xfrm>
          <a:prstGeom prst="rect">
            <a:avLst/>
          </a:prstGeom>
          <a:noFill/>
        </p:spPr>
        <p:txBody>
          <a:bodyPr wrap="square" rtlCol="0">
            <a:spAutoFit/>
          </a:bodyPr>
          <a:lstStyle/>
          <a:p>
            <a:r>
              <a:rPr lang="en-US" dirty="0" smtClean="0"/>
              <a:t>Q</a:t>
            </a:r>
            <a:endParaRPr lang="en-US" dirty="0"/>
          </a:p>
        </p:txBody>
      </p:sp>
      <p:sp>
        <p:nvSpPr>
          <p:cNvPr id="79" name="TextBox 78"/>
          <p:cNvSpPr txBox="1"/>
          <p:nvPr/>
        </p:nvSpPr>
        <p:spPr>
          <a:xfrm>
            <a:off x="6172200" y="3124200"/>
            <a:ext cx="685800" cy="369332"/>
          </a:xfrm>
          <a:prstGeom prst="rect">
            <a:avLst/>
          </a:prstGeom>
          <a:noFill/>
        </p:spPr>
        <p:txBody>
          <a:bodyPr wrap="square" rtlCol="0">
            <a:spAutoFit/>
          </a:bodyPr>
          <a:lstStyle/>
          <a:p>
            <a:r>
              <a:rPr lang="en-US" dirty="0" smtClean="0"/>
              <a:t>Q</a:t>
            </a:r>
            <a:r>
              <a:rPr lang="en-US" baseline="-25000" dirty="0" smtClean="0"/>
              <a:t>1</a:t>
            </a:r>
            <a:endParaRPr lang="en-US" baseline="-25000" dirty="0"/>
          </a:p>
        </p:txBody>
      </p:sp>
      <p:sp>
        <p:nvSpPr>
          <p:cNvPr id="80" name="TextBox 79"/>
          <p:cNvSpPr txBox="1"/>
          <p:nvPr/>
        </p:nvSpPr>
        <p:spPr>
          <a:xfrm>
            <a:off x="4648200" y="2286000"/>
            <a:ext cx="260931" cy="369332"/>
          </a:xfrm>
          <a:prstGeom prst="rect">
            <a:avLst/>
          </a:prstGeom>
          <a:noFill/>
        </p:spPr>
        <p:txBody>
          <a:bodyPr wrap="square" rtlCol="0">
            <a:spAutoFit/>
          </a:bodyPr>
          <a:lstStyle/>
          <a:p>
            <a:r>
              <a:rPr lang="en-US" dirty="0" smtClean="0"/>
              <a:t>Y</a:t>
            </a:r>
            <a:endParaRPr lang="en-US" dirty="0"/>
          </a:p>
        </p:txBody>
      </p:sp>
      <p:sp>
        <p:nvSpPr>
          <p:cNvPr id="81" name="TextBox 80"/>
          <p:cNvSpPr txBox="1"/>
          <p:nvPr/>
        </p:nvSpPr>
        <p:spPr>
          <a:xfrm>
            <a:off x="4572000" y="1676400"/>
            <a:ext cx="489531" cy="369332"/>
          </a:xfrm>
          <a:prstGeom prst="rect">
            <a:avLst/>
          </a:prstGeom>
          <a:noFill/>
        </p:spPr>
        <p:txBody>
          <a:bodyPr wrap="square" rtlCol="0">
            <a:spAutoFit/>
          </a:bodyPr>
          <a:lstStyle/>
          <a:p>
            <a:r>
              <a:rPr lang="en-US" dirty="0" smtClean="0"/>
              <a:t>Y</a:t>
            </a:r>
            <a:r>
              <a:rPr lang="en-US" baseline="-25000" dirty="0" smtClean="0"/>
              <a:t>1</a:t>
            </a:r>
            <a:endParaRPr lang="en-US" baseline="-25000" dirty="0"/>
          </a:p>
        </p:txBody>
      </p:sp>
      <p:sp>
        <p:nvSpPr>
          <p:cNvPr id="82" name="TextBox 81"/>
          <p:cNvSpPr txBox="1"/>
          <p:nvPr/>
        </p:nvSpPr>
        <p:spPr>
          <a:xfrm>
            <a:off x="4724400" y="914400"/>
            <a:ext cx="320922" cy="369332"/>
          </a:xfrm>
          <a:prstGeom prst="rect">
            <a:avLst/>
          </a:prstGeom>
          <a:noFill/>
        </p:spPr>
        <p:txBody>
          <a:bodyPr wrap="none" rtlCol="0">
            <a:spAutoFit/>
          </a:bodyPr>
          <a:lstStyle/>
          <a:p>
            <a:r>
              <a:rPr lang="en-US" dirty="0" smtClean="0"/>
              <a:t>Y</a:t>
            </a:r>
            <a:endParaRPr lang="en-US" dirty="0"/>
          </a:p>
        </p:txBody>
      </p:sp>
      <p:sp>
        <p:nvSpPr>
          <p:cNvPr id="83" name="TextBox 82"/>
          <p:cNvSpPr txBox="1"/>
          <p:nvPr/>
        </p:nvSpPr>
        <p:spPr>
          <a:xfrm>
            <a:off x="7162800" y="3048000"/>
            <a:ext cx="337131" cy="369332"/>
          </a:xfrm>
          <a:prstGeom prst="rect">
            <a:avLst/>
          </a:prstGeom>
          <a:noFill/>
        </p:spPr>
        <p:txBody>
          <a:bodyPr wrap="square" rtlCol="0">
            <a:spAutoFit/>
          </a:bodyPr>
          <a:lstStyle/>
          <a:p>
            <a:r>
              <a:rPr lang="en-US" dirty="0" smtClean="0"/>
              <a:t>X</a:t>
            </a:r>
            <a:endParaRPr lang="en-US" dirty="0"/>
          </a:p>
        </p:txBody>
      </p:sp>
      <p:sp>
        <p:nvSpPr>
          <p:cNvPr id="84" name="TextBox 83"/>
          <p:cNvSpPr txBox="1"/>
          <p:nvPr/>
        </p:nvSpPr>
        <p:spPr>
          <a:xfrm>
            <a:off x="838200" y="5715000"/>
            <a:ext cx="381000" cy="369332"/>
          </a:xfrm>
          <a:prstGeom prst="rect">
            <a:avLst/>
          </a:prstGeom>
          <a:noFill/>
        </p:spPr>
        <p:txBody>
          <a:bodyPr wrap="square" rtlCol="0">
            <a:spAutoFit/>
          </a:bodyPr>
          <a:lstStyle/>
          <a:p>
            <a:r>
              <a:rPr lang="en-US" dirty="0" smtClean="0"/>
              <a:t>O</a:t>
            </a:r>
            <a:endParaRPr lang="en-US" dirty="0"/>
          </a:p>
        </p:txBody>
      </p:sp>
      <p:cxnSp>
        <p:nvCxnSpPr>
          <p:cNvPr id="86" name="Straight Connector 85"/>
          <p:cNvCxnSpPr/>
          <p:nvPr/>
        </p:nvCxnSpPr>
        <p:spPr>
          <a:xfrm flipV="1">
            <a:off x="1295400" y="4114800"/>
            <a:ext cx="1752600" cy="1524000"/>
          </a:xfrm>
          <a:prstGeom prst="line">
            <a:avLst/>
          </a:prstGeom>
        </p:spPr>
        <p:style>
          <a:lnRef idx="1">
            <a:schemeClr val="dk1"/>
          </a:lnRef>
          <a:fillRef idx="0">
            <a:schemeClr val="dk1"/>
          </a:fillRef>
          <a:effectRef idx="0">
            <a:schemeClr val="dk1"/>
          </a:effectRef>
          <a:fontRef idx="minor">
            <a:schemeClr val="tx1"/>
          </a:fontRef>
        </p:style>
      </p:cxnSp>
      <p:cxnSp>
        <p:nvCxnSpPr>
          <p:cNvPr id="89" name="Straight Connector 88"/>
          <p:cNvCxnSpPr/>
          <p:nvPr/>
        </p:nvCxnSpPr>
        <p:spPr>
          <a:xfrm>
            <a:off x="1066800" y="4953000"/>
            <a:ext cx="1066800" cy="1588"/>
          </a:xfrm>
          <a:prstGeom prst="line">
            <a:avLst/>
          </a:prstGeom>
        </p:spPr>
        <p:style>
          <a:lnRef idx="1">
            <a:schemeClr val="dk1"/>
          </a:lnRef>
          <a:fillRef idx="0">
            <a:schemeClr val="dk1"/>
          </a:fillRef>
          <a:effectRef idx="0">
            <a:schemeClr val="dk1"/>
          </a:effectRef>
          <a:fontRef idx="minor">
            <a:schemeClr val="tx1"/>
          </a:fontRef>
        </p:style>
      </p:cxnSp>
      <p:cxnSp>
        <p:nvCxnSpPr>
          <p:cNvPr id="91" name="Straight Connector 90"/>
          <p:cNvCxnSpPr/>
          <p:nvPr/>
        </p:nvCxnSpPr>
        <p:spPr>
          <a:xfrm rot="5400000">
            <a:off x="1714500" y="5372100"/>
            <a:ext cx="838200" cy="1588"/>
          </a:xfrm>
          <a:prstGeom prst="line">
            <a:avLst/>
          </a:prstGeom>
        </p:spPr>
        <p:style>
          <a:lnRef idx="1">
            <a:schemeClr val="dk1"/>
          </a:lnRef>
          <a:fillRef idx="0">
            <a:schemeClr val="dk1"/>
          </a:fillRef>
          <a:effectRef idx="0">
            <a:schemeClr val="dk1"/>
          </a:effectRef>
          <a:fontRef idx="minor">
            <a:schemeClr val="tx1"/>
          </a:fontRef>
        </p:style>
      </p:cxnSp>
      <p:cxnSp>
        <p:nvCxnSpPr>
          <p:cNvPr id="93" name="Straight Connector 92"/>
          <p:cNvCxnSpPr/>
          <p:nvPr/>
        </p:nvCxnSpPr>
        <p:spPr>
          <a:xfrm>
            <a:off x="1066800" y="4343400"/>
            <a:ext cx="1676400" cy="76200"/>
          </a:xfrm>
          <a:prstGeom prst="line">
            <a:avLst/>
          </a:prstGeom>
        </p:spPr>
        <p:style>
          <a:lnRef idx="1">
            <a:schemeClr val="dk1"/>
          </a:lnRef>
          <a:fillRef idx="0">
            <a:schemeClr val="dk1"/>
          </a:fillRef>
          <a:effectRef idx="0">
            <a:schemeClr val="dk1"/>
          </a:effectRef>
          <a:fontRef idx="minor">
            <a:schemeClr val="tx1"/>
          </a:fontRef>
        </p:style>
      </p:cxnSp>
      <p:cxnSp>
        <p:nvCxnSpPr>
          <p:cNvPr id="95" name="Straight Connector 94"/>
          <p:cNvCxnSpPr/>
          <p:nvPr/>
        </p:nvCxnSpPr>
        <p:spPr>
          <a:xfrm rot="16200000" flipH="1">
            <a:off x="2057400" y="5105400"/>
            <a:ext cx="1447800" cy="76200"/>
          </a:xfrm>
          <a:prstGeom prst="line">
            <a:avLst/>
          </a:prstGeom>
        </p:spPr>
        <p:style>
          <a:lnRef idx="1">
            <a:schemeClr val="dk1"/>
          </a:lnRef>
          <a:fillRef idx="0">
            <a:schemeClr val="dk1"/>
          </a:fillRef>
          <a:effectRef idx="0">
            <a:schemeClr val="dk1"/>
          </a:effectRef>
          <a:fontRef idx="minor">
            <a:schemeClr val="tx1"/>
          </a:fontRef>
        </p:style>
      </p:cxnSp>
      <p:sp>
        <p:nvSpPr>
          <p:cNvPr id="99" name="TextBox 98"/>
          <p:cNvSpPr txBox="1"/>
          <p:nvPr/>
        </p:nvSpPr>
        <p:spPr>
          <a:xfrm>
            <a:off x="2971800" y="3962400"/>
            <a:ext cx="337131" cy="369332"/>
          </a:xfrm>
          <a:prstGeom prst="rect">
            <a:avLst/>
          </a:prstGeom>
          <a:noFill/>
        </p:spPr>
        <p:txBody>
          <a:bodyPr wrap="square" rtlCol="0">
            <a:spAutoFit/>
          </a:bodyPr>
          <a:lstStyle/>
          <a:p>
            <a:r>
              <a:rPr lang="en-US" dirty="0" smtClean="0"/>
              <a:t>D</a:t>
            </a:r>
            <a:endParaRPr lang="en-US" dirty="0"/>
          </a:p>
        </p:txBody>
      </p:sp>
      <p:sp>
        <p:nvSpPr>
          <p:cNvPr id="100" name="TextBox 99"/>
          <p:cNvSpPr txBox="1"/>
          <p:nvPr/>
        </p:nvSpPr>
        <p:spPr>
          <a:xfrm>
            <a:off x="1066800" y="5334000"/>
            <a:ext cx="304801" cy="369332"/>
          </a:xfrm>
          <a:prstGeom prst="rect">
            <a:avLst/>
          </a:prstGeom>
          <a:noFill/>
        </p:spPr>
        <p:txBody>
          <a:bodyPr wrap="square" rtlCol="0">
            <a:spAutoFit/>
          </a:bodyPr>
          <a:lstStyle/>
          <a:p>
            <a:r>
              <a:rPr lang="en-US" dirty="0" smtClean="0"/>
              <a:t>D</a:t>
            </a:r>
            <a:endParaRPr lang="en-US" dirty="0"/>
          </a:p>
        </p:txBody>
      </p:sp>
      <p:sp>
        <p:nvSpPr>
          <p:cNvPr id="101" name="TextBox 100"/>
          <p:cNvSpPr txBox="1"/>
          <p:nvPr/>
        </p:nvSpPr>
        <p:spPr>
          <a:xfrm>
            <a:off x="1981200" y="5791200"/>
            <a:ext cx="337131" cy="369332"/>
          </a:xfrm>
          <a:prstGeom prst="rect">
            <a:avLst/>
          </a:prstGeom>
          <a:noFill/>
        </p:spPr>
        <p:txBody>
          <a:bodyPr wrap="square" rtlCol="0">
            <a:spAutoFit/>
          </a:bodyPr>
          <a:lstStyle/>
          <a:p>
            <a:r>
              <a:rPr lang="en-US" dirty="0" smtClean="0"/>
              <a:t>Q</a:t>
            </a:r>
            <a:endParaRPr lang="en-US" dirty="0"/>
          </a:p>
        </p:txBody>
      </p:sp>
      <p:sp>
        <p:nvSpPr>
          <p:cNvPr id="102" name="TextBox 101"/>
          <p:cNvSpPr txBox="1"/>
          <p:nvPr/>
        </p:nvSpPr>
        <p:spPr>
          <a:xfrm>
            <a:off x="2667000" y="5791200"/>
            <a:ext cx="609600" cy="369332"/>
          </a:xfrm>
          <a:prstGeom prst="rect">
            <a:avLst/>
          </a:prstGeom>
          <a:noFill/>
        </p:spPr>
        <p:txBody>
          <a:bodyPr wrap="square" rtlCol="0">
            <a:spAutoFit/>
          </a:bodyPr>
          <a:lstStyle/>
          <a:p>
            <a:r>
              <a:rPr lang="en-US" dirty="0" smtClean="0"/>
              <a:t>Q</a:t>
            </a:r>
            <a:r>
              <a:rPr lang="en-US" baseline="-25000" dirty="0" smtClean="0"/>
              <a:t>1</a:t>
            </a:r>
            <a:endParaRPr lang="en-US" baseline="-25000" dirty="0"/>
          </a:p>
        </p:txBody>
      </p:sp>
      <p:sp>
        <p:nvSpPr>
          <p:cNvPr id="103" name="TextBox 102"/>
          <p:cNvSpPr txBox="1"/>
          <p:nvPr/>
        </p:nvSpPr>
        <p:spPr>
          <a:xfrm>
            <a:off x="3657600" y="5791200"/>
            <a:ext cx="260931" cy="369332"/>
          </a:xfrm>
          <a:prstGeom prst="rect">
            <a:avLst/>
          </a:prstGeom>
          <a:noFill/>
        </p:spPr>
        <p:txBody>
          <a:bodyPr wrap="square" rtlCol="0">
            <a:spAutoFit/>
          </a:bodyPr>
          <a:lstStyle/>
          <a:p>
            <a:r>
              <a:rPr lang="en-US" dirty="0" smtClean="0"/>
              <a:t>X</a:t>
            </a:r>
            <a:endParaRPr lang="en-US" dirty="0"/>
          </a:p>
        </p:txBody>
      </p:sp>
      <p:sp>
        <p:nvSpPr>
          <p:cNvPr id="104" name="TextBox 103"/>
          <p:cNvSpPr txBox="1"/>
          <p:nvPr/>
        </p:nvSpPr>
        <p:spPr>
          <a:xfrm>
            <a:off x="838200" y="4876800"/>
            <a:ext cx="609600" cy="369332"/>
          </a:xfrm>
          <a:prstGeom prst="rect">
            <a:avLst/>
          </a:prstGeom>
          <a:noFill/>
        </p:spPr>
        <p:txBody>
          <a:bodyPr wrap="square" rtlCol="0">
            <a:spAutoFit/>
          </a:bodyPr>
          <a:lstStyle/>
          <a:p>
            <a:r>
              <a:rPr lang="en-US" dirty="0" smtClean="0"/>
              <a:t>Y</a:t>
            </a:r>
            <a:endParaRPr lang="en-US" dirty="0"/>
          </a:p>
        </p:txBody>
      </p:sp>
      <p:sp>
        <p:nvSpPr>
          <p:cNvPr id="105" name="TextBox 104"/>
          <p:cNvSpPr txBox="1"/>
          <p:nvPr/>
        </p:nvSpPr>
        <p:spPr>
          <a:xfrm>
            <a:off x="762000" y="4191000"/>
            <a:ext cx="413331" cy="369332"/>
          </a:xfrm>
          <a:prstGeom prst="rect">
            <a:avLst/>
          </a:prstGeom>
          <a:noFill/>
        </p:spPr>
        <p:txBody>
          <a:bodyPr wrap="square" rtlCol="0">
            <a:spAutoFit/>
          </a:bodyPr>
          <a:lstStyle/>
          <a:p>
            <a:r>
              <a:rPr lang="en-US" dirty="0" smtClean="0"/>
              <a:t>Y</a:t>
            </a:r>
            <a:r>
              <a:rPr lang="en-US" baseline="-25000" dirty="0" smtClean="0"/>
              <a:t>1</a:t>
            </a:r>
            <a:endParaRPr lang="en-US" baseline="-25000" dirty="0"/>
          </a:p>
        </p:txBody>
      </p:sp>
      <p:sp>
        <p:nvSpPr>
          <p:cNvPr id="106" name="TextBox 105"/>
          <p:cNvSpPr txBox="1"/>
          <p:nvPr/>
        </p:nvSpPr>
        <p:spPr>
          <a:xfrm>
            <a:off x="914400" y="3505200"/>
            <a:ext cx="260931" cy="369332"/>
          </a:xfrm>
          <a:prstGeom prst="rect">
            <a:avLst/>
          </a:prstGeom>
          <a:noFill/>
        </p:spPr>
        <p:txBody>
          <a:bodyPr wrap="square" rtlCol="0">
            <a:spAutoFit/>
          </a:bodyPr>
          <a:lstStyle/>
          <a:p>
            <a:r>
              <a:rPr lang="en-US" dirty="0" smtClean="0"/>
              <a:t>Y</a:t>
            </a:r>
            <a:endParaRPr lang="en-US" dirty="0"/>
          </a:p>
        </p:txBody>
      </p:sp>
      <p:sp>
        <p:nvSpPr>
          <p:cNvPr id="107" name="TextBox 106"/>
          <p:cNvSpPr txBox="1"/>
          <p:nvPr/>
        </p:nvSpPr>
        <p:spPr>
          <a:xfrm>
            <a:off x="1600200" y="3581400"/>
            <a:ext cx="1219200" cy="523220"/>
          </a:xfrm>
          <a:prstGeom prst="rect">
            <a:avLst/>
          </a:prstGeom>
          <a:noFill/>
        </p:spPr>
        <p:txBody>
          <a:bodyPr wrap="square" rtlCol="0">
            <a:spAutoFit/>
          </a:bodyPr>
          <a:lstStyle/>
          <a:p>
            <a:r>
              <a:rPr lang="en-US" sz="2800" dirty="0" smtClean="0"/>
              <a:t>(</a:t>
            </a:r>
            <a:r>
              <a:rPr lang="en-US" sz="2800" dirty="0" err="1" smtClean="0"/>
              <a:t>E</a:t>
            </a:r>
            <a:r>
              <a:rPr lang="en-US" sz="2800" baseline="-25000" dirty="0" err="1" smtClean="0"/>
              <a:t>y</a:t>
            </a:r>
            <a:r>
              <a:rPr lang="en-US" sz="2800" baseline="-25000" dirty="0" smtClean="0"/>
              <a:t> </a:t>
            </a:r>
            <a:r>
              <a:rPr lang="en-US" sz="2800" dirty="0" smtClean="0"/>
              <a:t> =1)</a:t>
            </a:r>
            <a:endParaRPr lang="en-US" sz="2800" baseline="-25000" dirty="0"/>
          </a:p>
        </p:txBody>
      </p:sp>
      <p:sp>
        <p:nvSpPr>
          <p:cNvPr id="109" name="TextBox 108"/>
          <p:cNvSpPr txBox="1"/>
          <p:nvPr/>
        </p:nvSpPr>
        <p:spPr>
          <a:xfrm>
            <a:off x="6553200" y="2057400"/>
            <a:ext cx="1219200" cy="523220"/>
          </a:xfrm>
          <a:prstGeom prst="rect">
            <a:avLst/>
          </a:prstGeom>
          <a:noFill/>
        </p:spPr>
        <p:txBody>
          <a:bodyPr wrap="square" rtlCol="0">
            <a:spAutoFit/>
          </a:bodyPr>
          <a:lstStyle/>
          <a:p>
            <a:r>
              <a:rPr lang="en-US" sz="2800" dirty="0" smtClean="0"/>
              <a:t>(</a:t>
            </a:r>
            <a:r>
              <a:rPr lang="en-US" sz="2800" dirty="0" err="1" smtClean="0"/>
              <a:t>E</a:t>
            </a:r>
            <a:r>
              <a:rPr lang="en-US" sz="2800" baseline="-25000" dirty="0" err="1" smtClean="0"/>
              <a:t>y</a:t>
            </a:r>
            <a:r>
              <a:rPr lang="en-US" sz="2800" dirty="0" smtClean="0"/>
              <a:t>&lt;1)</a:t>
            </a:r>
            <a:endParaRPr lang="en-US" sz="2800" dirty="0"/>
          </a:p>
        </p:txBody>
      </p:sp>
      <p:cxnSp>
        <p:nvCxnSpPr>
          <p:cNvPr id="111" name="Straight Connector 110"/>
          <p:cNvCxnSpPr/>
          <p:nvPr/>
        </p:nvCxnSpPr>
        <p:spPr>
          <a:xfrm>
            <a:off x="5105400" y="3733800"/>
            <a:ext cx="1828800" cy="1600200"/>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p:cNvCxnSpPr/>
          <p:nvPr/>
        </p:nvCxnSpPr>
        <p:spPr>
          <a:xfrm>
            <a:off x="4876800" y="4267200"/>
            <a:ext cx="838200" cy="1588"/>
          </a:xfrm>
          <a:prstGeom prst="line">
            <a:avLst/>
          </a:prstGeom>
        </p:spPr>
        <p:style>
          <a:lnRef idx="1">
            <a:schemeClr val="dk1"/>
          </a:lnRef>
          <a:fillRef idx="0">
            <a:schemeClr val="dk1"/>
          </a:fillRef>
          <a:effectRef idx="0">
            <a:schemeClr val="dk1"/>
          </a:effectRef>
          <a:fontRef idx="minor">
            <a:schemeClr val="tx1"/>
          </a:fontRef>
        </p:style>
      </p:cxnSp>
      <p:cxnSp>
        <p:nvCxnSpPr>
          <p:cNvPr id="115" name="Straight Connector 114"/>
          <p:cNvCxnSpPr/>
          <p:nvPr/>
        </p:nvCxnSpPr>
        <p:spPr>
          <a:xfrm rot="5400000">
            <a:off x="4953000" y="5029200"/>
            <a:ext cx="1524000" cy="1588"/>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p:cNvCxnSpPr/>
          <p:nvPr/>
        </p:nvCxnSpPr>
        <p:spPr>
          <a:xfrm>
            <a:off x="4876800" y="4648200"/>
            <a:ext cx="1295400" cy="1588"/>
          </a:xfrm>
          <a:prstGeom prst="line">
            <a:avLst/>
          </a:prstGeom>
        </p:spPr>
        <p:style>
          <a:lnRef idx="1">
            <a:schemeClr val="dk1"/>
          </a:lnRef>
          <a:fillRef idx="0">
            <a:schemeClr val="dk1"/>
          </a:fillRef>
          <a:effectRef idx="0">
            <a:schemeClr val="dk1"/>
          </a:effectRef>
          <a:fontRef idx="minor">
            <a:schemeClr val="tx1"/>
          </a:fontRef>
        </p:style>
      </p:cxnSp>
      <p:cxnSp>
        <p:nvCxnSpPr>
          <p:cNvPr id="120" name="Straight Connector 119"/>
          <p:cNvCxnSpPr/>
          <p:nvPr/>
        </p:nvCxnSpPr>
        <p:spPr>
          <a:xfrm rot="5400000">
            <a:off x="5600700" y="5219700"/>
            <a:ext cx="1143000" cy="1588"/>
          </a:xfrm>
          <a:prstGeom prst="line">
            <a:avLst/>
          </a:prstGeom>
        </p:spPr>
        <p:style>
          <a:lnRef idx="1">
            <a:schemeClr val="dk1"/>
          </a:lnRef>
          <a:fillRef idx="0">
            <a:schemeClr val="dk1"/>
          </a:fillRef>
          <a:effectRef idx="0">
            <a:schemeClr val="dk1"/>
          </a:effectRef>
          <a:fontRef idx="minor">
            <a:schemeClr val="tx1"/>
          </a:fontRef>
        </p:style>
      </p:cxnSp>
      <p:sp>
        <p:nvSpPr>
          <p:cNvPr id="121" name="TextBox 120"/>
          <p:cNvSpPr txBox="1"/>
          <p:nvPr/>
        </p:nvSpPr>
        <p:spPr>
          <a:xfrm>
            <a:off x="6934200" y="5181600"/>
            <a:ext cx="260931" cy="369332"/>
          </a:xfrm>
          <a:prstGeom prst="rect">
            <a:avLst/>
          </a:prstGeom>
          <a:noFill/>
        </p:spPr>
        <p:txBody>
          <a:bodyPr wrap="square" rtlCol="0">
            <a:spAutoFit/>
          </a:bodyPr>
          <a:lstStyle/>
          <a:p>
            <a:r>
              <a:rPr lang="en-US" dirty="0" smtClean="0"/>
              <a:t>D</a:t>
            </a:r>
            <a:endParaRPr lang="en-US" dirty="0"/>
          </a:p>
        </p:txBody>
      </p:sp>
      <p:sp>
        <p:nvSpPr>
          <p:cNvPr id="122" name="TextBox 121"/>
          <p:cNvSpPr txBox="1"/>
          <p:nvPr/>
        </p:nvSpPr>
        <p:spPr>
          <a:xfrm flipH="1">
            <a:off x="5029201" y="3505200"/>
            <a:ext cx="533400" cy="369332"/>
          </a:xfrm>
          <a:prstGeom prst="rect">
            <a:avLst/>
          </a:prstGeom>
          <a:noFill/>
        </p:spPr>
        <p:txBody>
          <a:bodyPr wrap="square" rtlCol="0">
            <a:spAutoFit/>
          </a:bodyPr>
          <a:lstStyle/>
          <a:p>
            <a:r>
              <a:rPr lang="en-US" dirty="0" smtClean="0"/>
              <a:t>D</a:t>
            </a:r>
            <a:endParaRPr lang="en-US" dirty="0"/>
          </a:p>
        </p:txBody>
      </p:sp>
      <p:sp>
        <p:nvSpPr>
          <p:cNvPr id="123" name="TextBox 122"/>
          <p:cNvSpPr txBox="1"/>
          <p:nvPr/>
        </p:nvSpPr>
        <p:spPr>
          <a:xfrm>
            <a:off x="4572000" y="5715000"/>
            <a:ext cx="337131" cy="369332"/>
          </a:xfrm>
          <a:prstGeom prst="rect">
            <a:avLst/>
          </a:prstGeom>
          <a:noFill/>
        </p:spPr>
        <p:txBody>
          <a:bodyPr wrap="square" rtlCol="0">
            <a:spAutoFit/>
          </a:bodyPr>
          <a:lstStyle/>
          <a:p>
            <a:r>
              <a:rPr lang="en-US" dirty="0" smtClean="0"/>
              <a:t>O</a:t>
            </a:r>
            <a:endParaRPr lang="en-US" dirty="0"/>
          </a:p>
        </p:txBody>
      </p:sp>
      <p:sp>
        <p:nvSpPr>
          <p:cNvPr id="124" name="TextBox 123"/>
          <p:cNvSpPr txBox="1"/>
          <p:nvPr/>
        </p:nvSpPr>
        <p:spPr>
          <a:xfrm>
            <a:off x="7315200" y="5715000"/>
            <a:ext cx="413331" cy="369332"/>
          </a:xfrm>
          <a:prstGeom prst="rect">
            <a:avLst/>
          </a:prstGeom>
          <a:noFill/>
        </p:spPr>
        <p:txBody>
          <a:bodyPr wrap="square" rtlCol="0">
            <a:spAutoFit/>
          </a:bodyPr>
          <a:lstStyle/>
          <a:p>
            <a:r>
              <a:rPr lang="en-US" dirty="0" smtClean="0"/>
              <a:t>X</a:t>
            </a:r>
            <a:endParaRPr lang="en-US" dirty="0"/>
          </a:p>
        </p:txBody>
      </p:sp>
      <p:sp>
        <p:nvSpPr>
          <p:cNvPr id="125" name="TextBox 124"/>
          <p:cNvSpPr txBox="1"/>
          <p:nvPr/>
        </p:nvSpPr>
        <p:spPr>
          <a:xfrm>
            <a:off x="4648200" y="3505200"/>
            <a:ext cx="337131" cy="369332"/>
          </a:xfrm>
          <a:prstGeom prst="rect">
            <a:avLst/>
          </a:prstGeom>
          <a:noFill/>
        </p:spPr>
        <p:txBody>
          <a:bodyPr wrap="square" rtlCol="0">
            <a:spAutoFit/>
          </a:bodyPr>
          <a:lstStyle/>
          <a:p>
            <a:r>
              <a:rPr lang="en-US" dirty="0" smtClean="0"/>
              <a:t>Y</a:t>
            </a:r>
            <a:endParaRPr lang="en-US" dirty="0"/>
          </a:p>
        </p:txBody>
      </p:sp>
      <p:sp>
        <p:nvSpPr>
          <p:cNvPr id="126" name="TextBox 125"/>
          <p:cNvSpPr txBox="1"/>
          <p:nvPr/>
        </p:nvSpPr>
        <p:spPr>
          <a:xfrm>
            <a:off x="5486400" y="5715000"/>
            <a:ext cx="413331" cy="369332"/>
          </a:xfrm>
          <a:prstGeom prst="rect">
            <a:avLst/>
          </a:prstGeom>
          <a:noFill/>
        </p:spPr>
        <p:txBody>
          <a:bodyPr wrap="square" rtlCol="0">
            <a:spAutoFit/>
          </a:bodyPr>
          <a:lstStyle/>
          <a:p>
            <a:r>
              <a:rPr lang="en-US" dirty="0" smtClean="0"/>
              <a:t>Q</a:t>
            </a:r>
            <a:endParaRPr lang="en-US" dirty="0"/>
          </a:p>
        </p:txBody>
      </p:sp>
      <p:sp>
        <p:nvSpPr>
          <p:cNvPr id="127" name="TextBox 126"/>
          <p:cNvSpPr txBox="1"/>
          <p:nvPr/>
        </p:nvSpPr>
        <p:spPr>
          <a:xfrm>
            <a:off x="5943600" y="5715000"/>
            <a:ext cx="489531" cy="369332"/>
          </a:xfrm>
          <a:prstGeom prst="rect">
            <a:avLst/>
          </a:prstGeom>
          <a:noFill/>
        </p:spPr>
        <p:txBody>
          <a:bodyPr wrap="square" rtlCol="0">
            <a:spAutoFit/>
          </a:bodyPr>
          <a:lstStyle/>
          <a:p>
            <a:r>
              <a:rPr lang="en-US" dirty="0" smtClean="0"/>
              <a:t>Q</a:t>
            </a:r>
            <a:r>
              <a:rPr lang="en-US" baseline="-25000" dirty="0" smtClean="0"/>
              <a:t>1</a:t>
            </a:r>
            <a:endParaRPr lang="en-US" baseline="-25000" dirty="0"/>
          </a:p>
        </p:txBody>
      </p:sp>
      <p:sp>
        <p:nvSpPr>
          <p:cNvPr id="128" name="TextBox 127"/>
          <p:cNvSpPr txBox="1"/>
          <p:nvPr/>
        </p:nvSpPr>
        <p:spPr>
          <a:xfrm>
            <a:off x="4586068" y="4495800"/>
            <a:ext cx="399263" cy="369332"/>
          </a:xfrm>
          <a:prstGeom prst="rect">
            <a:avLst/>
          </a:prstGeom>
          <a:noFill/>
        </p:spPr>
        <p:txBody>
          <a:bodyPr wrap="square" rtlCol="0">
            <a:spAutoFit/>
          </a:bodyPr>
          <a:lstStyle/>
          <a:p>
            <a:r>
              <a:rPr lang="en-US" dirty="0" smtClean="0"/>
              <a:t>Y</a:t>
            </a:r>
            <a:endParaRPr lang="en-US" dirty="0"/>
          </a:p>
        </p:txBody>
      </p:sp>
      <p:sp>
        <p:nvSpPr>
          <p:cNvPr id="129" name="TextBox 128"/>
          <p:cNvSpPr txBox="1"/>
          <p:nvPr/>
        </p:nvSpPr>
        <p:spPr>
          <a:xfrm>
            <a:off x="4495800" y="4114800"/>
            <a:ext cx="413331" cy="369332"/>
          </a:xfrm>
          <a:prstGeom prst="rect">
            <a:avLst/>
          </a:prstGeom>
          <a:noFill/>
        </p:spPr>
        <p:txBody>
          <a:bodyPr wrap="square" rtlCol="0">
            <a:spAutoFit/>
          </a:bodyPr>
          <a:lstStyle/>
          <a:p>
            <a:r>
              <a:rPr lang="en-US" dirty="0" smtClean="0"/>
              <a:t>Y</a:t>
            </a:r>
            <a:r>
              <a:rPr lang="en-US" baseline="-25000" dirty="0" smtClean="0"/>
              <a:t>1</a:t>
            </a:r>
            <a:endParaRPr lang="en-US" baseline="-25000" dirty="0"/>
          </a:p>
        </p:txBody>
      </p:sp>
      <p:sp>
        <p:nvSpPr>
          <p:cNvPr id="130" name="TextBox 129"/>
          <p:cNvSpPr txBox="1"/>
          <p:nvPr/>
        </p:nvSpPr>
        <p:spPr>
          <a:xfrm>
            <a:off x="6248401" y="4038600"/>
            <a:ext cx="1676400" cy="523220"/>
          </a:xfrm>
          <a:prstGeom prst="rect">
            <a:avLst/>
          </a:prstGeom>
          <a:noFill/>
        </p:spPr>
        <p:txBody>
          <a:bodyPr wrap="square" rtlCol="0">
            <a:spAutoFit/>
          </a:bodyPr>
          <a:lstStyle/>
          <a:p>
            <a:r>
              <a:rPr lang="en-US" sz="2800" dirty="0" smtClean="0"/>
              <a:t>(E</a:t>
            </a:r>
            <a:r>
              <a:rPr lang="en-US" sz="2800" baseline="-25000" dirty="0" smtClean="0"/>
              <a:t>Y</a:t>
            </a:r>
            <a:r>
              <a:rPr lang="en-US" sz="2800" dirty="0" smtClean="0"/>
              <a:t> &lt;0)</a:t>
            </a:r>
            <a:endParaRPr lang="en-US" sz="2800" baseline="-25000" dirty="0"/>
          </a:p>
        </p:txBody>
      </p:sp>
      <p:sp>
        <p:nvSpPr>
          <p:cNvPr id="131" name="TextBox 130"/>
          <p:cNvSpPr txBox="1"/>
          <p:nvPr/>
        </p:nvSpPr>
        <p:spPr>
          <a:xfrm rot="16403911">
            <a:off x="3879250" y="1415533"/>
            <a:ext cx="1219200" cy="369332"/>
          </a:xfrm>
          <a:prstGeom prst="rect">
            <a:avLst/>
          </a:prstGeom>
          <a:noFill/>
        </p:spPr>
        <p:txBody>
          <a:bodyPr wrap="square" rtlCol="0">
            <a:spAutoFit/>
          </a:bodyPr>
          <a:lstStyle/>
          <a:p>
            <a:r>
              <a:rPr lang="en-US" dirty="0" smtClean="0"/>
              <a:t>Income</a:t>
            </a:r>
            <a:endParaRPr lang="en-US" dirty="0"/>
          </a:p>
        </p:txBody>
      </p:sp>
      <p:sp>
        <p:nvSpPr>
          <p:cNvPr id="132" name="TextBox 131"/>
          <p:cNvSpPr txBox="1"/>
          <p:nvPr/>
        </p:nvSpPr>
        <p:spPr>
          <a:xfrm rot="5400000" flipV="1">
            <a:off x="250820" y="2592581"/>
            <a:ext cx="1022931" cy="369332"/>
          </a:xfrm>
          <a:prstGeom prst="rect">
            <a:avLst/>
          </a:prstGeom>
          <a:noFill/>
        </p:spPr>
        <p:txBody>
          <a:bodyPr wrap="square" rtlCol="0">
            <a:spAutoFit/>
          </a:bodyPr>
          <a:lstStyle/>
          <a:p>
            <a:r>
              <a:rPr lang="en-US" dirty="0" smtClean="0"/>
              <a:t>Income</a:t>
            </a:r>
            <a:endParaRPr lang="en-US" dirty="0"/>
          </a:p>
        </p:txBody>
      </p:sp>
      <p:sp>
        <p:nvSpPr>
          <p:cNvPr id="133" name="TextBox 132"/>
          <p:cNvSpPr txBox="1"/>
          <p:nvPr/>
        </p:nvSpPr>
        <p:spPr>
          <a:xfrm rot="16200000">
            <a:off x="122078" y="4648199"/>
            <a:ext cx="1327731" cy="369332"/>
          </a:xfrm>
          <a:prstGeom prst="rect">
            <a:avLst/>
          </a:prstGeom>
          <a:noFill/>
        </p:spPr>
        <p:txBody>
          <a:bodyPr wrap="square" rtlCol="0">
            <a:spAutoFit/>
          </a:bodyPr>
          <a:lstStyle/>
          <a:p>
            <a:r>
              <a:rPr lang="en-US" dirty="0" smtClean="0"/>
              <a:t>Income</a:t>
            </a:r>
            <a:endParaRPr lang="en-US" dirty="0"/>
          </a:p>
        </p:txBody>
      </p:sp>
      <p:sp>
        <p:nvSpPr>
          <p:cNvPr id="134" name="TextBox 133"/>
          <p:cNvSpPr txBox="1"/>
          <p:nvPr/>
        </p:nvSpPr>
        <p:spPr>
          <a:xfrm rot="16385871">
            <a:off x="3689325" y="4529340"/>
            <a:ext cx="1480131" cy="369332"/>
          </a:xfrm>
          <a:prstGeom prst="rect">
            <a:avLst/>
          </a:prstGeom>
          <a:noFill/>
        </p:spPr>
        <p:txBody>
          <a:bodyPr wrap="square" rtlCol="0">
            <a:spAutoFit/>
          </a:bodyPr>
          <a:lstStyle/>
          <a:p>
            <a:r>
              <a:rPr lang="en-US" dirty="0" smtClean="0"/>
              <a:t>Income</a:t>
            </a:r>
            <a:endParaRPr lang="en-US" dirty="0"/>
          </a:p>
        </p:txBody>
      </p:sp>
      <p:sp>
        <p:nvSpPr>
          <p:cNvPr id="136" name="TextBox 135"/>
          <p:cNvSpPr txBox="1"/>
          <p:nvPr/>
        </p:nvSpPr>
        <p:spPr>
          <a:xfrm>
            <a:off x="1307714" y="3249810"/>
            <a:ext cx="1295400" cy="369332"/>
          </a:xfrm>
          <a:prstGeom prst="rect">
            <a:avLst/>
          </a:prstGeom>
          <a:noFill/>
        </p:spPr>
        <p:txBody>
          <a:bodyPr wrap="square" rtlCol="0">
            <a:spAutoFit/>
          </a:bodyPr>
          <a:lstStyle/>
          <a:p>
            <a:r>
              <a:rPr lang="en-US" dirty="0" smtClean="0"/>
              <a:t>quantity</a:t>
            </a:r>
            <a:endParaRPr lang="en-US" dirty="0"/>
          </a:p>
        </p:txBody>
      </p:sp>
      <p:sp>
        <p:nvSpPr>
          <p:cNvPr id="137" name="TextBox 136"/>
          <p:cNvSpPr txBox="1"/>
          <p:nvPr/>
        </p:nvSpPr>
        <p:spPr>
          <a:xfrm rot="263824">
            <a:off x="1219200" y="5943600"/>
            <a:ext cx="1905000" cy="369332"/>
          </a:xfrm>
          <a:prstGeom prst="rect">
            <a:avLst/>
          </a:prstGeom>
          <a:noFill/>
        </p:spPr>
        <p:txBody>
          <a:bodyPr wrap="square" rtlCol="0">
            <a:spAutoFit/>
          </a:bodyPr>
          <a:lstStyle/>
          <a:p>
            <a:r>
              <a:rPr lang="en-US" dirty="0" smtClean="0"/>
              <a:t>quantity</a:t>
            </a:r>
            <a:endParaRPr lang="en-US" dirty="0"/>
          </a:p>
        </p:txBody>
      </p:sp>
      <p:sp>
        <p:nvSpPr>
          <p:cNvPr id="138" name="TextBox 137"/>
          <p:cNvSpPr txBox="1"/>
          <p:nvPr/>
        </p:nvSpPr>
        <p:spPr>
          <a:xfrm>
            <a:off x="6248400" y="5867400"/>
            <a:ext cx="1371600" cy="369332"/>
          </a:xfrm>
          <a:prstGeom prst="rect">
            <a:avLst/>
          </a:prstGeom>
          <a:noFill/>
        </p:spPr>
        <p:txBody>
          <a:bodyPr wrap="square" rtlCol="0">
            <a:spAutoFit/>
          </a:bodyPr>
          <a:lstStyle/>
          <a:p>
            <a:r>
              <a:rPr lang="en-US" dirty="0" smtClean="0"/>
              <a:t>quantity</a:t>
            </a:r>
            <a:endParaRPr lang="en-US" dirty="0"/>
          </a:p>
        </p:txBody>
      </p:sp>
      <p:sp>
        <p:nvSpPr>
          <p:cNvPr id="139" name="TextBox 138"/>
          <p:cNvSpPr txBox="1"/>
          <p:nvPr/>
        </p:nvSpPr>
        <p:spPr>
          <a:xfrm>
            <a:off x="6096000" y="3352800"/>
            <a:ext cx="1447800" cy="369332"/>
          </a:xfrm>
          <a:prstGeom prst="rect">
            <a:avLst/>
          </a:prstGeom>
          <a:noFill/>
        </p:spPr>
        <p:txBody>
          <a:bodyPr wrap="square" rtlCol="0">
            <a:spAutoFit/>
          </a:bodyPr>
          <a:lstStyle/>
          <a:p>
            <a:r>
              <a:rPr lang="en-US" dirty="0" smtClean="0"/>
              <a:t>quantity</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305800" cy="5334000"/>
          </a:xfrm>
        </p:spPr>
        <p:txBody>
          <a:bodyPr/>
          <a:lstStyle/>
          <a:p>
            <a:r>
              <a:rPr lang="en-US" dirty="0" smtClean="0"/>
              <a:t>In fig.</a:t>
            </a:r>
          </a:p>
          <a:p>
            <a:endParaRPr lang="en-US" dirty="0" smtClean="0"/>
          </a:p>
          <a:p>
            <a:endParaRPr lang="en-US" dirty="0" smtClean="0"/>
          </a:p>
          <a:p>
            <a:endParaRPr lang="en-US" dirty="0" smtClean="0"/>
          </a:p>
          <a:p>
            <a:endParaRPr lang="en-US" dirty="0" smtClean="0"/>
          </a:p>
          <a:p>
            <a:pPr>
              <a:buNone/>
            </a:pPr>
            <a:r>
              <a:rPr lang="en-US" sz="2800" b="1" i="1" dirty="0" smtClean="0"/>
              <a:t>   Measurement of income elasticity of demand:-</a:t>
            </a:r>
          </a:p>
          <a:p>
            <a:pPr marL="514350" indent="-514350">
              <a:buFont typeface="+mj-lt"/>
              <a:buAutoNum type="arabicParenR"/>
            </a:pPr>
            <a:r>
              <a:rPr lang="en-US" sz="2800" b="1" i="1" dirty="0" smtClean="0"/>
              <a:t>   Arc income elasticity of demand:-</a:t>
            </a:r>
            <a:r>
              <a:rPr lang="en-US" sz="2800" dirty="0" smtClean="0"/>
              <a:t>arc  elasticity of demand measures the average elasticity of demand between two points on income demand curve.         ∆q/q</a:t>
            </a:r>
            <a:r>
              <a:rPr lang="en-US" sz="2800" baseline="-25000" dirty="0" smtClean="0"/>
              <a:t>1</a:t>
            </a:r>
            <a:r>
              <a:rPr lang="en-US" sz="2800" dirty="0" smtClean="0"/>
              <a:t>+q</a:t>
            </a:r>
            <a:r>
              <a:rPr lang="en-US" sz="2800" baseline="-25000" dirty="0" smtClean="0"/>
              <a:t>2 </a:t>
            </a:r>
            <a:r>
              <a:rPr lang="en-US" sz="2800" dirty="0" smtClean="0"/>
              <a:t> </a:t>
            </a:r>
          </a:p>
          <a:p>
            <a:pPr marL="514350" indent="-514350">
              <a:buNone/>
            </a:pPr>
            <a:r>
              <a:rPr lang="en-US" sz="2800" b="1" i="1" dirty="0" smtClean="0"/>
              <a:t>                                                               ∆y</a:t>
            </a:r>
            <a:r>
              <a:rPr lang="en-US" sz="2800" dirty="0" smtClean="0"/>
              <a:t>/y</a:t>
            </a:r>
            <a:r>
              <a:rPr lang="en-US" sz="2800" baseline="-25000" dirty="0" smtClean="0"/>
              <a:t>1</a:t>
            </a:r>
            <a:r>
              <a:rPr lang="en-US" sz="2800" dirty="0" smtClean="0"/>
              <a:t>+y</a:t>
            </a:r>
            <a:r>
              <a:rPr lang="en-US" sz="2800" baseline="-25000" dirty="0" smtClean="0"/>
              <a:t>2</a:t>
            </a:r>
            <a:endParaRPr lang="en-US" sz="2800" b="1" i="1" baseline="-25000" dirty="0" smtClean="0"/>
          </a:p>
          <a:p>
            <a:pPr algn="ctr">
              <a:buNone/>
            </a:pPr>
            <a:endParaRPr lang="en-US" sz="2800" b="1" i="1" dirty="0" smtClean="0"/>
          </a:p>
          <a:p>
            <a:pPr>
              <a:buNone/>
            </a:pPr>
            <a:endParaRPr lang="en-US" sz="2800" b="1" i="1"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72</a:t>
            </a:fld>
            <a:endParaRPr lang="en-US" dirty="0"/>
          </a:p>
        </p:txBody>
      </p:sp>
      <p:cxnSp>
        <p:nvCxnSpPr>
          <p:cNvPr id="6" name="Straight Connector 5"/>
          <p:cNvCxnSpPr/>
          <p:nvPr/>
        </p:nvCxnSpPr>
        <p:spPr>
          <a:xfrm rot="5400000">
            <a:off x="1257300" y="2019300"/>
            <a:ext cx="1447800" cy="1588"/>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1981200" y="2743200"/>
            <a:ext cx="2286000" cy="1588"/>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rot="5400000">
            <a:off x="2362200" y="2057400"/>
            <a:ext cx="1371600" cy="1588"/>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1981200" y="2286000"/>
            <a:ext cx="1066800" cy="1588"/>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1981200" y="1828800"/>
            <a:ext cx="1066800" cy="1588"/>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2971800" y="1143000"/>
            <a:ext cx="260931" cy="369332"/>
          </a:xfrm>
          <a:prstGeom prst="rect">
            <a:avLst/>
          </a:prstGeom>
          <a:noFill/>
        </p:spPr>
        <p:txBody>
          <a:bodyPr wrap="square" rtlCol="0">
            <a:spAutoFit/>
          </a:bodyPr>
          <a:lstStyle/>
          <a:p>
            <a:r>
              <a:rPr lang="en-US" dirty="0" smtClean="0"/>
              <a:t>D</a:t>
            </a:r>
            <a:endParaRPr lang="en-US" dirty="0"/>
          </a:p>
        </p:txBody>
      </p:sp>
      <p:sp>
        <p:nvSpPr>
          <p:cNvPr id="16" name="TextBox 15"/>
          <p:cNvSpPr txBox="1"/>
          <p:nvPr/>
        </p:nvSpPr>
        <p:spPr>
          <a:xfrm>
            <a:off x="1676400" y="1676400"/>
            <a:ext cx="457200" cy="369332"/>
          </a:xfrm>
          <a:prstGeom prst="rect">
            <a:avLst/>
          </a:prstGeom>
          <a:noFill/>
        </p:spPr>
        <p:txBody>
          <a:bodyPr wrap="square" rtlCol="0">
            <a:spAutoFit/>
          </a:bodyPr>
          <a:lstStyle/>
          <a:p>
            <a:r>
              <a:rPr lang="en-US" dirty="0" smtClean="0"/>
              <a:t>Y</a:t>
            </a:r>
            <a:r>
              <a:rPr lang="en-US" baseline="-25000" dirty="0" smtClean="0"/>
              <a:t>1</a:t>
            </a:r>
            <a:endParaRPr lang="en-US" baseline="-25000" dirty="0"/>
          </a:p>
        </p:txBody>
      </p:sp>
      <p:sp>
        <p:nvSpPr>
          <p:cNvPr id="17" name="TextBox 16"/>
          <p:cNvSpPr txBox="1"/>
          <p:nvPr/>
        </p:nvSpPr>
        <p:spPr>
          <a:xfrm>
            <a:off x="1752600" y="2133600"/>
            <a:ext cx="337131" cy="369332"/>
          </a:xfrm>
          <a:prstGeom prst="rect">
            <a:avLst/>
          </a:prstGeom>
          <a:noFill/>
        </p:spPr>
        <p:txBody>
          <a:bodyPr wrap="square" rtlCol="0">
            <a:spAutoFit/>
          </a:bodyPr>
          <a:lstStyle/>
          <a:p>
            <a:r>
              <a:rPr lang="en-US" dirty="0" smtClean="0"/>
              <a:t>Y</a:t>
            </a:r>
            <a:endParaRPr lang="en-US" dirty="0"/>
          </a:p>
        </p:txBody>
      </p:sp>
      <p:sp>
        <p:nvSpPr>
          <p:cNvPr id="18" name="TextBox 17"/>
          <p:cNvSpPr txBox="1"/>
          <p:nvPr/>
        </p:nvSpPr>
        <p:spPr>
          <a:xfrm>
            <a:off x="1752600" y="2667000"/>
            <a:ext cx="337131" cy="369332"/>
          </a:xfrm>
          <a:prstGeom prst="rect">
            <a:avLst/>
          </a:prstGeom>
          <a:noFill/>
        </p:spPr>
        <p:txBody>
          <a:bodyPr wrap="square" rtlCol="0">
            <a:spAutoFit/>
          </a:bodyPr>
          <a:lstStyle/>
          <a:p>
            <a:r>
              <a:rPr lang="en-US" dirty="0" smtClean="0"/>
              <a:t>O</a:t>
            </a:r>
            <a:endParaRPr lang="en-US" dirty="0"/>
          </a:p>
        </p:txBody>
      </p:sp>
      <p:sp>
        <p:nvSpPr>
          <p:cNvPr id="19" name="TextBox 18"/>
          <p:cNvSpPr txBox="1"/>
          <p:nvPr/>
        </p:nvSpPr>
        <p:spPr>
          <a:xfrm>
            <a:off x="1828800" y="1066800"/>
            <a:ext cx="320922" cy="369332"/>
          </a:xfrm>
          <a:prstGeom prst="rect">
            <a:avLst/>
          </a:prstGeom>
          <a:noFill/>
        </p:spPr>
        <p:txBody>
          <a:bodyPr wrap="none" rtlCol="0">
            <a:spAutoFit/>
          </a:bodyPr>
          <a:lstStyle/>
          <a:p>
            <a:r>
              <a:rPr lang="en-US" dirty="0" smtClean="0"/>
              <a:t>Y</a:t>
            </a:r>
            <a:endParaRPr lang="en-US" dirty="0"/>
          </a:p>
        </p:txBody>
      </p:sp>
      <p:sp>
        <p:nvSpPr>
          <p:cNvPr id="20" name="TextBox 19"/>
          <p:cNvSpPr txBox="1"/>
          <p:nvPr/>
        </p:nvSpPr>
        <p:spPr>
          <a:xfrm>
            <a:off x="4267200" y="2590800"/>
            <a:ext cx="228600" cy="369332"/>
          </a:xfrm>
          <a:prstGeom prst="rect">
            <a:avLst/>
          </a:prstGeom>
          <a:noFill/>
        </p:spPr>
        <p:txBody>
          <a:bodyPr wrap="square" rtlCol="0">
            <a:spAutoFit/>
          </a:bodyPr>
          <a:lstStyle/>
          <a:p>
            <a:r>
              <a:rPr lang="en-US" dirty="0" smtClean="0"/>
              <a:t>X</a:t>
            </a:r>
            <a:endParaRPr lang="en-US" dirty="0"/>
          </a:p>
        </p:txBody>
      </p:sp>
      <p:sp>
        <p:nvSpPr>
          <p:cNvPr id="21" name="TextBox 20"/>
          <p:cNvSpPr txBox="1"/>
          <p:nvPr/>
        </p:nvSpPr>
        <p:spPr>
          <a:xfrm>
            <a:off x="2895600" y="2667000"/>
            <a:ext cx="413331" cy="369332"/>
          </a:xfrm>
          <a:prstGeom prst="rect">
            <a:avLst/>
          </a:prstGeom>
          <a:noFill/>
        </p:spPr>
        <p:txBody>
          <a:bodyPr wrap="square" rtlCol="0">
            <a:spAutoFit/>
          </a:bodyPr>
          <a:lstStyle/>
          <a:p>
            <a:r>
              <a:rPr lang="en-US" dirty="0" smtClean="0"/>
              <a:t>D</a:t>
            </a:r>
            <a:endParaRPr lang="en-US" dirty="0"/>
          </a:p>
        </p:txBody>
      </p:sp>
      <p:sp>
        <p:nvSpPr>
          <p:cNvPr id="22" name="TextBox 21"/>
          <p:cNvSpPr txBox="1"/>
          <p:nvPr/>
        </p:nvSpPr>
        <p:spPr>
          <a:xfrm>
            <a:off x="3352800" y="1600200"/>
            <a:ext cx="1447800" cy="369332"/>
          </a:xfrm>
          <a:prstGeom prst="rect">
            <a:avLst/>
          </a:prstGeom>
          <a:noFill/>
        </p:spPr>
        <p:txBody>
          <a:bodyPr wrap="square" rtlCol="0">
            <a:spAutoFit/>
          </a:bodyPr>
          <a:lstStyle/>
          <a:p>
            <a:r>
              <a:rPr lang="en-US" dirty="0" smtClean="0"/>
              <a:t>(</a:t>
            </a:r>
            <a:r>
              <a:rPr lang="en-US" dirty="0" err="1" smtClean="0"/>
              <a:t>E</a:t>
            </a:r>
            <a:r>
              <a:rPr lang="en-US" baseline="-25000" dirty="0" err="1" smtClean="0"/>
              <a:t>y</a:t>
            </a:r>
            <a:r>
              <a:rPr lang="en-US" dirty="0" smtClean="0"/>
              <a:t>=0)</a:t>
            </a:r>
            <a:endParaRPr lang="en-US" dirty="0"/>
          </a:p>
        </p:txBody>
      </p:sp>
      <p:cxnSp>
        <p:nvCxnSpPr>
          <p:cNvPr id="24" name="Straight Connector 23"/>
          <p:cNvCxnSpPr/>
          <p:nvPr/>
        </p:nvCxnSpPr>
        <p:spPr>
          <a:xfrm>
            <a:off x="5257800" y="5715000"/>
            <a:ext cx="1295400" cy="1588"/>
          </a:xfrm>
          <a:prstGeom prst="line">
            <a:avLst/>
          </a:prstGeom>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4495800" y="5410200"/>
            <a:ext cx="834112" cy="523220"/>
          </a:xfrm>
          <a:prstGeom prst="rect">
            <a:avLst/>
          </a:prstGeom>
          <a:noFill/>
        </p:spPr>
        <p:txBody>
          <a:bodyPr wrap="square" rtlCol="0">
            <a:spAutoFit/>
          </a:bodyPr>
          <a:lstStyle/>
          <a:p>
            <a:r>
              <a:rPr lang="en-US" sz="2800" dirty="0" err="1" smtClean="0"/>
              <a:t>E</a:t>
            </a:r>
            <a:r>
              <a:rPr lang="en-US" sz="2800" baseline="-25000" dirty="0" err="1" smtClean="0"/>
              <a:t>y</a:t>
            </a:r>
            <a:r>
              <a:rPr lang="en-US" sz="2800" dirty="0" smtClean="0"/>
              <a:t>=</a:t>
            </a:r>
            <a:endParaRPr lang="en-US" sz="28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610600" cy="5181600"/>
          </a:xfrm>
        </p:spPr>
        <p:txBody>
          <a:bodyPr/>
          <a:lstStyle/>
          <a:p>
            <a:r>
              <a:rPr lang="en-US" b="1" i="1" dirty="0" smtClean="0"/>
              <a:t>Total expenditure and income elasticity of demand:-</a:t>
            </a:r>
            <a:endParaRPr lang="en-US" dirty="0" smtClean="0"/>
          </a:p>
          <a:p>
            <a:pPr>
              <a:buNone/>
            </a:pPr>
            <a:r>
              <a:rPr lang="en-US" b="1" i="1" dirty="0" smtClean="0"/>
              <a:t>     </a:t>
            </a:r>
            <a:r>
              <a:rPr lang="en-US" dirty="0" smtClean="0"/>
              <a:t>The</a:t>
            </a:r>
            <a:r>
              <a:rPr lang="en-US" b="1" i="1" dirty="0" smtClean="0"/>
              <a:t> </a:t>
            </a:r>
            <a:r>
              <a:rPr lang="en-US" dirty="0" smtClean="0"/>
              <a:t>change in income of the consumers leads to no change in proportion of income spent is called income elasticity of demand equals to one. (</a:t>
            </a:r>
            <a:r>
              <a:rPr lang="en-US" dirty="0" err="1" smtClean="0"/>
              <a:t>E</a:t>
            </a:r>
            <a:r>
              <a:rPr lang="en-US" baseline="-25000" dirty="0" err="1" smtClean="0"/>
              <a:t>y</a:t>
            </a:r>
            <a:r>
              <a:rPr lang="en-US" baseline="-25000" dirty="0" smtClean="0"/>
              <a:t>=</a:t>
            </a:r>
            <a:r>
              <a:rPr lang="en-US" dirty="0" smtClean="0"/>
              <a:t> 1).</a:t>
            </a:r>
            <a:endParaRPr lang="en-US" baseline="-25000" dirty="0" smtClean="0"/>
          </a:p>
          <a:p>
            <a:pPr>
              <a:buNone/>
            </a:pPr>
            <a:r>
              <a:rPr lang="en-US" b="1" i="1" dirty="0" smtClean="0"/>
              <a:t>     </a:t>
            </a:r>
            <a:r>
              <a:rPr lang="en-US" dirty="0" smtClean="0"/>
              <a:t>when the proportion of income spent on goods and services increases due to increase in consumers income is called  income elasticity of demand greater than unity. (</a:t>
            </a:r>
            <a:r>
              <a:rPr lang="en-US" dirty="0" err="1" smtClean="0"/>
              <a:t>E</a:t>
            </a:r>
            <a:r>
              <a:rPr lang="en-US" baseline="-25000" dirty="0" err="1" smtClean="0"/>
              <a:t>y</a:t>
            </a:r>
            <a:r>
              <a:rPr lang="en-US" dirty="0" smtClean="0"/>
              <a:t> &gt;1).</a:t>
            </a:r>
          </a:p>
          <a:p>
            <a:pPr>
              <a:buNone/>
            </a:pPr>
            <a:r>
              <a:rPr lang="en-US" baseline="-25000" dirty="0" smtClean="0"/>
              <a:t>    </a:t>
            </a:r>
            <a:r>
              <a:rPr lang="en-US" dirty="0" smtClean="0"/>
              <a:t> If the proportion of income spent on the good decreases as income increases , income elasticity of demand is less than unity. (</a:t>
            </a:r>
            <a:r>
              <a:rPr lang="en-US" dirty="0" err="1" smtClean="0"/>
              <a:t>e</a:t>
            </a:r>
            <a:r>
              <a:rPr lang="en-US" baseline="-25000" dirty="0" err="1" smtClean="0"/>
              <a:t>y</a:t>
            </a:r>
            <a:r>
              <a:rPr lang="en-US" baseline="-25000" dirty="0" smtClean="0"/>
              <a:t> </a:t>
            </a:r>
            <a:r>
              <a:rPr lang="en-US" dirty="0" smtClean="0"/>
              <a:t> &lt;1)</a:t>
            </a:r>
            <a:endParaRPr lang="en-US" baseline="-25000" dirty="0" smtClean="0"/>
          </a:p>
          <a:p>
            <a:pPr>
              <a:buNone/>
            </a:pPr>
            <a:r>
              <a:rPr lang="en-US" b="1" i="1" dirty="0" smtClean="0"/>
              <a:t>     </a:t>
            </a:r>
            <a:endParaRPr lang="en-US" b="1" i="1"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73</a:t>
            </a:fld>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i="1" dirty="0" smtClean="0"/>
              <a:t>Point income elasticity of demand</a:t>
            </a:r>
            <a:endParaRPr lang="en-US" sz="3600" b="1" i="1" dirty="0"/>
          </a:p>
        </p:txBody>
      </p:sp>
      <p:sp>
        <p:nvSpPr>
          <p:cNvPr id="3" name="Content Placeholder 2"/>
          <p:cNvSpPr>
            <a:spLocks noGrp="1"/>
          </p:cNvSpPr>
          <p:nvPr>
            <p:ph idx="1"/>
          </p:nvPr>
        </p:nvSpPr>
        <p:spPr>
          <a:xfrm>
            <a:off x="533400" y="2087880"/>
            <a:ext cx="8229600" cy="4770120"/>
          </a:xfrm>
        </p:spPr>
        <p:txBody>
          <a:bodyPr/>
          <a:lstStyle/>
          <a:p>
            <a:r>
              <a:rPr lang="en-US" dirty="0" smtClean="0"/>
              <a:t>The measurement of income elasticity of demand at a point on the income demand curve can be explained by following fig. DD is the income demand curve which has positive slope. We wants to measure elasticity of demand at point B on linear demand curve DD.</a:t>
            </a:r>
            <a:endParaRPr lang="en-US"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74</a:t>
            </a:fld>
            <a:endParaRPr lang="en-US" dirty="0"/>
          </a:p>
        </p:txBody>
      </p:sp>
      <p:cxnSp>
        <p:nvCxnSpPr>
          <p:cNvPr id="6" name="Straight Connector 5"/>
          <p:cNvCxnSpPr/>
          <p:nvPr/>
        </p:nvCxnSpPr>
        <p:spPr>
          <a:xfrm rot="5400000">
            <a:off x="1677194" y="5334000"/>
            <a:ext cx="2285206" cy="794"/>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1752600" y="6477000"/>
            <a:ext cx="4114800" cy="158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V="1">
            <a:off x="2133600" y="5867400"/>
            <a:ext cx="1219200" cy="609600"/>
          </a:xfrm>
          <a:prstGeom prst="line">
            <a:avLst/>
          </a:prstGeom>
          <a:ln>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352800" y="4953000"/>
            <a:ext cx="1752600" cy="91440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rot="16200000" flipH="1">
            <a:off x="4152900" y="5753100"/>
            <a:ext cx="1371600" cy="7620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rot="5400000">
            <a:off x="3657600" y="5943600"/>
            <a:ext cx="1066800" cy="1588"/>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4191000" y="5410200"/>
            <a:ext cx="609600" cy="1588"/>
          </a:xfrm>
          <a:prstGeom prst="line">
            <a:avLst/>
          </a:prstGeom>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5105400" y="4724400"/>
            <a:ext cx="337131" cy="369332"/>
          </a:xfrm>
          <a:prstGeom prst="rect">
            <a:avLst/>
          </a:prstGeom>
          <a:noFill/>
        </p:spPr>
        <p:txBody>
          <a:bodyPr wrap="square" rtlCol="0">
            <a:spAutoFit/>
          </a:bodyPr>
          <a:lstStyle/>
          <a:p>
            <a:r>
              <a:rPr lang="en-US" dirty="0" smtClean="0"/>
              <a:t>D</a:t>
            </a:r>
            <a:endParaRPr lang="en-US" dirty="0"/>
          </a:p>
        </p:txBody>
      </p:sp>
      <p:sp>
        <p:nvSpPr>
          <p:cNvPr id="27" name="TextBox 26"/>
          <p:cNvSpPr txBox="1"/>
          <p:nvPr/>
        </p:nvSpPr>
        <p:spPr>
          <a:xfrm>
            <a:off x="3200400" y="5638800"/>
            <a:ext cx="357790" cy="369332"/>
          </a:xfrm>
          <a:prstGeom prst="rect">
            <a:avLst/>
          </a:prstGeom>
          <a:noFill/>
        </p:spPr>
        <p:txBody>
          <a:bodyPr wrap="none" rtlCol="0">
            <a:spAutoFit/>
          </a:bodyPr>
          <a:lstStyle/>
          <a:p>
            <a:r>
              <a:rPr lang="en-US" dirty="0" smtClean="0"/>
              <a:t>D</a:t>
            </a:r>
            <a:endParaRPr lang="en-US" dirty="0"/>
          </a:p>
        </p:txBody>
      </p:sp>
      <p:sp>
        <p:nvSpPr>
          <p:cNvPr id="28" name="TextBox 27"/>
          <p:cNvSpPr txBox="1"/>
          <p:nvPr/>
        </p:nvSpPr>
        <p:spPr>
          <a:xfrm>
            <a:off x="2590800" y="4038600"/>
            <a:ext cx="337131" cy="369332"/>
          </a:xfrm>
          <a:prstGeom prst="rect">
            <a:avLst/>
          </a:prstGeom>
          <a:noFill/>
        </p:spPr>
        <p:txBody>
          <a:bodyPr wrap="square" rtlCol="0">
            <a:spAutoFit/>
          </a:bodyPr>
          <a:lstStyle/>
          <a:p>
            <a:r>
              <a:rPr lang="en-US" dirty="0" smtClean="0"/>
              <a:t>Y</a:t>
            </a:r>
            <a:endParaRPr lang="en-US" dirty="0"/>
          </a:p>
        </p:txBody>
      </p:sp>
      <p:sp>
        <p:nvSpPr>
          <p:cNvPr id="29" name="TextBox 28"/>
          <p:cNvSpPr txBox="1"/>
          <p:nvPr/>
        </p:nvSpPr>
        <p:spPr>
          <a:xfrm>
            <a:off x="2590800" y="6400800"/>
            <a:ext cx="413331" cy="369332"/>
          </a:xfrm>
          <a:prstGeom prst="rect">
            <a:avLst/>
          </a:prstGeom>
          <a:noFill/>
        </p:spPr>
        <p:txBody>
          <a:bodyPr wrap="square" rtlCol="0">
            <a:spAutoFit/>
          </a:bodyPr>
          <a:lstStyle/>
          <a:p>
            <a:r>
              <a:rPr lang="en-US" dirty="0" smtClean="0"/>
              <a:t>O</a:t>
            </a:r>
            <a:endParaRPr lang="en-US" dirty="0"/>
          </a:p>
        </p:txBody>
      </p:sp>
      <p:sp>
        <p:nvSpPr>
          <p:cNvPr id="31" name="TextBox 30"/>
          <p:cNvSpPr txBox="1"/>
          <p:nvPr/>
        </p:nvSpPr>
        <p:spPr>
          <a:xfrm>
            <a:off x="1981200" y="6400800"/>
            <a:ext cx="337131" cy="369332"/>
          </a:xfrm>
          <a:prstGeom prst="rect">
            <a:avLst/>
          </a:prstGeom>
          <a:noFill/>
        </p:spPr>
        <p:txBody>
          <a:bodyPr wrap="square" rtlCol="0">
            <a:spAutoFit/>
          </a:bodyPr>
          <a:lstStyle/>
          <a:p>
            <a:r>
              <a:rPr lang="en-US" dirty="0" smtClean="0"/>
              <a:t>A</a:t>
            </a:r>
            <a:endParaRPr lang="en-US" dirty="0"/>
          </a:p>
        </p:txBody>
      </p:sp>
      <p:sp>
        <p:nvSpPr>
          <p:cNvPr id="32" name="TextBox 31"/>
          <p:cNvSpPr txBox="1"/>
          <p:nvPr/>
        </p:nvSpPr>
        <p:spPr>
          <a:xfrm>
            <a:off x="3962400" y="5181600"/>
            <a:ext cx="337131" cy="369332"/>
          </a:xfrm>
          <a:prstGeom prst="rect">
            <a:avLst/>
          </a:prstGeom>
          <a:noFill/>
        </p:spPr>
        <p:txBody>
          <a:bodyPr wrap="square" rtlCol="0">
            <a:spAutoFit/>
          </a:bodyPr>
          <a:lstStyle/>
          <a:p>
            <a:r>
              <a:rPr lang="en-US" dirty="0" smtClean="0"/>
              <a:t>B</a:t>
            </a:r>
            <a:endParaRPr lang="en-US" dirty="0"/>
          </a:p>
        </p:txBody>
      </p:sp>
      <p:sp>
        <p:nvSpPr>
          <p:cNvPr id="33" name="TextBox 32"/>
          <p:cNvSpPr txBox="1"/>
          <p:nvPr/>
        </p:nvSpPr>
        <p:spPr>
          <a:xfrm>
            <a:off x="4572000" y="4800600"/>
            <a:ext cx="413331" cy="369332"/>
          </a:xfrm>
          <a:prstGeom prst="rect">
            <a:avLst/>
          </a:prstGeom>
          <a:noFill/>
        </p:spPr>
        <p:txBody>
          <a:bodyPr wrap="square" rtlCol="0">
            <a:spAutoFit/>
          </a:bodyPr>
          <a:lstStyle/>
          <a:p>
            <a:r>
              <a:rPr lang="en-US" dirty="0" smtClean="0"/>
              <a:t>C</a:t>
            </a:r>
            <a:endParaRPr lang="en-US" dirty="0"/>
          </a:p>
        </p:txBody>
      </p:sp>
      <p:sp>
        <p:nvSpPr>
          <p:cNvPr id="34" name="TextBox 33"/>
          <p:cNvSpPr txBox="1"/>
          <p:nvPr/>
        </p:nvSpPr>
        <p:spPr>
          <a:xfrm>
            <a:off x="4800600" y="5257800"/>
            <a:ext cx="260931" cy="369332"/>
          </a:xfrm>
          <a:prstGeom prst="rect">
            <a:avLst/>
          </a:prstGeom>
          <a:noFill/>
        </p:spPr>
        <p:txBody>
          <a:bodyPr wrap="square" rtlCol="0">
            <a:spAutoFit/>
          </a:bodyPr>
          <a:lstStyle/>
          <a:p>
            <a:r>
              <a:rPr lang="en-US" dirty="0" smtClean="0"/>
              <a:t>P</a:t>
            </a:r>
            <a:endParaRPr lang="en-US" dirty="0"/>
          </a:p>
        </p:txBody>
      </p:sp>
      <p:sp>
        <p:nvSpPr>
          <p:cNvPr id="35" name="TextBox 34"/>
          <p:cNvSpPr txBox="1"/>
          <p:nvPr/>
        </p:nvSpPr>
        <p:spPr>
          <a:xfrm>
            <a:off x="4114800" y="6400800"/>
            <a:ext cx="260931" cy="369332"/>
          </a:xfrm>
          <a:prstGeom prst="rect">
            <a:avLst/>
          </a:prstGeom>
          <a:noFill/>
        </p:spPr>
        <p:txBody>
          <a:bodyPr wrap="square" rtlCol="0">
            <a:spAutoFit/>
          </a:bodyPr>
          <a:lstStyle/>
          <a:p>
            <a:r>
              <a:rPr lang="en-US" dirty="0" smtClean="0"/>
              <a:t>N</a:t>
            </a:r>
            <a:endParaRPr lang="en-US" dirty="0"/>
          </a:p>
        </p:txBody>
      </p:sp>
      <p:sp>
        <p:nvSpPr>
          <p:cNvPr id="36" name="TextBox 35"/>
          <p:cNvSpPr txBox="1"/>
          <p:nvPr/>
        </p:nvSpPr>
        <p:spPr>
          <a:xfrm>
            <a:off x="4800600" y="6400800"/>
            <a:ext cx="260931" cy="369332"/>
          </a:xfrm>
          <a:prstGeom prst="rect">
            <a:avLst/>
          </a:prstGeom>
          <a:noFill/>
        </p:spPr>
        <p:txBody>
          <a:bodyPr wrap="square" rtlCol="0">
            <a:spAutoFit/>
          </a:bodyPr>
          <a:lstStyle/>
          <a:p>
            <a:r>
              <a:rPr lang="en-US" dirty="0" smtClean="0"/>
              <a:t>M</a:t>
            </a:r>
            <a:endParaRPr lang="en-US" dirty="0"/>
          </a:p>
        </p:txBody>
      </p:sp>
      <p:sp>
        <p:nvSpPr>
          <p:cNvPr id="37" name="TextBox 36"/>
          <p:cNvSpPr txBox="1"/>
          <p:nvPr/>
        </p:nvSpPr>
        <p:spPr>
          <a:xfrm flipH="1">
            <a:off x="5715000" y="6324600"/>
            <a:ext cx="304799" cy="369332"/>
          </a:xfrm>
          <a:prstGeom prst="rect">
            <a:avLst/>
          </a:prstGeom>
          <a:noFill/>
        </p:spPr>
        <p:txBody>
          <a:bodyPr wrap="square" rtlCol="0">
            <a:spAutoFit/>
          </a:bodyPr>
          <a:lstStyle/>
          <a:p>
            <a:r>
              <a:rPr lang="en-US" dirty="0" smtClean="0"/>
              <a:t>X</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305800" cy="5562600"/>
          </a:xfrm>
        </p:spPr>
        <p:txBody>
          <a:bodyPr/>
          <a:lstStyle/>
          <a:p>
            <a:r>
              <a:rPr lang="en-US" dirty="0" smtClean="0"/>
              <a:t>In fig, initial income Y1 = BN, new income Y2= CM,</a:t>
            </a:r>
          </a:p>
          <a:p>
            <a:pPr>
              <a:buNone/>
            </a:pPr>
            <a:r>
              <a:rPr lang="en-US" dirty="0" smtClean="0"/>
              <a:t>     change in income ∆Y =PC, initial demand(Q)= ON</a:t>
            </a:r>
          </a:p>
          <a:p>
            <a:pPr>
              <a:buNone/>
            </a:pPr>
            <a:r>
              <a:rPr lang="en-US" dirty="0" smtClean="0"/>
              <a:t>      new demand Q1 =OM. Change in demand ∆Q= NM    or  BP, </a:t>
            </a:r>
          </a:p>
          <a:p>
            <a:pPr>
              <a:buNone/>
            </a:pPr>
            <a:r>
              <a:rPr lang="en-US" dirty="0" smtClean="0"/>
              <a:t>    now, extend the income demand curve DD up to point at A. since </a:t>
            </a:r>
            <a:r>
              <a:rPr lang="en-US" dirty="0" err="1" smtClean="0"/>
              <a:t>e</a:t>
            </a:r>
            <a:r>
              <a:rPr lang="en-US" baseline="-25000" dirty="0" err="1" smtClean="0"/>
              <a:t>y</a:t>
            </a:r>
            <a:r>
              <a:rPr lang="en-US" baseline="-25000" dirty="0" smtClean="0"/>
              <a:t> </a:t>
            </a:r>
            <a:r>
              <a:rPr lang="en-US" dirty="0" smtClean="0"/>
              <a:t> =       x    …………..(1)</a:t>
            </a:r>
          </a:p>
          <a:p>
            <a:pPr>
              <a:buNone/>
            </a:pPr>
            <a:r>
              <a:rPr lang="en-US" baseline="-25000" dirty="0" smtClean="0"/>
              <a:t>   </a:t>
            </a:r>
            <a:r>
              <a:rPr lang="en-US" dirty="0" smtClean="0"/>
              <a:t> </a:t>
            </a:r>
          </a:p>
          <a:p>
            <a:pPr>
              <a:buNone/>
            </a:pPr>
            <a:r>
              <a:rPr lang="en-US" dirty="0" smtClean="0"/>
              <a:t> at point B  </a:t>
            </a:r>
            <a:r>
              <a:rPr lang="en-US" dirty="0" err="1" smtClean="0"/>
              <a:t>e</a:t>
            </a:r>
            <a:r>
              <a:rPr lang="en-US" baseline="-25000" dirty="0" err="1" smtClean="0"/>
              <a:t>y</a:t>
            </a:r>
            <a:r>
              <a:rPr lang="en-US" baseline="-25000" dirty="0" smtClean="0"/>
              <a:t> </a:t>
            </a:r>
            <a:r>
              <a:rPr lang="en-US" dirty="0" smtClean="0"/>
              <a:t> =                           ………  (2)</a:t>
            </a:r>
          </a:p>
          <a:p>
            <a:pPr>
              <a:buNone/>
            </a:pPr>
            <a:r>
              <a:rPr lang="en-US" baseline="-25000" dirty="0" smtClean="0"/>
              <a:t>  </a:t>
            </a:r>
            <a:r>
              <a:rPr lang="en-US" dirty="0" smtClean="0"/>
              <a:t>  Now in triangles BPC and BNA;</a:t>
            </a:r>
          </a:p>
          <a:p>
            <a:pPr>
              <a:buNone/>
            </a:pPr>
            <a:r>
              <a:rPr lang="en-US" dirty="0" smtClean="0"/>
              <a:t>   &lt;CBP = &lt; BAN ( corresponding angles)</a:t>
            </a:r>
          </a:p>
          <a:p>
            <a:pPr>
              <a:buNone/>
            </a:pPr>
            <a:r>
              <a:rPr lang="en-US" dirty="0" smtClean="0"/>
              <a:t>    &lt;BPC =&lt; ANB (right angles}</a:t>
            </a:r>
          </a:p>
          <a:p>
            <a:pPr>
              <a:buNone/>
            </a:pPr>
            <a:r>
              <a:rPr lang="en-US" dirty="0" smtClean="0"/>
              <a:t>     &lt;NBA = &lt; PCB (remaining angles)</a:t>
            </a:r>
          </a:p>
          <a:p>
            <a:pPr>
              <a:buNone/>
            </a:pPr>
            <a:endParaRPr lang="en-US" baseline="-25000" dirty="0" smtClean="0"/>
          </a:p>
          <a:p>
            <a:pPr>
              <a:buNone/>
            </a:pPr>
            <a:endParaRPr lang="en-US" baseline="-25000"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75</a:t>
            </a:fld>
            <a:endParaRPr lang="en-US" dirty="0"/>
          </a:p>
        </p:txBody>
      </p:sp>
      <p:sp>
        <p:nvSpPr>
          <p:cNvPr id="6" name="TextBox 5"/>
          <p:cNvSpPr txBox="1"/>
          <p:nvPr/>
        </p:nvSpPr>
        <p:spPr>
          <a:xfrm>
            <a:off x="3048000" y="3276600"/>
            <a:ext cx="685800" cy="369332"/>
          </a:xfrm>
          <a:prstGeom prst="rect">
            <a:avLst/>
          </a:prstGeom>
          <a:noFill/>
        </p:spPr>
        <p:txBody>
          <a:bodyPr wrap="square" rtlCol="0">
            <a:spAutoFit/>
          </a:bodyPr>
          <a:lstStyle/>
          <a:p>
            <a:r>
              <a:rPr lang="en-US" dirty="0" smtClean="0"/>
              <a:t>∆Q</a:t>
            </a:r>
            <a:endParaRPr lang="en-US" dirty="0"/>
          </a:p>
        </p:txBody>
      </p:sp>
      <p:cxnSp>
        <p:nvCxnSpPr>
          <p:cNvPr id="8" name="Straight Connector 7"/>
          <p:cNvCxnSpPr/>
          <p:nvPr/>
        </p:nvCxnSpPr>
        <p:spPr>
          <a:xfrm>
            <a:off x="3124200" y="3581400"/>
            <a:ext cx="381000" cy="1588"/>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24200" y="3505200"/>
            <a:ext cx="609600" cy="369332"/>
          </a:xfrm>
          <a:prstGeom prst="rect">
            <a:avLst/>
          </a:prstGeom>
          <a:noFill/>
        </p:spPr>
        <p:txBody>
          <a:bodyPr wrap="square" rtlCol="0">
            <a:spAutoFit/>
          </a:bodyPr>
          <a:lstStyle/>
          <a:p>
            <a:r>
              <a:rPr lang="en-US" dirty="0" smtClean="0"/>
              <a:t>∆Y</a:t>
            </a:r>
            <a:endParaRPr lang="en-US" dirty="0"/>
          </a:p>
        </p:txBody>
      </p:sp>
      <p:sp>
        <p:nvSpPr>
          <p:cNvPr id="10" name="TextBox 9"/>
          <p:cNvSpPr txBox="1"/>
          <p:nvPr/>
        </p:nvSpPr>
        <p:spPr>
          <a:xfrm>
            <a:off x="3505200" y="3276600"/>
            <a:ext cx="413331" cy="369332"/>
          </a:xfrm>
          <a:prstGeom prst="rect">
            <a:avLst/>
          </a:prstGeom>
          <a:noFill/>
        </p:spPr>
        <p:txBody>
          <a:bodyPr wrap="square" rtlCol="0">
            <a:spAutoFit/>
          </a:bodyPr>
          <a:lstStyle/>
          <a:p>
            <a:r>
              <a:rPr lang="en-US" dirty="0" smtClean="0"/>
              <a:t>Y</a:t>
            </a:r>
            <a:endParaRPr lang="en-US" dirty="0"/>
          </a:p>
        </p:txBody>
      </p:sp>
      <p:cxnSp>
        <p:nvCxnSpPr>
          <p:cNvPr id="12" name="Straight Connector 11"/>
          <p:cNvCxnSpPr/>
          <p:nvPr/>
        </p:nvCxnSpPr>
        <p:spPr>
          <a:xfrm>
            <a:off x="3581400" y="35814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3581400" y="3581400"/>
            <a:ext cx="228600" cy="369332"/>
          </a:xfrm>
          <a:prstGeom prst="rect">
            <a:avLst/>
          </a:prstGeom>
          <a:noFill/>
        </p:spPr>
        <p:txBody>
          <a:bodyPr wrap="square" rtlCol="0">
            <a:spAutoFit/>
          </a:bodyPr>
          <a:lstStyle/>
          <a:p>
            <a:r>
              <a:rPr lang="en-US" dirty="0" smtClean="0"/>
              <a:t>Q</a:t>
            </a:r>
            <a:endParaRPr lang="en-US" dirty="0"/>
          </a:p>
        </p:txBody>
      </p:sp>
      <p:sp>
        <p:nvSpPr>
          <p:cNvPr id="18" name="TextBox 17"/>
          <p:cNvSpPr txBox="1"/>
          <p:nvPr/>
        </p:nvSpPr>
        <p:spPr>
          <a:xfrm>
            <a:off x="2895600" y="3962400"/>
            <a:ext cx="685799" cy="523220"/>
          </a:xfrm>
          <a:prstGeom prst="rect">
            <a:avLst/>
          </a:prstGeom>
          <a:noFill/>
        </p:spPr>
        <p:txBody>
          <a:bodyPr wrap="square" rtlCol="0">
            <a:spAutoFit/>
          </a:bodyPr>
          <a:lstStyle/>
          <a:p>
            <a:r>
              <a:rPr lang="en-US" sz="2800" dirty="0" smtClean="0"/>
              <a:t>BP</a:t>
            </a:r>
            <a:endParaRPr lang="en-US" sz="2800" dirty="0"/>
          </a:p>
        </p:txBody>
      </p:sp>
      <p:cxnSp>
        <p:nvCxnSpPr>
          <p:cNvPr id="20" name="Straight Connector 19"/>
          <p:cNvCxnSpPr/>
          <p:nvPr/>
        </p:nvCxnSpPr>
        <p:spPr>
          <a:xfrm>
            <a:off x="2819400" y="4419600"/>
            <a:ext cx="838200" cy="1588"/>
          </a:xfrm>
          <a:prstGeom prst="line">
            <a:avLst/>
          </a:prstGeom>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2819400" y="4343400"/>
            <a:ext cx="914400" cy="523220"/>
          </a:xfrm>
          <a:prstGeom prst="rect">
            <a:avLst/>
          </a:prstGeom>
          <a:noFill/>
        </p:spPr>
        <p:txBody>
          <a:bodyPr wrap="square" rtlCol="0">
            <a:spAutoFit/>
          </a:bodyPr>
          <a:lstStyle/>
          <a:p>
            <a:r>
              <a:rPr lang="en-US" sz="2800" dirty="0" smtClean="0"/>
              <a:t>PC</a:t>
            </a:r>
            <a:endParaRPr lang="en-US" sz="2800" dirty="0"/>
          </a:p>
        </p:txBody>
      </p:sp>
      <p:sp>
        <p:nvSpPr>
          <p:cNvPr id="26" name="TextBox 25"/>
          <p:cNvSpPr txBox="1"/>
          <p:nvPr/>
        </p:nvSpPr>
        <p:spPr>
          <a:xfrm>
            <a:off x="3581400" y="4191000"/>
            <a:ext cx="260931" cy="369332"/>
          </a:xfrm>
          <a:prstGeom prst="rect">
            <a:avLst/>
          </a:prstGeom>
          <a:noFill/>
        </p:spPr>
        <p:txBody>
          <a:bodyPr wrap="square" rtlCol="0">
            <a:spAutoFit/>
          </a:bodyPr>
          <a:lstStyle/>
          <a:p>
            <a:r>
              <a:rPr lang="en-US" dirty="0" smtClean="0"/>
              <a:t>x</a:t>
            </a:r>
            <a:endParaRPr lang="en-US" dirty="0"/>
          </a:p>
        </p:txBody>
      </p:sp>
      <p:sp>
        <p:nvSpPr>
          <p:cNvPr id="27" name="TextBox 26"/>
          <p:cNvSpPr txBox="1"/>
          <p:nvPr/>
        </p:nvSpPr>
        <p:spPr>
          <a:xfrm>
            <a:off x="3886200" y="3962400"/>
            <a:ext cx="685800" cy="523220"/>
          </a:xfrm>
          <a:prstGeom prst="rect">
            <a:avLst/>
          </a:prstGeom>
          <a:noFill/>
        </p:spPr>
        <p:txBody>
          <a:bodyPr wrap="square" rtlCol="0">
            <a:spAutoFit/>
          </a:bodyPr>
          <a:lstStyle/>
          <a:p>
            <a:r>
              <a:rPr lang="en-US" sz="2800" dirty="0" smtClean="0"/>
              <a:t>BN</a:t>
            </a:r>
            <a:endParaRPr lang="en-US" sz="2800" dirty="0"/>
          </a:p>
        </p:txBody>
      </p:sp>
      <p:cxnSp>
        <p:nvCxnSpPr>
          <p:cNvPr id="29" name="Straight Connector 28"/>
          <p:cNvCxnSpPr/>
          <p:nvPr/>
        </p:nvCxnSpPr>
        <p:spPr>
          <a:xfrm>
            <a:off x="4038600" y="4419600"/>
            <a:ext cx="381000" cy="1588"/>
          </a:xfrm>
          <a:prstGeom prst="line">
            <a:avLst/>
          </a:prstGeom>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3886200" y="4419600"/>
            <a:ext cx="1066800" cy="523220"/>
          </a:xfrm>
          <a:prstGeom prst="rect">
            <a:avLst/>
          </a:prstGeom>
          <a:noFill/>
        </p:spPr>
        <p:txBody>
          <a:bodyPr wrap="square" rtlCol="0">
            <a:spAutoFit/>
          </a:bodyPr>
          <a:lstStyle/>
          <a:p>
            <a:r>
              <a:rPr lang="en-US" sz="2800" dirty="0" smtClean="0"/>
              <a:t>ON  </a:t>
            </a:r>
            <a:endParaRPr lang="en-US" sz="28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35480"/>
            <a:ext cx="8229600" cy="4922520"/>
          </a:xfrm>
        </p:spPr>
        <p:txBody>
          <a:bodyPr>
            <a:normAutofit/>
          </a:bodyPr>
          <a:lstStyle/>
          <a:p>
            <a:r>
              <a:rPr lang="en-US" dirty="0" smtClean="0"/>
              <a:t>Therefore, the triangles BPC and BNA are similar.</a:t>
            </a:r>
          </a:p>
          <a:p>
            <a:pPr>
              <a:buNone/>
            </a:pPr>
            <a:r>
              <a:rPr lang="en-US" dirty="0" smtClean="0"/>
              <a:t>     hence,                          </a:t>
            </a:r>
          </a:p>
          <a:p>
            <a:pPr>
              <a:buNone/>
            </a:pPr>
            <a:endParaRPr lang="en-US" dirty="0" smtClean="0"/>
          </a:p>
          <a:p>
            <a:pPr>
              <a:buNone/>
            </a:pPr>
            <a:r>
              <a:rPr lang="en-US" dirty="0" smtClean="0"/>
              <a:t>       substitute this value in equation (2), we get </a:t>
            </a:r>
          </a:p>
          <a:p>
            <a:pPr>
              <a:buNone/>
            </a:pPr>
            <a:r>
              <a:rPr lang="en-US" dirty="0" smtClean="0"/>
              <a:t>    </a:t>
            </a:r>
            <a:r>
              <a:rPr lang="en-US" dirty="0" err="1" smtClean="0"/>
              <a:t>ey</a:t>
            </a:r>
            <a:r>
              <a:rPr lang="en-US" dirty="0" smtClean="0"/>
              <a:t> =          ∙       =          </a:t>
            </a:r>
          </a:p>
          <a:p>
            <a:pPr>
              <a:buNone/>
            </a:pPr>
            <a:r>
              <a:rPr lang="en-US" dirty="0" smtClean="0"/>
              <a:t>  Thus, income elasticity of demand at any point on income demand curve is equal to former part AN divided by the latter ON. If the extended demand curve sloping downward meets the X axis to the left of </a:t>
            </a:r>
          </a:p>
          <a:p>
            <a:pPr>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76</a:t>
            </a:fld>
            <a:endParaRPr lang="en-US" dirty="0"/>
          </a:p>
        </p:txBody>
      </p:sp>
      <p:sp>
        <p:nvSpPr>
          <p:cNvPr id="5" name="TextBox 4"/>
          <p:cNvSpPr txBox="1"/>
          <p:nvPr/>
        </p:nvSpPr>
        <p:spPr>
          <a:xfrm>
            <a:off x="1905001" y="2362200"/>
            <a:ext cx="914399" cy="523220"/>
          </a:xfrm>
          <a:prstGeom prst="rect">
            <a:avLst/>
          </a:prstGeom>
          <a:noFill/>
        </p:spPr>
        <p:txBody>
          <a:bodyPr wrap="square" rtlCol="0">
            <a:spAutoFit/>
          </a:bodyPr>
          <a:lstStyle/>
          <a:p>
            <a:r>
              <a:rPr lang="en-US" sz="2800" dirty="0" smtClean="0"/>
              <a:t>BP</a:t>
            </a:r>
            <a:endParaRPr lang="en-US" sz="2800" dirty="0"/>
          </a:p>
        </p:txBody>
      </p:sp>
      <p:cxnSp>
        <p:nvCxnSpPr>
          <p:cNvPr id="7" name="Straight Connector 6"/>
          <p:cNvCxnSpPr/>
          <p:nvPr/>
        </p:nvCxnSpPr>
        <p:spPr>
          <a:xfrm>
            <a:off x="1981200" y="2819400"/>
            <a:ext cx="457200" cy="1588"/>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1828800" y="2819400"/>
            <a:ext cx="838200" cy="523220"/>
          </a:xfrm>
          <a:prstGeom prst="rect">
            <a:avLst/>
          </a:prstGeom>
          <a:noFill/>
        </p:spPr>
        <p:txBody>
          <a:bodyPr wrap="square" rtlCol="0">
            <a:spAutoFit/>
          </a:bodyPr>
          <a:lstStyle/>
          <a:p>
            <a:r>
              <a:rPr lang="en-US" sz="2800" dirty="0" smtClean="0"/>
              <a:t>PC</a:t>
            </a:r>
            <a:endParaRPr lang="en-US" sz="2800" dirty="0"/>
          </a:p>
        </p:txBody>
      </p:sp>
      <p:sp>
        <p:nvSpPr>
          <p:cNvPr id="12" name="TextBox 11"/>
          <p:cNvSpPr txBox="1"/>
          <p:nvPr/>
        </p:nvSpPr>
        <p:spPr>
          <a:xfrm>
            <a:off x="2590800" y="2590800"/>
            <a:ext cx="184731" cy="523220"/>
          </a:xfrm>
          <a:prstGeom prst="rect">
            <a:avLst/>
          </a:prstGeom>
          <a:noFill/>
        </p:spPr>
        <p:txBody>
          <a:bodyPr wrap="square" rtlCol="0">
            <a:spAutoFit/>
          </a:bodyPr>
          <a:lstStyle/>
          <a:p>
            <a:r>
              <a:rPr lang="en-US" sz="2800" dirty="0" smtClean="0"/>
              <a:t>=</a:t>
            </a:r>
            <a:endParaRPr lang="en-US" sz="2800" dirty="0"/>
          </a:p>
        </p:txBody>
      </p:sp>
      <p:sp>
        <p:nvSpPr>
          <p:cNvPr id="13" name="TextBox 12"/>
          <p:cNvSpPr txBox="1"/>
          <p:nvPr/>
        </p:nvSpPr>
        <p:spPr>
          <a:xfrm>
            <a:off x="3048000" y="2438400"/>
            <a:ext cx="762000" cy="523220"/>
          </a:xfrm>
          <a:prstGeom prst="rect">
            <a:avLst/>
          </a:prstGeom>
          <a:noFill/>
        </p:spPr>
        <p:txBody>
          <a:bodyPr wrap="square" rtlCol="0">
            <a:spAutoFit/>
          </a:bodyPr>
          <a:lstStyle/>
          <a:p>
            <a:r>
              <a:rPr lang="en-US" sz="2800" dirty="0" smtClean="0"/>
              <a:t>AN</a:t>
            </a:r>
            <a:endParaRPr lang="en-US" sz="2800" dirty="0"/>
          </a:p>
        </p:txBody>
      </p:sp>
      <p:cxnSp>
        <p:nvCxnSpPr>
          <p:cNvPr id="15" name="Straight Connector 14"/>
          <p:cNvCxnSpPr/>
          <p:nvPr/>
        </p:nvCxnSpPr>
        <p:spPr>
          <a:xfrm>
            <a:off x="3124200" y="2895600"/>
            <a:ext cx="609600" cy="1588"/>
          </a:xfrm>
          <a:prstGeom prst="line">
            <a:avLst/>
          </a:prstGeom>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3124200" y="2895600"/>
            <a:ext cx="914400" cy="523220"/>
          </a:xfrm>
          <a:prstGeom prst="rect">
            <a:avLst/>
          </a:prstGeom>
          <a:noFill/>
        </p:spPr>
        <p:txBody>
          <a:bodyPr wrap="square" rtlCol="0">
            <a:spAutoFit/>
          </a:bodyPr>
          <a:lstStyle/>
          <a:p>
            <a:r>
              <a:rPr lang="en-US" sz="2800" dirty="0" smtClean="0"/>
              <a:t>BN</a:t>
            </a:r>
            <a:endParaRPr lang="en-US" sz="2800" dirty="0"/>
          </a:p>
        </p:txBody>
      </p:sp>
      <p:sp>
        <p:nvSpPr>
          <p:cNvPr id="17" name="TextBox 16"/>
          <p:cNvSpPr txBox="1"/>
          <p:nvPr/>
        </p:nvSpPr>
        <p:spPr>
          <a:xfrm>
            <a:off x="1676400" y="3810000"/>
            <a:ext cx="685800" cy="369332"/>
          </a:xfrm>
          <a:prstGeom prst="rect">
            <a:avLst/>
          </a:prstGeom>
          <a:noFill/>
        </p:spPr>
        <p:txBody>
          <a:bodyPr wrap="square" rtlCol="0">
            <a:spAutoFit/>
          </a:bodyPr>
          <a:lstStyle/>
          <a:p>
            <a:r>
              <a:rPr lang="en-US" dirty="0" smtClean="0"/>
              <a:t>AN</a:t>
            </a:r>
            <a:endParaRPr lang="en-US" dirty="0"/>
          </a:p>
        </p:txBody>
      </p:sp>
      <p:cxnSp>
        <p:nvCxnSpPr>
          <p:cNvPr id="19" name="Straight Connector 18"/>
          <p:cNvCxnSpPr/>
          <p:nvPr/>
        </p:nvCxnSpPr>
        <p:spPr>
          <a:xfrm>
            <a:off x="1752600" y="4114800"/>
            <a:ext cx="457200" cy="1588"/>
          </a:xfrm>
          <a:prstGeom prst="line">
            <a:avLst/>
          </a:prstGeom>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1676400" y="4114800"/>
            <a:ext cx="533400" cy="369332"/>
          </a:xfrm>
          <a:prstGeom prst="rect">
            <a:avLst/>
          </a:prstGeom>
          <a:noFill/>
        </p:spPr>
        <p:txBody>
          <a:bodyPr wrap="square" rtlCol="0">
            <a:spAutoFit/>
          </a:bodyPr>
          <a:lstStyle/>
          <a:p>
            <a:r>
              <a:rPr lang="en-US" dirty="0" smtClean="0"/>
              <a:t>BN</a:t>
            </a:r>
            <a:endParaRPr lang="en-US" dirty="0"/>
          </a:p>
        </p:txBody>
      </p:sp>
      <p:sp>
        <p:nvSpPr>
          <p:cNvPr id="21" name="TextBox 20"/>
          <p:cNvSpPr txBox="1"/>
          <p:nvPr/>
        </p:nvSpPr>
        <p:spPr>
          <a:xfrm>
            <a:off x="2362200" y="3733800"/>
            <a:ext cx="609600" cy="369332"/>
          </a:xfrm>
          <a:prstGeom prst="rect">
            <a:avLst/>
          </a:prstGeom>
          <a:noFill/>
        </p:spPr>
        <p:txBody>
          <a:bodyPr wrap="square" rtlCol="0">
            <a:spAutoFit/>
          </a:bodyPr>
          <a:lstStyle/>
          <a:p>
            <a:r>
              <a:rPr lang="en-US" dirty="0" smtClean="0"/>
              <a:t>BN</a:t>
            </a:r>
            <a:endParaRPr lang="en-US" dirty="0"/>
          </a:p>
        </p:txBody>
      </p:sp>
      <p:cxnSp>
        <p:nvCxnSpPr>
          <p:cNvPr id="23" name="Straight Connector 22"/>
          <p:cNvCxnSpPr/>
          <p:nvPr/>
        </p:nvCxnSpPr>
        <p:spPr>
          <a:xfrm>
            <a:off x="2438400" y="4114800"/>
            <a:ext cx="304800" cy="1588"/>
          </a:xfrm>
          <a:prstGeom prst="line">
            <a:avLst/>
          </a:prstGeom>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2362200" y="4114800"/>
            <a:ext cx="609600" cy="369332"/>
          </a:xfrm>
          <a:prstGeom prst="rect">
            <a:avLst/>
          </a:prstGeom>
          <a:noFill/>
        </p:spPr>
        <p:txBody>
          <a:bodyPr wrap="square" rtlCol="0">
            <a:spAutoFit/>
          </a:bodyPr>
          <a:lstStyle/>
          <a:p>
            <a:r>
              <a:rPr lang="en-US" dirty="0" smtClean="0"/>
              <a:t>ON</a:t>
            </a:r>
            <a:endParaRPr lang="en-US" dirty="0"/>
          </a:p>
        </p:txBody>
      </p:sp>
      <p:sp>
        <p:nvSpPr>
          <p:cNvPr id="27" name="TextBox 26"/>
          <p:cNvSpPr txBox="1"/>
          <p:nvPr/>
        </p:nvSpPr>
        <p:spPr>
          <a:xfrm>
            <a:off x="3352800" y="3733800"/>
            <a:ext cx="533400" cy="369332"/>
          </a:xfrm>
          <a:prstGeom prst="rect">
            <a:avLst/>
          </a:prstGeom>
          <a:noFill/>
        </p:spPr>
        <p:txBody>
          <a:bodyPr wrap="square" rtlCol="0">
            <a:spAutoFit/>
          </a:bodyPr>
          <a:lstStyle/>
          <a:p>
            <a:r>
              <a:rPr lang="en-US" dirty="0" smtClean="0"/>
              <a:t>AN</a:t>
            </a:r>
            <a:endParaRPr lang="en-US" dirty="0"/>
          </a:p>
        </p:txBody>
      </p:sp>
      <p:cxnSp>
        <p:nvCxnSpPr>
          <p:cNvPr id="29" name="Straight Connector 28"/>
          <p:cNvCxnSpPr/>
          <p:nvPr/>
        </p:nvCxnSpPr>
        <p:spPr>
          <a:xfrm>
            <a:off x="3429000" y="4038600"/>
            <a:ext cx="381000" cy="1588"/>
          </a:xfrm>
          <a:prstGeom prst="line">
            <a:avLst/>
          </a:prstGeom>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3352800" y="4038600"/>
            <a:ext cx="609600" cy="369332"/>
          </a:xfrm>
          <a:prstGeom prst="rect">
            <a:avLst/>
          </a:prstGeom>
          <a:noFill/>
        </p:spPr>
        <p:txBody>
          <a:bodyPr wrap="square" rtlCol="0">
            <a:spAutoFit/>
          </a:bodyPr>
          <a:lstStyle/>
          <a:p>
            <a:r>
              <a:rPr lang="en-US" dirty="0" smtClean="0"/>
              <a:t>ON</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lstStyle/>
          <a:p>
            <a:r>
              <a:rPr lang="en-US" dirty="0" smtClean="0"/>
              <a:t>the point of origin, income elasticity of demand will be greater than one. And if demand curve meets the X axis at origin </a:t>
            </a:r>
            <a:r>
              <a:rPr lang="en-US" dirty="0" err="1" smtClean="0"/>
              <a:t>e</a:t>
            </a:r>
            <a:r>
              <a:rPr lang="en-US" baseline="-25000" dirty="0" err="1" smtClean="0"/>
              <a:t>y</a:t>
            </a:r>
            <a:r>
              <a:rPr lang="en-US" dirty="0" smtClean="0"/>
              <a:t>= 1. if the extended demand curve meets the x axis at right of the point of origin </a:t>
            </a:r>
            <a:r>
              <a:rPr lang="en-US" dirty="0" err="1" smtClean="0"/>
              <a:t>e</a:t>
            </a:r>
            <a:r>
              <a:rPr lang="en-US" baseline="-25000" dirty="0" err="1" smtClean="0"/>
              <a:t>y</a:t>
            </a:r>
            <a:r>
              <a:rPr lang="en-US" dirty="0" smtClean="0"/>
              <a:t> &lt;1.</a:t>
            </a:r>
          </a:p>
          <a:p>
            <a:pPr>
              <a:buNone/>
            </a:pPr>
            <a:r>
              <a:rPr lang="en-US" b="1" i="1" dirty="0" smtClean="0"/>
              <a:t>    Income elasticity of demand in case of non-linear income demand curve.</a:t>
            </a:r>
            <a:endParaRPr lang="en-US" b="1" i="1"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77</a:t>
            </a:fld>
            <a:endParaRPr lang="en-US" dirty="0"/>
          </a:p>
        </p:txBody>
      </p:sp>
      <p:cxnSp>
        <p:nvCxnSpPr>
          <p:cNvPr id="6" name="Straight Connector 5"/>
          <p:cNvCxnSpPr/>
          <p:nvPr/>
        </p:nvCxnSpPr>
        <p:spPr>
          <a:xfrm rot="5400000">
            <a:off x="457994" y="4800600"/>
            <a:ext cx="2437606" cy="794"/>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1143000" y="6019800"/>
            <a:ext cx="3962400" cy="1588"/>
          </a:xfrm>
          <a:prstGeom prst="line">
            <a:avLst/>
          </a:prstGeom>
        </p:spPr>
        <p:style>
          <a:lnRef idx="1">
            <a:schemeClr val="dk1"/>
          </a:lnRef>
          <a:fillRef idx="0">
            <a:schemeClr val="dk1"/>
          </a:fillRef>
          <a:effectRef idx="0">
            <a:schemeClr val="dk1"/>
          </a:effectRef>
          <a:fontRef idx="minor">
            <a:schemeClr val="tx1"/>
          </a:fontRef>
        </p:style>
      </p:cxnSp>
      <p:sp>
        <p:nvSpPr>
          <p:cNvPr id="9" name="Arc 8"/>
          <p:cNvSpPr/>
          <p:nvPr/>
        </p:nvSpPr>
        <p:spPr>
          <a:xfrm rot="1501475">
            <a:off x="1228368" y="2878257"/>
            <a:ext cx="1565259" cy="2552374"/>
          </a:xfrm>
          <a:prstGeom prst="arc">
            <a:avLst>
              <a:gd name="adj1" fmla="val 18512493"/>
              <a:gd name="adj2" fmla="val 4403321"/>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1" name="Straight Connector 10"/>
          <p:cNvCxnSpPr/>
          <p:nvPr/>
        </p:nvCxnSpPr>
        <p:spPr>
          <a:xfrm rot="10800000" flipV="1">
            <a:off x="1295400" y="3810000"/>
            <a:ext cx="2286000" cy="2209800"/>
          </a:xfrm>
          <a:prstGeom prst="line">
            <a:avLst/>
          </a:prstGeom>
          <a:ln>
            <a:prstDash val="sysDash"/>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2133600" y="4648200"/>
            <a:ext cx="337131" cy="369332"/>
          </a:xfrm>
          <a:prstGeom prst="rect">
            <a:avLst/>
          </a:prstGeom>
          <a:noFill/>
        </p:spPr>
        <p:txBody>
          <a:bodyPr wrap="square" rtlCol="0">
            <a:spAutoFit/>
          </a:bodyPr>
          <a:lstStyle/>
          <a:p>
            <a:r>
              <a:rPr lang="en-US" dirty="0" smtClean="0"/>
              <a:t>A</a:t>
            </a:r>
            <a:endParaRPr lang="en-US" dirty="0"/>
          </a:p>
        </p:txBody>
      </p:sp>
      <p:sp>
        <p:nvSpPr>
          <p:cNvPr id="16" name="TextBox 15"/>
          <p:cNvSpPr txBox="1"/>
          <p:nvPr/>
        </p:nvSpPr>
        <p:spPr>
          <a:xfrm>
            <a:off x="5029200" y="5943600"/>
            <a:ext cx="337131" cy="369332"/>
          </a:xfrm>
          <a:prstGeom prst="rect">
            <a:avLst/>
          </a:prstGeom>
          <a:noFill/>
        </p:spPr>
        <p:txBody>
          <a:bodyPr wrap="square" rtlCol="0">
            <a:spAutoFit/>
          </a:bodyPr>
          <a:lstStyle/>
          <a:p>
            <a:r>
              <a:rPr lang="en-US" dirty="0" smtClean="0"/>
              <a:t>X</a:t>
            </a:r>
            <a:endParaRPr lang="en-US" dirty="0"/>
          </a:p>
        </p:txBody>
      </p:sp>
      <p:cxnSp>
        <p:nvCxnSpPr>
          <p:cNvPr id="18" name="Straight Connector 17"/>
          <p:cNvCxnSpPr/>
          <p:nvPr/>
        </p:nvCxnSpPr>
        <p:spPr>
          <a:xfrm rot="16200000" flipH="1">
            <a:off x="1814883" y="5500317"/>
            <a:ext cx="1002268" cy="60034"/>
          </a:xfrm>
          <a:prstGeom prst="line">
            <a:avLst/>
          </a:prstGeom>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2209801" y="5943600"/>
            <a:ext cx="304800" cy="369332"/>
          </a:xfrm>
          <a:prstGeom prst="rect">
            <a:avLst/>
          </a:prstGeom>
          <a:noFill/>
        </p:spPr>
        <p:txBody>
          <a:bodyPr wrap="square" rtlCol="0">
            <a:spAutoFit/>
          </a:bodyPr>
          <a:lstStyle/>
          <a:p>
            <a:r>
              <a:rPr lang="en-US" dirty="0" smtClean="0"/>
              <a:t>Q</a:t>
            </a:r>
            <a:endParaRPr lang="en-US" dirty="0"/>
          </a:p>
        </p:txBody>
      </p:sp>
      <p:sp>
        <p:nvSpPr>
          <p:cNvPr id="22" name="TextBox 21"/>
          <p:cNvSpPr txBox="1"/>
          <p:nvPr/>
        </p:nvSpPr>
        <p:spPr>
          <a:xfrm>
            <a:off x="1524000" y="5943600"/>
            <a:ext cx="304800" cy="369332"/>
          </a:xfrm>
          <a:prstGeom prst="rect">
            <a:avLst/>
          </a:prstGeom>
          <a:noFill/>
        </p:spPr>
        <p:txBody>
          <a:bodyPr wrap="square" rtlCol="0">
            <a:spAutoFit/>
          </a:bodyPr>
          <a:lstStyle/>
          <a:p>
            <a:r>
              <a:rPr lang="en-US" dirty="0" smtClean="0"/>
              <a:t>O</a:t>
            </a:r>
            <a:endParaRPr lang="en-US" dirty="0"/>
          </a:p>
        </p:txBody>
      </p:sp>
      <p:sp>
        <p:nvSpPr>
          <p:cNvPr id="23" name="TextBox 22"/>
          <p:cNvSpPr txBox="1"/>
          <p:nvPr/>
        </p:nvSpPr>
        <p:spPr>
          <a:xfrm>
            <a:off x="1219200" y="5943600"/>
            <a:ext cx="330540" cy="369332"/>
          </a:xfrm>
          <a:prstGeom prst="rect">
            <a:avLst/>
          </a:prstGeom>
          <a:noFill/>
        </p:spPr>
        <p:txBody>
          <a:bodyPr wrap="none" rtlCol="0">
            <a:spAutoFit/>
          </a:bodyPr>
          <a:lstStyle/>
          <a:p>
            <a:r>
              <a:rPr lang="en-US" dirty="0" smtClean="0"/>
              <a:t>R</a:t>
            </a:r>
            <a:endParaRPr lang="en-US" dirty="0"/>
          </a:p>
        </p:txBody>
      </p:sp>
      <p:sp>
        <p:nvSpPr>
          <p:cNvPr id="24" name="TextBox 23"/>
          <p:cNvSpPr txBox="1"/>
          <p:nvPr/>
        </p:nvSpPr>
        <p:spPr>
          <a:xfrm>
            <a:off x="2819400" y="3581400"/>
            <a:ext cx="337131" cy="369332"/>
          </a:xfrm>
          <a:prstGeom prst="rect">
            <a:avLst/>
          </a:prstGeom>
          <a:noFill/>
        </p:spPr>
        <p:txBody>
          <a:bodyPr wrap="square" rtlCol="0">
            <a:spAutoFit/>
          </a:bodyPr>
          <a:lstStyle/>
          <a:p>
            <a:r>
              <a:rPr lang="en-US" dirty="0" smtClean="0"/>
              <a:t>D</a:t>
            </a:r>
            <a:endParaRPr lang="en-US" dirty="0"/>
          </a:p>
        </p:txBody>
      </p:sp>
      <p:sp>
        <p:nvSpPr>
          <p:cNvPr id="25" name="TextBox 24"/>
          <p:cNvSpPr txBox="1"/>
          <p:nvPr/>
        </p:nvSpPr>
        <p:spPr>
          <a:xfrm>
            <a:off x="1676400" y="5029200"/>
            <a:ext cx="357790" cy="369332"/>
          </a:xfrm>
          <a:prstGeom prst="rect">
            <a:avLst/>
          </a:prstGeom>
          <a:noFill/>
        </p:spPr>
        <p:txBody>
          <a:bodyPr wrap="none" rtlCol="0">
            <a:spAutoFit/>
          </a:bodyPr>
          <a:lstStyle/>
          <a:p>
            <a:r>
              <a:rPr lang="en-US" dirty="0" smtClean="0"/>
              <a:t>D</a:t>
            </a:r>
            <a:endParaRPr lang="en-US" dirty="0"/>
          </a:p>
        </p:txBody>
      </p:sp>
      <p:sp>
        <p:nvSpPr>
          <p:cNvPr id="26" name="TextBox 25"/>
          <p:cNvSpPr txBox="1"/>
          <p:nvPr/>
        </p:nvSpPr>
        <p:spPr>
          <a:xfrm flipH="1">
            <a:off x="1447799" y="3505200"/>
            <a:ext cx="304800" cy="369332"/>
          </a:xfrm>
          <a:prstGeom prst="rect">
            <a:avLst/>
          </a:prstGeom>
          <a:noFill/>
        </p:spPr>
        <p:txBody>
          <a:bodyPr wrap="square" rtlCol="0">
            <a:spAutoFit/>
          </a:bodyPr>
          <a:lstStyle/>
          <a:p>
            <a:r>
              <a:rPr lang="en-US" dirty="0" smtClean="0"/>
              <a:t>Y</a:t>
            </a:r>
            <a:endParaRPr lang="en-US" dirty="0"/>
          </a:p>
        </p:txBody>
      </p:sp>
      <p:sp>
        <p:nvSpPr>
          <p:cNvPr id="27" name="TextBox 26"/>
          <p:cNvSpPr txBox="1"/>
          <p:nvPr/>
        </p:nvSpPr>
        <p:spPr>
          <a:xfrm>
            <a:off x="3429000" y="3657600"/>
            <a:ext cx="413331" cy="369332"/>
          </a:xfrm>
          <a:prstGeom prst="rect">
            <a:avLst/>
          </a:prstGeom>
          <a:noFill/>
        </p:spPr>
        <p:txBody>
          <a:bodyPr wrap="square" rtlCol="0">
            <a:spAutoFit/>
          </a:bodyPr>
          <a:lstStyle/>
          <a:p>
            <a:r>
              <a:rPr lang="en-US" dirty="0" smtClean="0"/>
              <a:t>R</a:t>
            </a:r>
            <a:r>
              <a:rPr lang="en-US" baseline="-25000" dirty="0" smtClean="0"/>
              <a:t>1</a:t>
            </a:r>
            <a:endParaRPr lang="en-US" baseline="-25000" dirty="0"/>
          </a:p>
        </p:txBody>
      </p:sp>
      <p:sp>
        <p:nvSpPr>
          <p:cNvPr id="29" name="TextBox 28"/>
          <p:cNvSpPr txBox="1"/>
          <p:nvPr/>
        </p:nvSpPr>
        <p:spPr>
          <a:xfrm>
            <a:off x="4419600" y="4191000"/>
            <a:ext cx="838200" cy="523220"/>
          </a:xfrm>
          <a:prstGeom prst="rect">
            <a:avLst/>
          </a:prstGeom>
          <a:noFill/>
        </p:spPr>
        <p:txBody>
          <a:bodyPr wrap="square" rtlCol="0">
            <a:spAutoFit/>
          </a:bodyPr>
          <a:lstStyle/>
          <a:p>
            <a:r>
              <a:rPr lang="en-US" sz="2800" dirty="0" err="1" smtClean="0"/>
              <a:t>E</a:t>
            </a:r>
            <a:r>
              <a:rPr lang="en-US" sz="2800" baseline="-25000" dirty="0" err="1" smtClean="0"/>
              <a:t>y</a:t>
            </a:r>
            <a:r>
              <a:rPr lang="en-US" sz="2800" baseline="-25000" dirty="0" smtClean="0"/>
              <a:t> </a:t>
            </a:r>
            <a:r>
              <a:rPr lang="en-US" sz="2800" dirty="0" smtClean="0"/>
              <a:t> = </a:t>
            </a:r>
            <a:endParaRPr lang="en-US" sz="2800" baseline="-25000" dirty="0"/>
          </a:p>
        </p:txBody>
      </p:sp>
      <p:sp>
        <p:nvSpPr>
          <p:cNvPr id="31" name="TextBox 30"/>
          <p:cNvSpPr txBox="1"/>
          <p:nvPr/>
        </p:nvSpPr>
        <p:spPr>
          <a:xfrm>
            <a:off x="5181600" y="3962400"/>
            <a:ext cx="990600" cy="523220"/>
          </a:xfrm>
          <a:prstGeom prst="rect">
            <a:avLst/>
          </a:prstGeom>
          <a:noFill/>
        </p:spPr>
        <p:txBody>
          <a:bodyPr wrap="square" rtlCol="0">
            <a:spAutoFit/>
          </a:bodyPr>
          <a:lstStyle/>
          <a:p>
            <a:r>
              <a:rPr lang="en-US" sz="2800" dirty="0" smtClean="0"/>
              <a:t>RQ</a:t>
            </a:r>
            <a:endParaRPr lang="en-US" sz="2800" dirty="0"/>
          </a:p>
        </p:txBody>
      </p:sp>
      <p:cxnSp>
        <p:nvCxnSpPr>
          <p:cNvPr id="33" name="Straight Connector 32"/>
          <p:cNvCxnSpPr/>
          <p:nvPr/>
        </p:nvCxnSpPr>
        <p:spPr>
          <a:xfrm>
            <a:off x="5257800" y="4495800"/>
            <a:ext cx="609600" cy="1588"/>
          </a:xfrm>
          <a:prstGeom prst="line">
            <a:avLst/>
          </a:prstGeom>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5181600" y="4495800"/>
            <a:ext cx="1066800" cy="523220"/>
          </a:xfrm>
          <a:prstGeom prst="rect">
            <a:avLst/>
          </a:prstGeom>
          <a:noFill/>
        </p:spPr>
        <p:txBody>
          <a:bodyPr wrap="square" rtlCol="0">
            <a:spAutoFit/>
          </a:bodyPr>
          <a:lstStyle/>
          <a:p>
            <a:r>
              <a:rPr lang="en-US" sz="2800" dirty="0" smtClean="0"/>
              <a:t>OQ</a:t>
            </a:r>
            <a:endParaRPr lang="en-US" sz="28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sz="3200" b="1" i="1" dirty="0" smtClean="0"/>
              <a:t>Determinants of income elasticity of demand</a:t>
            </a:r>
            <a:endParaRPr lang="en-US" sz="3200" b="1" i="1" dirty="0"/>
          </a:p>
        </p:txBody>
      </p:sp>
      <p:sp>
        <p:nvSpPr>
          <p:cNvPr id="3" name="Content Placeholder 2"/>
          <p:cNvSpPr>
            <a:spLocks noGrp="1"/>
          </p:cNvSpPr>
          <p:nvPr>
            <p:ph idx="1"/>
          </p:nvPr>
        </p:nvSpPr>
        <p:spPr>
          <a:xfrm>
            <a:off x="457200" y="2209800"/>
            <a:ext cx="8229600" cy="4191000"/>
          </a:xfrm>
        </p:spPr>
        <p:txBody>
          <a:bodyPr/>
          <a:lstStyle/>
          <a:p>
            <a:pPr marL="514350" indent="-514350">
              <a:buFont typeface="+mj-lt"/>
              <a:buAutoNum type="arabicParenR"/>
            </a:pPr>
            <a:r>
              <a:rPr lang="en-US" dirty="0" smtClean="0"/>
              <a:t>The percentage of income spent.</a:t>
            </a:r>
          </a:p>
          <a:p>
            <a:pPr marL="514350" indent="-514350">
              <a:buFont typeface="+mj-lt"/>
              <a:buAutoNum type="arabicParenR"/>
            </a:pPr>
            <a:r>
              <a:rPr lang="en-US" dirty="0" smtClean="0"/>
              <a:t>The level of income.</a:t>
            </a:r>
          </a:p>
          <a:p>
            <a:pPr marL="514350" indent="-514350">
              <a:buFont typeface="+mj-lt"/>
              <a:buAutoNum type="arabicParenR"/>
            </a:pPr>
            <a:r>
              <a:rPr lang="en-US" dirty="0" smtClean="0"/>
              <a:t>Time period.</a:t>
            </a:r>
            <a:endParaRPr lang="en-US"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78</a:t>
            </a:fld>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i="1" dirty="0" smtClean="0"/>
              <a:t>Cross elasticity of demand</a:t>
            </a:r>
            <a:endParaRPr lang="en-US" sz="3600" b="1" i="1" dirty="0"/>
          </a:p>
        </p:txBody>
      </p:sp>
      <p:sp>
        <p:nvSpPr>
          <p:cNvPr id="3" name="Content Placeholder 2"/>
          <p:cNvSpPr>
            <a:spLocks noGrp="1"/>
          </p:cNvSpPr>
          <p:nvPr>
            <p:ph idx="1"/>
          </p:nvPr>
        </p:nvSpPr>
        <p:spPr/>
        <p:txBody>
          <a:bodyPr/>
          <a:lstStyle/>
          <a:p>
            <a:r>
              <a:rPr lang="en-US" dirty="0" smtClean="0"/>
              <a:t>Percentage change in quantity demanded of one goods due to percentage change in price of other goods is called cross elasticity of demand. It measures the degree of responsiveness of quantity demanded for X good to the change in price of Y good.</a:t>
            </a:r>
          </a:p>
          <a:p>
            <a:pPr>
              <a:buNone/>
            </a:pPr>
            <a:r>
              <a:rPr lang="en-US" dirty="0" smtClean="0"/>
              <a:t>   Thus,</a:t>
            </a:r>
          </a:p>
          <a:p>
            <a:pPr>
              <a:buNone/>
            </a:pPr>
            <a:endParaRPr lang="en-US" dirty="0" smtClean="0"/>
          </a:p>
          <a:p>
            <a:pPr>
              <a:buNone/>
            </a:pPr>
            <a:r>
              <a:rPr lang="en-US" dirty="0" smtClean="0"/>
              <a:t>                             ∆q</a:t>
            </a:r>
            <a:r>
              <a:rPr lang="en-US" baseline="-25000" dirty="0" smtClean="0"/>
              <a:t>x</a:t>
            </a:r>
            <a:r>
              <a:rPr lang="en-US" dirty="0" smtClean="0"/>
              <a:t>   q</a:t>
            </a:r>
            <a:r>
              <a:rPr lang="en-US" baseline="-25000" dirty="0" smtClean="0"/>
              <a:t>x  </a:t>
            </a:r>
            <a:r>
              <a:rPr lang="en-US" dirty="0" smtClean="0"/>
              <a:t>  </a:t>
            </a:r>
          </a:p>
          <a:p>
            <a:pPr>
              <a:buNone/>
            </a:pPr>
            <a:r>
              <a:rPr lang="en-US" dirty="0" smtClean="0"/>
              <a:t>                            ∆p</a:t>
            </a:r>
            <a:r>
              <a:rPr lang="en-US" baseline="-25000" dirty="0" smtClean="0"/>
              <a:t>y</a:t>
            </a:r>
            <a:r>
              <a:rPr lang="en-US" dirty="0" smtClean="0"/>
              <a:t>   p</a:t>
            </a:r>
            <a:r>
              <a:rPr lang="en-US" baseline="-25000" dirty="0" smtClean="0"/>
              <a:t>y</a:t>
            </a:r>
            <a:endParaRPr lang="en-US" baseline="-25000"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79</a:t>
            </a:fld>
            <a:endParaRPr lang="en-US" dirty="0"/>
          </a:p>
        </p:txBody>
      </p:sp>
      <p:sp>
        <p:nvSpPr>
          <p:cNvPr id="5" name="TextBox 4"/>
          <p:cNvSpPr txBox="1"/>
          <p:nvPr/>
        </p:nvSpPr>
        <p:spPr>
          <a:xfrm>
            <a:off x="2438400" y="4038600"/>
            <a:ext cx="6324600" cy="461665"/>
          </a:xfrm>
          <a:prstGeom prst="rect">
            <a:avLst/>
          </a:prstGeom>
          <a:noFill/>
        </p:spPr>
        <p:txBody>
          <a:bodyPr wrap="square" rtlCol="0">
            <a:spAutoFit/>
          </a:bodyPr>
          <a:lstStyle/>
          <a:p>
            <a:r>
              <a:rPr lang="en-US" sz="2400" dirty="0" smtClean="0"/>
              <a:t>%change in quantity demanded for X good</a:t>
            </a:r>
            <a:endParaRPr lang="en-US" sz="2400" dirty="0"/>
          </a:p>
        </p:txBody>
      </p:sp>
      <p:cxnSp>
        <p:nvCxnSpPr>
          <p:cNvPr id="7" name="Straight Connector 6"/>
          <p:cNvCxnSpPr/>
          <p:nvPr/>
        </p:nvCxnSpPr>
        <p:spPr>
          <a:xfrm>
            <a:off x="2590800" y="4419600"/>
            <a:ext cx="5334000" cy="1588"/>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3048000" y="4419600"/>
            <a:ext cx="4419600" cy="461665"/>
          </a:xfrm>
          <a:prstGeom prst="rect">
            <a:avLst/>
          </a:prstGeom>
          <a:noFill/>
        </p:spPr>
        <p:txBody>
          <a:bodyPr wrap="square" rtlCol="0">
            <a:spAutoFit/>
          </a:bodyPr>
          <a:lstStyle/>
          <a:p>
            <a:r>
              <a:rPr lang="en-US" sz="2400" dirty="0" smtClean="0"/>
              <a:t>% change in price of Y good</a:t>
            </a:r>
            <a:endParaRPr lang="en-US" sz="2400" dirty="0"/>
          </a:p>
        </p:txBody>
      </p:sp>
      <p:sp>
        <p:nvSpPr>
          <p:cNvPr id="12" name="TextBox 11"/>
          <p:cNvSpPr txBox="1"/>
          <p:nvPr/>
        </p:nvSpPr>
        <p:spPr>
          <a:xfrm>
            <a:off x="1676400" y="4191000"/>
            <a:ext cx="990600" cy="461665"/>
          </a:xfrm>
          <a:prstGeom prst="rect">
            <a:avLst/>
          </a:prstGeom>
          <a:noFill/>
        </p:spPr>
        <p:txBody>
          <a:bodyPr wrap="square" rtlCol="0">
            <a:spAutoFit/>
          </a:bodyPr>
          <a:lstStyle/>
          <a:p>
            <a:r>
              <a:rPr lang="en-US" sz="2400" dirty="0" smtClean="0"/>
              <a:t>e</a:t>
            </a:r>
            <a:r>
              <a:rPr lang="en-US" sz="2400" baseline="-25000" dirty="0" smtClean="0"/>
              <a:t>xy </a:t>
            </a:r>
            <a:r>
              <a:rPr lang="en-US" sz="2400" dirty="0" smtClean="0"/>
              <a:t> =</a:t>
            </a:r>
            <a:endParaRPr lang="en-US" sz="2400" baseline="-25000" dirty="0"/>
          </a:p>
        </p:txBody>
      </p:sp>
      <p:cxnSp>
        <p:nvCxnSpPr>
          <p:cNvPr id="15" name="Straight Connector 14"/>
          <p:cNvCxnSpPr/>
          <p:nvPr/>
        </p:nvCxnSpPr>
        <p:spPr>
          <a:xfrm rot="5400000">
            <a:off x="3390900" y="5143500"/>
            <a:ext cx="304800" cy="22860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2743200" y="5486400"/>
            <a:ext cx="1371600" cy="1588"/>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rot="5400000">
            <a:off x="3162300" y="5676900"/>
            <a:ext cx="457200" cy="22860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029200"/>
          </a:xfrm>
        </p:spPr>
        <p:txBody>
          <a:bodyPr/>
          <a:lstStyle/>
          <a:p>
            <a:pPr algn="ctr">
              <a:buNone/>
            </a:pPr>
            <a:r>
              <a:rPr lang="en-US" dirty="0" smtClean="0"/>
              <a:t>   Individual demand curve</a:t>
            </a:r>
            <a:endParaRPr lang="en-US" dirty="0"/>
          </a:p>
        </p:txBody>
      </p:sp>
      <p:cxnSp>
        <p:nvCxnSpPr>
          <p:cNvPr id="5" name="Straight Connector 4"/>
          <p:cNvCxnSpPr/>
          <p:nvPr/>
        </p:nvCxnSpPr>
        <p:spPr>
          <a:xfrm rot="5400000">
            <a:off x="609600" y="3352800"/>
            <a:ext cx="2590800" cy="1588"/>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1905000" y="4648200"/>
            <a:ext cx="3429000" cy="1588"/>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2209800" y="2286000"/>
            <a:ext cx="2133600" cy="1600200"/>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1828800" y="1676400"/>
            <a:ext cx="304800" cy="369332"/>
          </a:xfrm>
          <a:prstGeom prst="rect">
            <a:avLst/>
          </a:prstGeom>
          <a:noFill/>
        </p:spPr>
        <p:txBody>
          <a:bodyPr wrap="square" rtlCol="0">
            <a:spAutoFit/>
          </a:bodyPr>
          <a:lstStyle/>
          <a:p>
            <a:r>
              <a:rPr lang="en-US" dirty="0" smtClean="0"/>
              <a:t>y</a:t>
            </a:r>
            <a:endParaRPr lang="en-US" dirty="0"/>
          </a:p>
        </p:txBody>
      </p:sp>
      <p:sp>
        <p:nvSpPr>
          <p:cNvPr id="12" name="TextBox 11"/>
          <p:cNvSpPr txBox="1"/>
          <p:nvPr/>
        </p:nvSpPr>
        <p:spPr>
          <a:xfrm>
            <a:off x="1752600" y="4572000"/>
            <a:ext cx="260931" cy="369332"/>
          </a:xfrm>
          <a:prstGeom prst="rect">
            <a:avLst/>
          </a:prstGeom>
          <a:noFill/>
        </p:spPr>
        <p:txBody>
          <a:bodyPr wrap="square" rtlCol="0">
            <a:spAutoFit/>
          </a:bodyPr>
          <a:lstStyle/>
          <a:p>
            <a:r>
              <a:rPr lang="en-US" dirty="0" smtClean="0"/>
              <a:t>0</a:t>
            </a:r>
            <a:endParaRPr lang="en-US" dirty="0"/>
          </a:p>
        </p:txBody>
      </p:sp>
      <p:sp>
        <p:nvSpPr>
          <p:cNvPr id="13" name="TextBox 12"/>
          <p:cNvSpPr txBox="1"/>
          <p:nvPr/>
        </p:nvSpPr>
        <p:spPr>
          <a:xfrm>
            <a:off x="5410200" y="4495800"/>
            <a:ext cx="184731" cy="369332"/>
          </a:xfrm>
          <a:prstGeom prst="rect">
            <a:avLst/>
          </a:prstGeom>
          <a:noFill/>
        </p:spPr>
        <p:txBody>
          <a:bodyPr wrap="square" rtlCol="0">
            <a:spAutoFit/>
          </a:bodyPr>
          <a:lstStyle/>
          <a:p>
            <a:r>
              <a:rPr lang="en-US" dirty="0" smtClean="0"/>
              <a:t>X</a:t>
            </a:r>
            <a:endParaRPr lang="en-US" dirty="0"/>
          </a:p>
        </p:txBody>
      </p:sp>
      <p:sp>
        <p:nvSpPr>
          <p:cNvPr id="14" name="TextBox 13"/>
          <p:cNvSpPr txBox="1"/>
          <p:nvPr/>
        </p:nvSpPr>
        <p:spPr>
          <a:xfrm flipH="1">
            <a:off x="2057400" y="1981200"/>
            <a:ext cx="609600" cy="369332"/>
          </a:xfrm>
          <a:prstGeom prst="rect">
            <a:avLst/>
          </a:prstGeom>
          <a:noFill/>
        </p:spPr>
        <p:txBody>
          <a:bodyPr wrap="square" rtlCol="0">
            <a:spAutoFit/>
          </a:bodyPr>
          <a:lstStyle/>
          <a:p>
            <a:r>
              <a:rPr lang="en-US" dirty="0" smtClean="0"/>
              <a:t>D</a:t>
            </a:r>
            <a:endParaRPr lang="en-US" dirty="0"/>
          </a:p>
        </p:txBody>
      </p:sp>
      <p:sp>
        <p:nvSpPr>
          <p:cNvPr id="15" name="TextBox 14"/>
          <p:cNvSpPr txBox="1"/>
          <p:nvPr/>
        </p:nvSpPr>
        <p:spPr>
          <a:xfrm>
            <a:off x="4343400" y="3733800"/>
            <a:ext cx="413331" cy="369332"/>
          </a:xfrm>
          <a:prstGeom prst="rect">
            <a:avLst/>
          </a:prstGeom>
          <a:noFill/>
        </p:spPr>
        <p:txBody>
          <a:bodyPr wrap="square" rtlCol="0">
            <a:spAutoFit/>
          </a:bodyPr>
          <a:lstStyle/>
          <a:p>
            <a:r>
              <a:rPr lang="en-US" dirty="0" smtClean="0"/>
              <a:t>D</a:t>
            </a:r>
            <a:endParaRPr lang="en-US" dirty="0"/>
          </a:p>
        </p:txBody>
      </p:sp>
      <p:sp>
        <p:nvSpPr>
          <p:cNvPr id="16" name="TextBox 15"/>
          <p:cNvSpPr txBox="1"/>
          <p:nvPr/>
        </p:nvSpPr>
        <p:spPr>
          <a:xfrm rot="16200000">
            <a:off x="1062379" y="2971798"/>
            <a:ext cx="1295400" cy="369332"/>
          </a:xfrm>
          <a:prstGeom prst="rect">
            <a:avLst/>
          </a:prstGeom>
          <a:noFill/>
        </p:spPr>
        <p:txBody>
          <a:bodyPr wrap="square" rtlCol="0">
            <a:spAutoFit/>
          </a:bodyPr>
          <a:lstStyle/>
          <a:p>
            <a:r>
              <a:rPr lang="en-US" dirty="0" smtClean="0"/>
              <a:t>Price</a:t>
            </a:r>
            <a:endParaRPr lang="en-US" dirty="0"/>
          </a:p>
        </p:txBody>
      </p:sp>
      <p:sp>
        <p:nvSpPr>
          <p:cNvPr id="17" name="TextBox 16"/>
          <p:cNvSpPr txBox="1"/>
          <p:nvPr/>
        </p:nvSpPr>
        <p:spPr>
          <a:xfrm>
            <a:off x="2667000" y="4724400"/>
            <a:ext cx="1676400" cy="369332"/>
          </a:xfrm>
          <a:prstGeom prst="rect">
            <a:avLst/>
          </a:prstGeom>
          <a:noFill/>
        </p:spPr>
        <p:txBody>
          <a:bodyPr wrap="square" rtlCol="0">
            <a:spAutoFit/>
          </a:bodyPr>
          <a:lstStyle/>
          <a:p>
            <a:r>
              <a:rPr lang="en-US" dirty="0" smtClean="0"/>
              <a:t>Quantity</a:t>
            </a:r>
            <a:endParaRPr lang="en-US" dirty="0"/>
          </a:p>
        </p:txBody>
      </p:sp>
      <p:sp>
        <p:nvSpPr>
          <p:cNvPr id="18" name="Slide Number Placeholder 17"/>
          <p:cNvSpPr>
            <a:spLocks noGrp="1"/>
          </p:cNvSpPr>
          <p:nvPr>
            <p:ph type="sldNum" sz="quarter" idx="12"/>
          </p:nvPr>
        </p:nvSpPr>
        <p:spPr/>
        <p:txBody>
          <a:bodyPr/>
          <a:lstStyle/>
          <a:p>
            <a:fld id="{91E94460-E04D-4C40-995E-9D845FB9259D}" type="slidenum">
              <a:rPr lang="en-US" smtClean="0"/>
              <a:pPr/>
              <a:t>8</a:t>
            </a:fld>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066800"/>
          </a:xfrm>
        </p:spPr>
        <p:txBody>
          <a:bodyPr>
            <a:normAutofit/>
          </a:bodyPr>
          <a:lstStyle/>
          <a:p>
            <a:r>
              <a:rPr lang="en-US" sz="3600" b="1" i="1" dirty="0" smtClean="0"/>
              <a:t>Types of cross elasticity of demand</a:t>
            </a:r>
            <a:endParaRPr lang="en-US" sz="3600" b="1" i="1" dirty="0"/>
          </a:p>
        </p:txBody>
      </p:sp>
      <p:sp>
        <p:nvSpPr>
          <p:cNvPr id="3" name="Content Placeholder 2"/>
          <p:cNvSpPr>
            <a:spLocks noGrp="1"/>
          </p:cNvSpPr>
          <p:nvPr>
            <p:ph idx="1"/>
          </p:nvPr>
        </p:nvSpPr>
        <p:spPr>
          <a:xfrm>
            <a:off x="152400" y="1676400"/>
            <a:ext cx="8839200" cy="4953000"/>
          </a:xfrm>
        </p:spPr>
        <p:txBody>
          <a:bodyPr/>
          <a:lstStyle/>
          <a:p>
            <a:pPr marL="514350" indent="-514350">
              <a:buFont typeface="+mj-lt"/>
              <a:buAutoNum type="arabicParenR"/>
            </a:pPr>
            <a:r>
              <a:rPr lang="en-US" dirty="0" smtClean="0"/>
              <a:t>Positive cross elasticity of demand.  Substitute goods.</a:t>
            </a:r>
          </a:p>
          <a:p>
            <a:pPr marL="514350" indent="-514350">
              <a:buFont typeface="+mj-lt"/>
              <a:buAutoNum type="arabicParenR"/>
            </a:pPr>
            <a:r>
              <a:rPr lang="en-US" dirty="0" smtClean="0"/>
              <a:t>Negative cross elasticity of demand. Complements goods.</a:t>
            </a:r>
          </a:p>
          <a:p>
            <a:pPr marL="514350" indent="-514350">
              <a:buFont typeface="+mj-lt"/>
              <a:buAutoNum type="arabicParenR"/>
            </a:pPr>
            <a:r>
              <a:rPr lang="en-US" dirty="0" smtClean="0"/>
              <a:t>Zero cross elasticity of demand.  Non related goods.</a:t>
            </a:r>
            <a:endParaRPr lang="en-US"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80</a:t>
            </a:fld>
            <a:endParaRPr lang="en-US" dirty="0"/>
          </a:p>
        </p:txBody>
      </p:sp>
      <p:cxnSp>
        <p:nvCxnSpPr>
          <p:cNvPr id="6" name="Straight Connector 5"/>
          <p:cNvCxnSpPr/>
          <p:nvPr/>
        </p:nvCxnSpPr>
        <p:spPr>
          <a:xfrm rot="5400000">
            <a:off x="-647700" y="4381500"/>
            <a:ext cx="2209800" cy="1588"/>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457200" y="5486400"/>
            <a:ext cx="2590800" cy="1588"/>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rot="5400000">
            <a:off x="2171700" y="4381500"/>
            <a:ext cx="2209800" cy="1588"/>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3276600" y="5486400"/>
            <a:ext cx="2362200" cy="158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rot="5400000">
            <a:off x="5029200" y="4419600"/>
            <a:ext cx="1981200" cy="1588"/>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6019800" y="5410200"/>
            <a:ext cx="2133600" cy="1588"/>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rot="5400000" flipH="1" flipV="1">
            <a:off x="876300" y="3619500"/>
            <a:ext cx="1447800" cy="137160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rot="16200000" flipH="1">
            <a:off x="3619500" y="3543300"/>
            <a:ext cx="1524000" cy="144780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rot="5400000">
            <a:off x="5829300" y="4457700"/>
            <a:ext cx="1905000" cy="1588"/>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457200" y="3733800"/>
            <a:ext cx="1676400" cy="158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rot="16200000" flipH="1">
            <a:off x="1295400" y="4572000"/>
            <a:ext cx="1752600" cy="7620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457200" y="4267200"/>
            <a:ext cx="1143000" cy="158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rot="5400000">
            <a:off x="990600" y="4876800"/>
            <a:ext cx="1219200" cy="158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a:off x="3276600" y="3810000"/>
            <a:ext cx="685800" cy="1588"/>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p:nvPr/>
        </p:nvCxnSpPr>
        <p:spPr>
          <a:xfrm rot="16200000" flipH="1">
            <a:off x="3162300" y="4610100"/>
            <a:ext cx="1676400" cy="76200"/>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a:off x="3276600" y="4495800"/>
            <a:ext cx="1295400" cy="1588"/>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rot="16200000" flipH="1">
            <a:off x="4114800" y="4953000"/>
            <a:ext cx="990600" cy="7620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a:off x="6019800" y="4876800"/>
            <a:ext cx="762000" cy="1588"/>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a:off x="6019800" y="4419600"/>
            <a:ext cx="762000" cy="1588"/>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a:off x="6019800" y="3886200"/>
            <a:ext cx="762000" cy="1588"/>
          </a:xfrm>
          <a:prstGeom prst="line">
            <a:avLst/>
          </a:prstGeom>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2286000" y="3352800"/>
            <a:ext cx="260931" cy="369332"/>
          </a:xfrm>
          <a:prstGeom prst="rect">
            <a:avLst/>
          </a:prstGeom>
          <a:noFill/>
        </p:spPr>
        <p:txBody>
          <a:bodyPr wrap="square" rtlCol="0">
            <a:spAutoFit/>
          </a:bodyPr>
          <a:lstStyle/>
          <a:p>
            <a:r>
              <a:rPr lang="en-US" dirty="0" smtClean="0"/>
              <a:t>D</a:t>
            </a:r>
            <a:endParaRPr lang="en-US" dirty="0"/>
          </a:p>
        </p:txBody>
      </p:sp>
      <p:sp>
        <p:nvSpPr>
          <p:cNvPr id="55" name="TextBox 54"/>
          <p:cNvSpPr txBox="1"/>
          <p:nvPr/>
        </p:nvSpPr>
        <p:spPr>
          <a:xfrm>
            <a:off x="609600" y="4876800"/>
            <a:ext cx="304800" cy="369332"/>
          </a:xfrm>
          <a:prstGeom prst="rect">
            <a:avLst/>
          </a:prstGeom>
          <a:noFill/>
        </p:spPr>
        <p:txBody>
          <a:bodyPr wrap="square" rtlCol="0">
            <a:spAutoFit/>
          </a:bodyPr>
          <a:lstStyle/>
          <a:p>
            <a:r>
              <a:rPr lang="en-US" dirty="0" smtClean="0"/>
              <a:t>D</a:t>
            </a:r>
            <a:endParaRPr lang="en-US" dirty="0"/>
          </a:p>
        </p:txBody>
      </p:sp>
      <p:sp>
        <p:nvSpPr>
          <p:cNvPr id="56" name="TextBox 55"/>
          <p:cNvSpPr txBox="1"/>
          <p:nvPr/>
        </p:nvSpPr>
        <p:spPr>
          <a:xfrm>
            <a:off x="3505200" y="3200400"/>
            <a:ext cx="337131" cy="369332"/>
          </a:xfrm>
          <a:prstGeom prst="rect">
            <a:avLst/>
          </a:prstGeom>
          <a:noFill/>
        </p:spPr>
        <p:txBody>
          <a:bodyPr wrap="square" rtlCol="0">
            <a:spAutoFit/>
          </a:bodyPr>
          <a:lstStyle/>
          <a:p>
            <a:r>
              <a:rPr lang="en-US" dirty="0" smtClean="0"/>
              <a:t>D</a:t>
            </a:r>
            <a:endParaRPr lang="en-US" dirty="0"/>
          </a:p>
        </p:txBody>
      </p:sp>
      <p:sp>
        <p:nvSpPr>
          <p:cNvPr id="57" name="TextBox 56"/>
          <p:cNvSpPr txBox="1"/>
          <p:nvPr/>
        </p:nvSpPr>
        <p:spPr>
          <a:xfrm>
            <a:off x="4953000" y="4953000"/>
            <a:ext cx="337131" cy="369332"/>
          </a:xfrm>
          <a:prstGeom prst="rect">
            <a:avLst/>
          </a:prstGeom>
          <a:noFill/>
        </p:spPr>
        <p:txBody>
          <a:bodyPr wrap="square" rtlCol="0">
            <a:spAutoFit/>
          </a:bodyPr>
          <a:lstStyle/>
          <a:p>
            <a:r>
              <a:rPr lang="en-US" dirty="0" smtClean="0"/>
              <a:t>D</a:t>
            </a:r>
            <a:endParaRPr lang="en-US" dirty="0"/>
          </a:p>
        </p:txBody>
      </p:sp>
      <p:sp>
        <p:nvSpPr>
          <p:cNvPr id="58" name="TextBox 57"/>
          <p:cNvSpPr txBox="1"/>
          <p:nvPr/>
        </p:nvSpPr>
        <p:spPr>
          <a:xfrm>
            <a:off x="6705600" y="3200400"/>
            <a:ext cx="260931" cy="369332"/>
          </a:xfrm>
          <a:prstGeom prst="rect">
            <a:avLst/>
          </a:prstGeom>
          <a:noFill/>
        </p:spPr>
        <p:txBody>
          <a:bodyPr wrap="square" rtlCol="0">
            <a:spAutoFit/>
          </a:bodyPr>
          <a:lstStyle/>
          <a:p>
            <a:r>
              <a:rPr lang="en-US" dirty="0" smtClean="0"/>
              <a:t>D</a:t>
            </a:r>
            <a:endParaRPr lang="en-US" dirty="0"/>
          </a:p>
        </p:txBody>
      </p:sp>
      <p:sp>
        <p:nvSpPr>
          <p:cNvPr id="59" name="TextBox 58"/>
          <p:cNvSpPr txBox="1"/>
          <p:nvPr/>
        </p:nvSpPr>
        <p:spPr>
          <a:xfrm>
            <a:off x="6629400" y="5410200"/>
            <a:ext cx="337131" cy="369332"/>
          </a:xfrm>
          <a:prstGeom prst="rect">
            <a:avLst/>
          </a:prstGeom>
          <a:noFill/>
        </p:spPr>
        <p:txBody>
          <a:bodyPr wrap="square" rtlCol="0">
            <a:spAutoFit/>
          </a:bodyPr>
          <a:lstStyle/>
          <a:p>
            <a:r>
              <a:rPr lang="en-US" dirty="0" smtClean="0"/>
              <a:t>Q</a:t>
            </a:r>
            <a:endParaRPr lang="en-US" dirty="0"/>
          </a:p>
        </p:txBody>
      </p:sp>
      <p:sp>
        <p:nvSpPr>
          <p:cNvPr id="60" name="TextBox 59"/>
          <p:cNvSpPr txBox="1"/>
          <p:nvPr/>
        </p:nvSpPr>
        <p:spPr>
          <a:xfrm>
            <a:off x="304800" y="3124200"/>
            <a:ext cx="320922" cy="369332"/>
          </a:xfrm>
          <a:prstGeom prst="rect">
            <a:avLst/>
          </a:prstGeom>
          <a:noFill/>
        </p:spPr>
        <p:txBody>
          <a:bodyPr wrap="none" rtlCol="0">
            <a:spAutoFit/>
          </a:bodyPr>
          <a:lstStyle/>
          <a:p>
            <a:r>
              <a:rPr lang="en-US" dirty="0" smtClean="0"/>
              <a:t>Y</a:t>
            </a:r>
            <a:endParaRPr lang="en-US" dirty="0"/>
          </a:p>
        </p:txBody>
      </p:sp>
      <p:sp>
        <p:nvSpPr>
          <p:cNvPr id="61" name="TextBox 60"/>
          <p:cNvSpPr txBox="1"/>
          <p:nvPr/>
        </p:nvSpPr>
        <p:spPr>
          <a:xfrm>
            <a:off x="5791199" y="3200400"/>
            <a:ext cx="609601" cy="369332"/>
          </a:xfrm>
          <a:prstGeom prst="rect">
            <a:avLst/>
          </a:prstGeom>
          <a:noFill/>
        </p:spPr>
        <p:txBody>
          <a:bodyPr wrap="square" rtlCol="0">
            <a:spAutoFit/>
          </a:bodyPr>
          <a:lstStyle/>
          <a:p>
            <a:r>
              <a:rPr lang="en-US" dirty="0" smtClean="0"/>
              <a:t>Y</a:t>
            </a:r>
            <a:endParaRPr lang="en-US" dirty="0"/>
          </a:p>
        </p:txBody>
      </p:sp>
      <p:sp>
        <p:nvSpPr>
          <p:cNvPr id="62" name="TextBox 61"/>
          <p:cNvSpPr txBox="1"/>
          <p:nvPr/>
        </p:nvSpPr>
        <p:spPr>
          <a:xfrm>
            <a:off x="3048000" y="3124200"/>
            <a:ext cx="337131" cy="369332"/>
          </a:xfrm>
          <a:prstGeom prst="rect">
            <a:avLst/>
          </a:prstGeom>
          <a:noFill/>
        </p:spPr>
        <p:txBody>
          <a:bodyPr wrap="square" rtlCol="0">
            <a:spAutoFit/>
          </a:bodyPr>
          <a:lstStyle/>
          <a:p>
            <a:r>
              <a:rPr lang="en-US" dirty="0" smtClean="0"/>
              <a:t>Y</a:t>
            </a:r>
            <a:endParaRPr lang="en-US" dirty="0"/>
          </a:p>
        </p:txBody>
      </p:sp>
      <p:sp>
        <p:nvSpPr>
          <p:cNvPr id="63" name="TextBox 62"/>
          <p:cNvSpPr txBox="1"/>
          <p:nvPr/>
        </p:nvSpPr>
        <p:spPr>
          <a:xfrm>
            <a:off x="228600" y="5410200"/>
            <a:ext cx="337131" cy="369332"/>
          </a:xfrm>
          <a:prstGeom prst="rect">
            <a:avLst/>
          </a:prstGeom>
          <a:noFill/>
        </p:spPr>
        <p:txBody>
          <a:bodyPr wrap="square" rtlCol="0">
            <a:spAutoFit/>
          </a:bodyPr>
          <a:lstStyle/>
          <a:p>
            <a:r>
              <a:rPr lang="en-US" dirty="0" smtClean="0"/>
              <a:t>O</a:t>
            </a:r>
            <a:endParaRPr lang="en-US" dirty="0"/>
          </a:p>
        </p:txBody>
      </p:sp>
      <p:sp>
        <p:nvSpPr>
          <p:cNvPr id="64" name="TextBox 63"/>
          <p:cNvSpPr txBox="1"/>
          <p:nvPr/>
        </p:nvSpPr>
        <p:spPr>
          <a:xfrm>
            <a:off x="3048000" y="5410200"/>
            <a:ext cx="413331" cy="369332"/>
          </a:xfrm>
          <a:prstGeom prst="rect">
            <a:avLst/>
          </a:prstGeom>
          <a:noFill/>
        </p:spPr>
        <p:txBody>
          <a:bodyPr wrap="square" rtlCol="0">
            <a:spAutoFit/>
          </a:bodyPr>
          <a:lstStyle/>
          <a:p>
            <a:r>
              <a:rPr lang="en-US" dirty="0" smtClean="0"/>
              <a:t>O</a:t>
            </a:r>
            <a:endParaRPr lang="en-US" dirty="0"/>
          </a:p>
        </p:txBody>
      </p:sp>
      <p:sp>
        <p:nvSpPr>
          <p:cNvPr id="65" name="TextBox 64"/>
          <p:cNvSpPr txBox="1"/>
          <p:nvPr/>
        </p:nvSpPr>
        <p:spPr>
          <a:xfrm>
            <a:off x="5791200" y="5334000"/>
            <a:ext cx="337131" cy="369332"/>
          </a:xfrm>
          <a:prstGeom prst="rect">
            <a:avLst/>
          </a:prstGeom>
          <a:noFill/>
        </p:spPr>
        <p:txBody>
          <a:bodyPr wrap="square" rtlCol="0">
            <a:spAutoFit/>
          </a:bodyPr>
          <a:lstStyle/>
          <a:p>
            <a:r>
              <a:rPr lang="en-US" dirty="0" smtClean="0"/>
              <a:t>O</a:t>
            </a:r>
            <a:endParaRPr lang="en-US" dirty="0"/>
          </a:p>
        </p:txBody>
      </p:sp>
      <p:sp>
        <p:nvSpPr>
          <p:cNvPr id="66" name="TextBox 65"/>
          <p:cNvSpPr txBox="1"/>
          <p:nvPr/>
        </p:nvSpPr>
        <p:spPr>
          <a:xfrm>
            <a:off x="2895600" y="5334000"/>
            <a:ext cx="337131" cy="369332"/>
          </a:xfrm>
          <a:prstGeom prst="rect">
            <a:avLst/>
          </a:prstGeom>
          <a:noFill/>
        </p:spPr>
        <p:txBody>
          <a:bodyPr wrap="square" rtlCol="0">
            <a:spAutoFit/>
          </a:bodyPr>
          <a:lstStyle/>
          <a:p>
            <a:r>
              <a:rPr lang="en-US" dirty="0" smtClean="0"/>
              <a:t>X</a:t>
            </a:r>
            <a:endParaRPr lang="en-US" dirty="0"/>
          </a:p>
        </p:txBody>
      </p:sp>
      <p:sp>
        <p:nvSpPr>
          <p:cNvPr id="67" name="TextBox 66"/>
          <p:cNvSpPr txBox="1"/>
          <p:nvPr/>
        </p:nvSpPr>
        <p:spPr>
          <a:xfrm>
            <a:off x="5562600" y="5334000"/>
            <a:ext cx="337131" cy="369332"/>
          </a:xfrm>
          <a:prstGeom prst="rect">
            <a:avLst/>
          </a:prstGeom>
          <a:noFill/>
        </p:spPr>
        <p:txBody>
          <a:bodyPr wrap="square" rtlCol="0">
            <a:spAutoFit/>
          </a:bodyPr>
          <a:lstStyle/>
          <a:p>
            <a:r>
              <a:rPr lang="en-US" dirty="0" smtClean="0"/>
              <a:t>X</a:t>
            </a:r>
            <a:endParaRPr lang="en-US" dirty="0"/>
          </a:p>
        </p:txBody>
      </p:sp>
      <p:sp>
        <p:nvSpPr>
          <p:cNvPr id="68" name="TextBox 67"/>
          <p:cNvSpPr txBox="1"/>
          <p:nvPr/>
        </p:nvSpPr>
        <p:spPr>
          <a:xfrm>
            <a:off x="8077200" y="5257800"/>
            <a:ext cx="337131" cy="369332"/>
          </a:xfrm>
          <a:prstGeom prst="rect">
            <a:avLst/>
          </a:prstGeom>
          <a:noFill/>
        </p:spPr>
        <p:txBody>
          <a:bodyPr wrap="square" rtlCol="0">
            <a:spAutoFit/>
          </a:bodyPr>
          <a:lstStyle/>
          <a:p>
            <a:r>
              <a:rPr lang="en-US" dirty="0" smtClean="0"/>
              <a:t>X</a:t>
            </a:r>
            <a:endParaRPr lang="en-US" dirty="0"/>
          </a:p>
        </p:txBody>
      </p:sp>
      <p:sp>
        <p:nvSpPr>
          <p:cNvPr id="69" name="TextBox 68"/>
          <p:cNvSpPr txBox="1"/>
          <p:nvPr/>
        </p:nvSpPr>
        <p:spPr>
          <a:xfrm>
            <a:off x="1447801" y="5410200"/>
            <a:ext cx="304800" cy="369332"/>
          </a:xfrm>
          <a:prstGeom prst="rect">
            <a:avLst/>
          </a:prstGeom>
          <a:noFill/>
        </p:spPr>
        <p:txBody>
          <a:bodyPr wrap="square" rtlCol="0">
            <a:spAutoFit/>
          </a:bodyPr>
          <a:lstStyle/>
          <a:p>
            <a:r>
              <a:rPr lang="en-US" dirty="0" smtClean="0"/>
              <a:t>Q</a:t>
            </a:r>
            <a:endParaRPr lang="en-US" dirty="0"/>
          </a:p>
        </p:txBody>
      </p:sp>
      <p:sp>
        <p:nvSpPr>
          <p:cNvPr id="70" name="TextBox 69"/>
          <p:cNvSpPr txBox="1"/>
          <p:nvPr/>
        </p:nvSpPr>
        <p:spPr>
          <a:xfrm>
            <a:off x="2057400" y="5486400"/>
            <a:ext cx="457200" cy="369332"/>
          </a:xfrm>
          <a:prstGeom prst="rect">
            <a:avLst/>
          </a:prstGeom>
          <a:noFill/>
        </p:spPr>
        <p:txBody>
          <a:bodyPr wrap="square" rtlCol="0">
            <a:spAutoFit/>
          </a:bodyPr>
          <a:lstStyle/>
          <a:p>
            <a:r>
              <a:rPr lang="en-US" dirty="0" smtClean="0"/>
              <a:t>Q</a:t>
            </a:r>
            <a:r>
              <a:rPr lang="en-US" baseline="-25000" dirty="0" smtClean="0"/>
              <a:t>1</a:t>
            </a:r>
            <a:endParaRPr lang="en-US" baseline="-25000" dirty="0"/>
          </a:p>
        </p:txBody>
      </p:sp>
      <p:sp>
        <p:nvSpPr>
          <p:cNvPr id="71" name="TextBox 70"/>
          <p:cNvSpPr txBox="1"/>
          <p:nvPr/>
        </p:nvSpPr>
        <p:spPr>
          <a:xfrm>
            <a:off x="152400" y="4191000"/>
            <a:ext cx="304800" cy="369332"/>
          </a:xfrm>
          <a:prstGeom prst="rect">
            <a:avLst/>
          </a:prstGeom>
          <a:noFill/>
        </p:spPr>
        <p:txBody>
          <a:bodyPr wrap="square" rtlCol="0">
            <a:spAutoFit/>
          </a:bodyPr>
          <a:lstStyle/>
          <a:p>
            <a:r>
              <a:rPr lang="en-US" dirty="0" smtClean="0"/>
              <a:t>P</a:t>
            </a:r>
            <a:endParaRPr lang="en-US" dirty="0"/>
          </a:p>
        </p:txBody>
      </p:sp>
      <p:sp>
        <p:nvSpPr>
          <p:cNvPr id="72" name="TextBox 71"/>
          <p:cNvSpPr txBox="1"/>
          <p:nvPr/>
        </p:nvSpPr>
        <p:spPr>
          <a:xfrm>
            <a:off x="152400" y="3581400"/>
            <a:ext cx="685800" cy="369332"/>
          </a:xfrm>
          <a:prstGeom prst="rect">
            <a:avLst/>
          </a:prstGeom>
          <a:noFill/>
        </p:spPr>
        <p:txBody>
          <a:bodyPr wrap="square" rtlCol="0">
            <a:spAutoFit/>
          </a:bodyPr>
          <a:lstStyle/>
          <a:p>
            <a:r>
              <a:rPr lang="en-US" dirty="0" smtClean="0"/>
              <a:t>P</a:t>
            </a:r>
            <a:r>
              <a:rPr lang="en-US" baseline="-25000" dirty="0" smtClean="0"/>
              <a:t>1</a:t>
            </a:r>
            <a:endParaRPr lang="en-US" baseline="-25000" dirty="0"/>
          </a:p>
        </p:txBody>
      </p:sp>
      <p:sp>
        <p:nvSpPr>
          <p:cNvPr id="73" name="TextBox 72"/>
          <p:cNvSpPr txBox="1"/>
          <p:nvPr/>
        </p:nvSpPr>
        <p:spPr>
          <a:xfrm>
            <a:off x="3048000" y="4343400"/>
            <a:ext cx="337131" cy="369332"/>
          </a:xfrm>
          <a:prstGeom prst="rect">
            <a:avLst/>
          </a:prstGeom>
          <a:noFill/>
        </p:spPr>
        <p:txBody>
          <a:bodyPr wrap="square" rtlCol="0">
            <a:spAutoFit/>
          </a:bodyPr>
          <a:lstStyle/>
          <a:p>
            <a:r>
              <a:rPr lang="en-US" dirty="0" smtClean="0"/>
              <a:t>P</a:t>
            </a:r>
            <a:endParaRPr lang="en-US" dirty="0"/>
          </a:p>
        </p:txBody>
      </p:sp>
      <p:sp>
        <p:nvSpPr>
          <p:cNvPr id="74" name="TextBox 73"/>
          <p:cNvSpPr txBox="1"/>
          <p:nvPr/>
        </p:nvSpPr>
        <p:spPr>
          <a:xfrm>
            <a:off x="2971800" y="3657600"/>
            <a:ext cx="381000" cy="369332"/>
          </a:xfrm>
          <a:prstGeom prst="rect">
            <a:avLst/>
          </a:prstGeom>
          <a:noFill/>
        </p:spPr>
        <p:txBody>
          <a:bodyPr wrap="square" rtlCol="0">
            <a:spAutoFit/>
          </a:bodyPr>
          <a:lstStyle/>
          <a:p>
            <a:r>
              <a:rPr lang="en-US" dirty="0" smtClean="0"/>
              <a:t>P</a:t>
            </a:r>
            <a:r>
              <a:rPr lang="en-US" baseline="-25000" dirty="0" smtClean="0"/>
              <a:t>1</a:t>
            </a:r>
            <a:endParaRPr lang="en-US" baseline="-25000" dirty="0"/>
          </a:p>
        </p:txBody>
      </p:sp>
      <p:sp>
        <p:nvSpPr>
          <p:cNvPr id="75" name="TextBox 74"/>
          <p:cNvSpPr txBox="1"/>
          <p:nvPr/>
        </p:nvSpPr>
        <p:spPr>
          <a:xfrm>
            <a:off x="3886200" y="5410200"/>
            <a:ext cx="337131" cy="369332"/>
          </a:xfrm>
          <a:prstGeom prst="rect">
            <a:avLst/>
          </a:prstGeom>
          <a:noFill/>
        </p:spPr>
        <p:txBody>
          <a:bodyPr wrap="square" rtlCol="0">
            <a:spAutoFit/>
          </a:bodyPr>
          <a:lstStyle/>
          <a:p>
            <a:r>
              <a:rPr lang="en-US" dirty="0" smtClean="0"/>
              <a:t>Q</a:t>
            </a:r>
            <a:endParaRPr lang="en-US" dirty="0"/>
          </a:p>
        </p:txBody>
      </p:sp>
      <p:sp>
        <p:nvSpPr>
          <p:cNvPr id="76" name="TextBox 75"/>
          <p:cNvSpPr txBox="1"/>
          <p:nvPr/>
        </p:nvSpPr>
        <p:spPr>
          <a:xfrm>
            <a:off x="4495800" y="5486400"/>
            <a:ext cx="685800" cy="369332"/>
          </a:xfrm>
          <a:prstGeom prst="rect">
            <a:avLst/>
          </a:prstGeom>
          <a:noFill/>
        </p:spPr>
        <p:txBody>
          <a:bodyPr wrap="square" rtlCol="0">
            <a:spAutoFit/>
          </a:bodyPr>
          <a:lstStyle/>
          <a:p>
            <a:r>
              <a:rPr lang="en-US" dirty="0" smtClean="0"/>
              <a:t>Q</a:t>
            </a:r>
            <a:r>
              <a:rPr lang="en-US" baseline="-25000" dirty="0" smtClean="0"/>
              <a:t>1</a:t>
            </a:r>
            <a:endParaRPr lang="en-US" baseline="-25000" dirty="0"/>
          </a:p>
        </p:txBody>
      </p:sp>
      <p:sp>
        <p:nvSpPr>
          <p:cNvPr id="77" name="TextBox 76"/>
          <p:cNvSpPr txBox="1"/>
          <p:nvPr/>
        </p:nvSpPr>
        <p:spPr>
          <a:xfrm>
            <a:off x="5715000" y="4724400"/>
            <a:ext cx="533400" cy="369332"/>
          </a:xfrm>
          <a:prstGeom prst="rect">
            <a:avLst/>
          </a:prstGeom>
          <a:noFill/>
        </p:spPr>
        <p:txBody>
          <a:bodyPr wrap="square" rtlCol="0">
            <a:spAutoFit/>
          </a:bodyPr>
          <a:lstStyle/>
          <a:p>
            <a:r>
              <a:rPr lang="en-US" dirty="0" smtClean="0"/>
              <a:t>P</a:t>
            </a:r>
            <a:r>
              <a:rPr lang="en-US" baseline="-25000" dirty="0" smtClean="0"/>
              <a:t>0</a:t>
            </a:r>
            <a:endParaRPr lang="en-US" baseline="-25000" dirty="0"/>
          </a:p>
        </p:txBody>
      </p:sp>
      <p:sp>
        <p:nvSpPr>
          <p:cNvPr id="78" name="TextBox 77"/>
          <p:cNvSpPr txBox="1"/>
          <p:nvPr/>
        </p:nvSpPr>
        <p:spPr>
          <a:xfrm>
            <a:off x="5791200" y="4267200"/>
            <a:ext cx="337131" cy="369332"/>
          </a:xfrm>
          <a:prstGeom prst="rect">
            <a:avLst/>
          </a:prstGeom>
          <a:noFill/>
        </p:spPr>
        <p:txBody>
          <a:bodyPr wrap="square" rtlCol="0">
            <a:spAutoFit/>
          </a:bodyPr>
          <a:lstStyle/>
          <a:p>
            <a:r>
              <a:rPr lang="en-US" dirty="0" smtClean="0"/>
              <a:t>P</a:t>
            </a:r>
            <a:endParaRPr lang="en-US" dirty="0"/>
          </a:p>
        </p:txBody>
      </p:sp>
      <p:sp>
        <p:nvSpPr>
          <p:cNvPr id="79" name="TextBox 78"/>
          <p:cNvSpPr txBox="1"/>
          <p:nvPr/>
        </p:nvSpPr>
        <p:spPr>
          <a:xfrm>
            <a:off x="5715000" y="3657600"/>
            <a:ext cx="565731" cy="369332"/>
          </a:xfrm>
          <a:prstGeom prst="rect">
            <a:avLst/>
          </a:prstGeom>
          <a:noFill/>
        </p:spPr>
        <p:txBody>
          <a:bodyPr wrap="square" rtlCol="0">
            <a:spAutoFit/>
          </a:bodyPr>
          <a:lstStyle/>
          <a:p>
            <a:r>
              <a:rPr lang="en-US" dirty="0" smtClean="0"/>
              <a:t>P</a:t>
            </a:r>
            <a:r>
              <a:rPr lang="en-US" baseline="-25000" dirty="0" smtClean="0"/>
              <a:t>1</a:t>
            </a:r>
            <a:endParaRPr lang="en-US" baseline="-25000" dirty="0"/>
          </a:p>
        </p:txBody>
      </p:sp>
      <p:sp>
        <p:nvSpPr>
          <p:cNvPr id="80" name="TextBox 79"/>
          <p:cNvSpPr txBox="1"/>
          <p:nvPr/>
        </p:nvSpPr>
        <p:spPr>
          <a:xfrm rot="16200000">
            <a:off x="4969101" y="3793898"/>
            <a:ext cx="1403931" cy="369332"/>
          </a:xfrm>
          <a:prstGeom prst="rect">
            <a:avLst/>
          </a:prstGeom>
          <a:noFill/>
        </p:spPr>
        <p:txBody>
          <a:bodyPr wrap="square" rtlCol="0">
            <a:spAutoFit/>
          </a:bodyPr>
          <a:lstStyle/>
          <a:p>
            <a:r>
              <a:rPr lang="en-US" dirty="0" smtClean="0"/>
              <a:t>PRICE OF Y</a:t>
            </a:r>
            <a:endParaRPr lang="en-US" dirty="0"/>
          </a:p>
        </p:txBody>
      </p:sp>
      <p:sp>
        <p:nvSpPr>
          <p:cNvPr id="83" name="TextBox 82"/>
          <p:cNvSpPr txBox="1"/>
          <p:nvPr/>
        </p:nvSpPr>
        <p:spPr>
          <a:xfrm rot="16200000">
            <a:off x="2217018" y="3878897"/>
            <a:ext cx="1421529" cy="369332"/>
          </a:xfrm>
          <a:prstGeom prst="rect">
            <a:avLst/>
          </a:prstGeom>
          <a:noFill/>
        </p:spPr>
        <p:txBody>
          <a:bodyPr wrap="square" rtlCol="0">
            <a:spAutoFit/>
          </a:bodyPr>
          <a:lstStyle/>
          <a:p>
            <a:r>
              <a:rPr lang="en-US" dirty="0" smtClean="0"/>
              <a:t>PRICE OF Y</a:t>
            </a:r>
            <a:endParaRPr lang="en-US" dirty="0"/>
          </a:p>
        </p:txBody>
      </p:sp>
      <p:sp>
        <p:nvSpPr>
          <p:cNvPr id="84" name="TextBox 83"/>
          <p:cNvSpPr txBox="1"/>
          <p:nvPr/>
        </p:nvSpPr>
        <p:spPr>
          <a:xfrm>
            <a:off x="3048000" y="5715000"/>
            <a:ext cx="3048000" cy="646331"/>
          </a:xfrm>
          <a:prstGeom prst="rect">
            <a:avLst/>
          </a:prstGeom>
          <a:noFill/>
        </p:spPr>
        <p:txBody>
          <a:bodyPr wrap="square" rtlCol="0">
            <a:spAutoFit/>
          </a:bodyPr>
          <a:lstStyle/>
          <a:p>
            <a:r>
              <a:rPr lang="en-US" dirty="0" smtClean="0"/>
              <a:t>QUANTITY DEMANDED OF X GOOD</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229600" cy="609600"/>
          </a:xfrm>
        </p:spPr>
        <p:txBody>
          <a:bodyPr>
            <a:normAutofit/>
          </a:bodyPr>
          <a:lstStyle/>
          <a:p>
            <a:pPr algn="ctr"/>
            <a:r>
              <a:rPr lang="en-US" sz="3600" b="1" i="1" dirty="0" smtClean="0"/>
              <a:t>Price elasticity of supply</a:t>
            </a:r>
            <a:endParaRPr lang="en-US" sz="3600" b="1" i="1" dirty="0"/>
          </a:p>
        </p:txBody>
      </p:sp>
      <p:sp>
        <p:nvSpPr>
          <p:cNvPr id="3" name="Content Placeholder 2"/>
          <p:cNvSpPr>
            <a:spLocks noGrp="1"/>
          </p:cNvSpPr>
          <p:nvPr>
            <p:ph idx="1"/>
          </p:nvPr>
        </p:nvSpPr>
        <p:spPr>
          <a:xfrm>
            <a:off x="304800" y="1524000"/>
            <a:ext cx="8534400" cy="4953000"/>
          </a:xfrm>
        </p:spPr>
        <p:txBody>
          <a:bodyPr/>
          <a:lstStyle/>
          <a:p>
            <a:r>
              <a:rPr lang="en-US" dirty="0" smtClean="0"/>
              <a:t>Other things remaining the same, percentage change in quantity supplied due to percentage change in its price is called price elasticity of supply. It is measures the responsiveness of change in quantity supplied due change in price of commodity. </a:t>
            </a:r>
          </a:p>
          <a:p>
            <a:pPr>
              <a:buNone/>
            </a:pPr>
            <a:r>
              <a:rPr lang="en-US" dirty="0" smtClean="0"/>
              <a:t>    Thus, </a:t>
            </a:r>
          </a:p>
          <a:p>
            <a:pPr>
              <a:buNone/>
            </a:pPr>
            <a:endParaRPr lang="en-US" dirty="0" smtClean="0"/>
          </a:p>
          <a:p>
            <a:pPr>
              <a:buNone/>
            </a:pPr>
            <a:r>
              <a:rPr lang="en-US" dirty="0" smtClean="0"/>
              <a:t>                              ∆q/ q</a:t>
            </a:r>
          </a:p>
          <a:p>
            <a:pPr>
              <a:buNone/>
            </a:pPr>
            <a:r>
              <a:rPr lang="en-US" dirty="0" smtClean="0"/>
              <a:t>                                ∆p/p</a:t>
            </a:r>
          </a:p>
          <a:p>
            <a:pPr>
              <a:buNone/>
            </a:pPr>
            <a:r>
              <a:rPr lang="en-US" dirty="0" smtClean="0"/>
              <a:t>      where, ∆q = change in quantity supply, q= initial supply</a:t>
            </a:r>
          </a:p>
          <a:p>
            <a:pPr>
              <a:buNone/>
            </a:pPr>
            <a:r>
              <a:rPr lang="en-US" dirty="0" smtClean="0"/>
              <a:t>                   ∆p  change in price, p= initial price.</a:t>
            </a:r>
            <a:endParaRPr lang="en-US"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81</a:t>
            </a:fld>
            <a:endParaRPr lang="en-US" dirty="0"/>
          </a:p>
        </p:txBody>
      </p:sp>
      <p:sp>
        <p:nvSpPr>
          <p:cNvPr id="6" name="TextBox 5"/>
          <p:cNvSpPr txBox="1"/>
          <p:nvPr/>
        </p:nvSpPr>
        <p:spPr>
          <a:xfrm>
            <a:off x="2819400" y="3657600"/>
            <a:ext cx="4267200" cy="461665"/>
          </a:xfrm>
          <a:prstGeom prst="rect">
            <a:avLst/>
          </a:prstGeom>
          <a:noFill/>
        </p:spPr>
        <p:txBody>
          <a:bodyPr wrap="square" rtlCol="0">
            <a:spAutoFit/>
          </a:bodyPr>
          <a:lstStyle/>
          <a:p>
            <a:r>
              <a:rPr lang="en-US" sz="2400" dirty="0" smtClean="0"/>
              <a:t>% change in  quantity supplied</a:t>
            </a:r>
            <a:endParaRPr lang="en-US" sz="2400" dirty="0"/>
          </a:p>
        </p:txBody>
      </p:sp>
      <p:cxnSp>
        <p:nvCxnSpPr>
          <p:cNvPr id="8" name="Straight Connector 7"/>
          <p:cNvCxnSpPr/>
          <p:nvPr/>
        </p:nvCxnSpPr>
        <p:spPr>
          <a:xfrm>
            <a:off x="2895600" y="4191000"/>
            <a:ext cx="4267200" cy="1588"/>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429000" y="4191000"/>
            <a:ext cx="3733800" cy="461665"/>
          </a:xfrm>
          <a:prstGeom prst="rect">
            <a:avLst/>
          </a:prstGeom>
          <a:noFill/>
        </p:spPr>
        <p:txBody>
          <a:bodyPr wrap="square" rtlCol="0">
            <a:spAutoFit/>
          </a:bodyPr>
          <a:lstStyle/>
          <a:p>
            <a:r>
              <a:rPr lang="en-US" sz="2400" dirty="0" smtClean="0"/>
              <a:t>% change in price</a:t>
            </a:r>
            <a:endParaRPr lang="en-US" sz="2400" dirty="0"/>
          </a:p>
        </p:txBody>
      </p:sp>
      <p:sp>
        <p:nvSpPr>
          <p:cNvPr id="10" name="TextBox 9"/>
          <p:cNvSpPr txBox="1"/>
          <p:nvPr/>
        </p:nvSpPr>
        <p:spPr>
          <a:xfrm flipH="1">
            <a:off x="1981200" y="3886200"/>
            <a:ext cx="914400" cy="461665"/>
          </a:xfrm>
          <a:prstGeom prst="rect">
            <a:avLst/>
          </a:prstGeom>
          <a:noFill/>
        </p:spPr>
        <p:txBody>
          <a:bodyPr wrap="square" rtlCol="0">
            <a:spAutoFit/>
          </a:bodyPr>
          <a:lstStyle/>
          <a:p>
            <a:r>
              <a:rPr lang="en-US" sz="2400" dirty="0" smtClean="0"/>
              <a:t>E</a:t>
            </a:r>
            <a:r>
              <a:rPr lang="en-US" sz="2400" baseline="-25000" dirty="0" smtClean="0"/>
              <a:t>s </a:t>
            </a:r>
            <a:r>
              <a:rPr lang="en-US" sz="2400" dirty="0" smtClean="0"/>
              <a:t> =</a:t>
            </a:r>
            <a:endParaRPr lang="en-US" sz="2400" baseline="-25000" dirty="0"/>
          </a:p>
        </p:txBody>
      </p:sp>
      <p:cxnSp>
        <p:nvCxnSpPr>
          <p:cNvPr id="14" name="Straight Connector 13"/>
          <p:cNvCxnSpPr/>
          <p:nvPr/>
        </p:nvCxnSpPr>
        <p:spPr>
          <a:xfrm>
            <a:off x="2895600" y="5029200"/>
            <a:ext cx="1219200" cy="1588"/>
          </a:xfrm>
          <a:prstGeom prst="line">
            <a:avLst/>
          </a:prstGeom>
        </p:spPr>
        <p:style>
          <a:lnRef idx="1">
            <a:schemeClr val="dk1"/>
          </a:lnRef>
          <a:fillRef idx="0">
            <a:schemeClr val="dk1"/>
          </a:fillRef>
          <a:effectRef idx="0">
            <a:schemeClr val="dk1"/>
          </a:effectRef>
          <a:fontRef idx="minor">
            <a:schemeClr val="tx1"/>
          </a:fontRef>
        </p:style>
      </p:cxnSp>
      <p:sp>
        <p:nvSpPr>
          <p:cNvPr id="16" name="TextBox 15"/>
          <p:cNvSpPr txBox="1"/>
          <p:nvPr/>
        </p:nvSpPr>
        <p:spPr>
          <a:xfrm flipH="1">
            <a:off x="2057400" y="4800600"/>
            <a:ext cx="838200" cy="461665"/>
          </a:xfrm>
          <a:prstGeom prst="rect">
            <a:avLst/>
          </a:prstGeom>
          <a:noFill/>
        </p:spPr>
        <p:txBody>
          <a:bodyPr wrap="square" rtlCol="0">
            <a:spAutoFit/>
          </a:bodyPr>
          <a:lstStyle/>
          <a:p>
            <a:r>
              <a:rPr lang="en-US" sz="2400" dirty="0" smtClean="0"/>
              <a:t>E</a:t>
            </a:r>
            <a:r>
              <a:rPr lang="en-US" sz="2400" baseline="-25000" dirty="0" smtClean="0"/>
              <a:t>s</a:t>
            </a:r>
            <a:r>
              <a:rPr lang="en-US" sz="2400" dirty="0" smtClean="0"/>
              <a:t> =</a:t>
            </a:r>
            <a:endParaRPr lang="en-US" sz="24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i="1" dirty="0" smtClean="0"/>
              <a:t>Types of price elasticity of supply</a:t>
            </a:r>
            <a:endParaRPr lang="en-US" sz="3600" b="1" i="1" dirty="0"/>
          </a:p>
        </p:txBody>
      </p:sp>
      <p:sp>
        <p:nvSpPr>
          <p:cNvPr id="3" name="Content Placeholder 2"/>
          <p:cNvSpPr>
            <a:spLocks noGrp="1"/>
          </p:cNvSpPr>
          <p:nvPr>
            <p:ph idx="1"/>
          </p:nvPr>
        </p:nvSpPr>
        <p:spPr/>
        <p:txBody>
          <a:bodyPr/>
          <a:lstStyle/>
          <a:p>
            <a:pPr marL="514350" indent="-514350">
              <a:buFont typeface="+mj-lt"/>
              <a:buAutoNum type="arabicParenR"/>
            </a:pPr>
            <a:r>
              <a:rPr lang="en-US" dirty="0" smtClean="0"/>
              <a:t>Perfectly inelastic supply.</a:t>
            </a:r>
          </a:p>
          <a:p>
            <a:pPr marL="514350" indent="-514350">
              <a:buFont typeface="+mj-lt"/>
              <a:buAutoNum type="arabicParenR"/>
            </a:pPr>
            <a:r>
              <a:rPr lang="en-US" dirty="0" smtClean="0"/>
              <a:t>Perfectly elastic supply.</a:t>
            </a:r>
          </a:p>
          <a:p>
            <a:pPr marL="514350" indent="-514350">
              <a:buFont typeface="+mj-lt"/>
              <a:buAutoNum type="arabicParenR"/>
            </a:pPr>
            <a:r>
              <a:rPr lang="en-US" dirty="0" smtClean="0"/>
              <a:t>Unitary elastic supply.</a:t>
            </a:r>
          </a:p>
          <a:p>
            <a:pPr marL="514350" indent="-514350">
              <a:buFont typeface="+mj-lt"/>
              <a:buAutoNum type="arabicParenR"/>
            </a:pPr>
            <a:r>
              <a:rPr lang="en-US" dirty="0" smtClean="0"/>
              <a:t>Relatively elastic supply.</a:t>
            </a:r>
          </a:p>
          <a:p>
            <a:pPr marL="514350" indent="-514350">
              <a:buFont typeface="+mj-lt"/>
              <a:buAutoNum type="arabicParenR"/>
            </a:pPr>
            <a:r>
              <a:rPr lang="en-US" dirty="0" smtClean="0"/>
              <a:t>Relatively inelastic supply.</a:t>
            </a:r>
          </a:p>
          <a:p>
            <a:pPr marL="514350" indent="-514350" algn="ctr">
              <a:buNone/>
            </a:pPr>
            <a:r>
              <a:rPr lang="en-US" dirty="0" smtClean="0"/>
              <a:t>    </a:t>
            </a:r>
            <a:r>
              <a:rPr lang="en-US" b="1" i="1" dirty="0" smtClean="0"/>
              <a:t>measurement of price elasticity of supply:-</a:t>
            </a:r>
          </a:p>
          <a:p>
            <a:pPr marL="514350" indent="-514350">
              <a:buFont typeface="+mj-lt"/>
              <a:buAutoNum type="arabicParenR"/>
            </a:pPr>
            <a:r>
              <a:rPr lang="en-US" b="1" i="1" dirty="0" smtClean="0"/>
              <a:t> arc elasticity of supply.</a:t>
            </a:r>
          </a:p>
          <a:p>
            <a:pPr marL="514350" indent="-514350">
              <a:buFont typeface="+mj-lt"/>
              <a:buAutoNum type="arabicParenR"/>
            </a:pPr>
            <a:r>
              <a:rPr lang="en-US" b="1" i="1" dirty="0" smtClean="0"/>
              <a:t>Point elasticity of supply.</a:t>
            </a:r>
            <a:endParaRPr lang="en-US" b="1" i="1"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82</a:t>
            </a:fld>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066800"/>
          </a:xfrm>
        </p:spPr>
        <p:txBody>
          <a:bodyPr>
            <a:normAutofit/>
          </a:bodyPr>
          <a:lstStyle/>
          <a:p>
            <a:pPr algn="ctr"/>
            <a:r>
              <a:rPr lang="en-US" sz="3600" b="1" i="1" dirty="0" smtClean="0"/>
              <a:t>Determinants of elasticity of supply</a:t>
            </a:r>
            <a:endParaRPr lang="en-US" sz="3600" b="1" i="1" dirty="0"/>
          </a:p>
        </p:txBody>
      </p:sp>
      <p:sp>
        <p:nvSpPr>
          <p:cNvPr id="3" name="Content Placeholder 2"/>
          <p:cNvSpPr>
            <a:spLocks noGrp="1"/>
          </p:cNvSpPr>
          <p:nvPr>
            <p:ph idx="1"/>
          </p:nvPr>
        </p:nvSpPr>
        <p:spPr>
          <a:xfrm>
            <a:off x="457200" y="1905000"/>
            <a:ext cx="8229600" cy="4419600"/>
          </a:xfrm>
        </p:spPr>
        <p:txBody>
          <a:bodyPr/>
          <a:lstStyle/>
          <a:p>
            <a:r>
              <a:rPr lang="en-US" sz="3600" dirty="0" smtClean="0"/>
              <a:t>Change in the cost of production.</a:t>
            </a:r>
          </a:p>
          <a:p>
            <a:r>
              <a:rPr lang="en-US" sz="3600" dirty="0" smtClean="0"/>
              <a:t>Time factor.</a:t>
            </a:r>
          </a:p>
          <a:p>
            <a:r>
              <a:rPr lang="en-US" sz="3600" dirty="0" smtClean="0"/>
              <a:t>Nature of commodity.</a:t>
            </a:r>
          </a:p>
          <a:p>
            <a:r>
              <a:rPr lang="en-US" sz="3600" dirty="0" smtClean="0"/>
              <a:t>Availability of facilities for expanding output</a:t>
            </a:r>
            <a:r>
              <a:rPr lang="en-US" dirty="0" smtClean="0"/>
              <a:t>.</a:t>
            </a:r>
            <a:endParaRPr lang="en-US" dirty="0"/>
          </a:p>
        </p:txBody>
      </p:sp>
      <p:sp>
        <p:nvSpPr>
          <p:cNvPr id="4" name="Slide Number Placeholder 3"/>
          <p:cNvSpPr>
            <a:spLocks noGrp="1"/>
          </p:cNvSpPr>
          <p:nvPr>
            <p:ph type="sldNum" sz="quarter" idx="12"/>
          </p:nvPr>
        </p:nvSpPr>
        <p:spPr/>
        <p:txBody>
          <a:bodyPr/>
          <a:lstStyle/>
          <a:p>
            <a:fld id="{91E94460-E04D-4C40-995E-9D845FB9259D}" type="slidenum">
              <a:rPr lang="en-US" smtClean="0"/>
              <a:pPr/>
              <a:t>83</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r>
              <a:rPr lang="en-US" sz="4000" b="1" i="1" dirty="0" smtClean="0"/>
              <a:t>Market demand schedule and curve</a:t>
            </a:r>
            <a:endParaRPr lang="en-US" sz="4000" b="1" i="1" dirty="0"/>
          </a:p>
        </p:txBody>
      </p:sp>
      <p:sp>
        <p:nvSpPr>
          <p:cNvPr id="3" name="Content Placeholder 2"/>
          <p:cNvSpPr>
            <a:spLocks noGrp="1"/>
          </p:cNvSpPr>
          <p:nvPr>
            <p:ph idx="1"/>
          </p:nvPr>
        </p:nvSpPr>
        <p:spPr>
          <a:xfrm>
            <a:off x="457200" y="1676400"/>
            <a:ext cx="8229600" cy="4648200"/>
          </a:xfrm>
        </p:spPr>
        <p:txBody>
          <a:bodyPr/>
          <a:lstStyle/>
          <a:p>
            <a:r>
              <a:rPr lang="en-US" dirty="0" smtClean="0"/>
              <a:t>The tabular statement of an aggregate of individual demand schedule at different price of commodity in given time period is called market demand schedule.</a:t>
            </a:r>
          </a:p>
          <a:p>
            <a:r>
              <a:rPr lang="en-US" dirty="0" smtClean="0"/>
              <a:t>A hypothetical market demand schedule is given below:</a:t>
            </a:r>
            <a:endParaRPr lang="en-US" dirty="0"/>
          </a:p>
        </p:txBody>
      </p:sp>
      <p:graphicFrame>
        <p:nvGraphicFramePr>
          <p:cNvPr id="4" name="Table 3"/>
          <p:cNvGraphicFramePr>
            <a:graphicFrameLocks noGrp="1"/>
          </p:cNvGraphicFramePr>
          <p:nvPr/>
        </p:nvGraphicFramePr>
        <p:xfrm>
          <a:off x="1447800" y="3962400"/>
          <a:ext cx="6019800" cy="2133600"/>
        </p:xfrm>
        <a:graphic>
          <a:graphicData uri="http://schemas.openxmlformats.org/drawingml/2006/table">
            <a:tbl>
              <a:tblPr firstRow="1" bandRow="1">
                <a:tableStyleId>{5C22544A-7EE6-4342-B048-85BDC9FD1C3A}</a:tableStyleId>
              </a:tblPr>
              <a:tblGrid>
                <a:gridCol w="1219200"/>
                <a:gridCol w="1219200"/>
                <a:gridCol w="1219200"/>
                <a:gridCol w="1219200"/>
                <a:gridCol w="1143000"/>
              </a:tblGrid>
              <a:tr h="866775">
                <a:tc>
                  <a:txBody>
                    <a:bodyPr/>
                    <a:lstStyle/>
                    <a:p>
                      <a:r>
                        <a:rPr lang="en-US" sz="1800" dirty="0" smtClean="0"/>
                        <a:t>price</a:t>
                      </a:r>
                      <a:endParaRPr lang="en-US" sz="1800" dirty="0"/>
                    </a:p>
                  </a:txBody>
                  <a:tcPr/>
                </a:tc>
                <a:tc>
                  <a:txBody>
                    <a:bodyPr/>
                    <a:lstStyle/>
                    <a:p>
                      <a:r>
                        <a:rPr lang="en-US" sz="1800" dirty="0" smtClean="0"/>
                        <a:t>Demand of A</a:t>
                      </a:r>
                      <a:endParaRPr lang="en-US" sz="1800" dirty="0"/>
                    </a:p>
                  </a:txBody>
                  <a:tcPr/>
                </a:tc>
                <a:tc>
                  <a:txBody>
                    <a:bodyPr/>
                    <a:lstStyle/>
                    <a:p>
                      <a:r>
                        <a:rPr lang="en-US" sz="1800" dirty="0" smtClean="0"/>
                        <a:t>Demand of B</a:t>
                      </a:r>
                      <a:endParaRPr lang="en-US" sz="1800" dirty="0"/>
                    </a:p>
                  </a:txBody>
                  <a:tcPr/>
                </a:tc>
                <a:tc>
                  <a:txBody>
                    <a:bodyPr/>
                    <a:lstStyle/>
                    <a:p>
                      <a:r>
                        <a:rPr lang="en-US" sz="1800" dirty="0" smtClean="0"/>
                        <a:t>Demand of C</a:t>
                      </a:r>
                      <a:endParaRPr lang="en-US" sz="1800" dirty="0"/>
                    </a:p>
                  </a:txBody>
                  <a:tcPr/>
                </a:tc>
                <a:tc>
                  <a:txBody>
                    <a:bodyPr/>
                    <a:lstStyle/>
                    <a:p>
                      <a:r>
                        <a:rPr lang="en-US" sz="1800" dirty="0" smtClean="0"/>
                        <a:t>Market demand</a:t>
                      </a:r>
                      <a:endParaRPr lang="en-US" sz="1800" dirty="0"/>
                    </a:p>
                  </a:txBody>
                  <a:tcPr/>
                </a:tc>
              </a:tr>
              <a:tr h="1266825">
                <a:tc>
                  <a:txBody>
                    <a:bodyPr/>
                    <a:lstStyle/>
                    <a:p>
                      <a:r>
                        <a:rPr lang="en-US" sz="1800" dirty="0" smtClean="0"/>
                        <a:t>1</a:t>
                      </a:r>
                    </a:p>
                    <a:p>
                      <a:r>
                        <a:rPr lang="en-US" sz="1800" dirty="0" smtClean="0"/>
                        <a:t>2</a:t>
                      </a:r>
                    </a:p>
                    <a:p>
                      <a:r>
                        <a:rPr lang="en-US" sz="1800" dirty="0" smtClean="0"/>
                        <a:t>3</a:t>
                      </a:r>
                    </a:p>
                    <a:p>
                      <a:r>
                        <a:rPr lang="en-US" sz="1800" dirty="0" smtClean="0"/>
                        <a:t>4</a:t>
                      </a:r>
                      <a:endParaRPr lang="en-US" sz="1800" dirty="0"/>
                    </a:p>
                  </a:txBody>
                  <a:tcPr/>
                </a:tc>
                <a:tc>
                  <a:txBody>
                    <a:bodyPr/>
                    <a:lstStyle/>
                    <a:p>
                      <a:r>
                        <a:rPr lang="en-US" sz="1800" dirty="0" smtClean="0"/>
                        <a:t>5</a:t>
                      </a:r>
                    </a:p>
                    <a:p>
                      <a:r>
                        <a:rPr lang="en-US" sz="1800" dirty="0" smtClean="0"/>
                        <a:t>4</a:t>
                      </a:r>
                    </a:p>
                    <a:p>
                      <a:r>
                        <a:rPr lang="en-US" sz="1800" dirty="0" smtClean="0"/>
                        <a:t>3</a:t>
                      </a:r>
                    </a:p>
                    <a:p>
                      <a:r>
                        <a:rPr lang="en-US" sz="1800" dirty="0" smtClean="0"/>
                        <a:t>2</a:t>
                      </a:r>
                      <a:endParaRPr lang="en-US" sz="1800" dirty="0"/>
                    </a:p>
                  </a:txBody>
                  <a:tcPr/>
                </a:tc>
                <a:tc>
                  <a:txBody>
                    <a:bodyPr/>
                    <a:lstStyle/>
                    <a:p>
                      <a:r>
                        <a:rPr lang="en-US" sz="1800" dirty="0" smtClean="0"/>
                        <a:t>6</a:t>
                      </a:r>
                    </a:p>
                    <a:p>
                      <a:r>
                        <a:rPr lang="en-US" sz="1800" dirty="0" smtClean="0"/>
                        <a:t>5</a:t>
                      </a:r>
                    </a:p>
                    <a:p>
                      <a:r>
                        <a:rPr lang="en-US" sz="1800" dirty="0" smtClean="0"/>
                        <a:t>4</a:t>
                      </a:r>
                    </a:p>
                    <a:p>
                      <a:r>
                        <a:rPr lang="en-US" sz="1800" dirty="0" smtClean="0"/>
                        <a:t>2</a:t>
                      </a:r>
                      <a:endParaRPr lang="en-US" sz="1800" dirty="0"/>
                    </a:p>
                  </a:txBody>
                  <a:tcPr/>
                </a:tc>
                <a:tc>
                  <a:txBody>
                    <a:bodyPr/>
                    <a:lstStyle/>
                    <a:p>
                      <a:r>
                        <a:rPr lang="en-US" sz="1800" dirty="0" smtClean="0"/>
                        <a:t>7</a:t>
                      </a:r>
                    </a:p>
                    <a:p>
                      <a:r>
                        <a:rPr lang="en-US" sz="1800" dirty="0" smtClean="0"/>
                        <a:t>6</a:t>
                      </a:r>
                    </a:p>
                    <a:p>
                      <a:r>
                        <a:rPr lang="en-US" sz="1800" dirty="0" smtClean="0"/>
                        <a:t>5</a:t>
                      </a:r>
                    </a:p>
                    <a:p>
                      <a:r>
                        <a:rPr lang="en-US" sz="1800" dirty="0" smtClean="0"/>
                        <a:t>4</a:t>
                      </a:r>
                      <a:endParaRPr lang="en-US" sz="1800" dirty="0"/>
                    </a:p>
                  </a:txBody>
                  <a:tcPr/>
                </a:tc>
                <a:tc>
                  <a:txBody>
                    <a:bodyPr/>
                    <a:lstStyle/>
                    <a:p>
                      <a:r>
                        <a:rPr lang="en-US" sz="1800" dirty="0" smtClean="0"/>
                        <a:t>18</a:t>
                      </a:r>
                    </a:p>
                    <a:p>
                      <a:r>
                        <a:rPr lang="en-US" sz="1800" dirty="0" smtClean="0"/>
                        <a:t>15</a:t>
                      </a:r>
                    </a:p>
                    <a:p>
                      <a:r>
                        <a:rPr lang="en-US" sz="1800" dirty="0" smtClean="0"/>
                        <a:t>12</a:t>
                      </a:r>
                    </a:p>
                    <a:p>
                      <a:r>
                        <a:rPr lang="en-US" sz="1800" dirty="0" smtClean="0"/>
                        <a:t>8</a:t>
                      </a:r>
                      <a:endParaRPr lang="en-US" sz="1800" dirty="0"/>
                    </a:p>
                  </a:txBody>
                  <a:tcPr/>
                </a:tc>
              </a:tr>
            </a:tbl>
          </a:graphicData>
        </a:graphic>
      </p:graphicFrame>
      <p:sp>
        <p:nvSpPr>
          <p:cNvPr id="5" name="Slide Number Placeholder 4"/>
          <p:cNvSpPr>
            <a:spLocks noGrp="1"/>
          </p:cNvSpPr>
          <p:nvPr>
            <p:ph type="sldNum" sz="quarter" idx="12"/>
          </p:nvPr>
        </p:nvSpPr>
        <p:spPr/>
        <p:txBody>
          <a:bodyPr/>
          <a:lstStyle/>
          <a:p>
            <a:fld id="{91E94460-E04D-4C40-995E-9D845FB9259D}" type="slidenum">
              <a:rPr lang="en-US" smtClean="0"/>
              <a:pPr/>
              <a:t>9</a:t>
            </a:fld>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1583</TotalTime>
  <Words>5073</Words>
  <Application>Microsoft Office PowerPoint</Application>
  <PresentationFormat>On-screen Show (4:3)</PresentationFormat>
  <Paragraphs>1349</Paragraphs>
  <Slides>83</Slides>
  <Notes>2</Notes>
  <HiddenSlides>0</HiddenSlides>
  <MMClips>0</MMClips>
  <ScaleCrop>false</ScaleCrop>
  <HeadingPairs>
    <vt:vector size="4" baseType="variant">
      <vt:variant>
        <vt:lpstr>Theme</vt:lpstr>
      </vt:variant>
      <vt:variant>
        <vt:i4>1</vt:i4>
      </vt:variant>
      <vt:variant>
        <vt:lpstr>Slide Titles</vt:lpstr>
      </vt:variant>
      <vt:variant>
        <vt:i4>83</vt:i4>
      </vt:variant>
    </vt:vector>
  </HeadingPairs>
  <TitlesOfParts>
    <vt:vector size="84" baseType="lpstr">
      <vt:lpstr>Flow</vt:lpstr>
      <vt:lpstr>THEORY OF DEMAND</vt:lpstr>
      <vt:lpstr> Concept of demand</vt:lpstr>
      <vt:lpstr> Features of demand</vt:lpstr>
      <vt:lpstr> Types of demand</vt:lpstr>
      <vt:lpstr>Slide 5</vt:lpstr>
      <vt:lpstr>Slide 6</vt:lpstr>
      <vt:lpstr>Individual demand schedule and curve</vt:lpstr>
      <vt:lpstr>Slide 8</vt:lpstr>
      <vt:lpstr>Market demand schedule and curve</vt:lpstr>
      <vt:lpstr>Slide 10</vt:lpstr>
      <vt:lpstr>Factors affecting the demand or (determinants of demand)</vt:lpstr>
      <vt:lpstr>Demand function</vt:lpstr>
      <vt:lpstr>Types of demand function</vt:lpstr>
      <vt:lpstr>Slide 14</vt:lpstr>
      <vt:lpstr>Slide 15</vt:lpstr>
      <vt:lpstr>Law of demand</vt:lpstr>
      <vt:lpstr>Assumption of law of demand</vt:lpstr>
      <vt:lpstr>Slide 18</vt:lpstr>
      <vt:lpstr>EXCEPTION OF LAW OF DEMAND</vt:lpstr>
      <vt:lpstr>Causes of downward sloping demand curve</vt:lpstr>
      <vt:lpstr>Slide 21</vt:lpstr>
      <vt:lpstr>The following schedule and curve shows the movement along demand curve</vt:lpstr>
      <vt:lpstr>Slide 23</vt:lpstr>
      <vt:lpstr>Shift in demand curve</vt:lpstr>
      <vt:lpstr>Slide 25</vt:lpstr>
      <vt:lpstr>Factors causes shift in demand curve</vt:lpstr>
      <vt:lpstr>Importance of demand analyses in business decisions.</vt:lpstr>
      <vt:lpstr>Meaning of supply</vt:lpstr>
      <vt:lpstr>Supply schedule and curve.</vt:lpstr>
      <vt:lpstr>Market supply schedule and curve</vt:lpstr>
      <vt:lpstr>Determinants of supply</vt:lpstr>
      <vt:lpstr>Supply function</vt:lpstr>
      <vt:lpstr>Slide 33</vt:lpstr>
      <vt:lpstr>Slide 34</vt:lpstr>
      <vt:lpstr>Slide 35</vt:lpstr>
      <vt:lpstr>Law of supply</vt:lpstr>
      <vt:lpstr>Assumption of law of supply</vt:lpstr>
      <vt:lpstr>Slide 38</vt:lpstr>
      <vt:lpstr>Shift in supply curve</vt:lpstr>
      <vt:lpstr>Factors causes shift in supply curve</vt:lpstr>
      <vt:lpstr>Determination of equilibrium price</vt:lpstr>
      <vt:lpstr>Slide 42</vt:lpstr>
      <vt:lpstr>Effect of change in market demand on equilibrium price at constant market supply </vt:lpstr>
      <vt:lpstr>Effect of change in market supply on equilibrium price at constant market demand</vt:lpstr>
      <vt:lpstr>Elasticity of demand</vt:lpstr>
      <vt:lpstr>Price elasticity of demand.</vt:lpstr>
      <vt:lpstr>Slide 47</vt:lpstr>
      <vt:lpstr>Types of price elasticity of demand</vt:lpstr>
      <vt:lpstr>Slide 49</vt:lpstr>
      <vt:lpstr>Slide 50</vt:lpstr>
      <vt:lpstr>Unitary elastic demand</vt:lpstr>
      <vt:lpstr>Relatively elastic demand</vt:lpstr>
      <vt:lpstr>Perfectly elastic demand</vt:lpstr>
      <vt:lpstr>Measurement of price elasticity of demand</vt:lpstr>
      <vt:lpstr>Total outlay method</vt:lpstr>
      <vt:lpstr>Slide 56</vt:lpstr>
      <vt:lpstr>Slide 57</vt:lpstr>
      <vt:lpstr>Slide 58</vt:lpstr>
      <vt:lpstr>Arc method</vt:lpstr>
      <vt:lpstr>Point method</vt:lpstr>
      <vt:lpstr>Slide 61</vt:lpstr>
      <vt:lpstr>Slide 62</vt:lpstr>
      <vt:lpstr>Slide 63</vt:lpstr>
      <vt:lpstr>Slide 64</vt:lpstr>
      <vt:lpstr>Slide 65</vt:lpstr>
      <vt:lpstr>Determinants of price elasticity of demand</vt:lpstr>
      <vt:lpstr>Uses of price elasticity of demand</vt:lpstr>
      <vt:lpstr>concept of income elasticity of demand</vt:lpstr>
      <vt:lpstr>Types of income elasticity of demand</vt:lpstr>
      <vt:lpstr>Slide 70</vt:lpstr>
      <vt:lpstr>Slide 71</vt:lpstr>
      <vt:lpstr>Slide 72</vt:lpstr>
      <vt:lpstr>Slide 73</vt:lpstr>
      <vt:lpstr>Point income elasticity of demand</vt:lpstr>
      <vt:lpstr>Slide 75</vt:lpstr>
      <vt:lpstr>Slide 76</vt:lpstr>
      <vt:lpstr>Slide 77</vt:lpstr>
      <vt:lpstr>Determinants of income elasticity of demand</vt:lpstr>
      <vt:lpstr>Cross elasticity of demand</vt:lpstr>
      <vt:lpstr>Types of cross elasticity of demand</vt:lpstr>
      <vt:lpstr>Price elasticity of supply</vt:lpstr>
      <vt:lpstr>Types of price elasticity of supply</vt:lpstr>
      <vt:lpstr>Determinants of elasticity of supply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OF DEMAND</dc:title>
  <dc:creator>Shreel</dc:creator>
  <cp:lastModifiedBy>cab</cp:lastModifiedBy>
  <cp:revision>535</cp:revision>
  <dcterms:created xsi:type="dcterms:W3CDTF">2012-05-08T01:20:08Z</dcterms:created>
  <dcterms:modified xsi:type="dcterms:W3CDTF">2012-06-15T05:45:41Z</dcterms:modified>
</cp:coreProperties>
</file>