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7" r:id="rId6"/>
    <p:sldId id="278" r:id="rId7"/>
    <p:sldId id="260" r:id="rId8"/>
    <p:sldId id="261" r:id="rId9"/>
    <p:sldId id="263"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883CA-BE75-48E1-A988-BFF8041C442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58F10F8-CA55-4E96-9DE8-D399F627C949}">
      <dgm:prSet phldrT="[Text]" custT="1"/>
      <dgm:spPr/>
      <dgm:t>
        <a:bodyPr/>
        <a:lstStyle/>
        <a:p>
          <a:r>
            <a:rPr lang="en-US" sz="2000" b="1" dirty="0" smtClean="0"/>
            <a:t>Theory of Demand and Supply</a:t>
          </a:r>
          <a:endParaRPr lang="en-US" sz="2000" b="1" dirty="0"/>
        </a:p>
      </dgm:t>
    </dgm:pt>
    <dgm:pt modelId="{B8B8DEBB-FC8A-48E3-BB67-B0BD12B737B3}" type="parTrans" cxnId="{CF44CBCB-06BF-469E-BE81-B2CA04F3D85F}">
      <dgm:prSet/>
      <dgm:spPr/>
      <dgm:t>
        <a:bodyPr/>
        <a:lstStyle/>
        <a:p>
          <a:endParaRPr lang="en-US"/>
        </a:p>
      </dgm:t>
    </dgm:pt>
    <dgm:pt modelId="{E7951B99-A626-4B44-BAE5-9F970B15952D}" type="sibTrans" cxnId="{CF44CBCB-06BF-469E-BE81-B2CA04F3D85F}">
      <dgm:prSet/>
      <dgm:spPr/>
      <dgm:t>
        <a:bodyPr/>
        <a:lstStyle/>
        <a:p>
          <a:endParaRPr lang="en-US"/>
        </a:p>
      </dgm:t>
    </dgm:pt>
    <dgm:pt modelId="{0AA5142A-79B7-45BB-8837-7D57165FC00F}">
      <dgm:prSet phldrT="[Text]" custT="1"/>
      <dgm:spPr/>
      <dgm:t>
        <a:bodyPr/>
        <a:lstStyle/>
        <a:p>
          <a:r>
            <a:rPr lang="en-US" sz="2000" b="1" dirty="0" smtClean="0"/>
            <a:t>Theory of Consumer Behavior</a:t>
          </a:r>
          <a:endParaRPr lang="en-US" sz="2000" b="1" dirty="0"/>
        </a:p>
      </dgm:t>
    </dgm:pt>
    <dgm:pt modelId="{F1B8B169-9797-473A-A94B-831E69FAF2F7}" type="parTrans" cxnId="{9244008B-9D1B-44E8-A9C9-BD7E4F7AE4B1}">
      <dgm:prSet/>
      <dgm:spPr/>
      <dgm:t>
        <a:bodyPr/>
        <a:lstStyle/>
        <a:p>
          <a:endParaRPr lang="en-US"/>
        </a:p>
      </dgm:t>
    </dgm:pt>
    <dgm:pt modelId="{C7AE093E-0AA5-4D12-9555-432045279011}" type="sibTrans" cxnId="{9244008B-9D1B-44E8-A9C9-BD7E4F7AE4B1}">
      <dgm:prSet/>
      <dgm:spPr/>
      <dgm:t>
        <a:bodyPr/>
        <a:lstStyle/>
        <a:p>
          <a:endParaRPr lang="en-US"/>
        </a:p>
      </dgm:t>
    </dgm:pt>
    <dgm:pt modelId="{35C2E271-C5C9-43E8-B85E-751B6490DEFB}">
      <dgm:prSet phldrT="[Text]" custT="1"/>
      <dgm:spPr/>
      <dgm:t>
        <a:bodyPr/>
        <a:lstStyle/>
        <a:p>
          <a:r>
            <a:rPr lang="en-US" sz="2000" b="1" dirty="0" smtClean="0"/>
            <a:t>Theory of Production</a:t>
          </a:r>
          <a:endParaRPr lang="en-US" sz="2000" b="1" dirty="0"/>
        </a:p>
      </dgm:t>
    </dgm:pt>
    <dgm:pt modelId="{96F52FA7-97A0-4177-9279-3924BBB7E2EC}" type="parTrans" cxnId="{D24109BD-8128-473F-A953-AD9DA12DF641}">
      <dgm:prSet/>
      <dgm:spPr/>
      <dgm:t>
        <a:bodyPr/>
        <a:lstStyle/>
        <a:p>
          <a:endParaRPr lang="en-US"/>
        </a:p>
      </dgm:t>
    </dgm:pt>
    <dgm:pt modelId="{D089EF61-3D18-4D91-8365-0946613BA042}" type="sibTrans" cxnId="{D24109BD-8128-473F-A953-AD9DA12DF641}">
      <dgm:prSet/>
      <dgm:spPr/>
      <dgm:t>
        <a:bodyPr/>
        <a:lstStyle/>
        <a:p>
          <a:endParaRPr lang="en-US"/>
        </a:p>
      </dgm:t>
    </dgm:pt>
    <dgm:pt modelId="{4B51B5A4-A0C3-4F49-9EE8-00F0A575AC36}">
      <dgm:prSet custT="1"/>
      <dgm:spPr/>
      <dgm:t>
        <a:bodyPr/>
        <a:lstStyle/>
        <a:p>
          <a:r>
            <a:rPr lang="en-US" sz="2000" b="1" dirty="0" smtClean="0"/>
            <a:t>Theory of Product Pricing</a:t>
          </a:r>
          <a:endParaRPr lang="en-US" sz="2000" b="1" dirty="0"/>
        </a:p>
      </dgm:t>
    </dgm:pt>
    <dgm:pt modelId="{4BC80DF9-14AA-48CC-81E2-8FBC31DA99FC}" type="parTrans" cxnId="{6D38C635-9B4B-48E6-9501-05498AE8AB49}">
      <dgm:prSet/>
      <dgm:spPr/>
      <dgm:t>
        <a:bodyPr/>
        <a:lstStyle/>
        <a:p>
          <a:endParaRPr lang="en-US"/>
        </a:p>
      </dgm:t>
    </dgm:pt>
    <dgm:pt modelId="{D61B904A-9ABE-44FB-A860-036D5D47487C}" type="sibTrans" cxnId="{6D38C635-9B4B-48E6-9501-05498AE8AB49}">
      <dgm:prSet/>
      <dgm:spPr/>
      <dgm:t>
        <a:bodyPr/>
        <a:lstStyle/>
        <a:p>
          <a:endParaRPr lang="en-US"/>
        </a:p>
      </dgm:t>
    </dgm:pt>
    <dgm:pt modelId="{E415A62F-ED37-412A-91A7-C0F06295D24C}">
      <dgm:prSet custT="1"/>
      <dgm:spPr/>
      <dgm:t>
        <a:bodyPr/>
        <a:lstStyle/>
        <a:p>
          <a:r>
            <a:rPr lang="en-US" sz="2000" b="1" dirty="0" smtClean="0"/>
            <a:t>Theory of Factor Pricing</a:t>
          </a:r>
          <a:endParaRPr lang="en-US" sz="2000" b="1" dirty="0"/>
        </a:p>
      </dgm:t>
    </dgm:pt>
    <dgm:pt modelId="{A83725D8-CA56-4642-A620-62F4E06C25B2}" type="parTrans" cxnId="{66E8860F-711A-4A25-A350-0BB3CBF6FCA9}">
      <dgm:prSet/>
      <dgm:spPr/>
      <dgm:t>
        <a:bodyPr/>
        <a:lstStyle/>
        <a:p>
          <a:endParaRPr lang="en-US"/>
        </a:p>
      </dgm:t>
    </dgm:pt>
    <dgm:pt modelId="{71E72014-EFA1-4441-85DB-ED30B9A40455}" type="sibTrans" cxnId="{66E8860F-711A-4A25-A350-0BB3CBF6FCA9}">
      <dgm:prSet/>
      <dgm:spPr/>
      <dgm:t>
        <a:bodyPr/>
        <a:lstStyle/>
        <a:p>
          <a:endParaRPr lang="en-US"/>
        </a:p>
      </dgm:t>
    </dgm:pt>
    <dgm:pt modelId="{B6C7D9AD-FE1C-4FFC-A1A9-D1B5E83C17E6}">
      <dgm:prSet custT="1"/>
      <dgm:spPr/>
      <dgm:t>
        <a:bodyPr/>
        <a:lstStyle/>
        <a:p>
          <a:r>
            <a:rPr lang="en-US" sz="2000" b="1" dirty="0" smtClean="0"/>
            <a:t>Theory of Economic Welfare</a:t>
          </a:r>
          <a:endParaRPr lang="en-US" sz="2000" b="1" dirty="0"/>
        </a:p>
      </dgm:t>
    </dgm:pt>
    <dgm:pt modelId="{6990E22B-12EB-4DBE-89A6-2F30B7E53F3A}" type="parTrans" cxnId="{3EC15262-1788-4311-9B2C-E639AE55DEDE}">
      <dgm:prSet/>
      <dgm:spPr/>
      <dgm:t>
        <a:bodyPr/>
        <a:lstStyle/>
        <a:p>
          <a:endParaRPr lang="en-US"/>
        </a:p>
      </dgm:t>
    </dgm:pt>
    <dgm:pt modelId="{8591C28F-1565-4CB5-A97D-AF4B26C7ADA9}" type="sibTrans" cxnId="{3EC15262-1788-4311-9B2C-E639AE55DEDE}">
      <dgm:prSet/>
      <dgm:spPr/>
      <dgm:t>
        <a:bodyPr/>
        <a:lstStyle/>
        <a:p>
          <a:endParaRPr lang="en-US"/>
        </a:p>
      </dgm:t>
    </dgm:pt>
    <dgm:pt modelId="{7F9AD536-D578-4364-B291-4EC54E796F3F}">
      <dgm:prSet phldrT="[Text]" custT="1"/>
      <dgm:spPr>
        <a:noFill/>
        <a:ln w="57150">
          <a:solidFill>
            <a:schemeClr val="bg1"/>
          </a:solidFill>
        </a:ln>
        <a:effectLst>
          <a:innerShdw blurRad="63500" dist="50800" dir="16200000">
            <a:prstClr val="black">
              <a:alpha val="50000"/>
            </a:prstClr>
          </a:innerShdw>
        </a:effectLst>
        <a:scene3d>
          <a:camera prst="orthographicFront"/>
          <a:lightRig rig="threePt" dir="t"/>
        </a:scene3d>
        <a:sp3d>
          <a:bevelT w="139700" prst="cross"/>
        </a:sp3d>
      </dgm:spPr>
      <dgm:t>
        <a:bodyPr/>
        <a:lstStyle/>
        <a:p>
          <a:r>
            <a:rPr lang="en-US" sz="3200" b="1" dirty="0" smtClean="0">
              <a:solidFill>
                <a:srgbClr val="00B050"/>
              </a:solidFill>
            </a:rPr>
            <a:t>Scope of Microeconomics </a:t>
          </a:r>
          <a:endParaRPr lang="en-US" sz="3200" b="1" dirty="0"/>
        </a:p>
      </dgm:t>
    </dgm:pt>
    <dgm:pt modelId="{409301A6-E6FF-4B56-ADC7-385CB7D9731D}" type="sibTrans" cxnId="{5C123B6E-748D-48CB-9E89-6EE0B9BE5746}">
      <dgm:prSet/>
      <dgm:spPr/>
      <dgm:t>
        <a:bodyPr/>
        <a:lstStyle/>
        <a:p>
          <a:endParaRPr lang="en-US"/>
        </a:p>
      </dgm:t>
    </dgm:pt>
    <dgm:pt modelId="{96232F83-1AFE-4576-8B81-F9C7FA1D345C}" type="parTrans" cxnId="{5C123B6E-748D-48CB-9E89-6EE0B9BE5746}">
      <dgm:prSet/>
      <dgm:spPr/>
      <dgm:t>
        <a:bodyPr/>
        <a:lstStyle/>
        <a:p>
          <a:endParaRPr lang="en-US"/>
        </a:p>
      </dgm:t>
    </dgm:pt>
    <dgm:pt modelId="{F0729A88-D19C-40D2-BEA4-A0C2520370C1}" type="pres">
      <dgm:prSet presAssocID="{8FE883CA-BE75-48E1-A988-BFF8041C4422}" presName="hierChild1" presStyleCnt="0">
        <dgm:presLayoutVars>
          <dgm:orgChart val="1"/>
          <dgm:chPref val="1"/>
          <dgm:dir/>
          <dgm:animOne val="branch"/>
          <dgm:animLvl val="lvl"/>
          <dgm:resizeHandles/>
        </dgm:presLayoutVars>
      </dgm:prSet>
      <dgm:spPr/>
      <dgm:t>
        <a:bodyPr/>
        <a:lstStyle/>
        <a:p>
          <a:endParaRPr lang="en-US"/>
        </a:p>
      </dgm:t>
    </dgm:pt>
    <dgm:pt modelId="{A810964E-C10E-40D0-A8DE-7788EBF0C156}" type="pres">
      <dgm:prSet presAssocID="{7F9AD536-D578-4364-B291-4EC54E796F3F}" presName="hierRoot1" presStyleCnt="0">
        <dgm:presLayoutVars>
          <dgm:hierBranch val="init"/>
        </dgm:presLayoutVars>
      </dgm:prSet>
      <dgm:spPr/>
    </dgm:pt>
    <dgm:pt modelId="{F7316959-AD20-4CED-9FF3-1589FF21687E}" type="pres">
      <dgm:prSet presAssocID="{7F9AD536-D578-4364-B291-4EC54E796F3F}" presName="rootComposite1" presStyleCnt="0"/>
      <dgm:spPr/>
    </dgm:pt>
    <dgm:pt modelId="{87601850-1E70-4E63-B5BE-51AB72DB6AD9}" type="pres">
      <dgm:prSet presAssocID="{7F9AD536-D578-4364-B291-4EC54E796F3F}" presName="rootText1" presStyleLbl="node0" presStyleIdx="0" presStyleCnt="1" custScaleX="479273" custScaleY="251327" custLinFactY="-63927" custLinFactNeighborX="-5476" custLinFactNeighborY="-100000">
        <dgm:presLayoutVars>
          <dgm:chPref val="3"/>
        </dgm:presLayoutVars>
      </dgm:prSet>
      <dgm:spPr/>
      <dgm:t>
        <a:bodyPr/>
        <a:lstStyle/>
        <a:p>
          <a:endParaRPr lang="en-US"/>
        </a:p>
      </dgm:t>
    </dgm:pt>
    <dgm:pt modelId="{C7BE178A-F2D4-43E0-B261-3C1EEA6C106C}" type="pres">
      <dgm:prSet presAssocID="{7F9AD536-D578-4364-B291-4EC54E796F3F}" presName="rootConnector1" presStyleLbl="node1" presStyleIdx="0" presStyleCnt="0"/>
      <dgm:spPr/>
      <dgm:t>
        <a:bodyPr/>
        <a:lstStyle/>
        <a:p>
          <a:endParaRPr lang="en-US"/>
        </a:p>
      </dgm:t>
    </dgm:pt>
    <dgm:pt modelId="{B606781F-01AE-4F9A-A3F9-034B227F0C3F}" type="pres">
      <dgm:prSet presAssocID="{7F9AD536-D578-4364-B291-4EC54E796F3F}" presName="hierChild2" presStyleCnt="0"/>
      <dgm:spPr/>
    </dgm:pt>
    <dgm:pt modelId="{A02AFAC2-8851-4A92-AB9F-664B8F555D2A}" type="pres">
      <dgm:prSet presAssocID="{B8B8DEBB-FC8A-48E3-BB67-B0BD12B737B3}" presName="Name37" presStyleLbl="parChTrans1D2" presStyleIdx="0" presStyleCnt="6"/>
      <dgm:spPr/>
      <dgm:t>
        <a:bodyPr/>
        <a:lstStyle/>
        <a:p>
          <a:endParaRPr lang="en-US"/>
        </a:p>
      </dgm:t>
    </dgm:pt>
    <dgm:pt modelId="{B39362F4-0B2D-4F3F-8F7E-D85075FC1ADC}" type="pres">
      <dgm:prSet presAssocID="{058F10F8-CA55-4E96-9DE8-D399F627C949}" presName="hierRoot2" presStyleCnt="0">
        <dgm:presLayoutVars>
          <dgm:hierBranch val="init"/>
        </dgm:presLayoutVars>
      </dgm:prSet>
      <dgm:spPr/>
    </dgm:pt>
    <dgm:pt modelId="{0AE0F327-A7B2-4F03-B6B4-A7796EEF74E7}" type="pres">
      <dgm:prSet presAssocID="{058F10F8-CA55-4E96-9DE8-D399F627C949}" presName="rootComposite" presStyleCnt="0"/>
      <dgm:spPr/>
    </dgm:pt>
    <dgm:pt modelId="{82C143F0-7D75-431B-8877-E186668C79D2}" type="pres">
      <dgm:prSet presAssocID="{058F10F8-CA55-4E96-9DE8-D399F627C949}" presName="rootText" presStyleLbl="node2" presStyleIdx="0" presStyleCnt="6" custScaleY="191876">
        <dgm:presLayoutVars>
          <dgm:chPref val="3"/>
        </dgm:presLayoutVars>
      </dgm:prSet>
      <dgm:spPr/>
      <dgm:t>
        <a:bodyPr/>
        <a:lstStyle/>
        <a:p>
          <a:endParaRPr lang="en-US"/>
        </a:p>
      </dgm:t>
    </dgm:pt>
    <dgm:pt modelId="{80F4A35A-D70C-447D-B738-BB3B4326A794}" type="pres">
      <dgm:prSet presAssocID="{058F10F8-CA55-4E96-9DE8-D399F627C949}" presName="rootConnector" presStyleLbl="node2" presStyleIdx="0" presStyleCnt="6"/>
      <dgm:spPr/>
      <dgm:t>
        <a:bodyPr/>
        <a:lstStyle/>
        <a:p>
          <a:endParaRPr lang="en-US"/>
        </a:p>
      </dgm:t>
    </dgm:pt>
    <dgm:pt modelId="{68766835-BDBF-4CC0-81E6-D626887436A6}" type="pres">
      <dgm:prSet presAssocID="{058F10F8-CA55-4E96-9DE8-D399F627C949}" presName="hierChild4" presStyleCnt="0"/>
      <dgm:spPr/>
    </dgm:pt>
    <dgm:pt modelId="{8A5DCD0F-085D-43FB-886F-3F0719F23BD4}" type="pres">
      <dgm:prSet presAssocID="{058F10F8-CA55-4E96-9DE8-D399F627C949}" presName="hierChild5" presStyleCnt="0"/>
      <dgm:spPr/>
    </dgm:pt>
    <dgm:pt modelId="{985FE546-7B8A-4157-98BA-C96A78AF3F07}" type="pres">
      <dgm:prSet presAssocID="{F1B8B169-9797-473A-A94B-831E69FAF2F7}" presName="Name37" presStyleLbl="parChTrans1D2" presStyleIdx="1" presStyleCnt="6"/>
      <dgm:spPr/>
      <dgm:t>
        <a:bodyPr/>
        <a:lstStyle/>
        <a:p>
          <a:endParaRPr lang="en-US"/>
        </a:p>
      </dgm:t>
    </dgm:pt>
    <dgm:pt modelId="{971EA330-AEDB-4878-AD4A-9D6A4F90F4EA}" type="pres">
      <dgm:prSet presAssocID="{0AA5142A-79B7-45BB-8837-7D57165FC00F}" presName="hierRoot2" presStyleCnt="0">
        <dgm:presLayoutVars>
          <dgm:hierBranch val="init"/>
        </dgm:presLayoutVars>
      </dgm:prSet>
      <dgm:spPr/>
    </dgm:pt>
    <dgm:pt modelId="{44C1525E-F86F-4F56-863C-161FD7181109}" type="pres">
      <dgm:prSet presAssocID="{0AA5142A-79B7-45BB-8837-7D57165FC00F}" presName="rootComposite" presStyleCnt="0"/>
      <dgm:spPr/>
    </dgm:pt>
    <dgm:pt modelId="{72A27F9A-E5C1-4F23-BA6A-3BCD7245FFA0}" type="pres">
      <dgm:prSet presAssocID="{0AA5142A-79B7-45BB-8837-7D57165FC00F}" presName="rootText" presStyleLbl="node2" presStyleIdx="1" presStyleCnt="6" custScaleY="191876">
        <dgm:presLayoutVars>
          <dgm:chPref val="3"/>
        </dgm:presLayoutVars>
      </dgm:prSet>
      <dgm:spPr/>
      <dgm:t>
        <a:bodyPr/>
        <a:lstStyle/>
        <a:p>
          <a:endParaRPr lang="en-US"/>
        </a:p>
      </dgm:t>
    </dgm:pt>
    <dgm:pt modelId="{D7EAD5B3-DCDA-48FE-9696-6FFAD439A388}" type="pres">
      <dgm:prSet presAssocID="{0AA5142A-79B7-45BB-8837-7D57165FC00F}" presName="rootConnector" presStyleLbl="node2" presStyleIdx="1" presStyleCnt="6"/>
      <dgm:spPr/>
      <dgm:t>
        <a:bodyPr/>
        <a:lstStyle/>
        <a:p>
          <a:endParaRPr lang="en-US"/>
        </a:p>
      </dgm:t>
    </dgm:pt>
    <dgm:pt modelId="{64775989-1C87-42D4-BD77-26633D8EBF32}" type="pres">
      <dgm:prSet presAssocID="{0AA5142A-79B7-45BB-8837-7D57165FC00F}" presName="hierChild4" presStyleCnt="0"/>
      <dgm:spPr/>
    </dgm:pt>
    <dgm:pt modelId="{24F90A36-78F8-42A0-A1C8-E6B7ADAE2275}" type="pres">
      <dgm:prSet presAssocID="{0AA5142A-79B7-45BB-8837-7D57165FC00F}" presName="hierChild5" presStyleCnt="0"/>
      <dgm:spPr/>
    </dgm:pt>
    <dgm:pt modelId="{E7B92F28-4DE8-4646-A35C-54AD13BD98B4}" type="pres">
      <dgm:prSet presAssocID="{96F52FA7-97A0-4177-9279-3924BBB7E2EC}" presName="Name37" presStyleLbl="parChTrans1D2" presStyleIdx="2" presStyleCnt="6"/>
      <dgm:spPr/>
      <dgm:t>
        <a:bodyPr/>
        <a:lstStyle/>
        <a:p>
          <a:endParaRPr lang="en-US"/>
        </a:p>
      </dgm:t>
    </dgm:pt>
    <dgm:pt modelId="{24EFD5C7-98F6-445B-82F1-90E63E435889}" type="pres">
      <dgm:prSet presAssocID="{35C2E271-C5C9-43E8-B85E-751B6490DEFB}" presName="hierRoot2" presStyleCnt="0">
        <dgm:presLayoutVars>
          <dgm:hierBranch val="init"/>
        </dgm:presLayoutVars>
      </dgm:prSet>
      <dgm:spPr/>
    </dgm:pt>
    <dgm:pt modelId="{164D5F99-D54F-4BFE-9B6F-30698DF97FDA}" type="pres">
      <dgm:prSet presAssocID="{35C2E271-C5C9-43E8-B85E-751B6490DEFB}" presName="rootComposite" presStyleCnt="0"/>
      <dgm:spPr/>
    </dgm:pt>
    <dgm:pt modelId="{94CBDD38-B132-48CA-BD38-D31AC0267500}" type="pres">
      <dgm:prSet presAssocID="{35C2E271-C5C9-43E8-B85E-751B6490DEFB}" presName="rootText" presStyleLbl="node2" presStyleIdx="2" presStyleCnt="6" custScaleY="180832">
        <dgm:presLayoutVars>
          <dgm:chPref val="3"/>
        </dgm:presLayoutVars>
      </dgm:prSet>
      <dgm:spPr/>
      <dgm:t>
        <a:bodyPr/>
        <a:lstStyle/>
        <a:p>
          <a:endParaRPr lang="en-US"/>
        </a:p>
      </dgm:t>
    </dgm:pt>
    <dgm:pt modelId="{63C82D21-E2CC-4834-9523-D6AED769A565}" type="pres">
      <dgm:prSet presAssocID="{35C2E271-C5C9-43E8-B85E-751B6490DEFB}" presName="rootConnector" presStyleLbl="node2" presStyleIdx="2" presStyleCnt="6"/>
      <dgm:spPr/>
      <dgm:t>
        <a:bodyPr/>
        <a:lstStyle/>
        <a:p>
          <a:endParaRPr lang="en-US"/>
        </a:p>
      </dgm:t>
    </dgm:pt>
    <dgm:pt modelId="{ACFD214C-183B-485E-A3D4-72E16900FF9E}" type="pres">
      <dgm:prSet presAssocID="{35C2E271-C5C9-43E8-B85E-751B6490DEFB}" presName="hierChild4" presStyleCnt="0"/>
      <dgm:spPr/>
    </dgm:pt>
    <dgm:pt modelId="{CBEC7337-38C2-416F-8364-FFEB50E233FE}" type="pres">
      <dgm:prSet presAssocID="{35C2E271-C5C9-43E8-B85E-751B6490DEFB}" presName="hierChild5" presStyleCnt="0"/>
      <dgm:spPr/>
    </dgm:pt>
    <dgm:pt modelId="{D1BF940B-3F5F-4142-91B4-EECC9E93263A}" type="pres">
      <dgm:prSet presAssocID="{4BC80DF9-14AA-48CC-81E2-8FBC31DA99FC}" presName="Name37" presStyleLbl="parChTrans1D2" presStyleIdx="3" presStyleCnt="6"/>
      <dgm:spPr/>
      <dgm:t>
        <a:bodyPr/>
        <a:lstStyle/>
        <a:p>
          <a:endParaRPr lang="en-US"/>
        </a:p>
      </dgm:t>
    </dgm:pt>
    <dgm:pt modelId="{B226D38C-F6D5-4585-9FDB-8819BD9EEC96}" type="pres">
      <dgm:prSet presAssocID="{4B51B5A4-A0C3-4F49-9EE8-00F0A575AC36}" presName="hierRoot2" presStyleCnt="0">
        <dgm:presLayoutVars>
          <dgm:hierBranch val="init"/>
        </dgm:presLayoutVars>
      </dgm:prSet>
      <dgm:spPr/>
    </dgm:pt>
    <dgm:pt modelId="{0507C207-605D-40D3-9041-3CE166255DAC}" type="pres">
      <dgm:prSet presAssocID="{4B51B5A4-A0C3-4F49-9EE8-00F0A575AC36}" presName="rootComposite" presStyleCnt="0"/>
      <dgm:spPr/>
    </dgm:pt>
    <dgm:pt modelId="{CD2C0E4B-3FC3-413E-9510-2EC27D9E3E51}" type="pres">
      <dgm:prSet presAssocID="{4B51B5A4-A0C3-4F49-9EE8-00F0A575AC36}" presName="rootText" presStyleLbl="node2" presStyleIdx="3" presStyleCnt="6" custScaleY="177054">
        <dgm:presLayoutVars>
          <dgm:chPref val="3"/>
        </dgm:presLayoutVars>
      </dgm:prSet>
      <dgm:spPr/>
      <dgm:t>
        <a:bodyPr/>
        <a:lstStyle/>
        <a:p>
          <a:endParaRPr lang="en-US"/>
        </a:p>
      </dgm:t>
    </dgm:pt>
    <dgm:pt modelId="{B80AB491-9F6E-4B32-B5BF-44CE241217F4}" type="pres">
      <dgm:prSet presAssocID="{4B51B5A4-A0C3-4F49-9EE8-00F0A575AC36}" presName="rootConnector" presStyleLbl="node2" presStyleIdx="3" presStyleCnt="6"/>
      <dgm:spPr/>
      <dgm:t>
        <a:bodyPr/>
        <a:lstStyle/>
        <a:p>
          <a:endParaRPr lang="en-US"/>
        </a:p>
      </dgm:t>
    </dgm:pt>
    <dgm:pt modelId="{4775AD1E-D8BE-40AD-BCA9-8E43C76A6FAD}" type="pres">
      <dgm:prSet presAssocID="{4B51B5A4-A0C3-4F49-9EE8-00F0A575AC36}" presName="hierChild4" presStyleCnt="0"/>
      <dgm:spPr/>
    </dgm:pt>
    <dgm:pt modelId="{0C63F531-1593-405D-A2FC-91AAFA84AEA4}" type="pres">
      <dgm:prSet presAssocID="{4B51B5A4-A0C3-4F49-9EE8-00F0A575AC36}" presName="hierChild5" presStyleCnt="0"/>
      <dgm:spPr/>
    </dgm:pt>
    <dgm:pt modelId="{F27B58AC-F9DF-4021-A229-10FF28431506}" type="pres">
      <dgm:prSet presAssocID="{A83725D8-CA56-4642-A620-62F4E06C25B2}" presName="Name37" presStyleLbl="parChTrans1D2" presStyleIdx="4" presStyleCnt="6"/>
      <dgm:spPr/>
      <dgm:t>
        <a:bodyPr/>
        <a:lstStyle/>
        <a:p>
          <a:endParaRPr lang="en-US"/>
        </a:p>
      </dgm:t>
    </dgm:pt>
    <dgm:pt modelId="{CB224406-01ED-4960-8044-7125341BCD5A}" type="pres">
      <dgm:prSet presAssocID="{E415A62F-ED37-412A-91A7-C0F06295D24C}" presName="hierRoot2" presStyleCnt="0">
        <dgm:presLayoutVars>
          <dgm:hierBranch val="init"/>
        </dgm:presLayoutVars>
      </dgm:prSet>
      <dgm:spPr/>
    </dgm:pt>
    <dgm:pt modelId="{4603E2DB-80BA-470D-B113-8F70D75E4724}" type="pres">
      <dgm:prSet presAssocID="{E415A62F-ED37-412A-91A7-C0F06295D24C}" presName="rootComposite" presStyleCnt="0"/>
      <dgm:spPr/>
    </dgm:pt>
    <dgm:pt modelId="{8995116F-8D6E-49CB-B58E-FEC3DF6A5500}" type="pres">
      <dgm:prSet presAssocID="{E415A62F-ED37-412A-91A7-C0F06295D24C}" presName="rootText" presStyleLbl="node2" presStyleIdx="4" presStyleCnt="6" custScaleY="177054">
        <dgm:presLayoutVars>
          <dgm:chPref val="3"/>
        </dgm:presLayoutVars>
      </dgm:prSet>
      <dgm:spPr/>
      <dgm:t>
        <a:bodyPr/>
        <a:lstStyle/>
        <a:p>
          <a:endParaRPr lang="en-US"/>
        </a:p>
      </dgm:t>
    </dgm:pt>
    <dgm:pt modelId="{22672152-13A1-47F7-9098-D04E793DE3F4}" type="pres">
      <dgm:prSet presAssocID="{E415A62F-ED37-412A-91A7-C0F06295D24C}" presName="rootConnector" presStyleLbl="node2" presStyleIdx="4" presStyleCnt="6"/>
      <dgm:spPr/>
      <dgm:t>
        <a:bodyPr/>
        <a:lstStyle/>
        <a:p>
          <a:endParaRPr lang="en-US"/>
        </a:p>
      </dgm:t>
    </dgm:pt>
    <dgm:pt modelId="{D3DDCA85-B02D-4E35-9B83-0C68D1F3EAA6}" type="pres">
      <dgm:prSet presAssocID="{E415A62F-ED37-412A-91A7-C0F06295D24C}" presName="hierChild4" presStyleCnt="0"/>
      <dgm:spPr/>
    </dgm:pt>
    <dgm:pt modelId="{681F200D-755D-4464-A99B-CA5A00C04BC2}" type="pres">
      <dgm:prSet presAssocID="{E415A62F-ED37-412A-91A7-C0F06295D24C}" presName="hierChild5" presStyleCnt="0"/>
      <dgm:spPr/>
    </dgm:pt>
    <dgm:pt modelId="{2A3BE4CC-EBEF-4150-B90F-69D959A569AC}" type="pres">
      <dgm:prSet presAssocID="{6990E22B-12EB-4DBE-89A6-2F30B7E53F3A}" presName="Name37" presStyleLbl="parChTrans1D2" presStyleIdx="5" presStyleCnt="6"/>
      <dgm:spPr/>
      <dgm:t>
        <a:bodyPr/>
        <a:lstStyle/>
        <a:p>
          <a:endParaRPr lang="en-US"/>
        </a:p>
      </dgm:t>
    </dgm:pt>
    <dgm:pt modelId="{DD72BA43-F03F-4498-8FF0-F87603C4A876}" type="pres">
      <dgm:prSet presAssocID="{B6C7D9AD-FE1C-4FFC-A1A9-D1B5E83C17E6}" presName="hierRoot2" presStyleCnt="0">
        <dgm:presLayoutVars>
          <dgm:hierBranch val="init"/>
        </dgm:presLayoutVars>
      </dgm:prSet>
      <dgm:spPr/>
    </dgm:pt>
    <dgm:pt modelId="{C78B2788-DB09-4F9D-ACBA-4A68F6F7CFFF}" type="pres">
      <dgm:prSet presAssocID="{B6C7D9AD-FE1C-4FFC-A1A9-D1B5E83C17E6}" presName="rootComposite" presStyleCnt="0"/>
      <dgm:spPr/>
    </dgm:pt>
    <dgm:pt modelId="{C2F673F3-774D-4CBA-B384-6A2A206305B5}" type="pres">
      <dgm:prSet presAssocID="{B6C7D9AD-FE1C-4FFC-A1A9-D1B5E83C17E6}" presName="rootText" presStyleLbl="node2" presStyleIdx="5" presStyleCnt="6" custScaleY="177054">
        <dgm:presLayoutVars>
          <dgm:chPref val="3"/>
        </dgm:presLayoutVars>
      </dgm:prSet>
      <dgm:spPr/>
      <dgm:t>
        <a:bodyPr/>
        <a:lstStyle/>
        <a:p>
          <a:endParaRPr lang="en-US"/>
        </a:p>
      </dgm:t>
    </dgm:pt>
    <dgm:pt modelId="{D0841CCC-6502-400F-9B66-1F7544871A02}" type="pres">
      <dgm:prSet presAssocID="{B6C7D9AD-FE1C-4FFC-A1A9-D1B5E83C17E6}" presName="rootConnector" presStyleLbl="node2" presStyleIdx="5" presStyleCnt="6"/>
      <dgm:spPr/>
      <dgm:t>
        <a:bodyPr/>
        <a:lstStyle/>
        <a:p>
          <a:endParaRPr lang="en-US"/>
        </a:p>
      </dgm:t>
    </dgm:pt>
    <dgm:pt modelId="{2CD6B13C-9558-4C73-932F-D728E1C65897}" type="pres">
      <dgm:prSet presAssocID="{B6C7D9AD-FE1C-4FFC-A1A9-D1B5E83C17E6}" presName="hierChild4" presStyleCnt="0"/>
      <dgm:spPr/>
    </dgm:pt>
    <dgm:pt modelId="{BCDC73E6-4386-44EA-AFD8-1441F1A225F3}" type="pres">
      <dgm:prSet presAssocID="{B6C7D9AD-FE1C-4FFC-A1A9-D1B5E83C17E6}" presName="hierChild5" presStyleCnt="0"/>
      <dgm:spPr/>
    </dgm:pt>
    <dgm:pt modelId="{545D9C4E-3024-44DA-8698-D5ACFC3D7F3D}" type="pres">
      <dgm:prSet presAssocID="{7F9AD536-D578-4364-B291-4EC54E796F3F}" presName="hierChild3" presStyleCnt="0"/>
      <dgm:spPr/>
    </dgm:pt>
  </dgm:ptLst>
  <dgm:cxnLst>
    <dgm:cxn modelId="{587E2810-B7DD-4E8F-B7CA-7CFC244FD78E}" type="presOf" srcId="{35C2E271-C5C9-43E8-B85E-751B6490DEFB}" destId="{63C82D21-E2CC-4834-9523-D6AED769A565}" srcOrd="1" destOrd="0" presId="urn:microsoft.com/office/officeart/2005/8/layout/orgChart1"/>
    <dgm:cxn modelId="{A77BC9AE-E752-4A3D-BABE-84A718AB14D4}" type="presOf" srcId="{B6C7D9AD-FE1C-4FFC-A1A9-D1B5E83C17E6}" destId="{D0841CCC-6502-400F-9B66-1F7544871A02}" srcOrd="1" destOrd="0" presId="urn:microsoft.com/office/officeart/2005/8/layout/orgChart1"/>
    <dgm:cxn modelId="{E9EE30AE-18FE-4B47-A983-73202EDC405B}" type="presOf" srcId="{A83725D8-CA56-4642-A620-62F4E06C25B2}" destId="{F27B58AC-F9DF-4021-A229-10FF28431506}" srcOrd="0" destOrd="0" presId="urn:microsoft.com/office/officeart/2005/8/layout/orgChart1"/>
    <dgm:cxn modelId="{DD628611-E061-4441-A4B4-2C3F5CCBEA4B}" type="presOf" srcId="{35C2E271-C5C9-43E8-B85E-751B6490DEFB}" destId="{94CBDD38-B132-48CA-BD38-D31AC0267500}" srcOrd="0" destOrd="0" presId="urn:microsoft.com/office/officeart/2005/8/layout/orgChart1"/>
    <dgm:cxn modelId="{2E3CB61A-6FD8-46D6-AB3B-E15B965EFA3B}" type="presOf" srcId="{B8B8DEBB-FC8A-48E3-BB67-B0BD12B737B3}" destId="{A02AFAC2-8851-4A92-AB9F-664B8F555D2A}" srcOrd="0" destOrd="0" presId="urn:microsoft.com/office/officeart/2005/8/layout/orgChart1"/>
    <dgm:cxn modelId="{6308D0F5-F8AE-4F48-8B7D-0E11DA2AE651}" type="presOf" srcId="{058F10F8-CA55-4E96-9DE8-D399F627C949}" destId="{82C143F0-7D75-431B-8877-E186668C79D2}" srcOrd="0" destOrd="0" presId="urn:microsoft.com/office/officeart/2005/8/layout/orgChart1"/>
    <dgm:cxn modelId="{E992BE32-645E-42E9-B7FA-B12F30E983E3}" type="presOf" srcId="{0AA5142A-79B7-45BB-8837-7D57165FC00F}" destId="{72A27F9A-E5C1-4F23-BA6A-3BCD7245FFA0}" srcOrd="0" destOrd="0" presId="urn:microsoft.com/office/officeart/2005/8/layout/orgChart1"/>
    <dgm:cxn modelId="{0E4286E4-8F98-4E80-B440-8B3285AC488C}" type="presOf" srcId="{4B51B5A4-A0C3-4F49-9EE8-00F0A575AC36}" destId="{B80AB491-9F6E-4B32-B5BF-44CE241217F4}" srcOrd="1" destOrd="0" presId="urn:microsoft.com/office/officeart/2005/8/layout/orgChart1"/>
    <dgm:cxn modelId="{0E63943B-0B7D-4B53-B662-18BF300B527D}" type="presOf" srcId="{6990E22B-12EB-4DBE-89A6-2F30B7E53F3A}" destId="{2A3BE4CC-EBEF-4150-B90F-69D959A569AC}" srcOrd="0" destOrd="0" presId="urn:microsoft.com/office/officeart/2005/8/layout/orgChart1"/>
    <dgm:cxn modelId="{9827F2DB-46B3-42E5-9D72-6183F5310877}" type="presOf" srcId="{96F52FA7-97A0-4177-9279-3924BBB7E2EC}" destId="{E7B92F28-4DE8-4646-A35C-54AD13BD98B4}" srcOrd="0" destOrd="0" presId="urn:microsoft.com/office/officeart/2005/8/layout/orgChart1"/>
    <dgm:cxn modelId="{D24109BD-8128-473F-A953-AD9DA12DF641}" srcId="{7F9AD536-D578-4364-B291-4EC54E796F3F}" destId="{35C2E271-C5C9-43E8-B85E-751B6490DEFB}" srcOrd="2" destOrd="0" parTransId="{96F52FA7-97A0-4177-9279-3924BBB7E2EC}" sibTransId="{D089EF61-3D18-4D91-8365-0946613BA042}"/>
    <dgm:cxn modelId="{C650BBE7-15AA-4ABC-B593-1A18D3215366}" type="presOf" srcId="{E415A62F-ED37-412A-91A7-C0F06295D24C}" destId="{22672152-13A1-47F7-9098-D04E793DE3F4}" srcOrd="1" destOrd="0" presId="urn:microsoft.com/office/officeart/2005/8/layout/orgChart1"/>
    <dgm:cxn modelId="{CF44CBCB-06BF-469E-BE81-B2CA04F3D85F}" srcId="{7F9AD536-D578-4364-B291-4EC54E796F3F}" destId="{058F10F8-CA55-4E96-9DE8-D399F627C949}" srcOrd="0" destOrd="0" parTransId="{B8B8DEBB-FC8A-48E3-BB67-B0BD12B737B3}" sibTransId="{E7951B99-A626-4B44-BAE5-9F970B15952D}"/>
    <dgm:cxn modelId="{66E8860F-711A-4A25-A350-0BB3CBF6FCA9}" srcId="{7F9AD536-D578-4364-B291-4EC54E796F3F}" destId="{E415A62F-ED37-412A-91A7-C0F06295D24C}" srcOrd="4" destOrd="0" parTransId="{A83725D8-CA56-4642-A620-62F4E06C25B2}" sibTransId="{71E72014-EFA1-4441-85DB-ED30B9A40455}"/>
    <dgm:cxn modelId="{5C123B6E-748D-48CB-9E89-6EE0B9BE5746}" srcId="{8FE883CA-BE75-48E1-A988-BFF8041C4422}" destId="{7F9AD536-D578-4364-B291-4EC54E796F3F}" srcOrd="0" destOrd="0" parTransId="{96232F83-1AFE-4576-8B81-F9C7FA1D345C}" sibTransId="{409301A6-E6FF-4B56-ADC7-385CB7D9731D}"/>
    <dgm:cxn modelId="{94AF2E01-F798-41E7-992D-4273D267E75C}" type="presOf" srcId="{0AA5142A-79B7-45BB-8837-7D57165FC00F}" destId="{D7EAD5B3-DCDA-48FE-9696-6FFAD439A388}" srcOrd="1" destOrd="0" presId="urn:microsoft.com/office/officeart/2005/8/layout/orgChart1"/>
    <dgm:cxn modelId="{21472F37-32C4-4C2B-89AA-0CF581349F90}" type="presOf" srcId="{4BC80DF9-14AA-48CC-81E2-8FBC31DA99FC}" destId="{D1BF940B-3F5F-4142-91B4-EECC9E93263A}" srcOrd="0" destOrd="0" presId="urn:microsoft.com/office/officeart/2005/8/layout/orgChart1"/>
    <dgm:cxn modelId="{B37D89AC-0613-4C94-BBA5-03E2B3A4D1BA}" type="presOf" srcId="{7F9AD536-D578-4364-B291-4EC54E796F3F}" destId="{87601850-1E70-4E63-B5BE-51AB72DB6AD9}" srcOrd="0" destOrd="0" presId="urn:microsoft.com/office/officeart/2005/8/layout/orgChart1"/>
    <dgm:cxn modelId="{9244008B-9D1B-44E8-A9C9-BD7E4F7AE4B1}" srcId="{7F9AD536-D578-4364-B291-4EC54E796F3F}" destId="{0AA5142A-79B7-45BB-8837-7D57165FC00F}" srcOrd="1" destOrd="0" parTransId="{F1B8B169-9797-473A-A94B-831E69FAF2F7}" sibTransId="{C7AE093E-0AA5-4D12-9555-432045279011}"/>
    <dgm:cxn modelId="{BC56241B-832F-452E-B49F-DDF51C43F416}" type="presOf" srcId="{E415A62F-ED37-412A-91A7-C0F06295D24C}" destId="{8995116F-8D6E-49CB-B58E-FEC3DF6A5500}" srcOrd="0" destOrd="0" presId="urn:microsoft.com/office/officeart/2005/8/layout/orgChart1"/>
    <dgm:cxn modelId="{5F2D8635-D611-4AD0-BB13-F3F9D93D7D96}" type="presOf" srcId="{F1B8B169-9797-473A-A94B-831E69FAF2F7}" destId="{985FE546-7B8A-4157-98BA-C96A78AF3F07}" srcOrd="0" destOrd="0" presId="urn:microsoft.com/office/officeart/2005/8/layout/orgChart1"/>
    <dgm:cxn modelId="{6B73C0EC-F227-4C28-9E8D-EE1297F7A050}" type="presOf" srcId="{058F10F8-CA55-4E96-9DE8-D399F627C949}" destId="{80F4A35A-D70C-447D-B738-BB3B4326A794}" srcOrd="1" destOrd="0" presId="urn:microsoft.com/office/officeart/2005/8/layout/orgChart1"/>
    <dgm:cxn modelId="{DF95FEB3-43EB-4A0D-B803-4A6E7058B12C}" type="presOf" srcId="{B6C7D9AD-FE1C-4FFC-A1A9-D1B5E83C17E6}" destId="{C2F673F3-774D-4CBA-B384-6A2A206305B5}" srcOrd="0" destOrd="0" presId="urn:microsoft.com/office/officeart/2005/8/layout/orgChart1"/>
    <dgm:cxn modelId="{74AE1C73-DFCD-4E41-8FBF-D648EBFCF7E4}" type="presOf" srcId="{4B51B5A4-A0C3-4F49-9EE8-00F0A575AC36}" destId="{CD2C0E4B-3FC3-413E-9510-2EC27D9E3E51}" srcOrd="0" destOrd="0" presId="urn:microsoft.com/office/officeart/2005/8/layout/orgChart1"/>
    <dgm:cxn modelId="{8FE060C5-F32C-4B46-B94D-272F5A769F34}" type="presOf" srcId="{8FE883CA-BE75-48E1-A988-BFF8041C4422}" destId="{F0729A88-D19C-40D2-BEA4-A0C2520370C1}" srcOrd="0" destOrd="0" presId="urn:microsoft.com/office/officeart/2005/8/layout/orgChart1"/>
    <dgm:cxn modelId="{6D38C635-9B4B-48E6-9501-05498AE8AB49}" srcId="{7F9AD536-D578-4364-B291-4EC54E796F3F}" destId="{4B51B5A4-A0C3-4F49-9EE8-00F0A575AC36}" srcOrd="3" destOrd="0" parTransId="{4BC80DF9-14AA-48CC-81E2-8FBC31DA99FC}" sibTransId="{D61B904A-9ABE-44FB-A860-036D5D47487C}"/>
    <dgm:cxn modelId="{1F7F076D-10C7-42E9-BA65-FEE1DE6F3BE0}" type="presOf" srcId="{7F9AD536-D578-4364-B291-4EC54E796F3F}" destId="{C7BE178A-F2D4-43E0-B261-3C1EEA6C106C}" srcOrd="1" destOrd="0" presId="urn:microsoft.com/office/officeart/2005/8/layout/orgChart1"/>
    <dgm:cxn modelId="{3EC15262-1788-4311-9B2C-E639AE55DEDE}" srcId="{7F9AD536-D578-4364-B291-4EC54E796F3F}" destId="{B6C7D9AD-FE1C-4FFC-A1A9-D1B5E83C17E6}" srcOrd="5" destOrd="0" parTransId="{6990E22B-12EB-4DBE-89A6-2F30B7E53F3A}" sibTransId="{8591C28F-1565-4CB5-A97D-AF4B26C7ADA9}"/>
    <dgm:cxn modelId="{4E866F87-E256-44C3-A53B-BDD7E6E6E7E3}" type="presParOf" srcId="{F0729A88-D19C-40D2-BEA4-A0C2520370C1}" destId="{A810964E-C10E-40D0-A8DE-7788EBF0C156}" srcOrd="0" destOrd="0" presId="urn:microsoft.com/office/officeart/2005/8/layout/orgChart1"/>
    <dgm:cxn modelId="{44A2B923-29C5-4024-AA8B-5A09CC3314D7}" type="presParOf" srcId="{A810964E-C10E-40D0-A8DE-7788EBF0C156}" destId="{F7316959-AD20-4CED-9FF3-1589FF21687E}" srcOrd="0" destOrd="0" presId="urn:microsoft.com/office/officeart/2005/8/layout/orgChart1"/>
    <dgm:cxn modelId="{EFCF7457-A684-4B5F-95BD-781F3B6D1CDE}" type="presParOf" srcId="{F7316959-AD20-4CED-9FF3-1589FF21687E}" destId="{87601850-1E70-4E63-B5BE-51AB72DB6AD9}" srcOrd="0" destOrd="0" presId="urn:microsoft.com/office/officeart/2005/8/layout/orgChart1"/>
    <dgm:cxn modelId="{A9EFDBAA-1B86-424C-BA18-4C2A7E692981}" type="presParOf" srcId="{F7316959-AD20-4CED-9FF3-1589FF21687E}" destId="{C7BE178A-F2D4-43E0-B261-3C1EEA6C106C}" srcOrd="1" destOrd="0" presId="urn:microsoft.com/office/officeart/2005/8/layout/orgChart1"/>
    <dgm:cxn modelId="{3AD5DB24-0B90-4062-8B86-C943EA441EDA}" type="presParOf" srcId="{A810964E-C10E-40D0-A8DE-7788EBF0C156}" destId="{B606781F-01AE-4F9A-A3F9-034B227F0C3F}" srcOrd="1" destOrd="0" presId="urn:microsoft.com/office/officeart/2005/8/layout/orgChart1"/>
    <dgm:cxn modelId="{52EB50F3-7CBD-4404-9522-A13467C1AD7C}" type="presParOf" srcId="{B606781F-01AE-4F9A-A3F9-034B227F0C3F}" destId="{A02AFAC2-8851-4A92-AB9F-664B8F555D2A}" srcOrd="0" destOrd="0" presId="urn:microsoft.com/office/officeart/2005/8/layout/orgChart1"/>
    <dgm:cxn modelId="{4407B3DA-6E6F-42DB-B945-24760754B146}" type="presParOf" srcId="{B606781F-01AE-4F9A-A3F9-034B227F0C3F}" destId="{B39362F4-0B2D-4F3F-8F7E-D85075FC1ADC}" srcOrd="1" destOrd="0" presId="urn:microsoft.com/office/officeart/2005/8/layout/orgChart1"/>
    <dgm:cxn modelId="{27E57E49-B6BE-456B-9B7D-A8C9910A1956}" type="presParOf" srcId="{B39362F4-0B2D-4F3F-8F7E-D85075FC1ADC}" destId="{0AE0F327-A7B2-4F03-B6B4-A7796EEF74E7}" srcOrd="0" destOrd="0" presId="urn:microsoft.com/office/officeart/2005/8/layout/orgChart1"/>
    <dgm:cxn modelId="{7122C617-6627-4CD8-B970-F39D585FA00E}" type="presParOf" srcId="{0AE0F327-A7B2-4F03-B6B4-A7796EEF74E7}" destId="{82C143F0-7D75-431B-8877-E186668C79D2}" srcOrd="0" destOrd="0" presId="urn:microsoft.com/office/officeart/2005/8/layout/orgChart1"/>
    <dgm:cxn modelId="{356AB572-B260-4363-892B-6F3F2EB0AB0D}" type="presParOf" srcId="{0AE0F327-A7B2-4F03-B6B4-A7796EEF74E7}" destId="{80F4A35A-D70C-447D-B738-BB3B4326A794}" srcOrd="1" destOrd="0" presId="urn:microsoft.com/office/officeart/2005/8/layout/orgChart1"/>
    <dgm:cxn modelId="{E71D4AD8-0484-4722-A14C-CA0B4297AEB9}" type="presParOf" srcId="{B39362F4-0B2D-4F3F-8F7E-D85075FC1ADC}" destId="{68766835-BDBF-4CC0-81E6-D626887436A6}" srcOrd="1" destOrd="0" presId="urn:microsoft.com/office/officeart/2005/8/layout/orgChart1"/>
    <dgm:cxn modelId="{733D6E93-3667-4C67-ACAF-7EDDDDE69898}" type="presParOf" srcId="{B39362F4-0B2D-4F3F-8F7E-D85075FC1ADC}" destId="{8A5DCD0F-085D-43FB-886F-3F0719F23BD4}" srcOrd="2" destOrd="0" presId="urn:microsoft.com/office/officeart/2005/8/layout/orgChart1"/>
    <dgm:cxn modelId="{19EBC042-BBB7-41C1-A69B-7365DA483C16}" type="presParOf" srcId="{B606781F-01AE-4F9A-A3F9-034B227F0C3F}" destId="{985FE546-7B8A-4157-98BA-C96A78AF3F07}" srcOrd="2" destOrd="0" presId="urn:microsoft.com/office/officeart/2005/8/layout/orgChart1"/>
    <dgm:cxn modelId="{F69A6A28-FCB8-4FA5-BB59-704A145A4E27}" type="presParOf" srcId="{B606781F-01AE-4F9A-A3F9-034B227F0C3F}" destId="{971EA330-AEDB-4878-AD4A-9D6A4F90F4EA}" srcOrd="3" destOrd="0" presId="urn:microsoft.com/office/officeart/2005/8/layout/orgChart1"/>
    <dgm:cxn modelId="{7CF3351A-3ED0-4D49-93AF-66E0DE97A08C}" type="presParOf" srcId="{971EA330-AEDB-4878-AD4A-9D6A4F90F4EA}" destId="{44C1525E-F86F-4F56-863C-161FD7181109}" srcOrd="0" destOrd="0" presId="urn:microsoft.com/office/officeart/2005/8/layout/orgChart1"/>
    <dgm:cxn modelId="{B8103EB3-FFAF-43CC-90D3-627FFBDDD46A}" type="presParOf" srcId="{44C1525E-F86F-4F56-863C-161FD7181109}" destId="{72A27F9A-E5C1-4F23-BA6A-3BCD7245FFA0}" srcOrd="0" destOrd="0" presId="urn:microsoft.com/office/officeart/2005/8/layout/orgChart1"/>
    <dgm:cxn modelId="{6C1BF035-18F4-4D18-8C1D-CB2B9D5F5DCE}" type="presParOf" srcId="{44C1525E-F86F-4F56-863C-161FD7181109}" destId="{D7EAD5B3-DCDA-48FE-9696-6FFAD439A388}" srcOrd="1" destOrd="0" presId="urn:microsoft.com/office/officeart/2005/8/layout/orgChart1"/>
    <dgm:cxn modelId="{1A111A1D-AACD-4106-93B1-0D8F3D05B157}" type="presParOf" srcId="{971EA330-AEDB-4878-AD4A-9D6A4F90F4EA}" destId="{64775989-1C87-42D4-BD77-26633D8EBF32}" srcOrd="1" destOrd="0" presId="urn:microsoft.com/office/officeart/2005/8/layout/orgChart1"/>
    <dgm:cxn modelId="{6F07468C-9333-41FF-A98A-04AE660D3339}" type="presParOf" srcId="{971EA330-AEDB-4878-AD4A-9D6A4F90F4EA}" destId="{24F90A36-78F8-42A0-A1C8-E6B7ADAE2275}" srcOrd="2" destOrd="0" presId="urn:microsoft.com/office/officeart/2005/8/layout/orgChart1"/>
    <dgm:cxn modelId="{19EE2FD9-B6F5-4185-B04F-5362646BF268}" type="presParOf" srcId="{B606781F-01AE-4F9A-A3F9-034B227F0C3F}" destId="{E7B92F28-4DE8-4646-A35C-54AD13BD98B4}" srcOrd="4" destOrd="0" presId="urn:microsoft.com/office/officeart/2005/8/layout/orgChart1"/>
    <dgm:cxn modelId="{8D890365-8C09-4369-9E0A-FB17E41A2F08}" type="presParOf" srcId="{B606781F-01AE-4F9A-A3F9-034B227F0C3F}" destId="{24EFD5C7-98F6-445B-82F1-90E63E435889}" srcOrd="5" destOrd="0" presId="urn:microsoft.com/office/officeart/2005/8/layout/orgChart1"/>
    <dgm:cxn modelId="{EC6F32B3-F59A-4A46-A5F9-9822EB841AA5}" type="presParOf" srcId="{24EFD5C7-98F6-445B-82F1-90E63E435889}" destId="{164D5F99-D54F-4BFE-9B6F-30698DF97FDA}" srcOrd="0" destOrd="0" presId="urn:microsoft.com/office/officeart/2005/8/layout/orgChart1"/>
    <dgm:cxn modelId="{F0A2CC11-D9A7-4DD1-8CBF-3EAEAE17D64F}" type="presParOf" srcId="{164D5F99-D54F-4BFE-9B6F-30698DF97FDA}" destId="{94CBDD38-B132-48CA-BD38-D31AC0267500}" srcOrd="0" destOrd="0" presId="urn:microsoft.com/office/officeart/2005/8/layout/orgChart1"/>
    <dgm:cxn modelId="{337E4284-B412-4E94-A699-48950FD23369}" type="presParOf" srcId="{164D5F99-D54F-4BFE-9B6F-30698DF97FDA}" destId="{63C82D21-E2CC-4834-9523-D6AED769A565}" srcOrd="1" destOrd="0" presId="urn:microsoft.com/office/officeart/2005/8/layout/orgChart1"/>
    <dgm:cxn modelId="{ECBF86B1-9FC1-475B-AB15-59A4F3CEE7F7}" type="presParOf" srcId="{24EFD5C7-98F6-445B-82F1-90E63E435889}" destId="{ACFD214C-183B-485E-A3D4-72E16900FF9E}" srcOrd="1" destOrd="0" presId="urn:microsoft.com/office/officeart/2005/8/layout/orgChart1"/>
    <dgm:cxn modelId="{836E7B42-2421-40BE-8A66-5C57DE88B3C4}" type="presParOf" srcId="{24EFD5C7-98F6-445B-82F1-90E63E435889}" destId="{CBEC7337-38C2-416F-8364-FFEB50E233FE}" srcOrd="2" destOrd="0" presId="urn:microsoft.com/office/officeart/2005/8/layout/orgChart1"/>
    <dgm:cxn modelId="{6F777C77-992C-440A-85CA-1D7FE9AFB17E}" type="presParOf" srcId="{B606781F-01AE-4F9A-A3F9-034B227F0C3F}" destId="{D1BF940B-3F5F-4142-91B4-EECC9E93263A}" srcOrd="6" destOrd="0" presId="urn:microsoft.com/office/officeart/2005/8/layout/orgChart1"/>
    <dgm:cxn modelId="{40C2CE2B-56FB-49C6-B4F1-F4C453DD07B2}" type="presParOf" srcId="{B606781F-01AE-4F9A-A3F9-034B227F0C3F}" destId="{B226D38C-F6D5-4585-9FDB-8819BD9EEC96}" srcOrd="7" destOrd="0" presId="urn:microsoft.com/office/officeart/2005/8/layout/orgChart1"/>
    <dgm:cxn modelId="{B5372975-77C0-433B-93B3-22F5AC2F6186}" type="presParOf" srcId="{B226D38C-F6D5-4585-9FDB-8819BD9EEC96}" destId="{0507C207-605D-40D3-9041-3CE166255DAC}" srcOrd="0" destOrd="0" presId="urn:microsoft.com/office/officeart/2005/8/layout/orgChart1"/>
    <dgm:cxn modelId="{1CA1061A-C8C2-43E7-904D-6528B9F5A010}" type="presParOf" srcId="{0507C207-605D-40D3-9041-3CE166255DAC}" destId="{CD2C0E4B-3FC3-413E-9510-2EC27D9E3E51}" srcOrd="0" destOrd="0" presId="urn:microsoft.com/office/officeart/2005/8/layout/orgChart1"/>
    <dgm:cxn modelId="{0CB0BA85-B371-4C05-B047-1820D54CCD7A}" type="presParOf" srcId="{0507C207-605D-40D3-9041-3CE166255DAC}" destId="{B80AB491-9F6E-4B32-B5BF-44CE241217F4}" srcOrd="1" destOrd="0" presId="urn:microsoft.com/office/officeart/2005/8/layout/orgChart1"/>
    <dgm:cxn modelId="{BA9BE980-5A88-419F-AC12-51176FD4DEAD}" type="presParOf" srcId="{B226D38C-F6D5-4585-9FDB-8819BD9EEC96}" destId="{4775AD1E-D8BE-40AD-BCA9-8E43C76A6FAD}" srcOrd="1" destOrd="0" presId="urn:microsoft.com/office/officeart/2005/8/layout/orgChart1"/>
    <dgm:cxn modelId="{23FA6D13-D455-4A29-B90E-37AA5BD714A6}" type="presParOf" srcId="{B226D38C-F6D5-4585-9FDB-8819BD9EEC96}" destId="{0C63F531-1593-405D-A2FC-91AAFA84AEA4}" srcOrd="2" destOrd="0" presId="urn:microsoft.com/office/officeart/2005/8/layout/orgChart1"/>
    <dgm:cxn modelId="{FFF31B4C-71B4-4CD2-9927-7DD3D1EB547B}" type="presParOf" srcId="{B606781F-01AE-4F9A-A3F9-034B227F0C3F}" destId="{F27B58AC-F9DF-4021-A229-10FF28431506}" srcOrd="8" destOrd="0" presId="urn:microsoft.com/office/officeart/2005/8/layout/orgChart1"/>
    <dgm:cxn modelId="{A6FEF801-2806-4C62-A7E3-82F3CCDA4454}" type="presParOf" srcId="{B606781F-01AE-4F9A-A3F9-034B227F0C3F}" destId="{CB224406-01ED-4960-8044-7125341BCD5A}" srcOrd="9" destOrd="0" presId="urn:microsoft.com/office/officeart/2005/8/layout/orgChart1"/>
    <dgm:cxn modelId="{2F6B9DBB-E0BA-417B-81AF-84B4A7FB2F5E}" type="presParOf" srcId="{CB224406-01ED-4960-8044-7125341BCD5A}" destId="{4603E2DB-80BA-470D-B113-8F70D75E4724}" srcOrd="0" destOrd="0" presId="urn:microsoft.com/office/officeart/2005/8/layout/orgChart1"/>
    <dgm:cxn modelId="{3E7AD489-58EE-407F-B3EE-CD25C249F8A3}" type="presParOf" srcId="{4603E2DB-80BA-470D-B113-8F70D75E4724}" destId="{8995116F-8D6E-49CB-B58E-FEC3DF6A5500}" srcOrd="0" destOrd="0" presId="urn:microsoft.com/office/officeart/2005/8/layout/orgChart1"/>
    <dgm:cxn modelId="{233A087A-F3E2-41E0-89D6-D1B7781E9D6C}" type="presParOf" srcId="{4603E2DB-80BA-470D-B113-8F70D75E4724}" destId="{22672152-13A1-47F7-9098-D04E793DE3F4}" srcOrd="1" destOrd="0" presId="urn:microsoft.com/office/officeart/2005/8/layout/orgChart1"/>
    <dgm:cxn modelId="{53D7AE5C-B015-461A-9C79-301BEBB53CDB}" type="presParOf" srcId="{CB224406-01ED-4960-8044-7125341BCD5A}" destId="{D3DDCA85-B02D-4E35-9B83-0C68D1F3EAA6}" srcOrd="1" destOrd="0" presId="urn:microsoft.com/office/officeart/2005/8/layout/orgChart1"/>
    <dgm:cxn modelId="{611CC997-7655-4EEA-9F82-D400903E27DD}" type="presParOf" srcId="{CB224406-01ED-4960-8044-7125341BCD5A}" destId="{681F200D-755D-4464-A99B-CA5A00C04BC2}" srcOrd="2" destOrd="0" presId="urn:microsoft.com/office/officeart/2005/8/layout/orgChart1"/>
    <dgm:cxn modelId="{8678BD97-4D41-486E-855C-A08F648A423F}" type="presParOf" srcId="{B606781F-01AE-4F9A-A3F9-034B227F0C3F}" destId="{2A3BE4CC-EBEF-4150-B90F-69D959A569AC}" srcOrd="10" destOrd="0" presId="urn:microsoft.com/office/officeart/2005/8/layout/orgChart1"/>
    <dgm:cxn modelId="{DE3F12DD-7DED-4ACD-81A7-2044D9F4AD72}" type="presParOf" srcId="{B606781F-01AE-4F9A-A3F9-034B227F0C3F}" destId="{DD72BA43-F03F-4498-8FF0-F87603C4A876}" srcOrd="11" destOrd="0" presId="urn:microsoft.com/office/officeart/2005/8/layout/orgChart1"/>
    <dgm:cxn modelId="{CFAEB934-9CA2-4341-BB80-7224A96EAF2F}" type="presParOf" srcId="{DD72BA43-F03F-4498-8FF0-F87603C4A876}" destId="{C78B2788-DB09-4F9D-ACBA-4A68F6F7CFFF}" srcOrd="0" destOrd="0" presId="urn:microsoft.com/office/officeart/2005/8/layout/orgChart1"/>
    <dgm:cxn modelId="{4B2ADC6B-CD0B-4E19-8955-9E5C9E6AC013}" type="presParOf" srcId="{C78B2788-DB09-4F9D-ACBA-4A68F6F7CFFF}" destId="{C2F673F3-774D-4CBA-B384-6A2A206305B5}" srcOrd="0" destOrd="0" presId="urn:microsoft.com/office/officeart/2005/8/layout/orgChart1"/>
    <dgm:cxn modelId="{521C66A3-A28B-451B-A0F8-054D02B2650C}" type="presParOf" srcId="{C78B2788-DB09-4F9D-ACBA-4A68F6F7CFFF}" destId="{D0841CCC-6502-400F-9B66-1F7544871A02}" srcOrd="1" destOrd="0" presId="urn:microsoft.com/office/officeart/2005/8/layout/orgChart1"/>
    <dgm:cxn modelId="{EBAFA792-B593-432D-8055-ABD9B7861BE6}" type="presParOf" srcId="{DD72BA43-F03F-4498-8FF0-F87603C4A876}" destId="{2CD6B13C-9558-4C73-932F-D728E1C65897}" srcOrd="1" destOrd="0" presId="urn:microsoft.com/office/officeart/2005/8/layout/orgChart1"/>
    <dgm:cxn modelId="{0A4116F5-D18D-46FE-A574-BA4DB6408C74}" type="presParOf" srcId="{DD72BA43-F03F-4498-8FF0-F87603C4A876}" destId="{BCDC73E6-4386-44EA-AFD8-1441F1A225F3}" srcOrd="2" destOrd="0" presId="urn:microsoft.com/office/officeart/2005/8/layout/orgChart1"/>
    <dgm:cxn modelId="{C12DC879-EAC3-4EBB-9C1B-6E20F75A6C76}" type="presParOf" srcId="{A810964E-C10E-40D0-A8DE-7788EBF0C156}" destId="{545D9C4E-3024-44DA-8698-D5ACFC3D7F3D}"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7B4124-8C79-40CA-86D9-BBC135948D8B}" type="datetimeFigureOut">
              <a:rPr lang="en-US" smtClean="0"/>
              <a:pPr/>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37325-37F9-4EA4-BD38-7B6D1F7583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7B4124-8C79-40CA-86D9-BBC135948D8B}" type="datetimeFigureOut">
              <a:rPr lang="en-US" smtClean="0"/>
              <a:pPr/>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37325-37F9-4EA4-BD38-7B6D1F7583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7B4124-8C79-40CA-86D9-BBC135948D8B}" type="datetimeFigureOut">
              <a:rPr lang="en-US" smtClean="0"/>
              <a:pPr/>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37325-37F9-4EA4-BD38-7B6D1F7583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7B4124-8C79-40CA-86D9-BBC135948D8B}" type="datetimeFigureOut">
              <a:rPr lang="en-US" smtClean="0"/>
              <a:pPr/>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37325-37F9-4EA4-BD38-7B6D1F7583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7B4124-8C79-40CA-86D9-BBC135948D8B}" type="datetimeFigureOut">
              <a:rPr lang="en-US" smtClean="0"/>
              <a:pPr/>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37325-37F9-4EA4-BD38-7B6D1F7583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7B4124-8C79-40CA-86D9-BBC135948D8B}" type="datetimeFigureOut">
              <a:rPr lang="en-US" smtClean="0"/>
              <a:pPr/>
              <a:t>4/30/2013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37325-37F9-4EA4-BD38-7B6D1F7583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7B4124-8C79-40CA-86D9-BBC135948D8B}" type="datetimeFigureOut">
              <a:rPr lang="en-US" smtClean="0"/>
              <a:pPr/>
              <a:t>4/30/2013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37325-37F9-4EA4-BD38-7B6D1F7583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7B4124-8C79-40CA-86D9-BBC135948D8B}" type="datetimeFigureOut">
              <a:rPr lang="en-US" smtClean="0"/>
              <a:pPr/>
              <a:t>4/30/2013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37325-37F9-4EA4-BD38-7B6D1F7583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B4124-8C79-40CA-86D9-BBC135948D8B}" type="datetimeFigureOut">
              <a:rPr lang="en-US" smtClean="0"/>
              <a:pPr/>
              <a:t>4/30/2013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37325-37F9-4EA4-BD38-7B6D1F7583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B4124-8C79-40CA-86D9-BBC135948D8B}" type="datetimeFigureOut">
              <a:rPr lang="en-US" smtClean="0"/>
              <a:pPr/>
              <a:t>4/30/2013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37325-37F9-4EA4-BD38-7B6D1F7583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B4124-8C79-40CA-86D9-BBC135948D8B}" type="datetimeFigureOut">
              <a:rPr lang="en-US" smtClean="0"/>
              <a:pPr/>
              <a:t>4/30/2013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37325-37F9-4EA4-BD38-7B6D1F7583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B4124-8C79-40CA-86D9-BBC135948D8B}" type="datetimeFigureOut">
              <a:rPr lang="en-US" smtClean="0"/>
              <a:pPr/>
              <a:t>4/30/2013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37325-37F9-4EA4-BD38-7B6D1F7583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15975"/>
            <a:ext cx="7772400" cy="1470025"/>
          </a:xfrm>
        </p:spPr>
        <p:txBody>
          <a:bodyPr>
            <a:normAutofit fontScale="90000"/>
          </a:bodyPr>
          <a:lstStyle/>
          <a:p>
            <a:r>
              <a:rPr lang="en-US" sz="6000" b="1" dirty="0" smtClean="0">
                <a:solidFill>
                  <a:srgbClr val="00B050"/>
                </a:solidFill>
              </a:rPr>
              <a:t>Introduction </a:t>
            </a:r>
            <a:br>
              <a:rPr lang="en-US" sz="6000" b="1" dirty="0" smtClean="0">
                <a:solidFill>
                  <a:srgbClr val="00B050"/>
                </a:solidFill>
              </a:rPr>
            </a:br>
            <a:r>
              <a:rPr lang="en-US" sz="6000" b="1" dirty="0" smtClean="0">
                <a:solidFill>
                  <a:srgbClr val="00B050"/>
                </a:solidFill>
              </a:rPr>
              <a:t>To </a:t>
            </a:r>
            <a:br>
              <a:rPr lang="en-US" sz="6000" b="1" dirty="0" smtClean="0">
                <a:solidFill>
                  <a:srgbClr val="00B050"/>
                </a:solidFill>
              </a:rPr>
            </a:br>
            <a:r>
              <a:rPr lang="en-US" sz="6000" b="1" dirty="0" smtClean="0">
                <a:solidFill>
                  <a:srgbClr val="00B050"/>
                </a:solidFill>
                <a:latin typeface="Arial Black" pitchFamily="34" charset="0"/>
              </a:rPr>
              <a:t>Microeconomics</a:t>
            </a:r>
            <a:r>
              <a:rPr lang="en-US" b="1" dirty="0" smtClean="0">
                <a:solidFill>
                  <a:srgbClr val="00B050"/>
                </a:solidFill>
              </a:rPr>
              <a:t> </a:t>
            </a:r>
            <a:endParaRPr lang="en-US" b="1" dirty="0">
              <a:solidFill>
                <a:srgbClr val="00B050"/>
              </a:solidFill>
            </a:endParaRPr>
          </a:p>
        </p:txBody>
      </p:sp>
      <p:sp>
        <p:nvSpPr>
          <p:cNvPr id="3" name="Subtitle 2"/>
          <p:cNvSpPr>
            <a:spLocks noGrp="1"/>
          </p:cNvSpPr>
          <p:nvPr>
            <p:ph type="subTitle" idx="1"/>
          </p:nvPr>
        </p:nvSpPr>
        <p:spPr>
          <a:xfrm>
            <a:off x="1371600" y="3810000"/>
            <a:ext cx="6400800" cy="1752600"/>
          </a:xfrm>
        </p:spPr>
        <p:txBody>
          <a:bodyPr/>
          <a:lstStyle/>
          <a:p>
            <a:r>
              <a:rPr lang="en-US" b="1" smtClean="0"/>
              <a:t> </a:t>
            </a:r>
            <a:endParaRPr lang="en-US" b="1" dirty="0" smtClean="0"/>
          </a:p>
          <a:p>
            <a:r>
              <a:rPr lang="en-US" b="1" dirty="0" smtClean="0"/>
              <a:t>College of Applied Business </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Definitions of Microeconomics </a:t>
            </a:r>
            <a:endParaRPr lang="en-US" b="1" dirty="0">
              <a:solidFill>
                <a:srgbClr val="00B050"/>
              </a:solidFill>
            </a:endParaRPr>
          </a:p>
        </p:txBody>
      </p:sp>
      <p:sp>
        <p:nvSpPr>
          <p:cNvPr id="3" name="Content Placeholder 2"/>
          <p:cNvSpPr>
            <a:spLocks noGrp="1"/>
          </p:cNvSpPr>
          <p:nvPr>
            <p:ph idx="1"/>
          </p:nvPr>
        </p:nvSpPr>
        <p:spPr>
          <a:xfrm>
            <a:off x="457200" y="1447800"/>
            <a:ext cx="8229600" cy="4525963"/>
          </a:xfrm>
        </p:spPr>
        <p:txBody>
          <a:bodyPr/>
          <a:lstStyle/>
          <a:p>
            <a:pPr marL="342900" lvl="1" indent="-342900" algn="just">
              <a:buFont typeface="Arial" pitchFamily="34" charset="0"/>
              <a:buChar char="•"/>
            </a:pPr>
            <a:r>
              <a:rPr lang="en-US" dirty="0" smtClean="0"/>
              <a:t>According to </a:t>
            </a:r>
            <a:r>
              <a:rPr lang="en-US" b="1" dirty="0" smtClean="0"/>
              <a:t>A.P. Lerner</a:t>
            </a:r>
            <a:r>
              <a:rPr lang="en-US" dirty="0" smtClean="0"/>
              <a:t>, “</a:t>
            </a:r>
            <a:r>
              <a:rPr lang="en-US" i="1" dirty="0" smtClean="0"/>
              <a:t>Microeconomics consists of looking at the economy through microscope.”</a:t>
            </a:r>
          </a:p>
          <a:p>
            <a:pPr marL="342900" lvl="1" indent="-342900" algn="just">
              <a:buNone/>
            </a:pPr>
            <a:endParaRPr lang="en-US" sz="3600" dirty="0" smtClean="0"/>
          </a:p>
          <a:p>
            <a:pPr marL="342900" lvl="1" indent="-342900" algn="just">
              <a:buFont typeface="Arial" pitchFamily="34" charset="0"/>
              <a:buChar char="•"/>
            </a:pPr>
            <a:r>
              <a:rPr lang="en-US" dirty="0" smtClean="0"/>
              <a:t>According to </a:t>
            </a:r>
            <a:r>
              <a:rPr lang="en-US" b="1" dirty="0" smtClean="0"/>
              <a:t>K.E. Boulding</a:t>
            </a:r>
            <a:r>
              <a:rPr lang="en-US" dirty="0" smtClean="0"/>
              <a:t>, “</a:t>
            </a:r>
            <a:r>
              <a:rPr lang="en-US" i="1" dirty="0" smtClean="0"/>
              <a:t>Microeconomics is the study of particular firm, particular household, individual price, wage, income, industry and particular commodity.</a:t>
            </a:r>
            <a:endParaRPr lang="en-US" sz="3600" i="1" dirty="0" smtClean="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Scope of Microeconomics </a:t>
            </a:r>
            <a:endParaRPr lang="en-US" b="1" dirty="0">
              <a:solidFill>
                <a:srgbClr val="00B05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Theory of Demand and Supply</a:t>
            </a:r>
          </a:p>
          <a:p>
            <a:pPr marL="514350" indent="-514350">
              <a:buFont typeface="+mj-lt"/>
              <a:buAutoNum type="arabicPeriod"/>
            </a:pPr>
            <a:r>
              <a:rPr lang="en-US" dirty="0" smtClean="0"/>
              <a:t>Theory of Consumer Behavior</a:t>
            </a:r>
          </a:p>
          <a:p>
            <a:pPr marL="514350" indent="-514350">
              <a:buFont typeface="+mj-lt"/>
              <a:buAutoNum type="arabicPeriod"/>
            </a:pPr>
            <a:r>
              <a:rPr lang="en-US" dirty="0" smtClean="0"/>
              <a:t>Theory of Production</a:t>
            </a:r>
          </a:p>
          <a:p>
            <a:pPr marL="514350" indent="-514350">
              <a:buFont typeface="+mj-lt"/>
              <a:buAutoNum type="arabicPeriod"/>
            </a:pPr>
            <a:r>
              <a:rPr lang="en-US" dirty="0" smtClean="0"/>
              <a:t>Theory of Product Pricing</a:t>
            </a:r>
          </a:p>
          <a:p>
            <a:pPr marL="514350" indent="-514350">
              <a:buFont typeface="+mj-lt"/>
              <a:buAutoNum type="arabicPeriod"/>
            </a:pPr>
            <a:r>
              <a:rPr lang="en-US" dirty="0" smtClean="0"/>
              <a:t>Theory of Factor Pricing</a:t>
            </a:r>
          </a:p>
          <a:p>
            <a:pPr marL="514350" indent="-514350">
              <a:buFont typeface="+mj-lt"/>
              <a:buAutoNum type="arabicPeriod"/>
            </a:pPr>
            <a:r>
              <a:rPr lang="en-US" dirty="0" smtClean="0"/>
              <a:t>Theory of Economic Welfare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76200" y="304800"/>
          <a:ext cx="89916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solidFill>
                  <a:srgbClr val="00B050"/>
                </a:solidFill>
              </a:rPr>
              <a:t>Types of Microeconomics:</a:t>
            </a:r>
            <a:endParaRPr lang="en-US" b="1" dirty="0">
              <a:solidFill>
                <a:srgbClr val="00B050"/>
              </a:solidFill>
            </a:endParaRPr>
          </a:p>
        </p:txBody>
      </p:sp>
      <p:sp>
        <p:nvSpPr>
          <p:cNvPr id="3" name="Content Placeholder 2"/>
          <p:cNvSpPr>
            <a:spLocks noGrp="1"/>
          </p:cNvSpPr>
          <p:nvPr>
            <p:ph idx="1"/>
          </p:nvPr>
        </p:nvSpPr>
        <p:spPr>
          <a:xfrm>
            <a:off x="304800" y="1524000"/>
            <a:ext cx="8534400" cy="4800600"/>
          </a:xfrm>
        </p:spPr>
        <p:txBody>
          <a:bodyPr/>
          <a:lstStyle/>
          <a:p>
            <a:pPr algn="just"/>
            <a:r>
              <a:rPr lang="en-US" dirty="0" smtClean="0"/>
              <a:t>It deals with one static equilibrium point of individual economic units.</a:t>
            </a:r>
          </a:p>
          <a:p>
            <a:pPr algn="just"/>
            <a:r>
              <a:rPr lang="en-US" dirty="0" smtClean="0"/>
              <a:t>It is related with study of one static point of time from still picture point of view.</a:t>
            </a:r>
          </a:p>
          <a:p>
            <a:pPr algn="just"/>
            <a:r>
              <a:rPr lang="en-US" dirty="0" smtClean="0"/>
              <a:t>It doesn’t involve dynamic changes of an economy and assumes all the other things remaining as constant.</a:t>
            </a:r>
          </a:p>
          <a:p>
            <a:pPr algn="just"/>
            <a:endParaRPr lang="en-US" dirty="0" smtClean="0"/>
          </a:p>
          <a:p>
            <a:pPr algn="just"/>
            <a:endParaRPr lang="en-US" dirty="0"/>
          </a:p>
        </p:txBody>
      </p:sp>
      <p:sp>
        <p:nvSpPr>
          <p:cNvPr id="4" name="Title 1"/>
          <p:cNvSpPr txBox="1">
            <a:spLocks/>
          </p:cNvSpPr>
          <p:nvPr/>
        </p:nvSpPr>
        <p:spPr>
          <a:xfrm>
            <a:off x="0" y="609600"/>
            <a:ext cx="7010400" cy="11430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2060"/>
                </a:solidFill>
                <a:effectLst/>
                <a:uLnTx/>
                <a:uFillTx/>
                <a:latin typeface="+mj-lt"/>
                <a:ea typeface="+mj-ea"/>
                <a:cs typeface="+mj-cs"/>
              </a:rPr>
              <a:t>1. Simple Micro-Statics</a:t>
            </a:r>
            <a:endParaRPr kumimoji="0" lang="en-US" sz="3600" b="1" i="0" u="none" strike="noStrike" kern="1200" cap="none" spc="0" normalizeH="0" baseline="0" noProof="0" dirty="0">
              <a:ln>
                <a:noFill/>
              </a:ln>
              <a:solidFill>
                <a:srgbClr val="00206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229600" cy="1143000"/>
          </a:xfrm>
        </p:spPr>
        <p:txBody>
          <a:bodyPr>
            <a:normAutofit/>
          </a:bodyPr>
          <a:lstStyle/>
          <a:p>
            <a:pPr algn="l"/>
            <a:r>
              <a:rPr lang="en-US" sz="3600" dirty="0" smtClean="0"/>
              <a:t>Graphically,</a:t>
            </a:r>
            <a:endParaRPr lang="en-US" sz="3600" dirty="0"/>
          </a:p>
        </p:txBody>
      </p:sp>
      <p:cxnSp>
        <p:nvCxnSpPr>
          <p:cNvPr id="5" name="Straight Connector 4"/>
          <p:cNvCxnSpPr/>
          <p:nvPr/>
        </p:nvCxnSpPr>
        <p:spPr>
          <a:xfrm rot="5400000">
            <a:off x="-470474" y="3352800"/>
            <a:ext cx="47244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56936" y="5715000"/>
            <a:ext cx="51816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43200" y="2133600"/>
            <a:ext cx="3048000" cy="236220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895600" y="2057400"/>
            <a:ext cx="2667000" cy="251460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1905000" y="3276600"/>
            <a:ext cx="2362200" cy="158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048000" y="4495800"/>
            <a:ext cx="2438400" cy="158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43335" y="913897"/>
            <a:ext cx="461665" cy="610103"/>
          </a:xfrm>
          <a:prstGeom prst="rect">
            <a:avLst/>
          </a:prstGeom>
          <a:noFill/>
        </p:spPr>
        <p:txBody>
          <a:bodyPr vert="vert270" wrap="none" rtlCol="0">
            <a:spAutoFit/>
          </a:bodyPr>
          <a:lstStyle/>
          <a:p>
            <a:r>
              <a:rPr lang="en-US" dirty="0" smtClean="0"/>
              <a:t>Price </a:t>
            </a:r>
            <a:endParaRPr lang="en-US" dirty="0"/>
          </a:p>
        </p:txBody>
      </p:sp>
      <p:sp>
        <p:nvSpPr>
          <p:cNvPr id="21" name="TextBox 20"/>
          <p:cNvSpPr txBox="1"/>
          <p:nvPr/>
        </p:nvSpPr>
        <p:spPr>
          <a:xfrm>
            <a:off x="1676400" y="5715000"/>
            <a:ext cx="336952" cy="369332"/>
          </a:xfrm>
          <a:prstGeom prst="rect">
            <a:avLst/>
          </a:prstGeom>
          <a:noFill/>
        </p:spPr>
        <p:txBody>
          <a:bodyPr wrap="none" rtlCol="0">
            <a:spAutoFit/>
          </a:bodyPr>
          <a:lstStyle/>
          <a:p>
            <a:r>
              <a:rPr lang="en-US" dirty="0" smtClean="0"/>
              <a:t>O</a:t>
            </a:r>
            <a:endParaRPr lang="en-US" dirty="0"/>
          </a:p>
        </p:txBody>
      </p:sp>
      <p:sp>
        <p:nvSpPr>
          <p:cNvPr id="22" name="TextBox 21"/>
          <p:cNvSpPr txBox="1"/>
          <p:nvPr/>
        </p:nvSpPr>
        <p:spPr>
          <a:xfrm>
            <a:off x="6477000" y="5715000"/>
            <a:ext cx="1003288" cy="369332"/>
          </a:xfrm>
          <a:prstGeom prst="rect">
            <a:avLst/>
          </a:prstGeom>
          <a:noFill/>
        </p:spPr>
        <p:txBody>
          <a:bodyPr wrap="none" rtlCol="0">
            <a:spAutoFit/>
          </a:bodyPr>
          <a:lstStyle/>
          <a:p>
            <a:r>
              <a:rPr lang="en-US" dirty="0" smtClean="0"/>
              <a:t>Quantity</a:t>
            </a:r>
            <a:endParaRPr lang="en-US" dirty="0"/>
          </a:p>
        </p:txBody>
      </p:sp>
      <p:sp>
        <p:nvSpPr>
          <p:cNvPr id="23" name="TextBox 22"/>
          <p:cNvSpPr txBox="1"/>
          <p:nvPr/>
        </p:nvSpPr>
        <p:spPr>
          <a:xfrm>
            <a:off x="2667000" y="1828800"/>
            <a:ext cx="327334" cy="369332"/>
          </a:xfrm>
          <a:prstGeom prst="rect">
            <a:avLst/>
          </a:prstGeom>
          <a:noFill/>
        </p:spPr>
        <p:txBody>
          <a:bodyPr wrap="none" rtlCol="0">
            <a:spAutoFit/>
          </a:bodyPr>
          <a:lstStyle/>
          <a:p>
            <a:r>
              <a:rPr lang="en-US" dirty="0" smtClean="0"/>
              <a:t>D</a:t>
            </a:r>
            <a:endParaRPr lang="en-US" dirty="0"/>
          </a:p>
        </p:txBody>
      </p:sp>
      <p:sp>
        <p:nvSpPr>
          <p:cNvPr id="24" name="TextBox 23"/>
          <p:cNvSpPr txBox="1"/>
          <p:nvPr/>
        </p:nvSpPr>
        <p:spPr>
          <a:xfrm>
            <a:off x="5486400" y="1828800"/>
            <a:ext cx="290464" cy="369332"/>
          </a:xfrm>
          <a:prstGeom prst="rect">
            <a:avLst/>
          </a:prstGeom>
          <a:noFill/>
        </p:spPr>
        <p:txBody>
          <a:bodyPr wrap="none" rtlCol="0">
            <a:spAutoFit/>
          </a:bodyPr>
          <a:lstStyle/>
          <a:p>
            <a:r>
              <a:rPr lang="en-US" dirty="0" smtClean="0"/>
              <a:t>S</a:t>
            </a:r>
            <a:endParaRPr lang="en-US" dirty="0"/>
          </a:p>
        </p:txBody>
      </p:sp>
      <p:sp>
        <p:nvSpPr>
          <p:cNvPr id="25" name="TextBox 24"/>
          <p:cNvSpPr txBox="1"/>
          <p:nvPr/>
        </p:nvSpPr>
        <p:spPr>
          <a:xfrm>
            <a:off x="4114800" y="2907268"/>
            <a:ext cx="296876" cy="369332"/>
          </a:xfrm>
          <a:prstGeom prst="rect">
            <a:avLst/>
          </a:prstGeom>
          <a:noFill/>
        </p:spPr>
        <p:txBody>
          <a:bodyPr wrap="none" rtlCol="0">
            <a:spAutoFit/>
          </a:bodyPr>
          <a:lstStyle/>
          <a:p>
            <a:r>
              <a:rPr lang="en-US" dirty="0" smtClean="0"/>
              <a:t>E</a:t>
            </a:r>
            <a:endParaRPr lang="en-US" dirty="0"/>
          </a:p>
        </p:txBody>
      </p:sp>
      <p:sp>
        <p:nvSpPr>
          <p:cNvPr id="26" name="TextBox 25"/>
          <p:cNvSpPr txBox="1"/>
          <p:nvPr/>
        </p:nvSpPr>
        <p:spPr>
          <a:xfrm>
            <a:off x="1524000" y="3124200"/>
            <a:ext cx="303288" cy="369332"/>
          </a:xfrm>
          <a:prstGeom prst="rect">
            <a:avLst/>
          </a:prstGeom>
          <a:noFill/>
        </p:spPr>
        <p:txBody>
          <a:bodyPr wrap="none" rtlCol="0">
            <a:spAutoFit/>
          </a:bodyPr>
          <a:lstStyle/>
          <a:p>
            <a:r>
              <a:rPr lang="en-US" dirty="0" smtClean="0"/>
              <a:t>P</a:t>
            </a:r>
            <a:endParaRPr lang="en-US" dirty="0"/>
          </a:p>
        </p:txBody>
      </p:sp>
      <p:sp>
        <p:nvSpPr>
          <p:cNvPr id="27" name="TextBox 26"/>
          <p:cNvSpPr txBox="1"/>
          <p:nvPr/>
        </p:nvSpPr>
        <p:spPr>
          <a:xfrm>
            <a:off x="4114800" y="5715000"/>
            <a:ext cx="340158" cy="369332"/>
          </a:xfrm>
          <a:prstGeom prst="rect">
            <a:avLst/>
          </a:prstGeom>
          <a:noFill/>
        </p:spPr>
        <p:txBody>
          <a:bodyPr wrap="none" rtlCol="0">
            <a:spAutoFit/>
          </a:bodyPr>
          <a:lstStyle/>
          <a:p>
            <a:r>
              <a:rPr lang="en-US" dirty="0" smtClean="0"/>
              <a:t>Q</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linds(horizontal)">
                                      <p:cBhvr>
                                        <p:cTn id="21" dur="500"/>
                                        <p:tgtEl>
                                          <p:spTgt spid="2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ox(in)">
                                      <p:cBhvr>
                                        <p:cTn id="29" dur="500"/>
                                        <p:tgtEl>
                                          <p:spTgt spid="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i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ox(in)">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amond(in)">
                                      <p:cBhvr>
                                        <p:cTn id="45" dur="2000"/>
                                        <p:tgtEl>
                                          <p:spTgt spid="25"/>
                                        </p:tgtEl>
                                      </p:cBhvr>
                                    </p:animEffect>
                                  </p:childTnLst>
                                </p:cTn>
                              </p:par>
                              <p:par>
                                <p:cTn id="46" presetID="8" presetClass="entr" presetSubtype="16"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diamond(in)">
                                      <p:cBhvr>
                                        <p:cTn id="48" dur="2000"/>
                                        <p:tgtEl>
                                          <p:spTgt spid="17"/>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diamond(in)">
                                      <p:cBhvr>
                                        <p:cTn id="51" dur="2000"/>
                                        <p:tgtEl>
                                          <p:spTgt spid="26"/>
                                        </p:tgtEl>
                                      </p:cBhvr>
                                    </p:animEffect>
                                  </p:childTnLst>
                                </p:cTn>
                              </p:par>
                              <p:par>
                                <p:cTn id="52" presetID="8" presetClass="entr" presetSubtype="16"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diamond(in)">
                                      <p:cBhvr>
                                        <p:cTn id="54" dur="2000"/>
                                        <p:tgtEl>
                                          <p:spTgt spid="19"/>
                                        </p:tgtEl>
                                      </p:cBhvr>
                                    </p:animEffect>
                                  </p:childTnLst>
                                </p:cTn>
                              </p:par>
                              <p:par>
                                <p:cTn id="55" presetID="8" presetClass="entr" presetSubtype="16"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diamond(in)">
                                      <p:cBhvr>
                                        <p:cTn id="57"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1" grpId="0"/>
      <p:bldP spid="22" grpId="0"/>
      <p:bldP spid="23" grpId="0"/>
      <p:bldP spid="24" grpId="0"/>
      <p:bldP spid="25"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lstStyle/>
          <a:p>
            <a:r>
              <a:rPr lang="en-US" b="1" dirty="0" smtClean="0">
                <a:solidFill>
                  <a:srgbClr val="002060"/>
                </a:solidFill>
              </a:rPr>
              <a:t>2. Comparative Micro-Statics</a:t>
            </a:r>
            <a:endParaRPr lang="en-US" b="1" dirty="0">
              <a:solidFill>
                <a:srgbClr val="002060"/>
              </a:solidFill>
            </a:endParaRPr>
          </a:p>
        </p:txBody>
      </p:sp>
      <p:sp>
        <p:nvSpPr>
          <p:cNvPr id="3" name="Content Placeholder 2"/>
          <p:cNvSpPr>
            <a:spLocks noGrp="1"/>
          </p:cNvSpPr>
          <p:nvPr>
            <p:ph idx="1"/>
          </p:nvPr>
        </p:nvSpPr>
        <p:spPr>
          <a:xfrm>
            <a:off x="381000" y="1143000"/>
            <a:ext cx="8229600" cy="5029200"/>
          </a:xfrm>
        </p:spPr>
        <p:txBody>
          <a:bodyPr>
            <a:normAutofit fontScale="92500" lnSpcReduction="20000"/>
          </a:bodyPr>
          <a:lstStyle/>
          <a:p>
            <a:pPr algn="just"/>
            <a:r>
              <a:rPr lang="en-US" dirty="0" smtClean="0"/>
              <a:t>It compares two or more static equilibrium points of different points of time.</a:t>
            </a:r>
          </a:p>
          <a:p>
            <a:pPr algn="just"/>
            <a:r>
              <a:rPr lang="en-US" dirty="0" smtClean="0"/>
              <a:t>Conclusion will be drawn from the comparative study.</a:t>
            </a:r>
          </a:p>
          <a:p>
            <a:pPr algn="just"/>
            <a:r>
              <a:rPr lang="en-US" dirty="0" smtClean="0"/>
              <a:t>Compares two still pictures.</a:t>
            </a:r>
          </a:p>
          <a:p>
            <a:pPr algn="just"/>
            <a:r>
              <a:rPr lang="en-US" dirty="0" smtClean="0"/>
              <a:t>Does not provide the answer of the following questions:</a:t>
            </a:r>
          </a:p>
          <a:p>
            <a:pPr marL="971550" lvl="1" indent="-514350" algn="just">
              <a:buAutoNum type="arabicPeriod"/>
            </a:pPr>
            <a:r>
              <a:rPr lang="en-US" dirty="0" smtClean="0"/>
              <a:t>What are the causes responsible for breaking initial equilibrium point?</a:t>
            </a:r>
          </a:p>
          <a:p>
            <a:pPr marL="971550" lvl="1" indent="-514350" algn="just">
              <a:buAutoNum type="arabicPeriod"/>
            </a:pPr>
            <a:r>
              <a:rPr lang="en-US" dirty="0" smtClean="0"/>
              <a:t>What are the causes of attaining final equilibrium point ?</a:t>
            </a:r>
          </a:p>
          <a:p>
            <a:pPr marL="971550" lvl="1" indent="-514350" algn="just">
              <a:buAutoNum type="arabicPeriod"/>
            </a:pPr>
            <a:r>
              <a:rPr lang="en-US" dirty="0" smtClean="0"/>
              <a:t>What is the actual process in between them?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rot="5400000">
            <a:off x="-470474" y="3352800"/>
            <a:ext cx="47244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856936" y="5715000"/>
            <a:ext cx="51816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43200" y="2133600"/>
            <a:ext cx="3048000" cy="236220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2895600" y="2057400"/>
            <a:ext cx="2667000" cy="251460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1905000" y="3276600"/>
            <a:ext cx="2362200" cy="158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048000" y="4495800"/>
            <a:ext cx="2438400" cy="158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3335" y="913897"/>
            <a:ext cx="461665" cy="610103"/>
          </a:xfrm>
          <a:prstGeom prst="rect">
            <a:avLst/>
          </a:prstGeom>
          <a:noFill/>
        </p:spPr>
        <p:txBody>
          <a:bodyPr vert="vert270" wrap="none" rtlCol="0">
            <a:spAutoFit/>
          </a:bodyPr>
          <a:lstStyle/>
          <a:p>
            <a:r>
              <a:rPr lang="en-US" dirty="0" smtClean="0"/>
              <a:t>Price </a:t>
            </a:r>
            <a:endParaRPr lang="en-US" dirty="0"/>
          </a:p>
        </p:txBody>
      </p:sp>
      <p:sp>
        <p:nvSpPr>
          <p:cNvPr id="11" name="TextBox 10"/>
          <p:cNvSpPr txBox="1"/>
          <p:nvPr/>
        </p:nvSpPr>
        <p:spPr>
          <a:xfrm>
            <a:off x="1676400" y="5715000"/>
            <a:ext cx="336952" cy="369332"/>
          </a:xfrm>
          <a:prstGeom prst="rect">
            <a:avLst/>
          </a:prstGeom>
          <a:noFill/>
        </p:spPr>
        <p:txBody>
          <a:bodyPr wrap="none" rtlCol="0">
            <a:spAutoFit/>
          </a:bodyPr>
          <a:lstStyle/>
          <a:p>
            <a:r>
              <a:rPr lang="en-US" dirty="0" smtClean="0"/>
              <a:t>O</a:t>
            </a:r>
            <a:endParaRPr lang="en-US" dirty="0"/>
          </a:p>
        </p:txBody>
      </p:sp>
      <p:sp>
        <p:nvSpPr>
          <p:cNvPr id="12" name="TextBox 11"/>
          <p:cNvSpPr txBox="1"/>
          <p:nvPr/>
        </p:nvSpPr>
        <p:spPr>
          <a:xfrm>
            <a:off x="6477000" y="5715000"/>
            <a:ext cx="1003288" cy="369332"/>
          </a:xfrm>
          <a:prstGeom prst="rect">
            <a:avLst/>
          </a:prstGeom>
          <a:noFill/>
        </p:spPr>
        <p:txBody>
          <a:bodyPr wrap="none" rtlCol="0">
            <a:spAutoFit/>
          </a:bodyPr>
          <a:lstStyle/>
          <a:p>
            <a:r>
              <a:rPr lang="en-US" dirty="0" smtClean="0"/>
              <a:t>Quantity</a:t>
            </a:r>
            <a:endParaRPr lang="en-US" dirty="0"/>
          </a:p>
        </p:txBody>
      </p:sp>
      <p:sp>
        <p:nvSpPr>
          <p:cNvPr id="13" name="TextBox 12"/>
          <p:cNvSpPr txBox="1"/>
          <p:nvPr/>
        </p:nvSpPr>
        <p:spPr>
          <a:xfrm>
            <a:off x="2667000" y="1828800"/>
            <a:ext cx="327334" cy="369332"/>
          </a:xfrm>
          <a:prstGeom prst="rect">
            <a:avLst/>
          </a:prstGeom>
          <a:noFill/>
        </p:spPr>
        <p:txBody>
          <a:bodyPr wrap="none" rtlCol="0">
            <a:spAutoFit/>
          </a:bodyPr>
          <a:lstStyle/>
          <a:p>
            <a:r>
              <a:rPr lang="en-US" dirty="0" smtClean="0"/>
              <a:t>D</a:t>
            </a:r>
            <a:endParaRPr lang="en-US" dirty="0"/>
          </a:p>
        </p:txBody>
      </p:sp>
      <p:sp>
        <p:nvSpPr>
          <p:cNvPr id="14" name="TextBox 13"/>
          <p:cNvSpPr txBox="1"/>
          <p:nvPr/>
        </p:nvSpPr>
        <p:spPr>
          <a:xfrm>
            <a:off x="5486400" y="1828800"/>
            <a:ext cx="290464" cy="369332"/>
          </a:xfrm>
          <a:prstGeom prst="rect">
            <a:avLst/>
          </a:prstGeom>
          <a:noFill/>
        </p:spPr>
        <p:txBody>
          <a:bodyPr wrap="none" rtlCol="0">
            <a:spAutoFit/>
          </a:bodyPr>
          <a:lstStyle/>
          <a:p>
            <a:r>
              <a:rPr lang="en-US" dirty="0" smtClean="0"/>
              <a:t>S</a:t>
            </a:r>
            <a:endParaRPr lang="en-US" dirty="0"/>
          </a:p>
        </p:txBody>
      </p:sp>
      <p:sp>
        <p:nvSpPr>
          <p:cNvPr id="15" name="TextBox 14"/>
          <p:cNvSpPr txBox="1"/>
          <p:nvPr/>
        </p:nvSpPr>
        <p:spPr>
          <a:xfrm>
            <a:off x="4114800" y="2907268"/>
            <a:ext cx="296876" cy="369332"/>
          </a:xfrm>
          <a:prstGeom prst="rect">
            <a:avLst/>
          </a:prstGeom>
          <a:noFill/>
        </p:spPr>
        <p:txBody>
          <a:bodyPr wrap="none" rtlCol="0">
            <a:spAutoFit/>
          </a:bodyPr>
          <a:lstStyle/>
          <a:p>
            <a:r>
              <a:rPr lang="en-US" dirty="0" smtClean="0"/>
              <a:t>E</a:t>
            </a:r>
            <a:endParaRPr lang="en-US" dirty="0"/>
          </a:p>
        </p:txBody>
      </p:sp>
      <p:sp>
        <p:nvSpPr>
          <p:cNvPr id="16" name="TextBox 15"/>
          <p:cNvSpPr txBox="1"/>
          <p:nvPr/>
        </p:nvSpPr>
        <p:spPr>
          <a:xfrm>
            <a:off x="1524000" y="3124200"/>
            <a:ext cx="303288" cy="369332"/>
          </a:xfrm>
          <a:prstGeom prst="rect">
            <a:avLst/>
          </a:prstGeom>
          <a:noFill/>
        </p:spPr>
        <p:txBody>
          <a:bodyPr wrap="none" rtlCol="0">
            <a:spAutoFit/>
          </a:bodyPr>
          <a:lstStyle/>
          <a:p>
            <a:r>
              <a:rPr lang="en-US" dirty="0" smtClean="0"/>
              <a:t>P</a:t>
            </a:r>
            <a:endParaRPr lang="en-US" dirty="0"/>
          </a:p>
        </p:txBody>
      </p:sp>
      <p:sp>
        <p:nvSpPr>
          <p:cNvPr id="17" name="TextBox 16"/>
          <p:cNvSpPr txBox="1"/>
          <p:nvPr/>
        </p:nvSpPr>
        <p:spPr>
          <a:xfrm>
            <a:off x="4114800" y="5715000"/>
            <a:ext cx="340158" cy="369332"/>
          </a:xfrm>
          <a:prstGeom prst="rect">
            <a:avLst/>
          </a:prstGeom>
          <a:noFill/>
        </p:spPr>
        <p:txBody>
          <a:bodyPr wrap="none" rtlCol="0">
            <a:spAutoFit/>
          </a:bodyPr>
          <a:lstStyle/>
          <a:p>
            <a:r>
              <a:rPr lang="en-US" dirty="0" smtClean="0"/>
              <a:t>Q</a:t>
            </a:r>
            <a:endParaRPr lang="en-US" dirty="0"/>
          </a:p>
        </p:txBody>
      </p:sp>
      <p:sp>
        <p:nvSpPr>
          <p:cNvPr id="18" name="Rectangle 17"/>
          <p:cNvSpPr/>
          <p:nvPr/>
        </p:nvSpPr>
        <p:spPr>
          <a:xfrm>
            <a:off x="304800" y="76200"/>
            <a:ext cx="3429000" cy="584775"/>
          </a:xfrm>
          <a:prstGeom prst="rect">
            <a:avLst/>
          </a:prstGeom>
        </p:spPr>
        <p:txBody>
          <a:bodyPr wrap="square">
            <a:spAutoFit/>
          </a:bodyPr>
          <a:lstStyle/>
          <a:p>
            <a:r>
              <a:rPr lang="en-US" sz="3200" b="1" dirty="0" smtClean="0">
                <a:solidFill>
                  <a:srgbClr val="002060"/>
                </a:solidFill>
              </a:rPr>
              <a:t>Graphically,</a:t>
            </a:r>
            <a:endParaRPr lang="en-US" sz="3200" b="1" dirty="0">
              <a:solidFill>
                <a:srgbClr val="002060"/>
              </a:solidFill>
            </a:endParaRPr>
          </a:p>
        </p:txBody>
      </p:sp>
      <p:cxnSp>
        <p:nvCxnSpPr>
          <p:cNvPr id="19" name="Straight Connector 18"/>
          <p:cNvCxnSpPr/>
          <p:nvPr/>
        </p:nvCxnSpPr>
        <p:spPr>
          <a:xfrm>
            <a:off x="3429000" y="1676400"/>
            <a:ext cx="3048000" cy="236220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52800" y="1371600"/>
            <a:ext cx="405880" cy="369332"/>
          </a:xfrm>
          <a:prstGeom prst="rect">
            <a:avLst/>
          </a:prstGeom>
          <a:noFill/>
        </p:spPr>
        <p:txBody>
          <a:bodyPr wrap="none" rtlCol="0">
            <a:spAutoFit/>
          </a:bodyPr>
          <a:lstStyle/>
          <a:p>
            <a:r>
              <a:rPr lang="en-US" dirty="0" smtClean="0"/>
              <a:t>D</a:t>
            </a:r>
            <a:r>
              <a:rPr lang="en-US" baseline="-25000" dirty="0" smtClean="0"/>
              <a:t>1</a:t>
            </a:r>
            <a:endParaRPr lang="en-US" baseline="-25000" dirty="0"/>
          </a:p>
        </p:txBody>
      </p:sp>
      <p:sp>
        <p:nvSpPr>
          <p:cNvPr id="21" name="TextBox 20"/>
          <p:cNvSpPr txBox="1"/>
          <p:nvPr/>
        </p:nvSpPr>
        <p:spPr>
          <a:xfrm>
            <a:off x="4580036" y="2286000"/>
            <a:ext cx="375424" cy="369332"/>
          </a:xfrm>
          <a:prstGeom prst="rect">
            <a:avLst/>
          </a:prstGeom>
          <a:noFill/>
        </p:spPr>
        <p:txBody>
          <a:bodyPr wrap="none" rtlCol="0">
            <a:spAutoFit/>
          </a:bodyPr>
          <a:lstStyle/>
          <a:p>
            <a:r>
              <a:rPr lang="en-US" dirty="0" smtClean="0"/>
              <a:t>E</a:t>
            </a:r>
            <a:r>
              <a:rPr lang="en-US" baseline="-25000" dirty="0" smtClean="0"/>
              <a:t>1</a:t>
            </a:r>
            <a:endParaRPr lang="en-US" baseline="-25000" dirty="0"/>
          </a:p>
        </p:txBody>
      </p:sp>
      <p:cxnSp>
        <p:nvCxnSpPr>
          <p:cNvPr id="23" name="Straight Connector 22"/>
          <p:cNvCxnSpPr/>
          <p:nvPr/>
        </p:nvCxnSpPr>
        <p:spPr>
          <a:xfrm rot="5400000">
            <a:off x="3314700" y="4229100"/>
            <a:ext cx="2971800" cy="158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a:off x="1905000" y="2743200"/>
            <a:ext cx="2895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24000" y="2514600"/>
            <a:ext cx="381836"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27" name="TextBox 26"/>
          <p:cNvSpPr txBox="1"/>
          <p:nvPr/>
        </p:nvSpPr>
        <p:spPr>
          <a:xfrm>
            <a:off x="4648200" y="5715000"/>
            <a:ext cx="418704" cy="369332"/>
          </a:xfrm>
          <a:prstGeom prst="rect">
            <a:avLst/>
          </a:prstGeom>
          <a:noFill/>
        </p:spPr>
        <p:txBody>
          <a:bodyPr wrap="none" rtlCol="0">
            <a:spAutoFit/>
          </a:bodyPr>
          <a:lstStyle/>
          <a:p>
            <a:r>
              <a:rPr lang="en-US" dirty="0" smtClean="0"/>
              <a:t>Q</a:t>
            </a:r>
            <a:r>
              <a:rPr lang="en-US" baseline="-25000" dirty="0" smtClean="0"/>
              <a:t>1</a:t>
            </a:r>
            <a:endParaRPr lang="en-US"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ox(in)">
                                      <p:cBhvr>
                                        <p:cTn id="29" dur="500"/>
                                        <p:tgtEl>
                                          <p:spTgt spid="6"/>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ox(in)">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amond(in)">
                                      <p:cBhvr>
                                        <p:cTn id="45" dur="2000"/>
                                        <p:tgtEl>
                                          <p:spTgt spid="15"/>
                                        </p:tgtEl>
                                      </p:cBhvr>
                                    </p:animEffect>
                                  </p:childTnLst>
                                </p:cTn>
                              </p:par>
                              <p:par>
                                <p:cTn id="46" presetID="8" presetClass="entr" presetSubtype="16"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diamond(in)">
                                      <p:cBhvr>
                                        <p:cTn id="48" dur="2000"/>
                                        <p:tgtEl>
                                          <p:spTgt spid="8"/>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diamond(in)">
                                      <p:cBhvr>
                                        <p:cTn id="51" dur="2000"/>
                                        <p:tgtEl>
                                          <p:spTgt spid="16"/>
                                        </p:tgtEl>
                                      </p:cBhvr>
                                    </p:animEffect>
                                  </p:childTnLst>
                                </p:cTn>
                              </p:par>
                              <p:par>
                                <p:cTn id="52" presetID="8" presetClass="entr" presetSubtype="16"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diamond(in)">
                                      <p:cBhvr>
                                        <p:cTn id="54" dur="2000"/>
                                        <p:tgtEl>
                                          <p:spTgt spid="9"/>
                                        </p:tgtEl>
                                      </p:cBhvr>
                                    </p:animEffect>
                                  </p:childTnLst>
                                </p:cTn>
                              </p:par>
                              <p:par>
                                <p:cTn id="55" presetID="8"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diamond(in)">
                                      <p:cBhvr>
                                        <p:cTn id="57" dur="2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ox(in)">
                                      <p:cBhvr>
                                        <p:cTn id="62" dur="500"/>
                                        <p:tgtEl>
                                          <p:spTgt spid="19"/>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ox(in)">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ox(in)">
                                      <p:cBhvr>
                                        <p:cTn id="70" dur="500"/>
                                        <p:tgtEl>
                                          <p:spTgt spid="25"/>
                                        </p:tgtEl>
                                      </p:cBhvr>
                                    </p:animEffect>
                                  </p:childTnLst>
                                </p:cTn>
                              </p:par>
                              <p:par>
                                <p:cTn id="71" presetID="4" presetClass="entr" presetSubtype="16"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box(in)">
                                      <p:cBhvr>
                                        <p:cTn id="73" dur="500"/>
                                        <p:tgtEl>
                                          <p:spTgt spid="23"/>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box(in)">
                                      <p:cBhvr>
                                        <p:cTn id="76" dur="500"/>
                                        <p:tgtEl>
                                          <p:spTgt spid="21"/>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box(in)">
                                      <p:cBhvr>
                                        <p:cTn id="79" dur="500"/>
                                        <p:tgtEl>
                                          <p:spTgt spid="26"/>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box(in)">
                                      <p:cBhvr>
                                        <p:cTn id="8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20" grpId="0"/>
      <p:bldP spid="21" grpId="0"/>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b="1" dirty="0" smtClean="0">
                <a:solidFill>
                  <a:srgbClr val="002060"/>
                </a:solidFill>
              </a:rPr>
              <a:t>3. Micro-Dynamics </a:t>
            </a:r>
            <a:endParaRPr lang="en-US" b="1" dirty="0">
              <a:solidFill>
                <a:srgbClr val="002060"/>
              </a:solidFill>
            </a:endParaRPr>
          </a:p>
        </p:txBody>
      </p:sp>
      <p:sp>
        <p:nvSpPr>
          <p:cNvPr id="3" name="Content Placeholder 2"/>
          <p:cNvSpPr>
            <a:spLocks noGrp="1"/>
          </p:cNvSpPr>
          <p:nvPr>
            <p:ph idx="1"/>
          </p:nvPr>
        </p:nvSpPr>
        <p:spPr>
          <a:xfrm>
            <a:off x="304800" y="1143000"/>
            <a:ext cx="8382000" cy="4983163"/>
          </a:xfrm>
        </p:spPr>
        <p:txBody>
          <a:bodyPr/>
          <a:lstStyle/>
          <a:p>
            <a:pPr algn="just"/>
            <a:r>
              <a:rPr lang="en-US" dirty="0" smtClean="0"/>
              <a:t>Explains lagged relationship between microeconomic variables.</a:t>
            </a:r>
          </a:p>
          <a:p>
            <a:pPr algn="just"/>
            <a:r>
              <a:rPr lang="en-US" dirty="0" smtClean="0"/>
              <a:t>Analyses the equilibrium situations from motion picture point of view.</a:t>
            </a:r>
          </a:p>
          <a:p>
            <a:pPr algn="just"/>
            <a:r>
              <a:rPr lang="en-US" dirty="0" smtClean="0"/>
              <a:t>It is related to the period of time.</a:t>
            </a:r>
          </a:p>
          <a:p>
            <a:pPr algn="just"/>
            <a:r>
              <a:rPr lang="en-US" dirty="0" smtClean="0"/>
              <a:t>Also explains the whole process of moving equilibrium points.</a:t>
            </a:r>
          </a:p>
          <a:p>
            <a:pPr algn="just"/>
            <a:r>
              <a:rPr lang="en-US" dirty="0" smtClean="0"/>
              <a:t>Answers all the questions which were not answered by comparative micro-statics.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229600" cy="1143000"/>
          </a:xfrm>
        </p:spPr>
        <p:txBody>
          <a:bodyPr>
            <a:normAutofit/>
          </a:bodyPr>
          <a:lstStyle/>
          <a:p>
            <a:pPr algn="l"/>
            <a:r>
              <a:rPr lang="en-US" sz="3600" b="1" dirty="0" smtClean="0"/>
              <a:t>Graphically,</a:t>
            </a:r>
            <a:endParaRPr lang="en-US" sz="3600" b="1" dirty="0"/>
          </a:p>
        </p:txBody>
      </p:sp>
      <p:cxnSp>
        <p:nvCxnSpPr>
          <p:cNvPr id="4" name="Straight Connector 3"/>
          <p:cNvCxnSpPr/>
          <p:nvPr/>
        </p:nvCxnSpPr>
        <p:spPr>
          <a:xfrm rot="5400000">
            <a:off x="-470474" y="3352800"/>
            <a:ext cx="47244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856936" y="5715000"/>
            <a:ext cx="51816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43200" y="2133600"/>
            <a:ext cx="3048000" cy="236220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2895600" y="2057400"/>
            <a:ext cx="2667000" cy="251460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1905000" y="3276600"/>
            <a:ext cx="2362200" cy="158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048000" y="4495800"/>
            <a:ext cx="2438400" cy="158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3335" y="913897"/>
            <a:ext cx="461665" cy="610103"/>
          </a:xfrm>
          <a:prstGeom prst="rect">
            <a:avLst/>
          </a:prstGeom>
          <a:noFill/>
        </p:spPr>
        <p:txBody>
          <a:bodyPr vert="vert270" wrap="none" rtlCol="0">
            <a:spAutoFit/>
          </a:bodyPr>
          <a:lstStyle/>
          <a:p>
            <a:r>
              <a:rPr lang="en-US" dirty="0" smtClean="0"/>
              <a:t>Price </a:t>
            </a:r>
            <a:endParaRPr lang="en-US" dirty="0"/>
          </a:p>
        </p:txBody>
      </p:sp>
      <p:sp>
        <p:nvSpPr>
          <p:cNvPr id="11" name="TextBox 10"/>
          <p:cNvSpPr txBox="1"/>
          <p:nvPr/>
        </p:nvSpPr>
        <p:spPr>
          <a:xfrm>
            <a:off x="1676400" y="5715000"/>
            <a:ext cx="336952" cy="369332"/>
          </a:xfrm>
          <a:prstGeom prst="rect">
            <a:avLst/>
          </a:prstGeom>
          <a:noFill/>
        </p:spPr>
        <p:txBody>
          <a:bodyPr wrap="none" rtlCol="0">
            <a:spAutoFit/>
          </a:bodyPr>
          <a:lstStyle/>
          <a:p>
            <a:r>
              <a:rPr lang="en-US" dirty="0" smtClean="0"/>
              <a:t>O</a:t>
            </a:r>
            <a:endParaRPr lang="en-US" dirty="0"/>
          </a:p>
        </p:txBody>
      </p:sp>
      <p:sp>
        <p:nvSpPr>
          <p:cNvPr id="12" name="TextBox 11"/>
          <p:cNvSpPr txBox="1"/>
          <p:nvPr/>
        </p:nvSpPr>
        <p:spPr>
          <a:xfrm>
            <a:off x="6477000" y="5715000"/>
            <a:ext cx="1003288" cy="369332"/>
          </a:xfrm>
          <a:prstGeom prst="rect">
            <a:avLst/>
          </a:prstGeom>
          <a:noFill/>
        </p:spPr>
        <p:txBody>
          <a:bodyPr wrap="none" rtlCol="0">
            <a:spAutoFit/>
          </a:bodyPr>
          <a:lstStyle/>
          <a:p>
            <a:r>
              <a:rPr lang="en-US" dirty="0" smtClean="0"/>
              <a:t>Quantity</a:t>
            </a:r>
            <a:endParaRPr lang="en-US" dirty="0"/>
          </a:p>
        </p:txBody>
      </p:sp>
      <p:sp>
        <p:nvSpPr>
          <p:cNvPr id="13" name="TextBox 12"/>
          <p:cNvSpPr txBox="1"/>
          <p:nvPr/>
        </p:nvSpPr>
        <p:spPr>
          <a:xfrm>
            <a:off x="2667000" y="1828800"/>
            <a:ext cx="327334" cy="369332"/>
          </a:xfrm>
          <a:prstGeom prst="rect">
            <a:avLst/>
          </a:prstGeom>
          <a:noFill/>
        </p:spPr>
        <p:txBody>
          <a:bodyPr wrap="none" rtlCol="0">
            <a:spAutoFit/>
          </a:bodyPr>
          <a:lstStyle/>
          <a:p>
            <a:r>
              <a:rPr lang="en-US" dirty="0" smtClean="0"/>
              <a:t>D</a:t>
            </a:r>
            <a:endParaRPr lang="en-US" dirty="0"/>
          </a:p>
        </p:txBody>
      </p:sp>
      <p:sp>
        <p:nvSpPr>
          <p:cNvPr id="14" name="TextBox 13"/>
          <p:cNvSpPr txBox="1"/>
          <p:nvPr/>
        </p:nvSpPr>
        <p:spPr>
          <a:xfrm>
            <a:off x="5486400" y="1828800"/>
            <a:ext cx="290464" cy="369332"/>
          </a:xfrm>
          <a:prstGeom prst="rect">
            <a:avLst/>
          </a:prstGeom>
          <a:noFill/>
        </p:spPr>
        <p:txBody>
          <a:bodyPr wrap="none" rtlCol="0">
            <a:spAutoFit/>
          </a:bodyPr>
          <a:lstStyle/>
          <a:p>
            <a:r>
              <a:rPr lang="en-US" dirty="0" smtClean="0"/>
              <a:t>S</a:t>
            </a:r>
            <a:endParaRPr lang="en-US" dirty="0"/>
          </a:p>
        </p:txBody>
      </p:sp>
      <p:sp>
        <p:nvSpPr>
          <p:cNvPr id="15" name="TextBox 14"/>
          <p:cNvSpPr txBox="1"/>
          <p:nvPr/>
        </p:nvSpPr>
        <p:spPr>
          <a:xfrm>
            <a:off x="3817924" y="3135868"/>
            <a:ext cx="296876" cy="369332"/>
          </a:xfrm>
          <a:prstGeom prst="rect">
            <a:avLst/>
          </a:prstGeom>
          <a:noFill/>
        </p:spPr>
        <p:txBody>
          <a:bodyPr wrap="none" rtlCol="0">
            <a:spAutoFit/>
          </a:bodyPr>
          <a:lstStyle/>
          <a:p>
            <a:r>
              <a:rPr lang="en-US" dirty="0" smtClean="0"/>
              <a:t>E</a:t>
            </a:r>
            <a:endParaRPr lang="en-US" dirty="0"/>
          </a:p>
        </p:txBody>
      </p:sp>
      <p:sp>
        <p:nvSpPr>
          <p:cNvPr id="16" name="TextBox 15"/>
          <p:cNvSpPr txBox="1"/>
          <p:nvPr/>
        </p:nvSpPr>
        <p:spPr>
          <a:xfrm>
            <a:off x="1524000" y="3124200"/>
            <a:ext cx="303288" cy="369332"/>
          </a:xfrm>
          <a:prstGeom prst="rect">
            <a:avLst/>
          </a:prstGeom>
          <a:noFill/>
        </p:spPr>
        <p:txBody>
          <a:bodyPr wrap="none" rtlCol="0">
            <a:spAutoFit/>
          </a:bodyPr>
          <a:lstStyle/>
          <a:p>
            <a:r>
              <a:rPr lang="en-US" dirty="0" smtClean="0"/>
              <a:t>P</a:t>
            </a:r>
            <a:endParaRPr lang="en-US" dirty="0"/>
          </a:p>
        </p:txBody>
      </p:sp>
      <p:sp>
        <p:nvSpPr>
          <p:cNvPr id="17" name="TextBox 16"/>
          <p:cNvSpPr txBox="1"/>
          <p:nvPr/>
        </p:nvSpPr>
        <p:spPr>
          <a:xfrm>
            <a:off x="4114800" y="5715000"/>
            <a:ext cx="340158" cy="369332"/>
          </a:xfrm>
          <a:prstGeom prst="rect">
            <a:avLst/>
          </a:prstGeom>
          <a:noFill/>
        </p:spPr>
        <p:txBody>
          <a:bodyPr wrap="none" rtlCol="0">
            <a:spAutoFit/>
          </a:bodyPr>
          <a:lstStyle/>
          <a:p>
            <a:r>
              <a:rPr lang="en-US" dirty="0" smtClean="0"/>
              <a:t>Q</a:t>
            </a:r>
            <a:endParaRPr lang="en-US" dirty="0"/>
          </a:p>
        </p:txBody>
      </p:sp>
      <p:cxnSp>
        <p:nvCxnSpPr>
          <p:cNvPr id="18" name="Straight Connector 17"/>
          <p:cNvCxnSpPr/>
          <p:nvPr/>
        </p:nvCxnSpPr>
        <p:spPr>
          <a:xfrm>
            <a:off x="3429000" y="1676400"/>
            <a:ext cx="3048000" cy="236220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52800" y="1371600"/>
            <a:ext cx="405880" cy="369332"/>
          </a:xfrm>
          <a:prstGeom prst="rect">
            <a:avLst/>
          </a:prstGeom>
          <a:noFill/>
        </p:spPr>
        <p:txBody>
          <a:bodyPr wrap="none" rtlCol="0">
            <a:spAutoFit/>
          </a:bodyPr>
          <a:lstStyle/>
          <a:p>
            <a:r>
              <a:rPr lang="en-US" dirty="0" smtClean="0"/>
              <a:t>D</a:t>
            </a:r>
            <a:r>
              <a:rPr lang="en-US" baseline="-25000" dirty="0" smtClean="0"/>
              <a:t>1</a:t>
            </a:r>
            <a:endParaRPr lang="en-US" baseline="-25000" dirty="0"/>
          </a:p>
        </p:txBody>
      </p:sp>
      <p:sp>
        <p:nvSpPr>
          <p:cNvPr id="23" name="TextBox 22"/>
          <p:cNvSpPr txBox="1"/>
          <p:nvPr/>
        </p:nvSpPr>
        <p:spPr>
          <a:xfrm>
            <a:off x="1545606" y="2099846"/>
            <a:ext cx="359394" cy="338554"/>
          </a:xfrm>
          <a:prstGeom prst="rect">
            <a:avLst/>
          </a:prstGeom>
          <a:noFill/>
        </p:spPr>
        <p:txBody>
          <a:bodyPr wrap="none" rtlCol="0">
            <a:spAutoFit/>
          </a:bodyPr>
          <a:lstStyle/>
          <a:p>
            <a:r>
              <a:rPr lang="en-US" sz="1600" dirty="0" smtClean="0"/>
              <a:t>P</a:t>
            </a:r>
            <a:r>
              <a:rPr lang="en-US" sz="1600" baseline="-25000" dirty="0" smtClean="0"/>
              <a:t>1</a:t>
            </a:r>
            <a:endParaRPr lang="en-US" sz="1600" baseline="-25000" dirty="0"/>
          </a:p>
        </p:txBody>
      </p:sp>
      <p:sp>
        <p:nvSpPr>
          <p:cNvPr id="24" name="TextBox 23"/>
          <p:cNvSpPr txBox="1"/>
          <p:nvPr/>
        </p:nvSpPr>
        <p:spPr>
          <a:xfrm>
            <a:off x="4953000" y="5726668"/>
            <a:ext cx="418704" cy="369332"/>
          </a:xfrm>
          <a:prstGeom prst="rect">
            <a:avLst/>
          </a:prstGeom>
          <a:noFill/>
        </p:spPr>
        <p:txBody>
          <a:bodyPr wrap="none" rtlCol="0">
            <a:spAutoFit/>
          </a:bodyPr>
          <a:lstStyle/>
          <a:p>
            <a:r>
              <a:rPr lang="en-US" dirty="0" smtClean="0"/>
              <a:t>Q</a:t>
            </a:r>
            <a:r>
              <a:rPr lang="en-US" baseline="-25000" dirty="0" smtClean="0"/>
              <a:t>1</a:t>
            </a:r>
            <a:endParaRPr lang="en-US" baseline="-25000" dirty="0"/>
          </a:p>
        </p:txBody>
      </p:sp>
      <p:cxnSp>
        <p:nvCxnSpPr>
          <p:cNvPr id="26" name="Straight Connector 25"/>
          <p:cNvCxnSpPr/>
          <p:nvPr/>
        </p:nvCxnSpPr>
        <p:spPr>
          <a:xfrm rot="5400000" flipH="1" flipV="1">
            <a:off x="3769919" y="2779319"/>
            <a:ext cx="990600" cy="3962"/>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267200" y="2360612"/>
            <a:ext cx="9144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4800600" y="2667000"/>
            <a:ext cx="6096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4495800" y="2971800"/>
            <a:ext cx="6096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4267200" y="2743200"/>
            <a:ext cx="4572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686300" y="2628900"/>
            <a:ext cx="228600" cy="1588"/>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1905000" y="2362200"/>
            <a:ext cx="2362200" cy="158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95700" y="4305300"/>
            <a:ext cx="2819400" cy="158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3124200" y="4343400"/>
            <a:ext cx="2743200" cy="158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381896" y="5726668"/>
            <a:ext cx="418704" cy="369332"/>
          </a:xfrm>
          <a:prstGeom prst="rect">
            <a:avLst/>
          </a:prstGeom>
          <a:noFill/>
        </p:spPr>
        <p:txBody>
          <a:bodyPr wrap="none" rtlCol="0">
            <a:spAutoFit/>
          </a:bodyPr>
          <a:lstStyle/>
          <a:p>
            <a:r>
              <a:rPr lang="en-US" dirty="0" smtClean="0"/>
              <a:t>Q</a:t>
            </a:r>
            <a:r>
              <a:rPr lang="en-US" baseline="-25000" dirty="0" smtClean="0"/>
              <a:t>2</a:t>
            </a:r>
            <a:endParaRPr lang="en-US" baseline="-25000" dirty="0"/>
          </a:p>
        </p:txBody>
      </p:sp>
      <p:cxnSp>
        <p:nvCxnSpPr>
          <p:cNvPr id="50" name="Straight Connector 49"/>
          <p:cNvCxnSpPr/>
          <p:nvPr/>
        </p:nvCxnSpPr>
        <p:spPr>
          <a:xfrm rot="10800000">
            <a:off x="1905000" y="2514600"/>
            <a:ext cx="2590800" cy="158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314700" y="4229100"/>
            <a:ext cx="29718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a:off x="1905000" y="2743200"/>
            <a:ext cx="28194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566446" y="2892623"/>
            <a:ext cx="338554" cy="307777"/>
          </a:xfrm>
          <a:prstGeom prst="rect">
            <a:avLst/>
          </a:prstGeom>
          <a:noFill/>
        </p:spPr>
        <p:txBody>
          <a:bodyPr wrap="none" rtlCol="0">
            <a:spAutoFit/>
          </a:bodyPr>
          <a:lstStyle/>
          <a:p>
            <a:r>
              <a:rPr lang="en-US" sz="1400" dirty="0" smtClean="0"/>
              <a:t>P</a:t>
            </a:r>
            <a:r>
              <a:rPr lang="en-US" sz="1400" baseline="-25000" dirty="0" smtClean="0"/>
              <a:t>2</a:t>
            </a:r>
            <a:endParaRPr lang="en-US" sz="1400" baseline="-25000" dirty="0"/>
          </a:p>
        </p:txBody>
      </p:sp>
      <p:sp>
        <p:nvSpPr>
          <p:cNvPr id="57" name="Rectangle 56"/>
          <p:cNvSpPr/>
          <p:nvPr/>
        </p:nvSpPr>
        <p:spPr>
          <a:xfrm>
            <a:off x="1545606" y="2328446"/>
            <a:ext cx="359394" cy="338554"/>
          </a:xfrm>
          <a:prstGeom prst="rect">
            <a:avLst/>
          </a:prstGeom>
        </p:spPr>
        <p:txBody>
          <a:bodyPr wrap="none">
            <a:spAutoFit/>
          </a:bodyPr>
          <a:lstStyle/>
          <a:p>
            <a:r>
              <a:rPr lang="en-US" sz="1600" dirty="0" smtClean="0"/>
              <a:t>P</a:t>
            </a:r>
            <a:r>
              <a:rPr lang="en-US" sz="1600" baseline="-25000" dirty="0" smtClean="0"/>
              <a:t>3</a:t>
            </a:r>
            <a:endParaRPr lang="en-US" sz="1600" baseline="-25000" dirty="0"/>
          </a:p>
        </p:txBody>
      </p:sp>
      <p:cxnSp>
        <p:nvCxnSpPr>
          <p:cNvPr id="58" name="Straight Connector 57"/>
          <p:cNvCxnSpPr/>
          <p:nvPr/>
        </p:nvCxnSpPr>
        <p:spPr>
          <a:xfrm rot="10800000">
            <a:off x="1905000" y="2971800"/>
            <a:ext cx="25908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53496" y="2558844"/>
            <a:ext cx="366382" cy="369332"/>
          </a:xfrm>
          <a:prstGeom prst="rect">
            <a:avLst/>
          </a:prstGeom>
          <a:noFill/>
        </p:spPr>
        <p:txBody>
          <a:bodyPr wrap="none" rtlCol="0">
            <a:spAutoFit/>
          </a:bodyPr>
          <a:lstStyle/>
          <a:p>
            <a:r>
              <a:rPr lang="en-US" dirty="0" smtClean="0"/>
              <a:t>P’</a:t>
            </a:r>
            <a:endParaRPr lang="en-US" dirty="0"/>
          </a:p>
        </p:txBody>
      </p:sp>
      <p:sp>
        <p:nvSpPr>
          <p:cNvPr id="61" name="TextBox 60"/>
          <p:cNvSpPr txBox="1"/>
          <p:nvPr/>
        </p:nvSpPr>
        <p:spPr>
          <a:xfrm>
            <a:off x="4648200" y="5726668"/>
            <a:ext cx="398764" cy="369332"/>
          </a:xfrm>
          <a:prstGeom prst="rect">
            <a:avLst/>
          </a:prstGeom>
          <a:noFill/>
        </p:spPr>
        <p:txBody>
          <a:bodyPr wrap="none" rtlCol="0">
            <a:spAutoFit/>
          </a:bodyPr>
          <a:lstStyle/>
          <a:p>
            <a:r>
              <a:rPr lang="en-US" dirty="0" smtClean="0"/>
              <a:t>Q’</a:t>
            </a:r>
            <a:endParaRPr lang="en-US" dirty="0"/>
          </a:p>
        </p:txBody>
      </p:sp>
      <p:cxnSp>
        <p:nvCxnSpPr>
          <p:cNvPr id="36" name="Straight Arrow Connector 35"/>
          <p:cNvCxnSpPr/>
          <p:nvPr/>
        </p:nvCxnSpPr>
        <p:spPr>
          <a:xfrm>
            <a:off x="4495800" y="2514600"/>
            <a:ext cx="3048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80036" y="2286000"/>
            <a:ext cx="375424" cy="369332"/>
          </a:xfrm>
          <a:prstGeom prst="rect">
            <a:avLst/>
          </a:prstGeom>
          <a:noFill/>
        </p:spPr>
        <p:txBody>
          <a:bodyPr wrap="none" rtlCol="0">
            <a:spAutoFit/>
          </a:bodyPr>
          <a:lstStyle/>
          <a:p>
            <a:r>
              <a:rPr lang="en-US" dirty="0" smtClean="0"/>
              <a:t>E</a:t>
            </a:r>
            <a:r>
              <a:rPr lang="en-US" baseline="-25000" dirty="0" smtClean="0"/>
              <a:t>1</a:t>
            </a:r>
            <a:endParaRPr lang="en-US"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ox(in)">
                                      <p:cBhvr>
                                        <p:cTn id="29" dur="500"/>
                                        <p:tgtEl>
                                          <p:spTgt spid="6"/>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ox(in)">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amond(in)">
                                      <p:cBhvr>
                                        <p:cTn id="45" dur="2000"/>
                                        <p:tgtEl>
                                          <p:spTgt spid="15"/>
                                        </p:tgtEl>
                                      </p:cBhvr>
                                    </p:animEffect>
                                  </p:childTnLst>
                                </p:cTn>
                              </p:par>
                              <p:par>
                                <p:cTn id="46" presetID="8" presetClass="entr" presetSubtype="16"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diamond(in)">
                                      <p:cBhvr>
                                        <p:cTn id="48" dur="2000"/>
                                        <p:tgtEl>
                                          <p:spTgt spid="8"/>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diamond(in)">
                                      <p:cBhvr>
                                        <p:cTn id="51" dur="2000"/>
                                        <p:tgtEl>
                                          <p:spTgt spid="16"/>
                                        </p:tgtEl>
                                      </p:cBhvr>
                                    </p:animEffect>
                                  </p:childTnLst>
                                </p:cTn>
                              </p:par>
                              <p:par>
                                <p:cTn id="52" presetID="8" presetClass="entr" presetSubtype="16"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diamond(in)">
                                      <p:cBhvr>
                                        <p:cTn id="54" dur="2000"/>
                                        <p:tgtEl>
                                          <p:spTgt spid="9"/>
                                        </p:tgtEl>
                                      </p:cBhvr>
                                    </p:animEffect>
                                  </p:childTnLst>
                                </p:cTn>
                              </p:par>
                              <p:par>
                                <p:cTn id="55" presetID="8"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diamond(in)">
                                      <p:cBhvr>
                                        <p:cTn id="57" dur="2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ox(in)">
                                      <p:cBhvr>
                                        <p:cTn id="62" dur="500"/>
                                        <p:tgtEl>
                                          <p:spTgt spid="18"/>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ox(in)">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blinds(horizontal)">
                                      <p:cBhvr>
                                        <p:cTn id="70" dur="500"/>
                                        <p:tgtEl>
                                          <p:spTgt spid="26"/>
                                        </p:tgtEl>
                                      </p:cBhvr>
                                    </p:animEffect>
                                  </p:childTnLst>
                                </p:cTn>
                              </p:par>
                              <p:par>
                                <p:cTn id="71" presetID="3" presetClass="entr" presetSubtype="1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blinds(horizontal)">
                                      <p:cBhvr>
                                        <p:cTn id="73" dur="500"/>
                                        <p:tgtEl>
                                          <p:spTgt spid="43"/>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blinds(horizontal)">
                                      <p:cBhvr>
                                        <p:cTn id="76" dur="5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blinds(horizontal)">
                                      <p:cBhvr>
                                        <p:cTn id="81" dur="500"/>
                                        <p:tgtEl>
                                          <p:spTgt spid="28"/>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blinds(horizontal)">
                                      <p:cBhvr>
                                        <p:cTn id="86" dur="500"/>
                                        <p:tgtEl>
                                          <p:spTgt spid="30"/>
                                        </p:tgtEl>
                                      </p:cBhvr>
                                    </p:animEffect>
                                  </p:childTnLst>
                                </p:cTn>
                              </p:par>
                              <p:par>
                                <p:cTn id="87" presetID="3" presetClass="entr" presetSubtype="10"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blinds(horizontal)">
                                      <p:cBhvr>
                                        <p:cTn id="89" dur="500"/>
                                        <p:tgtEl>
                                          <p:spTgt spid="45"/>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blinds(horizontal)">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blinds(horizontal)">
                                      <p:cBhvr>
                                        <p:cTn id="97" dur="500"/>
                                        <p:tgtEl>
                                          <p:spTgt spid="32"/>
                                        </p:tgtEl>
                                      </p:cBhvr>
                                    </p:animEffect>
                                  </p:childTnLst>
                                </p:cTn>
                              </p:par>
                              <p:par>
                                <p:cTn id="98" presetID="3" presetClass="entr" presetSubtype="10" fill="hold" nodeType="with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blinds(horizontal)">
                                      <p:cBhvr>
                                        <p:cTn id="100" dur="500"/>
                                        <p:tgtEl>
                                          <p:spTgt spid="58"/>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blinds(horizontal)">
                                      <p:cBhvr>
                                        <p:cTn id="103" dur="500"/>
                                        <p:tgtEl>
                                          <p:spTgt spid="56"/>
                                        </p:tgtEl>
                                      </p:cBhvr>
                                    </p:animEffect>
                                  </p:childTnLst>
                                </p:cTn>
                              </p:par>
                              <p:par>
                                <p:cTn id="104" presetID="3" presetClass="entr" presetSubtype="10" fill="hold" nodeType="with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blinds(horizontal)">
                                      <p:cBhvr>
                                        <p:cTn id="106" dur="500"/>
                                        <p:tgtEl>
                                          <p:spTgt spid="47"/>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blinds(horizontal)">
                                      <p:cBhvr>
                                        <p:cTn id="109" dur="500"/>
                                        <p:tgtEl>
                                          <p:spTgt spid="48"/>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blinds(horizontal)">
                                      <p:cBhvr>
                                        <p:cTn id="114" dur="500"/>
                                        <p:tgtEl>
                                          <p:spTgt spid="34"/>
                                        </p:tgtEl>
                                      </p:cBhvr>
                                    </p:animEffect>
                                  </p:childTnLst>
                                </p:cTn>
                              </p:par>
                              <p:par>
                                <p:cTn id="115" presetID="3" presetClass="entr" presetSubtype="1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blinds(horizontal)">
                                      <p:cBhvr>
                                        <p:cTn id="117" dur="500"/>
                                        <p:tgtEl>
                                          <p:spTgt spid="50"/>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blinds(horizontal)">
                                      <p:cBhvr>
                                        <p:cTn id="120" dur="500"/>
                                        <p:tgtEl>
                                          <p:spTgt spid="57"/>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36"/>
                                        </p:tgtEl>
                                        <p:attrNameLst>
                                          <p:attrName>style.visibility</p:attrName>
                                        </p:attrNameLst>
                                      </p:cBhvr>
                                      <p:to>
                                        <p:strVal val="visible"/>
                                      </p:to>
                                    </p:set>
                                    <p:animEffect transition="in" filter="blinds(horizontal)">
                                      <p:cBhvr>
                                        <p:cTn id="125" dur="500"/>
                                        <p:tgtEl>
                                          <p:spTgt spid="36"/>
                                        </p:tgtEl>
                                      </p:cBhvr>
                                    </p:animEffect>
                                  </p:childTnLst>
                                </p:cTn>
                              </p:par>
                              <p:par>
                                <p:cTn id="126" presetID="3" presetClass="entr" presetSubtype="10" fill="hold"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blinds(horizontal)">
                                      <p:cBhvr>
                                        <p:cTn id="128" dur="500"/>
                                        <p:tgtEl>
                                          <p:spTgt spid="39"/>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blinds(horizontal)">
                                      <p:cBhvr>
                                        <p:cTn id="133" dur="500"/>
                                        <p:tgtEl>
                                          <p:spTgt spid="54"/>
                                        </p:tgtEl>
                                      </p:cBhvr>
                                    </p:animEffect>
                                  </p:childTnLst>
                                </p:cTn>
                              </p:par>
                              <p:par>
                                <p:cTn id="134" presetID="5" presetClass="entr" presetSubtype="10" fill="hold" grpId="0" nodeType="withEffect">
                                  <p:stCondLst>
                                    <p:cond delay="0"/>
                                  </p:stCondLst>
                                  <p:childTnLst>
                                    <p:set>
                                      <p:cBhvr>
                                        <p:cTn id="135" dur="1" fill="hold">
                                          <p:stCondLst>
                                            <p:cond delay="0"/>
                                          </p:stCondLst>
                                        </p:cTn>
                                        <p:tgtEl>
                                          <p:spTgt spid="20"/>
                                        </p:tgtEl>
                                        <p:attrNameLst>
                                          <p:attrName>style.visibility</p:attrName>
                                        </p:attrNameLst>
                                      </p:cBhvr>
                                      <p:to>
                                        <p:strVal val="visible"/>
                                      </p:to>
                                    </p:set>
                                    <p:animEffect transition="in" filter="checkerboard(across)">
                                      <p:cBhvr>
                                        <p:cTn id="136" dur="500"/>
                                        <p:tgtEl>
                                          <p:spTgt spid="20"/>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60"/>
                                        </p:tgtEl>
                                        <p:attrNameLst>
                                          <p:attrName>style.visibility</p:attrName>
                                        </p:attrNameLst>
                                      </p:cBhvr>
                                      <p:to>
                                        <p:strVal val="visible"/>
                                      </p:to>
                                    </p:set>
                                    <p:animEffect transition="in" filter="blinds(horizontal)">
                                      <p:cBhvr>
                                        <p:cTn id="139" dur="500"/>
                                        <p:tgtEl>
                                          <p:spTgt spid="60"/>
                                        </p:tgtEl>
                                      </p:cBhvr>
                                    </p:animEffect>
                                  </p:childTnLst>
                                </p:cTn>
                              </p:par>
                              <p:par>
                                <p:cTn id="140" presetID="3" presetClass="entr" presetSubtype="10" fill="hold" nodeType="with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blinds(horizontal)">
                                      <p:cBhvr>
                                        <p:cTn id="142" dur="500"/>
                                        <p:tgtEl>
                                          <p:spTgt spid="52"/>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blinds(horizontal)">
                                      <p:cBhvr>
                                        <p:cTn id="14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2" grpId="0"/>
      <p:bldP spid="13" grpId="0"/>
      <p:bldP spid="14" grpId="0"/>
      <p:bldP spid="15" grpId="0"/>
      <p:bldP spid="16" grpId="0"/>
      <p:bldP spid="17" grpId="0"/>
      <p:bldP spid="19" grpId="0"/>
      <p:bldP spid="23" grpId="0"/>
      <p:bldP spid="24" grpId="0"/>
      <p:bldP spid="48" grpId="0"/>
      <p:bldP spid="56" grpId="0"/>
      <p:bldP spid="57" grpId="0"/>
      <p:bldP spid="60" grpId="0"/>
      <p:bldP spid="61"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229600" cy="1143000"/>
          </a:xfrm>
        </p:spPr>
        <p:txBody>
          <a:bodyPr/>
          <a:lstStyle/>
          <a:p>
            <a:pPr algn="l"/>
            <a:r>
              <a:rPr lang="en-US" b="1" dirty="0" smtClean="0">
                <a:solidFill>
                  <a:srgbClr val="00B050"/>
                </a:solidFill>
              </a:rPr>
              <a:t>Uses of Microeconomics: </a:t>
            </a:r>
            <a:endParaRPr lang="en-US" b="1" dirty="0">
              <a:solidFill>
                <a:srgbClr val="00B050"/>
              </a:solidFill>
            </a:endParaRPr>
          </a:p>
        </p:txBody>
      </p:sp>
      <p:sp>
        <p:nvSpPr>
          <p:cNvPr id="3" name="Content Placeholder 2"/>
          <p:cNvSpPr>
            <a:spLocks noGrp="1"/>
          </p:cNvSpPr>
          <p:nvPr>
            <p:ph idx="1"/>
          </p:nvPr>
        </p:nvSpPr>
        <p:spPr>
          <a:xfrm>
            <a:off x="381000" y="914400"/>
            <a:ext cx="8686800" cy="5715000"/>
          </a:xfrm>
        </p:spPr>
        <p:txBody>
          <a:bodyPr>
            <a:normAutofit fontScale="92500" lnSpcReduction="10000"/>
          </a:bodyPr>
          <a:lstStyle/>
          <a:p>
            <a:pPr marL="514350" indent="-514350">
              <a:buFont typeface="+mj-lt"/>
              <a:buAutoNum type="arabicPeriod"/>
            </a:pPr>
            <a:r>
              <a:rPr lang="en-US" dirty="0" smtClean="0"/>
              <a:t>To understand the operation of laissez-faire economy.</a:t>
            </a:r>
          </a:p>
          <a:p>
            <a:pPr marL="514350" indent="-514350">
              <a:buFont typeface="+mj-lt"/>
              <a:buAutoNum type="arabicPeriod"/>
            </a:pPr>
            <a:r>
              <a:rPr lang="en-US" dirty="0" smtClean="0"/>
              <a:t>Useful in business decision making:</a:t>
            </a:r>
          </a:p>
          <a:p>
            <a:pPr marL="914400" lvl="1" indent="-514350">
              <a:buFont typeface="+mj-lt"/>
              <a:buAutoNum type="alphaLcParenR"/>
            </a:pPr>
            <a:r>
              <a:rPr lang="en-US" dirty="0" smtClean="0"/>
              <a:t>Determination of price of the product.</a:t>
            </a:r>
          </a:p>
          <a:p>
            <a:pPr marL="914400" lvl="1" indent="-514350">
              <a:buFont typeface="+mj-lt"/>
              <a:buAutoNum type="alphaLcParenR"/>
            </a:pPr>
            <a:r>
              <a:rPr lang="en-US" dirty="0" smtClean="0"/>
              <a:t>Demand forecasting</a:t>
            </a:r>
          </a:p>
          <a:p>
            <a:pPr marL="914400" lvl="1" indent="-514350">
              <a:buFont typeface="+mj-lt"/>
              <a:buAutoNum type="alphaLcParenR"/>
            </a:pPr>
            <a:r>
              <a:rPr lang="en-US" dirty="0" smtClean="0"/>
              <a:t>Optimum allocation of resources </a:t>
            </a:r>
          </a:p>
          <a:p>
            <a:pPr marL="914400" lvl="1" indent="-514350">
              <a:buFont typeface="+mj-lt"/>
              <a:buAutoNum type="alphaLcParenR"/>
            </a:pPr>
            <a:r>
              <a:rPr lang="en-US" dirty="0" smtClean="0"/>
              <a:t>Managerial decisions </a:t>
            </a:r>
          </a:p>
          <a:p>
            <a:pPr marL="914400" lvl="1" indent="-514350">
              <a:buFont typeface="+mj-lt"/>
              <a:buAutoNum type="alphaLcParenR"/>
            </a:pPr>
            <a:r>
              <a:rPr lang="en-US" dirty="0" smtClean="0"/>
              <a:t>Financial decisions </a:t>
            </a:r>
          </a:p>
          <a:p>
            <a:pPr marL="514350" indent="-514350">
              <a:buFont typeface="+mj-lt"/>
              <a:buAutoNum type="arabicPeriod"/>
            </a:pPr>
            <a:r>
              <a:rPr lang="en-US" dirty="0" smtClean="0"/>
              <a:t>To examine the conditions of economic welfare </a:t>
            </a:r>
          </a:p>
          <a:p>
            <a:pPr marL="514350" indent="-514350">
              <a:buFont typeface="+mj-lt"/>
              <a:buAutoNum type="arabicPeriod"/>
            </a:pPr>
            <a:r>
              <a:rPr lang="en-US" dirty="0" smtClean="0"/>
              <a:t>Efficient utilization of resources </a:t>
            </a:r>
          </a:p>
          <a:p>
            <a:pPr marL="514350" indent="-514350">
              <a:buFont typeface="+mj-lt"/>
              <a:buAutoNum type="arabicPeriod"/>
            </a:pPr>
            <a:r>
              <a:rPr lang="en-US" dirty="0" smtClean="0"/>
              <a:t>Useful in international trade.</a:t>
            </a:r>
          </a:p>
          <a:p>
            <a:pPr marL="514350" indent="-514350">
              <a:buFont typeface="+mj-lt"/>
              <a:buAutoNum type="arabicPeriod"/>
            </a:pPr>
            <a:r>
              <a:rPr lang="en-US" dirty="0" smtClean="0"/>
              <a:t>To provide tools for economic policies.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additive="base">
                                        <p:cTn id="6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 calcmode="lin" valueType="num">
                                      <p:cBhvr additive="base">
                                        <p:cTn id="7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Introduction to Economics </a:t>
            </a:r>
            <a:endParaRPr lang="en-US" b="1" dirty="0">
              <a:solidFill>
                <a:srgbClr val="00B050"/>
              </a:solidFill>
            </a:endParaRPr>
          </a:p>
        </p:txBody>
      </p:sp>
      <p:sp>
        <p:nvSpPr>
          <p:cNvPr id="3" name="Content Placeholder 2"/>
          <p:cNvSpPr>
            <a:spLocks noGrp="1"/>
          </p:cNvSpPr>
          <p:nvPr>
            <p:ph idx="1"/>
          </p:nvPr>
        </p:nvSpPr>
        <p:spPr>
          <a:xfrm>
            <a:off x="457200" y="1600200"/>
            <a:ext cx="8458200" cy="4525963"/>
          </a:xfrm>
        </p:spPr>
        <p:txBody>
          <a:bodyPr>
            <a:normAutofit lnSpcReduction="10000"/>
          </a:bodyPr>
          <a:lstStyle/>
          <a:p>
            <a:pPr algn="just"/>
            <a:r>
              <a:rPr lang="en-US" dirty="0" smtClean="0"/>
              <a:t>The word economics was derived from Greek work “OEKONOMICUS” which means household study.</a:t>
            </a:r>
          </a:p>
          <a:p>
            <a:pPr algn="just"/>
            <a:r>
              <a:rPr lang="en-US" dirty="0" smtClean="0"/>
              <a:t>It was first used by Greek Philosopher Xenophon in 600 BC.</a:t>
            </a:r>
          </a:p>
          <a:p>
            <a:pPr algn="just"/>
            <a:r>
              <a:rPr lang="en-US" dirty="0" smtClean="0"/>
              <a:t>It was formally defined by Adam Smith in 1776 as ‘</a:t>
            </a:r>
            <a:r>
              <a:rPr lang="en-US" b="1" dirty="0" smtClean="0"/>
              <a:t>Economics is the science of wealth</a:t>
            </a:r>
            <a:r>
              <a:rPr lang="en-US" dirty="0" smtClean="0"/>
              <a:t>’.</a:t>
            </a:r>
          </a:p>
          <a:p>
            <a:pPr algn="just"/>
            <a:r>
              <a:rPr lang="en-US" dirty="0" smtClean="0"/>
              <a:t>Therefore Adam smith is also called as father of economics.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pPr algn="l"/>
            <a:r>
              <a:rPr lang="en-US" b="1" dirty="0" smtClean="0">
                <a:solidFill>
                  <a:srgbClr val="00B050"/>
                </a:solidFill>
              </a:rPr>
              <a:t>Limitations of Microeconomics:</a:t>
            </a:r>
            <a:endParaRPr lang="en-US" b="1" dirty="0">
              <a:solidFill>
                <a:srgbClr val="00B050"/>
              </a:solidFill>
            </a:endParaRPr>
          </a:p>
        </p:txBody>
      </p:sp>
      <p:sp>
        <p:nvSpPr>
          <p:cNvPr id="3" name="Content Placeholder 2"/>
          <p:cNvSpPr>
            <a:spLocks noGrp="1"/>
          </p:cNvSpPr>
          <p:nvPr>
            <p:ph idx="1"/>
          </p:nvPr>
        </p:nvSpPr>
        <p:spPr>
          <a:xfrm>
            <a:off x="152400" y="990600"/>
            <a:ext cx="8305800" cy="5334000"/>
          </a:xfrm>
        </p:spPr>
        <p:txBody>
          <a:bodyPr>
            <a:normAutofit lnSpcReduction="10000"/>
          </a:bodyPr>
          <a:lstStyle/>
          <a:p>
            <a:pPr algn="just"/>
            <a:r>
              <a:rPr lang="en-US" dirty="0" smtClean="0"/>
              <a:t>Microeconomics assumes laissez-faire economy which is not realistic.</a:t>
            </a:r>
          </a:p>
          <a:p>
            <a:pPr algn="just"/>
            <a:r>
              <a:rPr lang="en-US" dirty="0" smtClean="0"/>
              <a:t>Microeconomics provides the partial analysis assuming all the other things remaining the same.</a:t>
            </a:r>
          </a:p>
          <a:p>
            <a:pPr algn="just"/>
            <a:r>
              <a:rPr lang="en-US" dirty="0" smtClean="0"/>
              <a:t>Microeconomics can’t reflect the actual situation of the economy.</a:t>
            </a:r>
          </a:p>
          <a:p>
            <a:pPr algn="just"/>
            <a:r>
              <a:rPr lang="en-US" dirty="0" smtClean="0"/>
              <a:t>The policies issued for microeconomics may not be applicable for whole economy.</a:t>
            </a:r>
          </a:p>
          <a:p>
            <a:pPr algn="just"/>
            <a:r>
              <a:rPr lang="en-US" dirty="0" smtClean="0"/>
              <a:t>Microeconomic analysis is based on the various unrealistic assumptions.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229600" cy="1143000"/>
          </a:xfrm>
        </p:spPr>
        <p:txBody>
          <a:bodyPr>
            <a:noAutofit/>
          </a:bodyPr>
          <a:lstStyle/>
          <a:p>
            <a:pPr algn="just"/>
            <a:r>
              <a:rPr lang="en-US" sz="2800" b="1" dirty="0" smtClean="0">
                <a:solidFill>
                  <a:srgbClr val="00B050"/>
                </a:solidFill>
              </a:rPr>
              <a:t>Differences Between Micro and Macroeconomics</a:t>
            </a:r>
            <a:endParaRPr lang="en-US" sz="2800" b="1" dirty="0">
              <a:solidFill>
                <a:srgbClr val="00B050"/>
              </a:solidFill>
            </a:endParaRPr>
          </a:p>
        </p:txBody>
      </p:sp>
      <p:graphicFrame>
        <p:nvGraphicFramePr>
          <p:cNvPr id="4" name="Content Placeholder 3"/>
          <p:cNvGraphicFramePr>
            <a:graphicFrameLocks noGrp="1"/>
          </p:cNvGraphicFramePr>
          <p:nvPr>
            <p:ph idx="1"/>
          </p:nvPr>
        </p:nvGraphicFramePr>
        <p:xfrm>
          <a:off x="381000" y="574040"/>
          <a:ext cx="8610600" cy="6002020"/>
        </p:xfrm>
        <a:graphic>
          <a:graphicData uri="http://schemas.openxmlformats.org/drawingml/2006/table">
            <a:tbl>
              <a:tblPr firstRow="1" bandRow="1">
                <a:tableStyleId>{5C22544A-7EE6-4342-B048-85BDC9FD1C3A}</a:tableStyleId>
              </a:tblPr>
              <a:tblGrid>
                <a:gridCol w="1752600"/>
                <a:gridCol w="2971800"/>
                <a:gridCol w="3886200"/>
              </a:tblGrid>
              <a:tr h="721360">
                <a:tc>
                  <a:txBody>
                    <a:bodyPr/>
                    <a:lstStyle/>
                    <a:p>
                      <a:pPr algn="ctr"/>
                      <a:r>
                        <a:rPr lang="en-US" b="0" dirty="0" smtClean="0">
                          <a:solidFill>
                            <a:schemeClr val="bg1"/>
                          </a:solidFill>
                          <a:latin typeface="Cooper Black" pitchFamily="18" charset="0"/>
                        </a:rPr>
                        <a:t>Basis of Difference</a:t>
                      </a:r>
                      <a:r>
                        <a:rPr lang="en-US" b="0" baseline="0" dirty="0" smtClean="0">
                          <a:solidFill>
                            <a:schemeClr val="bg1"/>
                          </a:solidFill>
                          <a:latin typeface="Cooper Black" pitchFamily="18" charset="0"/>
                        </a:rPr>
                        <a:t> </a:t>
                      </a:r>
                      <a:endParaRPr lang="en-US" b="0" dirty="0">
                        <a:solidFill>
                          <a:schemeClr val="bg1"/>
                        </a:solidFill>
                        <a:latin typeface="Cooper Black" pitchFamily="18" charset="0"/>
                      </a:endParaRPr>
                    </a:p>
                  </a:txBody>
                  <a:tcPr>
                    <a:blipFill>
                      <a:blip r:embed="rId2"/>
                      <a:tile tx="0" ty="0" sx="100000" sy="100000" flip="none" algn="tl"/>
                    </a:blipFill>
                  </a:tcPr>
                </a:tc>
                <a:tc>
                  <a:txBody>
                    <a:bodyPr/>
                    <a:lstStyle/>
                    <a:p>
                      <a:pPr algn="ctr"/>
                      <a:r>
                        <a:rPr lang="en-US" b="0" dirty="0" smtClean="0">
                          <a:solidFill>
                            <a:schemeClr val="bg1"/>
                          </a:solidFill>
                          <a:latin typeface="Cooper Black" pitchFamily="18" charset="0"/>
                        </a:rPr>
                        <a:t>Microeconomics </a:t>
                      </a:r>
                      <a:endParaRPr lang="en-US" b="0" dirty="0">
                        <a:solidFill>
                          <a:schemeClr val="bg1"/>
                        </a:solidFill>
                        <a:latin typeface="Cooper Black" pitchFamily="18" charset="0"/>
                      </a:endParaRPr>
                    </a:p>
                  </a:txBody>
                  <a:tcPr>
                    <a:blipFill>
                      <a:blip r:embed="rId2"/>
                      <a:tile tx="0" ty="0" sx="100000" sy="100000" flip="none" algn="tl"/>
                    </a:blipFill>
                  </a:tcPr>
                </a:tc>
                <a:tc>
                  <a:txBody>
                    <a:bodyPr/>
                    <a:lstStyle/>
                    <a:p>
                      <a:pPr algn="ctr"/>
                      <a:r>
                        <a:rPr lang="en-US" b="0" dirty="0" smtClean="0">
                          <a:solidFill>
                            <a:schemeClr val="bg1"/>
                          </a:solidFill>
                          <a:latin typeface="Cooper Black" pitchFamily="18" charset="0"/>
                        </a:rPr>
                        <a:t>Macroeconomics</a:t>
                      </a:r>
                      <a:r>
                        <a:rPr lang="en-US" b="0" baseline="0" dirty="0" smtClean="0">
                          <a:solidFill>
                            <a:schemeClr val="bg1"/>
                          </a:solidFill>
                          <a:latin typeface="Cooper Black" pitchFamily="18" charset="0"/>
                        </a:rPr>
                        <a:t> </a:t>
                      </a:r>
                      <a:r>
                        <a:rPr lang="en-US" b="0" dirty="0" smtClean="0">
                          <a:solidFill>
                            <a:schemeClr val="bg1"/>
                          </a:solidFill>
                          <a:latin typeface="Cooper Black" pitchFamily="18" charset="0"/>
                        </a:rPr>
                        <a:t> </a:t>
                      </a:r>
                      <a:endParaRPr lang="en-US" b="0" dirty="0">
                        <a:solidFill>
                          <a:schemeClr val="bg1"/>
                        </a:solidFill>
                        <a:latin typeface="Cooper Black" pitchFamily="18" charset="0"/>
                      </a:endParaRPr>
                    </a:p>
                  </a:txBody>
                  <a:tcPr>
                    <a:blipFill>
                      <a:blip r:embed="rId2"/>
                      <a:tile tx="0" ty="0" sx="100000" sy="100000" flip="none" algn="tl"/>
                    </a:blipFill>
                  </a:tcPr>
                </a:tc>
              </a:tr>
              <a:tr h="1003300">
                <a:tc>
                  <a:txBody>
                    <a:bodyPr/>
                    <a:lstStyle/>
                    <a:p>
                      <a:pPr algn="ctr"/>
                      <a:r>
                        <a:rPr lang="en-US" b="1" dirty="0" smtClean="0">
                          <a:solidFill>
                            <a:schemeClr val="bg1"/>
                          </a:solidFill>
                          <a:latin typeface="Arial" pitchFamily="34" charset="0"/>
                          <a:cs typeface="Arial" pitchFamily="34" charset="0"/>
                        </a:rPr>
                        <a:t>1. Origin and development </a:t>
                      </a:r>
                      <a:endParaRPr lang="en-US" b="1" dirty="0">
                        <a:solidFill>
                          <a:schemeClr val="bg1"/>
                        </a:solidFill>
                        <a:latin typeface="Arial" pitchFamily="34" charset="0"/>
                        <a:cs typeface="Arial" pitchFamily="34" charset="0"/>
                      </a:endParaRPr>
                    </a:p>
                  </a:txBody>
                  <a:tcPr>
                    <a:blipFill>
                      <a:blip r:embed="rId2"/>
                      <a:tile tx="0" ty="0" sx="100000" sy="100000" flip="none" algn="tl"/>
                    </a:blipFill>
                  </a:tcPr>
                </a:tc>
                <a:tc>
                  <a:txBody>
                    <a:bodyPr/>
                    <a:lstStyle/>
                    <a:p>
                      <a:pPr algn="l"/>
                      <a:r>
                        <a:rPr lang="en-US" dirty="0" smtClean="0">
                          <a:solidFill>
                            <a:schemeClr val="bg1"/>
                          </a:solidFill>
                        </a:rPr>
                        <a:t>- it was originated form Greek word ‘MICROS’-means small.</a:t>
                      </a:r>
                    </a:p>
                    <a:p>
                      <a:pPr algn="l"/>
                      <a:r>
                        <a:rPr lang="en-US" dirty="0" smtClean="0">
                          <a:solidFill>
                            <a:schemeClr val="bg1"/>
                          </a:solidFill>
                        </a:rPr>
                        <a:t>- Initiated by Classical economists.</a:t>
                      </a:r>
                      <a:endParaRPr lang="en-US" dirty="0">
                        <a:solidFill>
                          <a:schemeClr val="bg1"/>
                        </a:solidFill>
                      </a:endParaRPr>
                    </a:p>
                  </a:txBody>
                  <a:tcPr>
                    <a:blipFill>
                      <a:blip r:embed="rId2"/>
                      <a:tile tx="0" ty="0" sx="100000" sy="100000" flip="none" algn="tl"/>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 it was originated form Greek word ‘MACROS’-means large.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 Initiated by  </a:t>
                      </a:r>
                      <a:r>
                        <a:rPr lang="en-US" dirty="0" err="1" smtClean="0">
                          <a:solidFill>
                            <a:schemeClr val="bg1"/>
                          </a:solidFill>
                        </a:rPr>
                        <a:t>J.M.Keynes</a:t>
                      </a:r>
                      <a:r>
                        <a:rPr lang="en-US" baseline="0" dirty="0" smtClean="0">
                          <a:solidFill>
                            <a:schemeClr val="bg1"/>
                          </a:solidFill>
                        </a:rPr>
                        <a:t>.</a:t>
                      </a:r>
                      <a:endParaRPr lang="en-US" dirty="0" smtClean="0">
                        <a:solidFill>
                          <a:schemeClr val="bg1"/>
                        </a:solidFill>
                      </a:endParaRPr>
                    </a:p>
                    <a:p>
                      <a:pPr algn="l"/>
                      <a:endParaRPr lang="en-US" dirty="0">
                        <a:solidFill>
                          <a:schemeClr val="bg1"/>
                        </a:solidFill>
                      </a:endParaRPr>
                    </a:p>
                  </a:txBody>
                  <a:tcPr>
                    <a:blipFill>
                      <a:blip r:embed="rId2"/>
                      <a:tile tx="0" ty="0" sx="100000" sy="100000" flip="none" algn="tl"/>
                    </a:blipFill>
                  </a:tcPr>
                </a:tc>
              </a:tr>
              <a:tr h="779780">
                <a:tc>
                  <a:txBody>
                    <a:bodyPr/>
                    <a:lstStyle/>
                    <a:p>
                      <a:pPr algn="ctr"/>
                      <a:r>
                        <a:rPr lang="en-US" b="1" dirty="0" smtClean="0">
                          <a:solidFill>
                            <a:schemeClr val="bg1"/>
                          </a:solidFill>
                          <a:latin typeface="Arial" pitchFamily="34" charset="0"/>
                          <a:cs typeface="Arial" pitchFamily="34" charset="0"/>
                        </a:rPr>
                        <a:t>2. Objective of study </a:t>
                      </a:r>
                      <a:endParaRPr lang="en-US" b="1" dirty="0">
                        <a:solidFill>
                          <a:schemeClr val="bg1"/>
                        </a:solidFill>
                        <a:latin typeface="Arial" pitchFamily="34" charset="0"/>
                        <a:cs typeface="Arial" pitchFamily="34" charset="0"/>
                      </a:endParaRPr>
                    </a:p>
                  </a:txBody>
                  <a:tcPr>
                    <a:blipFill>
                      <a:blip r:embed="rId2"/>
                      <a:tile tx="0" ty="0" sx="100000" sy="100000" flip="none" algn="tl"/>
                    </a:blipFill>
                  </a:tcPr>
                </a:tc>
                <a:tc>
                  <a:txBody>
                    <a:bodyPr/>
                    <a:lstStyle/>
                    <a:p>
                      <a:pPr algn="l"/>
                      <a:r>
                        <a:rPr lang="en-US" dirty="0" smtClean="0">
                          <a:solidFill>
                            <a:schemeClr val="bg1"/>
                          </a:solidFill>
                        </a:rPr>
                        <a:t>-</a:t>
                      </a:r>
                      <a:r>
                        <a:rPr lang="en-US" baseline="0" dirty="0" smtClean="0">
                          <a:solidFill>
                            <a:schemeClr val="bg1"/>
                          </a:solidFill>
                        </a:rPr>
                        <a:t> </a:t>
                      </a:r>
                      <a:r>
                        <a:rPr lang="en-US" dirty="0" smtClean="0">
                          <a:solidFill>
                            <a:schemeClr val="bg1"/>
                          </a:solidFill>
                        </a:rPr>
                        <a:t>Its objective is</a:t>
                      </a:r>
                      <a:r>
                        <a:rPr lang="en-US" baseline="0" dirty="0" smtClean="0">
                          <a:solidFill>
                            <a:schemeClr val="bg1"/>
                          </a:solidFill>
                        </a:rPr>
                        <a:t> optimum allocation of resources.</a:t>
                      </a:r>
                      <a:endParaRPr lang="en-US" dirty="0">
                        <a:solidFill>
                          <a:schemeClr val="bg1"/>
                        </a:solidFill>
                      </a:endParaRPr>
                    </a:p>
                  </a:txBody>
                  <a:tcPr>
                    <a:blipFill>
                      <a:blip r:embed="rId2"/>
                      <a:tile tx="0" ty="0" sx="100000" sy="100000" flip="none" algn="tl"/>
                    </a:blipFill>
                  </a:tcPr>
                </a:tc>
                <a:tc>
                  <a:txBody>
                    <a:bodyPr/>
                    <a:lstStyle/>
                    <a:p>
                      <a:pPr algn="l"/>
                      <a:r>
                        <a:rPr lang="en-US" dirty="0" smtClean="0">
                          <a:solidFill>
                            <a:schemeClr val="bg1"/>
                          </a:solidFill>
                        </a:rPr>
                        <a:t>- Its objective</a:t>
                      </a:r>
                      <a:r>
                        <a:rPr lang="en-US" baseline="0" dirty="0" smtClean="0">
                          <a:solidFill>
                            <a:schemeClr val="bg1"/>
                          </a:solidFill>
                        </a:rPr>
                        <a:t> is full employment and growth of resources.</a:t>
                      </a:r>
                      <a:endParaRPr lang="en-US" dirty="0">
                        <a:solidFill>
                          <a:schemeClr val="bg1"/>
                        </a:solidFill>
                      </a:endParaRPr>
                    </a:p>
                  </a:txBody>
                  <a:tcPr>
                    <a:blipFill>
                      <a:blip r:embed="rId2"/>
                      <a:tile tx="0" ty="0" sx="100000" sy="100000" flip="none" algn="tl"/>
                    </a:blipFill>
                  </a:tcPr>
                </a:tc>
              </a:tr>
              <a:tr h="767080">
                <a:tc>
                  <a:txBody>
                    <a:bodyPr/>
                    <a:lstStyle/>
                    <a:p>
                      <a:pPr algn="ctr"/>
                      <a:r>
                        <a:rPr lang="en-US" b="1" dirty="0" smtClean="0">
                          <a:solidFill>
                            <a:schemeClr val="bg1"/>
                          </a:solidFill>
                          <a:latin typeface="Arial" pitchFamily="34" charset="0"/>
                          <a:cs typeface="Arial" pitchFamily="34" charset="0"/>
                        </a:rPr>
                        <a:t>3. Methodology of study </a:t>
                      </a:r>
                      <a:endParaRPr lang="en-US" b="1" dirty="0">
                        <a:solidFill>
                          <a:schemeClr val="bg1"/>
                        </a:solidFill>
                        <a:latin typeface="Arial" pitchFamily="34" charset="0"/>
                        <a:cs typeface="Arial" pitchFamily="34" charset="0"/>
                      </a:endParaRPr>
                    </a:p>
                  </a:txBody>
                  <a:tcPr>
                    <a:blipFill>
                      <a:blip r:embed="rId2"/>
                      <a:tile tx="0" ty="0" sx="100000" sy="100000" flip="none" algn="tl"/>
                    </a:blipFill>
                  </a:tcPr>
                </a:tc>
                <a:tc>
                  <a:txBody>
                    <a:bodyPr/>
                    <a:lstStyle/>
                    <a:p>
                      <a:pPr algn="l"/>
                      <a:r>
                        <a:rPr lang="en-US" dirty="0" smtClean="0">
                          <a:solidFill>
                            <a:schemeClr val="bg1"/>
                          </a:solidFill>
                        </a:rPr>
                        <a:t>- It is based on partial equilibrium analysis.</a:t>
                      </a:r>
                      <a:endParaRPr lang="en-US" dirty="0">
                        <a:solidFill>
                          <a:schemeClr val="bg1"/>
                        </a:solidFill>
                      </a:endParaRPr>
                    </a:p>
                  </a:txBody>
                  <a:tcPr>
                    <a:blipFill>
                      <a:blip r:embed="rId2"/>
                      <a:tile tx="0" ty="0" sx="100000" sy="100000" flip="none" algn="tl"/>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 It is based on general</a:t>
                      </a:r>
                      <a:r>
                        <a:rPr lang="en-US" baseline="0" dirty="0" smtClean="0">
                          <a:solidFill>
                            <a:schemeClr val="bg1"/>
                          </a:solidFill>
                        </a:rPr>
                        <a:t> </a:t>
                      </a:r>
                      <a:r>
                        <a:rPr lang="en-US" dirty="0" smtClean="0">
                          <a:solidFill>
                            <a:schemeClr val="bg1"/>
                          </a:solidFill>
                        </a:rPr>
                        <a:t>equilibrium analysis.</a:t>
                      </a:r>
                    </a:p>
                    <a:p>
                      <a:pPr algn="l"/>
                      <a:endParaRPr lang="en-US" dirty="0">
                        <a:solidFill>
                          <a:schemeClr val="bg1"/>
                        </a:solidFill>
                      </a:endParaRPr>
                    </a:p>
                  </a:txBody>
                  <a:tcPr>
                    <a:blipFill>
                      <a:blip r:embed="rId2"/>
                      <a:tile tx="0" ty="0" sx="100000" sy="100000" flip="none" algn="tl"/>
                    </a:blipFill>
                  </a:tcPr>
                </a:tc>
              </a:tr>
              <a:tr h="754380">
                <a:tc>
                  <a:txBody>
                    <a:bodyPr/>
                    <a:lstStyle/>
                    <a:p>
                      <a:pPr algn="ctr"/>
                      <a:r>
                        <a:rPr lang="en-US" b="1" dirty="0" smtClean="0">
                          <a:solidFill>
                            <a:schemeClr val="bg1"/>
                          </a:solidFill>
                          <a:latin typeface="Arial" pitchFamily="34" charset="0"/>
                          <a:cs typeface="Arial" pitchFamily="34" charset="0"/>
                        </a:rPr>
                        <a:t>4. Structure of an economy</a:t>
                      </a:r>
                      <a:endParaRPr lang="en-US" b="1" dirty="0">
                        <a:solidFill>
                          <a:schemeClr val="bg1"/>
                        </a:solidFill>
                        <a:latin typeface="Arial" pitchFamily="34" charset="0"/>
                        <a:cs typeface="Arial" pitchFamily="34" charset="0"/>
                      </a:endParaRPr>
                    </a:p>
                  </a:txBody>
                  <a:tcPr>
                    <a:blipFill>
                      <a:blip r:embed="rId2"/>
                      <a:tile tx="0" ty="0" sx="100000" sy="100000" flip="none" algn="tl"/>
                    </a:blipFill>
                  </a:tcPr>
                </a:tc>
                <a:tc>
                  <a:txBody>
                    <a:bodyPr/>
                    <a:lstStyle/>
                    <a:p>
                      <a:pPr algn="l"/>
                      <a:r>
                        <a:rPr lang="en-US" dirty="0" smtClean="0">
                          <a:solidFill>
                            <a:schemeClr val="bg1"/>
                          </a:solidFill>
                        </a:rPr>
                        <a:t>- It believes in Laissez-faire economy.</a:t>
                      </a:r>
                      <a:endParaRPr lang="en-US" dirty="0">
                        <a:solidFill>
                          <a:schemeClr val="bg1"/>
                        </a:solidFill>
                      </a:endParaRPr>
                    </a:p>
                  </a:txBody>
                  <a:tcPr>
                    <a:blipFill>
                      <a:blip r:embed="rId2"/>
                      <a:tile tx="0" ty="0" sx="100000" sy="100000" flip="none" algn="tl"/>
                    </a:blipFill>
                  </a:tcPr>
                </a:tc>
                <a:tc>
                  <a:txBody>
                    <a:bodyPr/>
                    <a:lstStyle/>
                    <a:p>
                      <a:pPr algn="l"/>
                      <a:r>
                        <a:rPr lang="en-US" dirty="0" smtClean="0">
                          <a:solidFill>
                            <a:schemeClr val="bg1"/>
                          </a:solidFill>
                        </a:rPr>
                        <a:t>- It believes in command economy.</a:t>
                      </a:r>
                      <a:endParaRPr lang="en-US" dirty="0">
                        <a:solidFill>
                          <a:schemeClr val="bg1"/>
                        </a:solidFill>
                      </a:endParaRPr>
                    </a:p>
                  </a:txBody>
                  <a:tcPr>
                    <a:blipFill>
                      <a:blip r:embed="rId2"/>
                      <a:tile tx="0" ty="0" sx="100000" sy="100000" flip="none" algn="tl"/>
                    </a:blipFill>
                  </a:tcPr>
                </a:tc>
              </a:tr>
              <a:tr h="1003300">
                <a:tc>
                  <a:txBody>
                    <a:bodyPr/>
                    <a:lstStyle/>
                    <a:p>
                      <a:pPr algn="ctr"/>
                      <a:r>
                        <a:rPr lang="en-US" b="1" dirty="0" smtClean="0">
                          <a:solidFill>
                            <a:schemeClr val="bg1"/>
                          </a:solidFill>
                          <a:latin typeface="Arial" pitchFamily="34" charset="0"/>
                          <a:cs typeface="Arial" pitchFamily="34" charset="0"/>
                        </a:rPr>
                        <a:t>5.</a:t>
                      </a:r>
                      <a:r>
                        <a:rPr lang="en-US" b="1" baseline="0" dirty="0" smtClean="0">
                          <a:solidFill>
                            <a:schemeClr val="bg1"/>
                          </a:solidFill>
                          <a:latin typeface="Arial" pitchFamily="34" charset="0"/>
                          <a:cs typeface="Arial" pitchFamily="34" charset="0"/>
                        </a:rPr>
                        <a:t> Economics variables </a:t>
                      </a:r>
                      <a:endParaRPr lang="en-US" b="1" dirty="0">
                        <a:solidFill>
                          <a:schemeClr val="bg1"/>
                        </a:solidFill>
                        <a:latin typeface="Arial" pitchFamily="34" charset="0"/>
                        <a:cs typeface="Arial" pitchFamily="34" charset="0"/>
                      </a:endParaRPr>
                    </a:p>
                  </a:txBody>
                  <a:tcPr>
                    <a:blipFill>
                      <a:blip r:embed="rId2"/>
                      <a:tile tx="0" ty="0" sx="100000" sy="100000" flip="none" algn="tl"/>
                    </a:blipFill>
                  </a:tcPr>
                </a:tc>
                <a:tc>
                  <a:txBody>
                    <a:bodyPr/>
                    <a:lstStyle/>
                    <a:p>
                      <a:pPr algn="l"/>
                      <a:r>
                        <a:rPr lang="en-US" dirty="0" smtClean="0">
                          <a:solidFill>
                            <a:schemeClr val="bg1"/>
                          </a:solidFill>
                        </a:rPr>
                        <a:t>- Individual</a:t>
                      </a:r>
                      <a:r>
                        <a:rPr lang="en-US" baseline="0" dirty="0" smtClean="0">
                          <a:solidFill>
                            <a:schemeClr val="bg1"/>
                          </a:solidFill>
                        </a:rPr>
                        <a:t> demand and supply </a:t>
                      </a:r>
                      <a:endParaRPr lang="en-US" dirty="0">
                        <a:solidFill>
                          <a:schemeClr val="bg1"/>
                        </a:solidFill>
                      </a:endParaRPr>
                    </a:p>
                  </a:txBody>
                  <a:tcPr>
                    <a:blipFill>
                      <a:blip r:embed="rId2"/>
                      <a:tile tx="0" ty="0" sx="100000" sy="100000" flip="none" algn="tl"/>
                    </a:blipFill>
                  </a:tcPr>
                </a:tc>
                <a:tc>
                  <a:txBody>
                    <a:bodyPr/>
                    <a:lstStyle/>
                    <a:p>
                      <a:pPr algn="l"/>
                      <a:r>
                        <a:rPr lang="en-US" dirty="0" smtClean="0">
                          <a:solidFill>
                            <a:schemeClr val="bg1"/>
                          </a:solidFill>
                        </a:rPr>
                        <a:t>- Aggregate demand and aggregate supply.</a:t>
                      </a:r>
                      <a:endParaRPr lang="en-US" dirty="0">
                        <a:solidFill>
                          <a:schemeClr val="bg1"/>
                        </a:solidFill>
                      </a:endParaRPr>
                    </a:p>
                  </a:txBody>
                  <a:tcPr>
                    <a:blipFill>
                      <a:blip r:embed="rId2"/>
                      <a:tile tx="0" ty="0" sx="100000" sy="100000" flip="none" algn="tl"/>
                    </a:blipFill>
                  </a:tcPr>
                </a:tc>
              </a:tr>
              <a:tr h="604520">
                <a:tc>
                  <a:txBody>
                    <a:bodyPr/>
                    <a:lstStyle/>
                    <a:p>
                      <a:pPr algn="ctr"/>
                      <a:r>
                        <a:rPr lang="en-US" b="1" dirty="0" smtClean="0">
                          <a:solidFill>
                            <a:schemeClr val="bg1"/>
                          </a:solidFill>
                          <a:latin typeface="Arial" pitchFamily="34" charset="0"/>
                          <a:cs typeface="Arial" pitchFamily="34" charset="0"/>
                        </a:rPr>
                        <a:t>6.Subject matter </a:t>
                      </a:r>
                      <a:endParaRPr lang="en-US" b="1" dirty="0">
                        <a:solidFill>
                          <a:schemeClr val="bg1"/>
                        </a:solidFill>
                        <a:latin typeface="Arial" pitchFamily="34" charset="0"/>
                        <a:cs typeface="Arial" pitchFamily="34" charset="0"/>
                      </a:endParaRPr>
                    </a:p>
                  </a:txBody>
                  <a:tcPr>
                    <a:blipFill>
                      <a:blip r:embed="rId2"/>
                      <a:tile tx="0" ty="0" sx="100000" sy="100000" flip="none" algn="tl"/>
                    </a:blipFill>
                  </a:tcPr>
                </a:tc>
                <a:tc>
                  <a:txBody>
                    <a:bodyPr/>
                    <a:lstStyle/>
                    <a:p>
                      <a:pPr algn="l"/>
                      <a:r>
                        <a:rPr lang="en-US" dirty="0" smtClean="0">
                          <a:solidFill>
                            <a:schemeClr val="bg1"/>
                          </a:solidFill>
                        </a:rPr>
                        <a:t>- Consumer, producer, economic</a:t>
                      </a:r>
                      <a:r>
                        <a:rPr lang="en-US" baseline="0" dirty="0" smtClean="0">
                          <a:solidFill>
                            <a:schemeClr val="bg1"/>
                          </a:solidFill>
                        </a:rPr>
                        <a:t> welfare etc.</a:t>
                      </a:r>
                      <a:endParaRPr lang="en-US" dirty="0">
                        <a:solidFill>
                          <a:schemeClr val="bg1"/>
                        </a:solidFill>
                      </a:endParaRPr>
                    </a:p>
                  </a:txBody>
                  <a:tcPr>
                    <a:blipFill>
                      <a:blip r:embed="rId2"/>
                      <a:tile tx="0" ty="0" sx="100000" sy="100000" flip="none" algn="tl"/>
                    </a:blipFill>
                  </a:tcPr>
                </a:tc>
                <a:tc>
                  <a:txBody>
                    <a:bodyPr/>
                    <a:lstStyle/>
                    <a:p>
                      <a:pPr algn="l"/>
                      <a:r>
                        <a:rPr lang="en-US" dirty="0" smtClean="0">
                          <a:solidFill>
                            <a:schemeClr val="bg1"/>
                          </a:solidFill>
                        </a:rPr>
                        <a:t>- Full employment,</a:t>
                      </a:r>
                      <a:r>
                        <a:rPr lang="en-US" baseline="0" dirty="0" smtClean="0">
                          <a:solidFill>
                            <a:schemeClr val="bg1"/>
                          </a:solidFill>
                        </a:rPr>
                        <a:t> Price Level, national income, Economic Policies etc.</a:t>
                      </a:r>
                      <a:endParaRPr lang="en-US" dirty="0">
                        <a:solidFill>
                          <a:schemeClr val="bg1"/>
                        </a:solidFill>
                      </a:endParaRPr>
                    </a:p>
                  </a:txBody>
                  <a:tcPr>
                    <a:blipFill>
                      <a:blip r:embed="rId2"/>
                      <a:tile tx="0" ty="0" sx="100000" sy="100000" flip="none" algn="tl"/>
                    </a:blip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0.7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229600" cy="1143000"/>
          </a:xfrm>
        </p:spPr>
        <p:txBody>
          <a:bodyPr>
            <a:noAutofit/>
          </a:bodyPr>
          <a:lstStyle/>
          <a:p>
            <a:pPr algn="l"/>
            <a:r>
              <a:rPr lang="en-US" sz="2400" b="1" dirty="0" smtClean="0">
                <a:solidFill>
                  <a:srgbClr val="00B050"/>
                </a:solidFill>
              </a:rPr>
              <a:t>Interdependence between Micro and Macroeconomics </a:t>
            </a:r>
            <a:endParaRPr lang="en-US" sz="2400" b="1" dirty="0">
              <a:solidFill>
                <a:srgbClr val="00B050"/>
              </a:solidFill>
            </a:endParaRPr>
          </a:p>
        </p:txBody>
      </p:sp>
      <p:sp>
        <p:nvSpPr>
          <p:cNvPr id="3" name="Content Placeholder 2"/>
          <p:cNvSpPr>
            <a:spLocks noGrp="1"/>
          </p:cNvSpPr>
          <p:nvPr>
            <p:ph idx="1"/>
          </p:nvPr>
        </p:nvSpPr>
        <p:spPr>
          <a:xfrm>
            <a:off x="152400" y="609601"/>
            <a:ext cx="8229600" cy="1752600"/>
          </a:xfrm>
        </p:spPr>
        <p:txBody>
          <a:bodyPr>
            <a:normAutofit/>
          </a:bodyPr>
          <a:lstStyle/>
          <a:p>
            <a:pPr algn="just"/>
            <a:r>
              <a:rPr lang="en-US" sz="2400" dirty="0" smtClean="0"/>
              <a:t>Samuelson, “There is really no opposition between micro and macroeconomics. Both are absolutely vital. You will be less than half educated if you understand the one while being ignorant of the other.”</a:t>
            </a:r>
            <a:endParaRPr lang="en-US" sz="2400" dirty="0"/>
          </a:p>
        </p:txBody>
      </p:sp>
      <p:sp>
        <p:nvSpPr>
          <p:cNvPr id="4" name="TextBox 3"/>
          <p:cNvSpPr txBox="1"/>
          <p:nvPr/>
        </p:nvSpPr>
        <p:spPr>
          <a:xfrm>
            <a:off x="381000" y="2286000"/>
            <a:ext cx="4038600" cy="4154984"/>
          </a:xfrm>
          <a:prstGeom prst="rect">
            <a:avLst/>
          </a:prstGeom>
          <a:noFill/>
          <a:ln w="38100">
            <a:solidFill>
              <a:schemeClr val="tx1"/>
            </a:solidFill>
          </a:ln>
        </p:spPr>
        <p:txBody>
          <a:bodyPr wrap="square" rtlCol="0">
            <a:spAutoFit/>
          </a:bodyPr>
          <a:lstStyle/>
          <a:p>
            <a:r>
              <a:rPr lang="en-US" sz="2200" b="1" u="sng" dirty="0" smtClean="0"/>
              <a:t>Dependency of Micro on Macro:</a:t>
            </a:r>
          </a:p>
          <a:p>
            <a:pPr marL="342900" indent="-342900">
              <a:buAutoNum type="arabicPeriod"/>
            </a:pPr>
            <a:r>
              <a:rPr lang="en-US" sz="2200" dirty="0" smtClean="0"/>
              <a:t>Determination of  price of the product.</a:t>
            </a:r>
          </a:p>
          <a:p>
            <a:pPr marL="342900" indent="-342900">
              <a:buAutoNum type="arabicPeriod"/>
            </a:pPr>
            <a:r>
              <a:rPr lang="en-US" sz="2200" dirty="0" smtClean="0"/>
              <a:t>Determination of wage rate.</a:t>
            </a:r>
          </a:p>
          <a:p>
            <a:pPr marL="342900" indent="-342900">
              <a:buAutoNum type="arabicPeriod"/>
            </a:pPr>
            <a:r>
              <a:rPr lang="en-US" sz="2200" dirty="0" smtClean="0"/>
              <a:t>Determination of  welfare situation.</a:t>
            </a:r>
          </a:p>
          <a:p>
            <a:pPr marL="342900" indent="-342900">
              <a:buAutoNum type="arabicPeriod"/>
            </a:pPr>
            <a:r>
              <a:rPr lang="en-US" sz="2200" dirty="0" smtClean="0"/>
              <a:t>Determination of interest rate.</a:t>
            </a:r>
          </a:p>
          <a:p>
            <a:pPr marL="342900" indent="-342900">
              <a:buAutoNum type="arabicPeriod"/>
            </a:pPr>
            <a:r>
              <a:rPr lang="en-US" sz="2200" dirty="0" smtClean="0"/>
              <a:t>Determination of profit margin.</a:t>
            </a:r>
          </a:p>
          <a:p>
            <a:pPr marL="342900" indent="-342900">
              <a:buAutoNum type="arabicPeriod"/>
            </a:pPr>
            <a:r>
              <a:rPr lang="en-US" sz="2200" dirty="0" smtClean="0"/>
              <a:t>Determination of cost of production etc .</a:t>
            </a:r>
          </a:p>
          <a:p>
            <a:pPr marL="342900" indent="-342900">
              <a:buAutoNum type="arabicPeriod"/>
            </a:pPr>
            <a:endParaRPr lang="en-US" sz="2200" dirty="0"/>
          </a:p>
        </p:txBody>
      </p:sp>
      <p:sp>
        <p:nvSpPr>
          <p:cNvPr id="5" name="TextBox 4"/>
          <p:cNvSpPr txBox="1"/>
          <p:nvPr/>
        </p:nvSpPr>
        <p:spPr>
          <a:xfrm>
            <a:off x="4648200" y="2286000"/>
            <a:ext cx="4038600" cy="4154984"/>
          </a:xfrm>
          <a:prstGeom prst="rect">
            <a:avLst/>
          </a:prstGeom>
          <a:noFill/>
          <a:ln w="38100">
            <a:solidFill>
              <a:schemeClr val="tx1"/>
            </a:solidFill>
          </a:ln>
        </p:spPr>
        <p:txBody>
          <a:bodyPr wrap="square" rtlCol="0">
            <a:spAutoFit/>
          </a:bodyPr>
          <a:lstStyle/>
          <a:p>
            <a:r>
              <a:rPr lang="en-US" sz="2200" b="1" u="sng" dirty="0" smtClean="0"/>
              <a:t>Dependency of Macro on Micro:</a:t>
            </a:r>
          </a:p>
          <a:p>
            <a:pPr marL="342900" indent="-342900">
              <a:buAutoNum type="arabicPeriod"/>
            </a:pPr>
            <a:r>
              <a:rPr lang="en-US" sz="2200" dirty="0" smtClean="0"/>
              <a:t>Determination of  National Income.</a:t>
            </a:r>
          </a:p>
          <a:p>
            <a:pPr marL="342900" indent="-342900">
              <a:buAutoNum type="arabicPeriod"/>
            </a:pPr>
            <a:r>
              <a:rPr lang="en-US" sz="2200" dirty="0" smtClean="0"/>
              <a:t>Determination of General Price Level.</a:t>
            </a:r>
          </a:p>
          <a:p>
            <a:pPr marL="342900" indent="-342900">
              <a:buAutoNum type="arabicPeriod"/>
            </a:pPr>
            <a:r>
              <a:rPr lang="en-US" sz="2200" dirty="0" smtClean="0"/>
              <a:t>Determination of  Total consumption, saving and Investment of an economy.</a:t>
            </a:r>
          </a:p>
          <a:p>
            <a:pPr marL="342900" indent="-342900">
              <a:buAutoNum type="arabicPeriod"/>
            </a:pPr>
            <a:r>
              <a:rPr lang="en-US" sz="2200" dirty="0" smtClean="0"/>
              <a:t>Determination of Per capita Income .</a:t>
            </a:r>
          </a:p>
          <a:p>
            <a:pPr marL="342900" indent="-342900">
              <a:buAutoNum type="arabicPeriod"/>
            </a:pPr>
            <a:r>
              <a:rPr lang="en-US" sz="2200" dirty="0" smtClean="0"/>
              <a:t>Determination of Employment level.</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b="1" dirty="0" smtClean="0"/>
              <a:t>Thank You!</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solidFill>
                  <a:srgbClr val="00B050"/>
                </a:solidFill>
              </a:rPr>
              <a:t>Definitions of Economics</a:t>
            </a:r>
            <a:endParaRPr lang="en-US" b="1" dirty="0">
              <a:solidFill>
                <a:srgbClr val="00B050"/>
              </a:solidFill>
            </a:endParaRPr>
          </a:p>
        </p:txBody>
      </p:sp>
      <p:sp>
        <p:nvSpPr>
          <p:cNvPr id="3" name="Content Placeholder 2"/>
          <p:cNvSpPr>
            <a:spLocks noGrp="1"/>
          </p:cNvSpPr>
          <p:nvPr>
            <p:ph idx="1"/>
          </p:nvPr>
        </p:nvSpPr>
        <p:spPr>
          <a:xfrm>
            <a:off x="457200" y="1219200"/>
            <a:ext cx="8382000" cy="5105400"/>
          </a:xfrm>
        </p:spPr>
        <p:txBody>
          <a:bodyPr>
            <a:normAutofit lnSpcReduction="10000"/>
          </a:bodyPr>
          <a:lstStyle/>
          <a:p>
            <a:pPr algn="just"/>
            <a:r>
              <a:rPr lang="en-US" dirty="0" smtClean="0"/>
              <a:t>Adam Smith (1776, the wealth of nations)- </a:t>
            </a:r>
          </a:p>
          <a:p>
            <a:pPr algn="just">
              <a:buNone/>
            </a:pPr>
            <a:r>
              <a:rPr lang="en-US" dirty="0" smtClean="0"/>
              <a:t>	“</a:t>
            </a:r>
            <a:r>
              <a:rPr lang="en-US" b="1" dirty="0" smtClean="0"/>
              <a:t>Economics is the science of wealth”</a:t>
            </a:r>
          </a:p>
          <a:p>
            <a:pPr algn="just"/>
            <a:r>
              <a:rPr lang="en-US" dirty="0" smtClean="0"/>
              <a:t>Alfred Marshall (1890, principle of economics)-</a:t>
            </a:r>
          </a:p>
          <a:p>
            <a:pPr lvl="1" algn="just">
              <a:buNone/>
            </a:pPr>
            <a:r>
              <a:rPr lang="en-US" b="1" dirty="0" smtClean="0"/>
              <a:t>“Economics is the study of mankind”</a:t>
            </a:r>
          </a:p>
          <a:p>
            <a:pPr algn="just"/>
            <a:r>
              <a:rPr lang="en-US" dirty="0" smtClean="0"/>
              <a:t>L. Robbins (1931, nature and significance of economic science)- </a:t>
            </a:r>
          </a:p>
          <a:p>
            <a:pPr lvl="1" algn="just">
              <a:buNone/>
            </a:pPr>
            <a:r>
              <a:rPr lang="en-US" dirty="0" smtClean="0"/>
              <a:t>“</a:t>
            </a:r>
            <a:r>
              <a:rPr lang="en-US" b="1" dirty="0" smtClean="0"/>
              <a:t>Economics is the science of scarcity and choice</a:t>
            </a:r>
            <a:r>
              <a:rPr lang="en-US" dirty="0" smtClean="0"/>
              <a:t>”</a:t>
            </a:r>
          </a:p>
          <a:p>
            <a:pPr algn="just"/>
            <a:r>
              <a:rPr lang="en-US" dirty="0" err="1" smtClean="0"/>
              <a:t>P.A.Samuelson</a:t>
            </a:r>
            <a:r>
              <a:rPr lang="en-US" dirty="0" smtClean="0"/>
              <a:t> (1980’s) –</a:t>
            </a:r>
          </a:p>
          <a:p>
            <a:pPr lvl="1" algn="just">
              <a:buNone/>
            </a:pPr>
            <a:r>
              <a:rPr lang="en-US" b="1" dirty="0" smtClean="0"/>
              <a:t>“Economics is the study of dynamic growth and development”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solidFill>
                  <a:srgbClr val="00B050"/>
                </a:solidFill>
              </a:rPr>
              <a:t>Nature of Economics </a:t>
            </a:r>
            <a:endParaRPr lang="en-US" b="1" dirty="0">
              <a:solidFill>
                <a:srgbClr val="00B050"/>
              </a:solidFill>
            </a:endParaRPr>
          </a:p>
        </p:txBody>
      </p:sp>
      <p:sp>
        <p:nvSpPr>
          <p:cNvPr id="3" name="Content Placeholder 2"/>
          <p:cNvSpPr>
            <a:spLocks noGrp="1"/>
          </p:cNvSpPr>
          <p:nvPr>
            <p:ph idx="1"/>
          </p:nvPr>
        </p:nvSpPr>
        <p:spPr>
          <a:xfrm>
            <a:off x="304800" y="1066800"/>
            <a:ext cx="8382000" cy="5029200"/>
          </a:xfrm>
        </p:spPr>
        <p:txBody>
          <a:bodyPr>
            <a:normAutofit/>
          </a:bodyPr>
          <a:lstStyle/>
          <a:p>
            <a:pPr algn="just"/>
            <a:r>
              <a:rPr lang="en-US" b="1" dirty="0" smtClean="0">
                <a:solidFill>
                  <a:srgbClr val="FF0000"/>
                </a:solidFill>
              </a:rPr>
              <a:t>Economics as a Science and as an Art.</a:t>
            </a:r>
            <a:r>
              <a:rPr lang="en-US" dirty="0" smtClean="0"/>
              <a:t> </a:t>
            </a:r>
          </a:p>
          <a:p>
            <a:pPr lvl="1" algn="just"/>
            <a:r>
              <a:rPr lang="en-US" dirty="0" smtClean="0"/>
              <a:t>Economics is a science because it is systematic body of knowledge which deals with the cause and effect relationship of economic variables.</a:t>
            </a:r>
          </a:p>
          <a:p>
            <a:pPr lvl="1" algn="just"/>
            <a:r>
              <a:rPr lang="en-US" dirty="0" smtClean="0"/>
              <a:t>But is not the practical/theoretical science, it is social science.</a:t>
            </a:r>
          </a:p>
          <a:p>
            <a:pPr lvl="1" algn="just"/>
            <a:r>
              <a:rPr lang="en-US" dirty="0" smtClean="0"/>
              <a:t>Economics is also an art because it not only studies cause and effect but also practices knowledge. </a:t>
            </a:r>
          </a:p>
          <a:p>
            <a:pPr lvl="1" algn="just"/>
            <a:r>
              <a:rPr lang="en-US" dirty="0" smtClean="0"/>
              <a:t>And its conceptions can vary from person to person.</a:t>
            </a:r>
          </a:p>
          <a:p>
            <a:pPr algn="just"/>
            <a:endParaRPr lang="en-US"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smtClean="0">
                <a:solidFill>
                  <a:srgbClr val="0070C0"/>
                </a:solidFill>
              </a:rPr>
              <a:t>Positive economics and Normative economics.</a:t>
            </a:r>
            <a:r>
              <a:rPr lang="en-US" dirty="0" smtClean="0">
                <a:solidFill>
                  <a:srgbClr val="0070C0"/>
                </a:solidFill>
              </a:rPr>
              <a:t/>
            </a:r>
            <a:br>
              <a:rPr lang="en-US" dirty="0" smtClean="0">
                <a:solidFill>
                  <a:srgbClr val="0070C0"/>
                </a:solidFill>
              </a:rPr>
            </a:br>
            <a:r>
              <a:rPr lang="en-US" dirty="0" smtClean="0">
                <a:solidFill>
                  <a:srgbClr val="0070C0"/>
                </a:solidFill>
              </a:rPr>
              <a:t/>
            </a:r>
            <a:br>
              <a:rPr lang="en-US" dirty="0" smtClean="0">
                <a:solidFill>
                  <a:srgbClr val="0070C0"/>
                </a:solidFill>
              </a:rPr>
            </a:br>
            <a:endParaRPr lang="en-US" dirty="0"/>
          </a:p>
        </p:txBody>
      </p:sp>
      <p:graphicFrame>
        <p:nvGraphicFramePr>
          <p:cNvPr id="4" name="Table 3"/>
          <p:cNvGraphicFramePr>
            <a:graphicFrameLocks noGrp="1"/>
          </p:cNvGraphicFramePr>
          <p:nvPr/>
        </p:nvGraphicFramePr>
        <p:xfrm>
          <a:off x="228600" y="762000"/>
          <a:ext cx="8839200" cy="5678424"/>
        </p:xfrm>
        <a:graphic>
          <a:graphicData uri="http://schemas.openxmlformats.org/drawingml/2006/table">
            <a:tbl>
              <a:tblPr/>
              <a:tblGrid>
                <a:gridCol w="4419600"/>
                <a:gridCol w="4419600"/>
              </a:tblGrid>
              <a:tr h="312437">
                <a:tc>
                  <a:txBody>
                    <a:bodyPr/>
                    <a:lstStyle/>
                    <a:p>
                      <a:pPr marL="0" marR="0" algn="just">
                        <a:lnSpc>
                          <a:spcPct val="115000"/>
                        </a:lnSpc>
                        <a:spcBef>
                          <a:spcPts val="0"/>
                        </a:spcBef>
                        <a:spcAft>
                          <a:spcPts val="0"/>
                        </a:spcAft>
                      </a:pPr>
                      <a:r>
                        <a:rPr lang="en-US" sz="1800" b="1" dirty="0">
                          <a:latin typeface="Calibri"/>
                          <a:ea typeface="Calibri"/>
                          <a:cs typeface="Mangal"/>
                        </a:rPr>
                        <a:t>Positive Economics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dirty="0">
                          <a:latin typeface="Calibri"/>
                          <a:ea typeface="Calibri"/>
                          <a:cs typeface="Mangal"/>
                        </a:rPr>
                        <a:t>Normative economics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73963">
                <a:tc>
                  <a:txBody>
                    <a:bodyPr/>
                    <a:lstStyle/>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Statements are empirically verified.</a:t>
                      </a: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Universal and didn’t differ from person to person</a:t>
                      </a:r>
                      <a:r>
                        <a:rPr lang="en-US" sz="1800" dirty="0" smtClean="0">
                          <a:latin typeface="Calibri"/>
                          <a:ea typeface="Calibri"/>
                          <a:cs typeface="Mangal"/>
                        </a:rPr>
                        <a:t>.</a:t>
                      </a:r>
                    </a:p>
                    <a:p>
                      <a:pPr marL="342900" marR="0" lvl="0" indent="-342900" algn="just">
                        <a:lnSpc>
                          <a:spcPct val="115000"/>
                        </a:lnSpc>
                        <a:spcBef>
                          <a:spcPts val="0"/>
                        </a:spcBef>
                        <a:spcAft>
                          <a:spcPts val="0"/>
                        </a:spcAft>
                        <a:buFont typeface="+mj-lt"/>
                        <a:buAutoNum type="arabicPeriod"/>
                      </a:pPr>
                      <a:endParaRPr lang="en-US" sz="1800" dirty="0">
                        <a:latin typeface="Calibri"/>
                        <a:ea typeface="Calibri"/>
                        <a:cs typeface="Mangal"/>
                      </a:endParaRP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Don’t dependent on value judgment</a:t>
                      </a:r>
                      <a:r>
                        <a:rPr lang="en-US" sz="1800" dirty="0" smtClean="0">
                          <a:latin typeface="Calibri"/>
                          <a:ea typeface="Calibri"/>
                          <a:cs typeface="Mangal"/>
                        </a:rPr>
                        <a:t>.</a:t>
                      </a:r>
                    </a:p>
                    <a:p>
                      <a:pPr marL="342900" marR="0" lvl="0" indent="-342900" algn="just">
                        <a:lnSpc>
                          <a:spcPct val="115000"/>
                        </a:lnSpc>
                        <a:spcBef>
                          <a:spcPts val="0"/>
                        </a:spcBef>
                        <a:spcAft>
                          <a:spcPts val="0"/>
                        </a:spcAft>
                        <a:buFont typeface="+mj-lt"/>
                        <a:buAutoNum type="arabicPeriod"/>
                      </a:pPr>
                      <a:endParaRPr lang="en-US" sz="1800" dirty="0">
                        <a:latin typeface="Calibri"/>
                        <a:ea typeface="Calibri"/>
                        <a:cs typeface="Mangal"/>
                      </a:endParaRP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It relies on scientific logics.</a:t>
                      </a: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It answers the question, what is</a:t>
                      </a:r>
                      <a:r>
                        <a:rPr lang="en-US" sz="1800" dirty="0" smtClean="0">
                          <a:latin typeface="Calibri"/>
                          <a:ea typeface="Calibri"/>
                          <a:cs typeface="Mangal"/>
                        </a:rPr>
                        <a:t>?</a:t>
                      </a:r>
                    </a:p>
                    <a:p>
                      <a:pPr marL="342900" marR="0" lvl="0" indent="-342900" algn="just">
                        <a:lnSpc>
                          <a:spcPct val="115000"/>
                        </a:lnSpc>
                        <a:spcBef>
                          <a:spcPts val="0"/>
                        </a:spcBef>
                        <a:spcAft>
                          <a:spcPts val="0"/>
                        </a:spcAft>
                        <a:buFont typeface="+mj-lt"/>
                        <a:buAutoNum type="arabicPeriod"/>
                      </a:pPr>
                      <a:endParaRPr lang="en-US" sz="1800" dirty="0">
                        <a:latin typeface="Calibri"/>
                        <a:ea typeface="Calibri"/>
                        <a:cs typeface="Mangal"/>
                      </a:endParaRP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It formulates theories, principles.</a:t>
                      </a: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Aim is to study about society which makes decision about production, consumption etc.</a:t>
                      </a: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Objective and quantitative.</a:t>
                      </a: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It is like physics, chemistry.</a:t>
                      </a:r>
                    </a:p>
                    <a:p>
                      <a:pPr marL="342900" marR="0" lvl="0" indent="-342900" algn="just">
                        <a:lnSpc>
                          <a:spcPct val="115000"/>
                        </a:lnSpc>
                        <a:spcBef>
                          <a:spcPts val="0"/>
                        </a:spcBef>
                        <a:spcAft>
                          <a:spcPts val="0"/>
                        </a:spcAft>
                        <a:buFont typeface="+mj-lt"/>
                        <a:buAutoNum type="arabicPeriod"/>
                      </a:pPr>
                      <a:r>
                        <a:rPr lang="en-US" sz="1800" dirty="0" err="1">
                          <a:latin typeface="Calibri"/>
                          <a:ea typeface="Calibri"/>
                          <a:cs typeface="Mangal"/>
                        </a:rPr>
                        <a:t>Eg</a:t>
                      </a:r>
                      <a:r>
                        <a:rPr lang="en-US" sz="1800" dirty="0">
                          <a:latin typeface="Calibri"/>
                          <a:ea typeface="Calibri"/>
                          <a:cs typeface="Mangal"/>
                        </a:rPr>
                        <a:t>. When Price increases Quantity demanded decreases.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May or may not be verified.</a:t>
                      </a: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Depend upon personal belief and value judgments and can differ from person to person.</a:t>
                      </a: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Value judgment makes its ends good or bad.</a:t>
                      </a: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It relies on ethical logics.</a:t>
                      </a: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It answers the question, what ought to be?</a:t>
                      </a: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It implements policies.</a:t>
                      </a: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Makes prescription or recommendation to suggest what should be done for economic betterment.</a:t>
                      </a: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Subjective and qualitative.</a:t>
                      </a:r>
                    </a:p>
                    <a:p>
                      <a:pPr marL="342900" marR="0" lvl="0" indent="-342900" algn="just">
                        <a:lnSpc>
                          <a:spcPct val="115000"/>
                        </a:lnSpc>
                        <a:spcBef>
                          <a:spcPts val="0"/>
                        </a:spcBef>
                        <a:spcAft>
                          <a:spcPts val="0"/>
                        </a:spcAft>
                        <a:buFont typeface="+mj-lt"/>
                        <a:buAutoNum type="arabicPeriod"/>
                      </a:pPr>
                      <a:r>
                        <a:rPr lang="en-US" sz="1800" dirty="0">
                          <a:latin typeface="Calibri"/>
                          <a:ea typeface="Calibri"/>
                          <a:cs typeface="Mangal"/>
                        </a:rPr>
                        <a:t>It is like ethical science.</a:t>
                      </a:r>
                    </a:p>
                    <a:p>
                      <a:pPr marL="342900" marR="0" lvl="0" indent="-342900" algn="just">
                        <a:lnSpc>
                          <a:spcPct val="115000"/>
                        </a:lnSpc>
                        <a:spcBef>
                          <a:spcPts val="0"/>
                        </a:spcBef>
                        <a:spcAft>
                          <a:spcPts val="0"/>
                        </a:spcAft>
                        <a:buFont typeface="+mj-lt"/>
                        <a:buAutoNum type="arabicPeriod"/>
                      </a:pPr>
                      <a:r>
                        <a:rPr lang="en-US" sz="1800" dirty="0" err="1">
                          <a:latin typeface="Calibri"/>
                          <a:ea typeface="Calibri"/>
                          <a:cs typeface="Mangal"/>
                        </a:rPr>
                        <a:t>Eg</a:t>
                      </a:r>
                      <a:r>
                        <a:rPr lang="en-US" sz="1800" dirty="0">
                          <a:latin typeface="Calibri"/>
                          <a:ea typeface="Calibri"/>
                          <a:cs typeface="Mangal"/>
                        </a:rPr>
                        <a:t>. Water resources should be used for economic development.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dirty="0" smtClean="0">
                <a:solidFill>
                  <a:schemeClr val="accent6">
                    <a:lumMod val="75000"/>
                  </a:schemeClr>
                </a:solidFill>
              </a:rPr>
              <a:t>Deductive and Inductive method of analysis.</a:t>
            </a:r>
            <a:endParaRPr lang="en-US" sz="3200" dirty="0"/>
          </a:p>
        </p:txBody>
      </p:sp>
      <p:sp>
        <p:nvSpPr>
          <p:cNvPr id="3" name="Content Placeholder 2"/>
          <p:cNvSpPr>
            <a:spLocks noGrp="1"/>
          </p:cNvSpPr>
          <p:nvPr>
            <p:ph idx="1"/>
          </p:nvPr>
        </p:nvSpPr>
        <p:spPr>
          <a:xfrm>
            <a:off x="457200" y="1219200"/>
            <a:ext cx="8229600" cy="4724400"/>
          </a:xfrm>
        </p:spPr>
        <p:txBody>
          <a:bodyPr>
            <a:normAutofit lnSpcReduction="10000"/>
          </a:bodyPr>
          <a:lstStyle/>
          <a:p>
            <a:pPr algn="just"/>
            <a:r>
              <a:rPr lang="en-US" dirty="0" smtClean="0"/>
              <a:t>Deductive method of analysis is related to ‘General to Particular phenomenon.</a:t>
            </a:r>
          </a:p>
          <a:p>
            <a:pPr algn="just"/>
            <a:r>
              <a:rPr lang="en-US" dirty="0" smtClean="0"/>
              <a:t>It studies general examples and derives conclusions/theories.</a:t>
            </a:r>
          </a:p>
          <a:p>
            <a:pPr algn="just"/>
            <a:r>
              <a:rPr lang="en-US" dirty="0" smtClean="0"/>
              <a:t>Inductive Method of analysis is related to  ‘Particular to general’ phenomenon.</a:t>
            </a:r>
          </a:p>
          <a:p>
            <a:pPr algn="just"/>
            <a:r>
              <a:rPr lang="en-US" dirty="0" smtClean="0"/>
              <a:t>It makes assumptions about certain theories and tries to prove by using appropriate examples.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History of Economic Thought</a:t>
            </a:r>
            <a:r>
              <a:rPr lang="en-US" b="1" dirty="0" smtClean="0"/>
              <a:t> </a:t>
            </a:r>
            <a:endParaRPr lang="en-US" b="1" dirty="0"/>
          </a:p>
        </p:txBody>
      </p:sp>
      <p:sp>
        <p:nvSpPr>
          <p:cNvPr id="3" name="Content Placeholder 2"/>
          <p:cNvSpPr>
            <a:spLocks noGrp="1"/>
          </p:cNvSpPr>
          <p:nvPr>
            <p:ph idx="1"/>
          </p:nvPr>
        </p:nvSpPr>
        <p:spPr>
          <a:xfrm>
            <a:off x="0" y="1600200"/>
            <a:ext cx="9144000" cy="4648200"/>
          </a:xfrm>
        </p:spPr>
        <p:txBody>
          <a:bodyPr>
            <a:normAutofit/>
          </a:bodyPr>
          <a:lstStyle/>
          <a:p>
            <a:r>
              <a:rPr lang="en-US" dirty="0" smtClean="0"/>
              <a:t>Pre-Classical economic thought </a:t>
            </a:r>
          </a:p>
          <a:p>
            <a:pPr lvl="1"/>
            <a:r>
              <a:rPr lang="en-US" dirty="0" smtClean="0"/>
              <a:t>Mercantilism and </a:t>
            </a:r>
            <a:r>
              <a:rPr lang="en-US" dirty="0" err="1" smtClean="0"/>
              <a:t>Physiocracy</a:t>
            </a:r>
            <a:r>
              <a:rPr lang="en-US" dirty="0" smtClean="0"/>
              <a:t> (15-18 </a:t>
            </a:r>
            <a:r>
              <a:rPr lang="en-US" baseline="30000" dirty="0" err="1" smtClean="0"/>
              <a:t>th</a:t>
            </a:r>
            <a:r>
              <a:rPr lang="en-US" dirty="0" smtClean="0"/>
              <a:t> century) </a:t>
            </a:r>
          </a:p>
          <a:p>
            <a:r>
              <a:rPr lang="en-US" dirty="0" smtClean="0"/>
              <a:t>Classical economic thought (1776AD-1890AD)</a:t>
            </a:r>
          </a:p>
          <a:p>
            <a:r>
              <a:rPr lang="en-US" dirty="0" smtClean="0"/>
              <a:t>Neo-classical economic thought (1890 AD-1929AD)</a:t>
            </a:r>
          </a:p>
          <a:p>
            <a:r>
              <a:rPr lang="en-US" dirty="0" smtClean="0"/>
              <a:t>Period of great depression (1929AD – 1936AD)</a:t>
            </a:r>
          </a:p>
          <a:p>
            <a:r>
              <a:rPr lang="en-US" dirty="0" smtClean="0"/>
              <a:t>Modern economic thought (1936AD -1980’s)</a:t>
            </a:r>
          </a:p>
          <a:p>
            <a:pPr algn="just"/>
            <a:r>
              <a:rPr lang="en-US" dirty="0" smtClean="0"/>
              <a:t>Post-Modern economic thought (1980’s onwards)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additive="base">
                                        <p:cTn id="4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b="1" dirty="0" smtClean="0">
                <a:solidFill>
                  <a:srgbClr val="00B050"/>
                </a:solidFill>
              </a:rPr>
              <a:t>Introduction to Microeconomics </a:t>
            </a:r>
            <a:endParaRPr lang="en-US" b="1" dirty="0">
              <a:solidFill>
                <a:srgbClr val="00B050"/>
              </a:solidFill>
            </a:endParaRPr>
          </a:p>
        </p:txBody>
      </p:sp>
      <p:sp>
        <p:nvSpPr>
          <p:cNvPr id="3" name="Content Placeholder 2"/>
          <p:cNvSpPr>
            <a:spLocks noGrp="1"/>
          </p:cNvSpPr>
          <p:nvPr>
            <p:ph idx="1"/>
          </p:nvPr>
        </p:nvSpPr>
        <p:spPr>
          <a:xfrm>
            <a:off x="304800" y="1066800"/>
            <a:ext cx="8534400" cy="5257800"/>
          </a:xfrm>
        </p:spPr>
        <p:txBody>
          <a:bodyPr>
            <a:normAutofit fontScale="92500"/>
          </a:bodyPr>
          <a:lstStyle/>
          <a:p>
            <a:pPr marL="342900" lvl="1" indent="-342900" algn="just">
              <a:buFont typeface="Arial" pitchFamily="34" charset="0"/>
              <a:buChar char="•"/>
            </a:pPr>
            <a:r>
              <a:rPr lang="en-US" dirty="0" smtClean="0"/>
              <a:t>Microeconomics is derived from Greek word “</a:t>
            </a:r>
            <a:r>
              <a:rPr lang="en-US" i="1" dirty="0" err="1" smtClean="0">
                <a:solidFill>
                  <a:srgbClr val="FF0000"/>
                </a:solidFill>
              </a:rPr>
              <a:t>Mikros</a:t>
            </a:r>
            <a:r>
              <a:rPr lang="en-US" dirty="0" smtClean="0"/>
              <a:t>” which means small. It was first coined and used in 1933 by German economist named </a:t>
            </a:r>
            <a:r>
              <a:rPr lang="en-US" dirty="0" err="1" smtClean="0"/>
              <a:t>Ragner</a:t>
            </a:r>
            <a:r>
              <a:rPr lang="en-US" dirty="0" smtClean="0"/>
              <a:t> Frisch.</a:t>
            </a:r>
            <a:endParaRPr lang="en-US" sz="3600" dirty="0" smtClean="0"/>
          </a:p>
          <a:p>
            <a:pPr marL="342900" lvl="1" indent="-342900" algn="just">
              <a:buFont typeface="Arial" pitchFamily="34" charset="0"/>
              <a:buChar char="•"/>
            </a:pPr>
            <a:r>
              <a:rPr lang="en-US" dirty="0" smtClean="0"/>
              <a:t>It is a branch of economics that studies the nature, relationship and behavior of individual households and firms in making decisions on the allocation of available limited resources.</a:t>
            </a:r>
            <a:endParaRPr lang="en-US" sz="3600" dirty="0" smtClean="0"/>
          </a:p>
          <a:p>
            <a:pPr marL="342900" lvl="1" indent="-342900" algn="just">
              <a:buFont typeface="Arial" pitchFamily="34" charset="0"/>
              <a:buChar char="•"/>
            </a:pPr>
            <a:r>
              <a:rPr lang="en-US" dirty="0" smtClean="0"/>
              <a:t>It is a branch of economics that studies the nature, relationship and behavior of individual households and firms in making decisions on the allocation of limited resources.</a:t>
            </a:r>
            <a:endParaRPr lang="en-US" sz="3600" dirty="0" smtClean="0"/>
          </a:p>
          <a:p>
            <a:pPr marL="342900" lvl="1" indent="-342900" algn="just">
              <a:buFont typeface="Arial" pitchFamily="34" charset="0"/>
              <a:buChar char="•"/>
            </a:pPr>
            <a:r>
              <a:rPr lang="en-US" dirty="0" smtClean="0"/>
              <a:t>It is the worm’s eye view analysis of economic variables. </a:t>
            </a:r>
            <a:endParaRPr lang="en-US" sz="3600" dirty="0" smtClean="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rmAutofit fontScale="90000"/>
          </a:bodyPr>
          <a:lstStyle/>
          <a:p>
            <a:pPr algn="just"/>
            <a:r>
              <a:rPr lang="en-US" sz="4000" dirty="0" smtClean="0">
                <a:solidFill>
                  <a:srgbClr val="00B050"/>
                </a:solidFill>
              </a:rPr>
              <a:t>Introduction to Microeconomics (contd..)</a:t>
            </a:r>
            <a:endParaRPr lang="en-US" sz="4000" dirty="0"/>
          </a:p>
        </p:txBody>
      </p:sp>
      <p:sp>
        <p:nvSpPr>
          <p:cNvPr id="3" name="Content Placeholder 2"/>
          <p:cNvSpPr>
            <a:spLocks noGrp="1"/>
          </p:cNvSpPr>
          <p:nvPr>
            <p:ph idx="1"/>
          </p:nvPr>
        </p:nvSpPr>
        <p:spPr>
          <a:xfrm>
            <a:off x="228600" y="762000"/>
            <a:ext cx="8610600" cy="5943600"/>
          </a:xfrm>
        </p:spPr>
        <p:txBody>
          <a:bodyPr>
            <a:normAutofit/>
          </a:bodyPr>
          <a:lstStyle/>
          <a:p>
            <a:pPr marL="342900" lvl="1" indent="-342900" algn="just">
              <a:buFont typeface="Arial" pitchFamily="34" charset="0"/>
              <a:buChar char="•"/>
            </a:pPr>
            <a:r>
              <a:rPr lang="en-US" dirty="0" smtClean="0"/>
              <a:t>The main objective of microeconomics is to study </a:t>
            </a:r>
            <a:r>
              <a:rPr lang="en-US" i="1" dirty="0" smtClean="0">
                <a:solidFill>
                  <a:srgbClr val="C00000"/>
                </a:solidFill>
              </a:rPr>
              <a:t>principles, problems and policies</a:t>
            </a:r>
            <a:r>
              <a:rPr lang="en-US" dirty="0" smtClean="0"/>
              <a:t> related to </a:t>
            </a:r>
            <a:r>
              <a:rPr lang="en-US" i="1" dirty="0" smtClean="0">
                <a:solidFill>
                  <a:srgbClr val="C00000"/>
                </a:solidFill>
              </a:rPr>
              <a:t>optimal allocation of resources</a:t>
            </a:r>
            <a:r>
              <a:rPr lang="en-US" dirty="0" smtClean="0"/>
              <a:t>.</a:t>
            </a:r>
            <a:endParaRPr lang="en-US" sz="3600" dirty="0" smtClean="0"/>
          </a:p>
          <a:p>
            <a:pPr marL="342900" lvl="1" indent="-342900" algn="just">
              <a:buFont typeface="Arial" pitchFamily="34" charset="0"/>
              <a:buChar char="•"/>
            </a:pPr>
            <a:r>
              <a:rPr lang="en-US" dirty="0" smtClean="0"/>
              <a:t>One of the goals of microeconomics is to analyze market mechanisms that establish relative prices amongst goods and services and allocation of limited resources amongst many alternative uses.</a:t>
            </a:r>
            <a:endParaRPr lang="en-US" sz="3600" dirty="0" smtClean="0"/>
          </a:p>
          <a:p>
            <a:pPr marL="342900" lvl="1" indent="-342900" algn="just">
              <a:buFont typeface="Arial" pitchFamily="34" charset="0"/>
              <a:buChar char="•"/>
            </a:pPr>
            <a:r>
              <a:rPr lang="en-US" dirty="0" smtClean="0"/>
              <a:t>Microeconomics analyzes market failure, where markets fail to produce efficient results, and describes the theoretical conditions needed for perfect competition. </a:t>
            </a:r>
            <a:endParaRPr lang="en-US" sz="3600" dirty="0" smtClean="0"/>
          </a:p>
          <a:p>
            <a:pPr algn="just">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Theme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Considerations for Alternatives in Cost-Benefit Analysis-ppt</Template>
  <TotalTime>214</TotalTime>
  <Words>1202</Words>
  <Application>Microsoft Office PowerPoint</Application>
  <PresentationFormat>On-screen Show (4:3)</PresentationFormat>
  <Paragraphs>206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Theme13</vt:lpstr>
      <vt:lpstr>Introduction  To  Microeconomics </vt:lpstr>
      <vt:lpstr>Introduction to Economics </vt:lpstr>
      <vt:lpstr>Definitions of Economics</vt:lpstr>
      <vt:lpstr>Nature of Economics </vt:lpstr>
      <vt:lpstr> Positive economics and Normative economics.  </vt:lpstr>
      <vt:lpstr>Deductive and Inductive method of analysis.</vt:lpstr>
      <vt:lpstr>History of Economic Thought </vt:lpstr>
      <vt:lpstr>Introduction to Microeconomics </vt:lpstr>
      <vt:lpstr>Introduction to Microeconomics (contd..)</vt:lpstr>
      <vt:lpstr>Definitions of Microeconomics </vt:lpstr>
      <vt:lpstr>Scope of Microeconomics </vt:lpstr>
      <vt:lpstr>Slide 12</vt:lpstr>
      <vt:lpstr>Types of Microeconomics:</vt:lpstr>
      <vt:lpstr>Graphically,</vt:lpstr>
      <vt:lpstr>2. Comparative Micro-Statics</vt:lpstr>
      <vt:lpstr>Slide 16</vt:lpstr>
      <vt:lpstr>3. Micro-Dynamics </vt:lpstr>
      <vt:lpstr>Graphically,</vt:lpstr>
      <vt:lpstr>Uses of Microeconomics: </vt:lpstr>
      <vt:lpstr>Limitations of Microeconomics:</vt:lpstr>
      <vt:lpstr>Differences Between Micro and Macroeconomics</vt:lpstr>
      <vt:lpstr>Interdependence between Micro and Macroeconomics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Microeconomics </dc:title>
  <dc:creator>kamal</dc:creator>
  <cp:lastModifiedBy>cab-npc-79</cp:lastModifiedBy>
  <cp:revision>74</cp:revision>
  <dcterms:created xsi:type="dcterms:W3CDTF">2012-05-04T02:25:24Z</dcterms:created>
  <dcterms:modified xsi:type="dcterms:W3CDTF">2013-04-30T05:34:56Z</dcterms:modified>
</cp:coreProperties>
</file>