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1" autoAdjust="0"/>
    <p:restoredTop sz="94660"/>
  </p:normalViewPr>
  <p:slideViewPr>
    <p:cSldViewPr snapToObjects="1">
      <p:cViewPr>
        <p:scale>
          <a:sx n="76" d="100"/>
          <a:sy n="76" d="100"/>
        </p:scale>
        <p:origin x="-123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1FF299D-BCF6-DF47-B729-90ACAF660236}" type="datetimeFigureOut">
              <a:rPr lang="en-US" smtClean="0"/>
              <a:pPr/>
              <a:t>5/19/2019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44AFC8F-BD6E-BD40-9DD2-DC26996E20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FF299D-BCF6-DF47-B729-90ACAF660236}" type="datetimeFigureOut">
              <a:rPr lang="en-US" smtClean="0"/>
              <a:pPr/>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AFC8F-BD6E-BD40-9DD2-DC26996E2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FF299D-BCF6-DF47-B729-90ACAF660236}" type="datetimeFigureOut">
              <a:rPr lang="en-US" smtClean="0"/>
              <a:pPr/>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AFC8F-BD6E-BD40-9DD2-DC26996E20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1FF299D-BCF6-DF47-B729-90ACAF660236}" type="datetimeFigureOut">
              <a:rPr lang="en-US" smtClean="0"/>
              <a:pPr/>
              <a:t>5/19/2019</a:t>
            </a:fld>
            <a:endParaRPr lang="en-US"/>
          </a:p>
        </p:txBody>
      </p:sp>
      <p:sp>
        <p:nvSpPr>
          <p:cNvPr id="9" name="Slide Number Placeholder 8"/>
          <p:cNvSpPr>
            <a:spLocks noGrp="1"/>
          </p:cNvSpPr>
          <p:nvPr>
            <p:ph type="sldNum" sz="quarter" idx="15"/>
          </p:nvPr>
        </p:nvSpPr>
        <p:spPr/>
        <p:txBody>
          <a:bodyPr rtlCol="0"/>
          <a:lstStyle/>
          <a:p>
            <a:fld id="{344AFC8F-BD6E-BD40-9DD2-DC26996E209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FF299D-BCF6-DF47-B729-90ACAF660236}" type="datetimeFigureOut">
              <a:rPr lang="en-US" smtClean="0"/>
              <a:pPr/>
              <a:t>5/19/2019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44AFC8F-BD6E-BD40-9DD2-DC26996E209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F299D-BCF6-DF47-B729-90ACAF660236}" type="datetimeFigureOut">
              <a:rPr lang="en-US" smtClean="0"/>
              <a:pPr/>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AFC8F-BD6E-BD40-9DD2-DC26996E209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FF299D-BCF6-DF47-B729-90ACAF660236}" type="datetimeFigureOut">
              <a:rPr lang="en-US" smtClean="0"/>
              <a:pPr/>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AFC8F-BD6E-BD40-9DD2-DC26996E209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1FF299D-BCF6-DF47-B729-90ACAF660236}" type="datetimeFigureOut">
              <a:rPr lang="en-US" smtClean="0"/>
              <a:pPr/>
              <a:t>5/19/2019</a:t>
            </a:fld>
            <a:endParaRPr lang="en-US"/>
          </a:p>
        </p:txBody>
      </p:sp>
      <p:sp>
        <p:nvSpPr>
          <p:cNvPr id="7" name="Slide Number Placeholder 6"/>
          <p:cNvSpPr>
            <a:spLocks noGrp="1"/>
          </p:cNvSpPr>
          <p:nvPr>
            <p:ph type="sldNum" sz="quarter" idx="11"/>
          </p:nvPr>
        </p:nvSpPr>
        <p:spPr/>
        <p:txBody>
          <a:bodyPr rtlCol="0"/>
          <a:lstStyle/>
          <a:p>
            <a:fld id="{344AFC8F-BD6E-BD40-9DD2-DC26996E209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F299D-BCF6-DF47-B729-90ACAF660236}" type="datetimeFigureOut">
              <a:rPr lang="en-US" smtClean="0"/>
              <a:pPr/>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AFC8F-BD6E-BD40-9DD2-DC26996E20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1FF299D-BCF6-DF47-B729-90ACAF660236}" type="datetimeFigureOut">
              <a:rPr lang="en-US" smtClean="0"/>
              <a:pPr/>
              <a:t>5/19/2019</a:t>
            </a:fld>
            <a:endParaRPr lang="en-US"/>
          </a:p>
        </p:txBody>
      </p:sp>
      <p:sp>
        <p:nvSpPr>
          <p:cNvPr id="22" name="Slide Number Placeholder 21"/>
          <p:cNvSpPr>
            <a:spLocks noGrp="1"/>
          </p:cNvSpPr>
          <p:nvPr>
            <p:ph type="sldNum" sz="quarter" idx="15"/>
          </p:nvPr>
        </p:nvSpPr>
        <p:spPr/>
        <p:txBody>
          <a:bodyPr rtlCol="0"/>
          <a:lstStyle/>
          <a:p>
            <a:fld id="{344AFC8F-BD6E-BD40-9DD2-DC26996E209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FF299D-BCF6-DF47-B729-90ACAF660236}" type="datetimeFigureOut">
              <a:rPr lang="en-US" smtClean="0"/>
              <a:pPr/>
              <a:t>5/19/2019</a:t>
            </a:fld>
            <a:endParaRPr lang="en-US"/>
          </a:p>
        </p:txBody>
      </p:sp>
      <p:sp>
        <p:nvSpPr>
          <p:cNvPr id="18" name="Slide Number Placeholder 17"/>
          <p:cNvSpPr>
            <a:spLocks noGrp="1"/>
          </p:cNvSpPr>
          <p:nvPr>
            <p:ph type="sldNum" sz="quarter" idx="11"/>
          </p:nvPr>
        </p:nvSpPr>
        <p:spPr/>
        <p:txBody>
          <a:bodyPr rtlCol="0"/>
          <a:lstStyle/>
          <a:p>
            <a:fld id="{344AFC8F-BD6E-BD40-9DD2-DC26996E209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FF299D-BCF6-DF47-B729-90ACAF660236}" type="datetimeFigureOut">
              <a:rPr lang="en-US" smtClean="0"/>
              <a:pPr/>
              <a:t>5/19/2019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44AFC8F-BD6E-BD40-9DD2-DC26996E2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Antitrust and Information Policy</a:t>
            </a:r>
            <a:endParaRPr lang="en-US" dirty="0"/>
          </a:p>
        </p:txBody>
      </p:sp>
      <p:sp>
        <p:nvSpPr>
          <p:cNvPr id="3" name="Subtitle 2"/>
          <p:cNvSpPr>
            <a:spLocks noGrp="1"/>
          </p:cNvSpPr>
          <p:nvPr>
            <p:ph type="subTitle" idx="1"/>
          </p:nvPr>
        </p:nvSpPr>
        <p:spPr/>
        <p:txBody>
          <a:bodyPr/>
          <a:lstStyle/>
          <a:p>
            <a:r>
              <a:rPr lang="en-US" dirty="0" smtClean="0"/>
              <a:t>Unit 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COMPETITION POLICY </a:t>
            </a:r>
            <a:br>
              <a:rPr lang="en-US" b="1" dirty="0" smtClean="0"/>
            </a:br>
            <a:endParaRPr lang="en-US" dirty="0"/>
          </a:p>
        </p:txBody>
      </p:sp>
      <p:sp>
        <p:nvSpPr>
          <p:cNvPr id="3" name="Content Placeholder 2"/>
          <p:cNvSpPr>
            <a:spLocks noGrp="1"/>
          </p:cNvSpPr>
          <p:nvPr>
            <p:ph sz="quarter" idx="1"/>
          </p:nvPr>
        </p:nvSpPr>
        <p:spPr/>
        <p:txBody>
          <a:bodyPr>
            <a:normAutofit fontScale="92500"/>
          </a:bodyPr>
          <a:lstStyle/>
          <a:p>
            <a:r>
              <a:rPr lang="en-US" dirty="0" smtClean="0"/>
              <a:t>First, the government can sit back and do nothing, recognizing that there are economies of scale on the supply and demand sides of the market and hoping that market forces will in time erode the monopoly power. Remember, it is not illegal to have a monopoly, only to "monopolize.”</a:t>
            </a:r>
          </a:p>
          <a:p>
            <a:r>
              <a:rPr lang="en-US" dirty="0" smtClean="0"/>
              <a:t>Second, the government (or private parties) can attack the monopoly as illegally obtained. Monopolies obtained through acquisition, predatory pricing, exclusive dealing, or tying and bundling can be subject to challenge. In extreme cases, the monopolist can be broken up; more likely the suspect practices will be prohibited in the future or an acquisition or merger blocked.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COMPETITION POLICY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Third, the government can directly regulate the monopoly. This is the approach that has been taken for decades to the local telephone business as well as other utilities such as electricity. Regulation makes the most sense when the monopoly is unlikely to be eroded by entry or technological change.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COMPETITION POLICY </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Every manager in the network economy is well advised to have a general understanding of the types of business practices and regulations likely to run afoul of the antitrust laws. </a:t>
            </a:r>
            <a:r>
              <a:rPr lang="en-US" b="1" dirty="0" smtClean="0"/>
              <a:t>But you should not think of antitrust merely as something to defend against</a:t>
            </a:r>
            <a:r>
              <a:rPr lang="en-US" dirty="0" smtClean="0"/>
              <a:t>; you may also be able to use antitrust offensively to prevent other firms from engaging in predatory conduct or from consummating a merger that would harm you as a buyer or exclude you from the market.</a:t>
            </a:r>
          </a:p>
          <a:p>
            <a:r>
              <a:rPr lang="en-US" dirty="0" smtClean="0"/>
              <a:t>In other words, you can also profit by knowing when your suppliers or competitors are breaking the rules so you can blow the whistle on them.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the public debate over Microsoft's business practices illustrates, the line between aggressive competition and predatory (seeking to exploit others) conduct in the information economy is blur. Victory in the information economy, with its winner-take-all tendencies, inevitably generates ill will among the losers. </a:t>
            </a:r>
          </a:p>
          <a:p>
            <a:r>
              <a:rPr lang="en-US" dirty="0" smtClean="0"/>
              <a:t>Consumers, too, will complain if they feel locked in. Fortunately, such griping alone does not prove that a company has violated the law. What, then, are the legal limits on strategies involving lock-in, networks, and standards? What policies has the government pursued to promote competition in network markets?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All the same, you should not conclude that only leading companies such as Microsoft, Intel, and Cisco need concern themselves with com- petition policy. The fact is, each and every company in the information sector needs to be cognizant of antitrust rules and to fashion strategy with these rules in mind.</a:t>
            </a:r>
          </a:p>
          <a:p>
            <a:r>
              <a:rPr lang="en-US" dirty="0" smtClean="0"/>
              <a:t> For example, </a:t>
            </a:r>
            <a:r>
              <a:rPr lang="en-US" b="1" dirty="0" smtClean="0"/>
              <a:t>Iomega, </a:t>
            </a:r>
            <a:r>
              <a:rPr lang="en-US" dirty="0" smtClean="0"/>
              <a:t>the maker of those </a:t>
            </a:r>
            <a:r>
              <a:rPr lang="en-US" b="1" dirty="0" smtClean="0"/>
              <a:t>Zip drives </a:t>
            </a:r>
            <a:r>
              <a:rPr lang="en-US" dirty="0" smtClean="0"/>
              <a:t>that store seventy times as much as floppies, having successfully created a market for its product, has faced antitrust inquiries around the world relating to its product design, distribution practices, and enforce- </a:t>
            </a:r>
            <a:r>
              <a:rPr lang="en-US" dirty="0" err="1" smtClean="0"/>
              <a:t>ment</a:t>
            </a:r>
            <a:r>
              <a:rPr lang="en-US" dirty="0" smtClean="0"/>
              <a:t> of intellectual property. Iomega, a relatively small company, hardly imagined being confronted with these problems when it launched the Zip drive just a few years ago.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Even if you think you are nowhere near having a monopoly, you still need to pay careful attention to how antitrust rules affect your industry.</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There are three unpleasant surprises that firms operating in information technology businesses commonly face: </a:t>
            </a:r>
          </a:p>
          <a:p>
            <a:r>
              <a:rPr lang="en-US" dirty="0" smtClean="0"/>
              <a:t>1. Virtually any acquisition or merger will be reviewed by the antitrust authorities. If you are joining forces with a rival, making your case will require careful planning, antitrust lawyers, and detailed economic analysis. </a:t>
            </a:r>
          </a:p>
          <a:p>
            <a:r>
              <a:rPr lang="en-US" dirty="0" smtClean="0"/>
              <a:t>2. Antitrust sensitivities are raised whenever you meet and talk with your rivals—for example, for standard-setting purposes. This argues for carefully documented and managed meetings and negotiations. </a:t>
            </a:r>
          </a:p>
          <a:p>
            <a:r>
              <a:rPr lang="en-US" dirty="0" smtClean="0"/>
              <a:t>3. You may be accused of being a monopolist, especially if some of your consumers are locked in. To defend yourself, you will need to establish either that you lack genuine and lasting monopoly power or that your conduct was legitimately competitive, not exclusionary or predatory.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lstStyle/>
          <a:p>
            <a:r>
              <a:rPr lang="en-US" b="1" i="1" dirty="0" smtClean="0"/>
              <a:t>Mergers and Joint Ventures</a:t>
            </a:r>
          </a:p>
          <a:p>
            <a:r>
              <a:rPr lang="en-US" dirty="0" smtClean="0"/>
              <a:t>Mergers and joint ventures that "may substantially lessen competition" are illegal. The vast majority of mergers are perfectly legal, but mergers involving direct rivals are typically subjected to antitrust review by the Justice Department or the FTC</a:t>
            </a:r>
          </a:p>
          <a:p>
            <a:r>
              <a:rPr lang="en-US" b="1" dirty="0" smtClean="0"/>
              <a:t>They state that mergers shall be blocked if they are found to harm consumers, owing to either higher prices or dominance, lower quality. </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In our view, there is no need for special laws to handle mergers in information industries. The antitrust agencies are very sophisticated in their merger reviews and have developed substantial expertise in many high-tech industries, including telephones, cable television, and computer software and hardware.</a:t>
            </a:r>
          </a:p>
          <a:p>
            <a:r>
              <a:rPr lang="en-US" dirty="0" smtClean="0"/>
              <a:t>On the other hand, there is no antitrust immunity for software mergers, and the Justice Department and the FTC correctly recognize that entry may be difficult because of high consumer switching costs and the intellectual property rights of incumbents.</a:t>
            </a:r>
          </a:p>
          <a:p>
            <a:r>
              <a:rPr lang="en-US" dirty="0" smtClean="0"/>
              <a:t> </a:t>
            </a:r>
            <a:r>
              <a:rPr lang="en-US" b="1" dirty="0" smtClean="0"/>
              <a:t>Several software mergers have indeed been challenged and then either abandoned or modified as a result: Adobe/Aldus in graphics software, Microsoft/Intuit in personal </a:t>
            </a:r>
            <a:r>
              <a:rPr lang="en-US" dirty="0" smtClean="0"/>
              <a:t>financial software, Silicon Graphics/Alias/</a:t>
            </a:r>
            <a:r>
              <a:rPr lang="en-US" dirty="0" err="1" smtClean="0"/>
              <a:t>Wavefront</a:t>
            </a:r>
            <a:r>
              <a:rPr lang="en-US" dirty="0" smtClean="0"/>
              <a:t> in high-end soft- ware for graphics workstations, Computer Associates/</a:t>
            </a:r>
            <a:r>
              <a:rPr lang="en-US" dirty="0" err="1" smtClean="0"/>
              <a:t>Legent</a:t>
            </a:r>
            <a:r>
              <a:rPr lang="en-US" dirty="0" smtClean="0"/>
              <a:t> in utility software for IBM mainframes, and Cadence/CCT in electronic design automation software.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r>
              <a:rPr lang="en-US" b="1" i="1" dirty="0" smtClean="0"/>
              <a:t>Cooperative Standard Setting </a:t>
            </a:r>
          </a:p>
          <a:p>
            <a:r>
              <a:rPr lang="en-US" b="1" dirty="0" smtClean="0"/>
              <a:t>Price fixing, collusion (agreement), cartels, and bid rigging are per se illegal in the United States and can constitute a criminal violation. This policy is not controversial. Collusion will be investigated and acted on by antitrust authorities. The problem comes in the gray area between "collusion" and "cooperation." </a:t>
            </a:r>
          </a:p>
          <a:p>
            <a:r>
              <a:rPr lang="en-US" dirty="0" smtClean="0"/>
              <a:t>In the area of information technology, we are most concerned about actual and perceived limits on firms agreeing to establish product standards. Product standards, interfaces, and compatibility are critical to the efficient flow of information and introduction of information technologies. It would be ironic, and troubling, if the antitrust laws, in the name of protecting competition and consumers, discouraged the creation and adoption of new products and technologies simply because they entail cooperation and agreements by competing firms.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and Information Policy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Antitrust refers to government policy to regulate or break up monopolies in order to promote free competition and attain the benefits that such competition can provide to the economy and to society as a whole.</a:t>
            </a:r>
          </a:p>
          <a:p>
            <a:r>
              <a:rPr lang="en-US" dirty="0" smtClean="0"/>
              <a:t>Since the government's rules inevitably affect industry participants, no executive in the network economy can afford to be ignorant of government information policy. As Jim Barksdale, CEO of Netscape, puts it: "Netscape joined the Technology Network because as an Internet company, we've observed first hand how government can help or hinder the technology industry. We've learned that working with the government is far more productive than trying to ignore it."1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lstStyle/>
          <a:p>
            <a:r>
              <a:rPr lang="en-US" dirty="0" smtClean="0"/>
              <a:t>While the antitrust authorities generally don't like rivals getting together to negotiate product characteristics, it is clear that the public interest is very often enhanced by standards agreements.</a:t>
            </a:r>
          </a:p>
          <a:p>
            <a:r>
              <a:rPr lang="en-US" dirty="0" smtClean="0"/>
              <a:t>If due to cooperation, technological development would be slowed down or impeded entirely, or that consumers would lose important compatibility benefits, then the antitrust authorities should condone, and even encourage, the standard setting.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lstStyle/>
          <a:p>
            <a:r>
              <a:rPr lang="en-US" b="1" i="1" dirty="0" smtClean="0"/>
              <a:t>Single-Firm Conduct</a:t>
            </a:r>
            <a:endParaRPr lang="en-US" dirty="0" smtClean="0"/>
          </a:p>
          <a:p>
            <a:r>
              <a:rPr lang="en-US" dirty="0" smtClean="0"/>
              <a:t>Mergers, joint ventures, and standard setting all involve more than one firm. Unilateral conduct can also run afoul of the antitrust laws, if it constitutes "monopolization." The hard part is distinguishing the firm that successfully competes, and thus gains a very large market share, from the firm that somehow crosses the line and gains a monopoly using tactics that are unfair, inefficient, or harmful to consumers, and thus illegal.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normAutofit fontScale="92500"/>
          </a:bodyPr>
          <a:lstStyle/>
          <a:p>
            <a:r>
              <a:rPr lang="en-US" dirty="0" smtClean="0"/>
              <a:t>Certain commercial practices are a red flag to antitrust authorities. Exclusive dealing provisions are in this category: a monopolist who </a:t>
            </a:r>
            <a:r>
              <a:rPr lang="en-US" dirty="0" smtClean="0"/>
              <a:t>insists </a:t>
            </a:r>
            <a:r>
              <a:rPr lang="en-US" dirty="0" smtClean="0"/>
              <a:t>that its customers not deal with its competitors is in for some tough questions. Tying is another suspect practice: a monopolist who insists that customers take another product if they want the monopolized item are likely to be challenged.</a:t>
            </a:r>
          </a:p>
          <a:p>
            <a:r>
              <a:rPr lang="en-US" dirty="0" smtClean="0"/>
              <a:t>The most visible recent example of a tying problem has been the battle between the Department of Justice and Microsoft over Internet Explorer. The legal discussion has focused on whether Internet Explorer is a separate product or merely part of an "integrated" operating system.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Implications for Strategy </a:t>
            </a:r>
            <a:br>
              <a:rPr lang="en-US" b="1" i="1" dirty="0" smtClean="0"/>
            </a:br>
            <a:endParaRPr lang="en-US" dirty="0"/>
          </a:p>
        </p:txBody>
      </p:sp>
      <p:sp>
        <p:nvSpPr>
          <p:cNvPr id="3" name="Content Placeholder 2"/>
          <p:cNvSpPr>
            <a:spLocks noGrp="1"/>
          </p:cNvSpPr>
          <p:nvPr>
            <p:ph sz="quarter" idx="1"/>
          </p:nvPr>
        </p:nvSpPr>
        <p:spPr/>
        <p:txBody>
          <a:bodyPr/>
          <a:lstStyle/>
          <a:p>
            <a:r>
              <a:rPr lang="en-US" dirty="0" smtClean="0"/>
              <a:t>For example, when Netscape complains that Microsoft will drive Netscape from the market by incorporating its own browser, Internet Explorer, into Windows, one must ask whether consumers will indeed benefit from a greater integration of the browser and the operating system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Telecommunications Regulation and Policy in Nepal</a:t>
            </a:r>
            <a:endParaRPr lang="en-US" dirty="0"/>
          </a:p>
        </p:txBody>
      </p:sp>
      <p:sp>
        <p:nvSpPr>
          <p:cNvPr id="3" name="Content Placeholder 2"/>
          <p:cNvSpPr>
            <a:spLocks noGrp="1"/>
          </p:cNvSpPr>
          <p:nvPr>
            <p:ph sz="quarter" idx="1"/>
          </p:nvPr>
        </p:nvSpPr>
        <p:spPr/>
        <p:txBody>
          <a:bodyPr/>
          <a:lstStyle/>
          <a:p>
            <a:r>
              <a:rPr lang="en-US" dirty="0" smtClean="0"/>
              <a:t>The recent telecommunication Act in Nepal is </a:t>
            </a:r>
            <a:r>
              <a:rPr lang="en-US" b="1" dirty="0" smtClean="0"/>
              <a:t>Telecommunication Policy, 2060 (2004)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normAutofit/>
          </a:bodyPr>
          <a:lstStyle/>
          <a:p>
            <a:r>
              <a:rPr lang="en-US" b="1" dirty="0" smtClean="0"/>
              <a:t>Telecommunication Policy, 2060 (2004) </a:t>
            </a:r>
          </a:p>
          <a:p>
            <a:r>
              <a:rPr lang="en-US" b="1" dirty="0" smtClean="0"/>
              <a:t>Objectives </a:t>
            </a:r>
          </a:p>
          <a:p>
            <a:r>
              <a:rPr lang="en-US" dirty="0" smtClean="0"/>
              <a:t>The main objective of the Telecommunication Policy is to create favorable environment in order to make the telecommunication service reliable and accessible to all people at the reasonable cost throughout the Kingdom in collaboration with the private sector </a:t>
            </a:r>
            <a:r>
              <a:rPr lang="en-US" dirty="0" err="1" smtClean="0"/>
              <a:t>et.al</a:t>
            </a:r>
            <a:r>
              <a:rPr lang="en-US" dirty="0" smtClean="0"/>
              <a:t> in order to support the social and economic development of the country. The following objectives have been determined in order to give support for accomplishment of this paramount objective.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order to bring the access of general public of rural and urban areas of the Kingdom to the telecommunication service, arrangement shall be made in a manner that the telecommunication service shall be available within the shouting distance in the </a:t>
            </a:r>
            <a:r>
              <a:rPr lang="en-US" dirty="0" err="1" smtClean="0"/>
              <a:t>inhabitated</a:t>
            </a:r>
            <a:r>
              <a:rPr lang="en-US" dirty="0" smtClean="0"/>
              <a:t> areas. </a:t>
            </a:r>
          </a:p>
          <a:p>
            <a:r>
              <a:rPr lang="en-US" dirty="0" smtClean="0"/>
              <a:t> The telecommunication service shall be made available to meet the demand in the urban areas of the Kingdom. Arrangement shall be made in a manner that the corporate telecommunication service shall be available to the business areas. </a:t>
            </a:r>
          </a:p>
          <a:p>
            <a:r>
              <a:rPr lang="en-US" dirty="0" smtClean="0"/>
              <a:t>Opportunity shall be provided to the consumers of the urban areas to choose service from various providers. Arrangement of opportunity to choose service accordingly shall be gradually extended in the rural areas also. </a:t>
            </a:r>
          </a:p>
          <a:p>
            <a:r>
              <a:rPr lang="en-US" dirty="0" smtClean="0"/>
              <a:t> Arrangement shall be made for getting opportunity to use appropriate information and communication technology for areas.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Strategy </a:t>
            </a:r>
          </a:p>
          <a:p>
            <a:r>
              <a:rPr lang="en-US" b="1" dirty="0" smtClean="0"/>
              <a:t>Universal Access to the Telecommunication Service  </a:t>
            </a:r>
            <a:r>
              <a:rPr lang="en-US" dirty="0" smtClean="0"/>
              <a:t>The telecommunication service shall be extended for universal access. The telecommunication service shall be made available to the consumers through the medium of shared telephone. For this, emphasis shall be given for the extension of telephony as fixed, mobile, etc. For extension of service, satellite system may also be used. Other services relating to information and communication technology shall be made available through the medium of Community </a:t>
            </a:r>
            <a:r>
              <a:rPr lang="en-US" dirty="0" err="1" smtClean="0"/>
              <a:t>Centres</a:t>
            </a:r>
            <a:r>
              <a:rPr lang="en-US" dirty="0" smtClean="0"/>
              <a:t>.</a:t>
            </a:r>
          </a:p>
          <a:p>
            <a:r>
              <a:rPr lang="en-US" dirty="0" smtClean="0"/>
              <a:t> </a:t>
            </a:r>
            <a:r>
              <a:rPr lang="en-US" b="1" dirty="0" smtClean="0"/>
              <a:t>Universal Service Obligation  </a:t>
            </a:r>
            <a:r>
              <a:rPr lang="en-US" dirty="0" smtClean="0"/>
              <a:t>The telecommunication service providers shall be required to provide service to any consumer of the urban areas on demand.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Development of Corporate Service </a:t>
            </a:r>
            <a:r>
              <a:rPr lang="en-US" dirty="0" smtClean="0"/>
              <a:t> In the urban areas, arrangement shall be made to provide the leased line, data and other similar corporate services to the government entities and private business enterprises through more than one service provider.  </a:t>
            </a:r>
          </a:p>
          <a:p>
            <a:r>
              <a:rPr lang="en-US" b="1" dirty="0" smtClean="0"/>
              <a:t>Liberalization of the Telecommunication Sector  </a:t>
            </a:r>
            <a:r>
              <a:rPr lang="en-US" dirty="0" smtClean="0"/>
              <a:t>The telecommunication sector has been fully opened for the service providers. However, the number of the service providers may be limited due to the radio spectrum. While providing directory service, the service provider shall be required to provide such service incorporating all consumers using the service.</a:t>
            </a:r>
          </a:p>
          <a:p>
            <a:r>
              <a:rPr lang="en-US" b="1" dirty="0" smtClean="0"/>
              <a:t>Open Licensing  Regime to be Applied  </a:t>
            </a:r>
            <a:r>
              <a:rPr lang="en-US" dirty="0" smtClean="0"/>
              <a:t>The open licensing regime shall be applied for providing opportunity to all service providers to enter into the telecommunication sector. Transparent procedures shall be applied for granting such license. Moreover, an environment for healthy competition shall be created.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Private Sector's Participation to be encouraged  </a:t>
            </a:r>
            <a:r>
              <a:rPr lang="en-US" dirty="0" smtClean="0"/>
              <a:t>The private sector's participation shall be encouraged for the telecommunication sector. Foreign investment shall be attracted. Arrangement shall be made to regularly inform the private sector about the particulars of reform undertaken in the telecommunication sector and about the opportunity available in this sector. </a:t>
            </a:r>
          </a:p>
          <a:p>
            <a:r>
              <a:rPr lang="en-US" b="1" dirty="0" smtClean="0"/>
              <a:t>To Enter into Information Society </a:t>
            </a:r>
            <a:r>
              <a:rPr lang="en-US" dirty="0" smtClean="0"/>
              <a:t> By arranging other necessary prerequisites such as extension of telecommunication service and drafting of Cyber Law, Nepal shall be made to enter into the Information Society in an effective manner.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POLICY OVERVIEW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There are </a:t>
            </a:r>
            <a:r>
              <a:rPr lang="en-US" dirty="0"/>
              <a:t>t</a:t>
            </a:r>
            <a:r>
              <a:rPr lang="en-US" dirty="0" smtClean="0"/>
              <a:t>hree major themes, each of which raises questions for government policy: </a:t>
            </a:r>
          </a:p>
          <a:p>
            <a:r>
              <a:rPr lang="en-US" b="1" dirty="0" smtClean="0"/>
              <a:t>Differentiation of products and prices</a:t>
            </a:r>
            <a:r>
              <a:rPr lang="en-US" dirty="0" smtClean="0"/>
              <a:t>. The high first-copy costs of information and information technology inevitably lead to price and product differentiation. </a:t>
            </a:r>
            <a:r>
              <a:rPr lang="en-US" b="1" dirty="0" smtClean="0"/>
              <a:t>Strategies involving mass customization, differential pricing, personalized content, and versioning are natural outcomes in such industries. However, these strategies raise antitrust issues about fair competition.</a:t>
            </a:r>
            <a:r>
              <a:rPr lang="en-US" dirty="0" smtClean="0"/>
              <a:t> Is it discriminatory to charge different users different prices for essentially the same product?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lstStyle/>
          <a:p>
            <a:r>
              <a:rPr lang="en-US" b="1" dirty="0" smtClean="0"/>
              <a:t>Appropriate Information and Communication Technology for the Users of the Rural Areas  </a:t>
            </a:r>
            <a:r>
              <a:rPr lang="en-US" dirty="0" smtClean="0"/>
              <a:t>Appropriate information and communication technology shall be made available as per the capacity and need of the users of the rural areas. In this connection, the information and communication technology that do not require special training and literacy based on radio, television and telephone shall be made available in collaboration with the private sector </a:t>
            </a:r>
            <a:r>
              <a:rPr lang="en-US" dirty="0" err="1" smtClean="0"/>
              <a:t>et.al</a:t>
            </a:r>
            <a:r>
              <a:rPr lang="en-US" dirty="0" smtClean="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Persons Who Are Engaged in the Development  Activities Shall be Caused to Use Information and Communication </a:t>
            </a:r>
            <a:r>
              <a:rPr lang="en-US" dirty="0" smtClean="0"/>
              <a:t>Technology Fully  In developmental activities such as rural development and infrastructure building work in order to bring effectiveness, the governmental and non- governmental person and entity shall be made obligated to extensively use the information and communication technology such as Internet by developing necessary capacity up to the district and village level. </a:t>
            </a:r>
          </a:p>
          <a:p>
            <a:r>
              <a:rPr lang="en-US" b="1" dirty="0" smtClean="0"/>
              <a:t>Commercialization of the Nepal Telecommunication Corporation  </a:t>
            </a:r>
            <a:r>
              <a:rPr lang="en-US" dirty="0" smtClean="0"/>
              <a:t>In connection with the commercialization of the Nepal Telecommunications Corporation, the Corporation has been converted into a company and the ownership of His Majesty's Government shall be gradually decreased. In order to enable it to face the increasing competition, various reform </a:t>
            </a:r>
            <a:r>
              <a:rPr lang="en-US" dirty="0" err="1" smtClean="0"/>
              <a:t>programmes</a:t>
            </a:r>
            <a:r>
              <a:rPr lang="en-US" dirty="0" smtClean="0"/>
              <a:t> shall be conducted to make the company proficient.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Institutional Development for Implementation of Policy </a:t>
            </a:r>
            <a:r>
              <a:rPr lang="en-US" dirty="0" smtClean="0"/>
              <a:t>  </a:t>
            </a:r>
          </a:p>
          <a:p>
            <a:r>
              <a:rPr lang="en-US" dirty="0" smtClean="0"/>
              <a:t>The institutional development shall be gradually set up by increasing human resource and economic capacity of the Ministry of Information and Communication and the Nepal Telecommunications Authority for successful implementation of the Telecommunication Policy. In connection with the formulation and implementation of policy and law pertaining to the information and communication technology, role and responsibility of the Ministry of Information and Communication and the Ministry of Science and Technology shall be clearly defined by avoiding duplication.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Policy</a:t>
            </a:r>
            <a:endParaRPr lang="en-US" dirty="0"/>
          </a:p>
        </p:txBody>
      </p:sp>
      <p:sp>
        <p:nvSpPr>
          <p:cNvPr id="3" name="Content Placeholder 2"/>
          <p:cNvSpPr>
            <a:spLocks noGrp="1"/>
          </p:cNvSpPr>
          <p:nvPr>
            <p:ph sz="quarter" idx="1"/>
          </p:nvPr>
        </p:nvSpPr>
        <p:spPr/>
        <p:txBody>
          <a:bodyPr/>
          <a:lstStyle/>
          <a:p>
            <a:r>
              <a:rPr lang="en-US" b="1" dirty="0" smtClean="0"/>
              <a:t>Economic Efficiency of the Telecommunication Sector  </a:t>
            </a:r>
          </a:p>
          <a:p>
            <a:r>
              <a:rPr lang="en-US" dirty="0" smtClean="0"/>
              <a:t>Emphasis shall be given to increase economic efficiency of the telecommunication sector by creating an environment that promotes healthy competition among the telecommunication service providers.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Rules/ Regulations, 2054 (1997) </a:t>
            </a:r>
            <a:endParaRPr lang="en-US" dirty="0"/>
          </a:p>
        </p:txBody>
      </p:sp>
      <p:sp>
        <p:nvSpPr>
          <p:cNvPr id="3" name="Content Placeholder 2"/>
          <p:cNvSpPr>
            <a:spLocks noGrp="1"/>
          </p:cNvSpPr>
          <p:nvPr>
            <p:ph sz="quarter" idx="1"/>
          </p:nvPr>
        </p:nvSpPr>
        <p:spPr/>
        <p:txBody>
          <a:bodyPr/>
          <a:lstStyle/>
          <a:p>
            <a:r>
              <a:rPr lang="en-US" b="1" dirty="0" smtClean="0"/>
              <a:t>Chapter - 3 Provisions relation to License </a:t>
            </a:r>
          </a:p>
          <a:p>
            <a:r>
              <a:rPr lang="en-US" b="1" dirty="0" smtClean="0"/>
              <a:t>Application to be submitted for License: </a:t>
            </a:r>
            <a:r>
              <a:rPr lang="en-US" dirty="0" smtClean="0"/>
              <a:t>(1) A person having capital, technical expertise and occupational competency within the time-limit set forth in a public notice published by the Authority shall submit an application also setting out the matters referred to in the notice, to the Authority, accompanied thereby the financial and technical study report on the telecommunication service which he/she desires to operate and operation plan.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Rules/ Regulations, 2054 (1997)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Capital, Technical Competency and Professional Efficiency Required to Obtain License:</a:t>
            </a:r>
          </a:p>
          <a:p>
            <a:r>
              <a:rPr lang="en-US" b="1" dirty="0" smtClean="0"/>
              <a:t>Matters to be Set Out in Financial and Technical Study Report and Operation Plan</a:t>
            </a:r>
            <a:r>
              <a:rPr lang="en-US" dirty="0" smtClean="0"/>
              <a:t>: The applicant shall mandatorily set out, the following:</a:t>
            </a:r>
          </a:p>
          <a:p>
            <a:r>
              <a:rPr lang="en-US" dirty="0" smtClean="0"/>
              <a:t>(a) Amount required to operate the telecommunication service, (</a:t>
            </a:r>
            <a:r>
              <a:rPr lang="en-US" dirty="0" err="1" smtClean="0"/>
              <a:t>b</a:t>
            </a:r>
            <a:r>
              <a:rPr lang="en-US" dirty="0" smtClean="0"/>
              <a:t>) Investment capacity, (</a:t>
            </a:r>
            <a:r>
              <a:rPr lang="en-US" dirty="0" err="1" smtClean="0"/>
              <a:t>c</a:t>
            </a:r>
            <a:r>
              <a:rPr lang="en-US" dirty="0" smtClean="0"/>
              <a:t>) Telecommunication system, its quality standards and capacity, to be used for the telecommunication service, (</a:t>
            </a:r>
            <a:r>
              <a:rPr lang="en-US" dirty="0" err="1" smtClean="0"/>
              <a:t>d</a:t>
            </a:r>
            <a:r>
              <a:rPr lang="en-US" dirty="0" smtClean="0"/>
              <a:t>) If the land is to be acquired while operating the telecommunication service, that matter, and if compensation (</a:t>
            </a:r>
            <a:r>
              <a:rPr lang="en-US" dirty="0" err="1" smtClean="0"/>
              <a:t>muwabja</a:t>
            </a:r>
            <a:r>
              <a:rPr lang="en-US" dirty="0" smtClean="0"/>
              <a:t>) is to be provided, the amount of compensation, (</a:t>
            </a:r>
            <a:r>
              <a:rPr lang="en-US" dirty="0" err="1" smtClean="0"/>
              <a:t>e</a:t>
            </a:r>
            <a:r>
              <a:rPr lang="en-US" dirty="0" smtClean="0"/>
              <a:t>) If any agreement it to be made with any person or </a:t>
            </a:r>
            <a:r>
              <a:rPr lang="en-US" dirty="0" err="1" smtClean="0"/>
              <a:t>organisation</a:t>
            </a:r>
            <a:r>
              <a:rPr lang="en-US" dirty="0" smtClean="0"/>
              <a:t>, the matters of the agreement, (</a:t>
            </a:r>
            <a:r>
              <a:rPr lang="en-US" dirty="0" err="1" smtClean="0"/>
              <a:t>f</a:t>
            </a:r>
            <a:r>
              <a:rPr lang="en-US" dirty="0" smtClean="0"/>
              <a:t>) Mode of operation of the telecommunication service, (</a:t>
            </a:r>
            <a:r>
              <a:rPr lang="en-US" dirty="0" err="1" smtClean="0"/>
              <a:t>g</a:t>
            </a:r>
            <a:r>
              <a:rPr lang="en-US" dirty="0" smtClean="0"/>
              <a:t>) Amount of fees to be collected from the customers for the operation of the telecommunication service.</a:t>
            </a:r>
          </a:p>
          <a:p>
            <a:r>
              <a:rPr lang="en-US" b="1" dirty="0" smtClean="0"/>
              <a:t>Then the telecom provides or Issues the License: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Rules/ Regulations, 2054 (1997) </a:t>
            </a:r>
            <a:endParaRPr lang="en-US" dirty="0"/>
          </a:p>
        </p:txBody>
      </p:sp>
      <p:sp>
        <p:nvSpPr>
          <p:cNvPr id="3" name="Content Placeholder 2"/>
          <p:cNvSpPr>
            <a:spLocks noGrp="1"/>
          </p:cNvSpPr>
          <p:nvPr>
            <p:ph sz="quarter" idx="1"/>
          </p:nvPr>
        </p:nvSpPr>
        <p:spPr/>
        <p:txBody>
          <a:bodyPr/>
          <a:lstStyle/>
          <a:p>
            <a:r>
              <a:rPr lang="en-US" b="1" dirty="0" smtClean="0"/>
              <a:t>Chapter - 4 Renewal, Amendment and Transfer of License</a:t>
            </a:r>
          </a:p>
          <a:p>
            <a:r>
              <a:rPr lang="en-US" b="1" dirty="0" smtClean="0"/>
              <a:t>Validity and Renewal of License- </a:t>
            </a:r>
            <a:r>
              <a:rPr lang="en-US" dirty="0" smtClean="0"/>
              <a:t>the license can be valid for the tenure of 5 years along with the facility of renewal on the basis of some fines and charges</a:t>
            </a:r>
          </a:p>
          <a:p>
            <a:r>
              <a:rPr lang="en-US" b="1" dirty="0" smtClean="0"/>
              <a:t>License may be Amended:  </a:t>
            </a:r>
            <a:r>
              <a:rPr lang="en-US" dirty="0" smtClean="0"/>
              <a:t>The Licensee who deems it necessary to amend any matter mentioned in a License shall submit an application to the Authority in a format and amend accordingly.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Rules/ Regulations, 2054 (1997) </a:t>
            </a:r>
            <a:endParaRPr lang="en-US" dirty="0"/>
          </a:p>
        </p:txBody>
      </p:sp>
      <p:sp>
        <p:nvSpPr>
          <p:cNvPr id="3" name="Content Placeholder 2"/>
          <p:cNvSpPr>
            <a:spLocks noGrp="1"/>
          </p:cNvSpPr>
          <p:nvPr>
            <p:ph sz="quarter" idx="1"/>
          </p:nvPr>
        </p:nvSpPr>
        <p:spPr/>
        <p:txBody>
          <a:bodyPr/>
          <a:lstStyle/>
          <a:p>
            <a:r>
              <a:rPr lang="en-US" b="1" dirty="0" smtClean="0"/>
              <a:t>Sale or Transfer of License: (</a:t>
            </a:r>
            <a:r>
              <a:rPr lang="en-US" dirty="0" smtClean="0"/>
              <a:t>1) A person who desires to give or receive a License by conveying the title by way of sale or otherwise shall have to make a joint application to the Authority in a format for approval, setting out the mutually settled terms and restrictions.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Rules/ Regulations, 2054 (1997)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Chapter – 5 Terms to be Abided by Licensee:</a:t>
            </a:r>
          </a:p>
          <a:p>
            <a:r>
              <a:rPr lang="en-US" dirty="0" smtClean="0"/>
              <a:t>(1) The Licensee shall have to abide by the following terms, in addition to the terms set forth in the Act and these Rules:- </a:t>
            </a:r>
          </a:p>
          <a:p>
            <a:r>
              <a:rPr lang="en-US" dirty="0" smtClean="0"/>
              <a:t>(a) To provide telecommunication service to the customers by using machine and equipment on telecommunication of the quality standard specified by the Authority.</a:t>
            </a:r>
          </a:p>
          <a:p>
            <a:r>
              <a:rPr lang="en-US" dirty="0" smtClean="0"/>
              <a:t> (</a:t>
            </a:r>
            <a:r>
              <a:rPr lang="en-US" dirty="0" err="1" smtClean="0"/>
              <a:t>b</a:t>
            </a:r>
            <a:r>
              <a:rPr lang="en-US" dirty="0" smtClean="0"/>
              <a:t>) To operate telecommunication service in accordance with the minimum standard specified by the Authority from time to time.</a:t>
            </a:r>
          </a:p>
          <a:p>
            <a:r>
              <a:rPr lang="en-US" dirty="0" smtClean="0"/>
              <a:t> (</a:t>
            </a:r>
            <a:r>
              <a:rPr lang="en-US" dirty="0" err="1" smtClean="0"/>
              <a:t>c</a:t>
            </a:r>
            <a:r>
              <a:rPr lang="en-US" dirty="0" smtClean="0"/>
              <a:t>) Not to use the telecommunication machine and equipment installed by another Licensee without the consent of such Licensee.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Telecommunication Rules/ Regulations, 2054 (1997)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t>
            </a:r>
            <a:r>
              <a:rPr lang="en-US" dirty="0" err="1" smtClean="0"/>
              <a:t>f</a:t>
            </a:r>
            <a:r>
              <a:rPr lang="en-US" dirty="0" smtClean="0"/>
              <a:t>) To provide the telecommunication service in conformity with the agreement made with the customer, while distributing the telecommunication service to the customer. </a:t>
            </a:r>
          </a:p>
          <a:p>
            <a:r>
              <a:rPr lang="en-US" dirty="0" smtClean="0"/>
              <a:t>(</a:t>
            </a:r>
            <a:r>
              <a:rPr lang="en-US" dirty="0" err="1" smtClean="0"/>
              <a:t>g</a:t>
            </a:r>
            <a:r>
              <a:rPr lang="en-US" dirty="0" smtClean="0"/>
              <a:t>) To operate telecommunication service by using only the frequency specified in the License for the telecommunication service in which frequency is used. (</a:t>
            </a:r>
          </a:p>
          <a:p>
            <a:r>
              <a:rPr lang="en-US" dirty="0" err="1" smtClean="0"/>
              <a:t>h</a:t>
            </a:r>
            <a:r>
              <a:rPr lang="en-US" dirty="0" smtClean="0"/>
              <a:t>) If the telecommunication service provided to the customer suffers disorder due to any reason, to repair and maintain it free of cost in conformity with the standards prescribed by the Authority. </a:t>
            </a:r>
          </a:p>
          <a:p>
            <a:r>
              <a:rPr lang="en-US" dirty="0" smtClean="0"/>
              <a:t>(</a:t>
            </a:r>
            <a:r>
              <a:rPr lang="en-US" dirty="0" err="1" smtClean="0"/>
              <a:t>i</a:t>
            </a:r>
            <a:r>
              <a:rPr lang="en-US" dirty="0" smtClean="0"/>
              <a:t>) To publish materials on telecommunication, including telephone directory for the convenience and information of the customers.</a:t>
            </a:r>
            <a:endParaRPr lang="en-US" smtClean="0"/>
          </a:p>
          <a:p>
            <a:r>
              <a:rPr lang="en-US" smtClean="0"/>
              <a:t>(</a:t>
            </a:r>
            <a:r>
              <a:rPr lang="en-US" dirty="0" err="1" smtClean="0"/>
              <a:t>j</a:t>
            </a:r>
            <a:r>
              <a:rPr lang="en-US" dirty="0" smtClean="0"/>
              <a:t>) To operate the telecommunication service in conformity with the minimum standards prescribed by the International Telecommunication Union (I.T.U.) regarding the operation of the telecommunication service.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POLICY OVERVIEW </a:t>
            </a:r>
            <a:endParaRPr lang="en-US" dirty="0"/>
          </a:p>
        </p:txBody>
      </p:sp>
      <p:sp>
        <p:nvSpPr>
          <p:cNvPr id="3" name="Content Placeholder 2"/>
          <p:cNvSpPr>
            <a:spLocks noGrp="1"/>
          </p:cNvSpPr>
          <p:nvPr>
            <p:ph sz="quarter" idx="1"/>
          </p:nvPr>
        </p:nvSpPr>
        <p:spPr/>
        <p:txBody>
          <a:bodyPr>
            <a:normAutofit/>
          </a:bodyPr>
          <a:lstStyle/>
          <a:p>
            <a:r>
              <a:rPr lang="en-US" b="1" dirty="0" smtClean="0"/>
              <a:t>Lock-in</a:t>
            </a:r>
            <a:r>
              <a:rPr lang="en-US" dirty="0" smtClean="0"/>
              <a:t>. Since information products work together in systems, switching any single product can be very costly to users. The lock-in that results from such switching costs confers a huge competitive advantage on firms that know how to take advantage of it. This leads to concerns about the nature of competition. What tactics are counted as "fair" and "unfair" competition with lock-in? Will you be branded an aftermarket monopolist under antitrust law if you are the sole supplier to some locked-in customers? If you are such a "monopolist," how will your strategic choices be limited?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POLICY OVERVIEW </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Positive feedback. </a:t>
            </a:r>
            <a:r>
              <a:rPr lang="en-US" dirty="0" smtClean="0"/>
              <a:t>Positive feedback based on network externalities is ubiquitous in the information economy. Winner-take-all competition and standards battles are common as rivals vie for temporary market control. </a:t>
            </a:r>
            <a:r>
              <a:rPr lang="en-US" b="1" dirty="0" smtClean="0"/>
              <a:t>If you agree to cooperate with your rivals to establish standards, you run the risk of violating laws against cartels and of collusion.</a:t>
            </a:r>
            <a:r>
              <a:rPr lang="en-US" dirty="0" smtClean="0"/>
              <a:t> Alternatively, if you compete and win, you may be guilty of monopolization, depending on the tactics you employed to gain or keep control over the market. Even if you avoid antitrust entanglements, you may have to deal with regulatory agencies such as the NTC.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PRICE DIFFERENTIATION </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a:t>D</a:t>
            </a:r>
            <a:r>
              <a:rPr lang="en-US" dirty="0" smtClean="0"/>
              <a:t>ifferential pricing was a natural way to recover the high fixed costs of information and information technology. However, the Robinson-</a:t>
            </a:r>
            <a:r>
              <a:rPr lang="en-US" dirty="0" err="1" smtClean="0"/>
              <a:t>Patman</a:t>
            </a:r>
            <a:r>
              <a:rPr lang="en-US" dirty="0" smtClean="0"/>
              <a:t> Act of 1936 says that such price discrimination is illegal if it "effectively lessens competition," and many antitrust cases have been brought on these grounds. For example, a group of pharmaceutical drug manufacturers has been facing a massive antitrust action the past several years in part because they each set drug prices lower for hospitals than for retail drug stores. </a:t>
            </a:r>
            <a:r>
              <a:rPr lang="en-US" dirty="0" err="1" smtClean="0"/>
              <a:t>TheRobinson-Patman</a:t>
            </a:r>
            <a:r>
              <a:rPr lang="en-US" dirty="0" smtClean="0"/>
              <a:t> Act has been widely criticized on both legal and economic grounds, but it's the law.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PRICE DIFFERENTIATION </a:t>
            </a:r>
          </a:p>
        </p:txBody>
      </p:sp>
      <p:sp>
        <p:nvSpPr>
          <p:cNvPr id="3" name="Content Placeholder 2"/>
          <p:cNvSpPr>
            <a:spLocks noGrp="1"/>
          </p:cNvSpPr>
          <p:nvPr>
            <p:ph sz="quarter" idx="1"/>
          </p:nvPr>
        </p:nvSpPr>
        <p:spPr/>
        <p:txBody>
          <a:bodyPr/>
          <a:lstStyle/>
          <a:p>
            <a:r>
              <a:rPr lang="en-US" dirty="0" smtClean="0"/>
              <a:t>Don't panic. Clearly, differential pricing is standard operating practice for information products. There are three primary legal arguments that render the vast majority of price differentiation immune </a:t>
            </a:r>
            <a:r>
              <a:rPr lang="en-US" smtClean="0"/>
              <a:t>from successful </a:t>
            </a:r>
            <a:r>
              <a:rPr lang="en-US" dirty="0" smtClean="0"/>
              <a:t>legal challenge: </a:t>
            </a:r>
          </a:p>
          <a:p>
            <a:r>
              <a:rPr lang="en-US" dirty="0" smtClean="0"/>
              <a:t>• You are allowed to set lower prices that result from lower costs. </a:t>
            </a:r>
          </a:p>
          <a:p>
            <a:r>
              <a:rPr lang="en-US" dirty="0" smtClean="0"/>
              <a:t>• You are allowed to set differential prices to meet the competition. </a:t>
            </a:r>
          </a:p>
          <a:p>
            <a:r>
              <a:rPr lang="en-US" dirty="0" smtClean="0"/>
              <a:t>• Differential pricing is only questionable if it "lessens competition."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PRICE DIFFERENTIATION </a:t>
            </a:r>
          </a:p>
        </p:txBody>
      </p:sp>
      <p:sp>
        <p:nvSpPr>
          <p:cNvPr id="3" name="Content Placeholder 2"/>
          <p:cNvSpPr>
            <a:spLocks noGrp="1"/>
          </p:cNvSpPr>
          <p:nvPr>
            <p:ph sz="quarter" idx="1"/>
          </p:nvPr>
        </p:nvSpPr>
        <p:spPr/>
        <p:txBody>
          <a:bodyPr>
            <a:normAutofit fontScale="92500" lnSpcReduction="20000"/>
          </a:bodyPr>
          <a:lstStyle/>
          <a:p>
            <a:r>
              <a:rPr lang="en-US" dirty="0" smtClean="0"/>
              <a:t>It is true that in some cases differential pricing can serve as an anticompetitive strategy, but </a:t>
            </a:r>
            <a:r>
              <a:rPr lang="en-US" b="1" dirty="0" smtClean="0"/>
              <a:t>price discrimination for information goods is often positively beneficial to groups receiving discounts.</a:t>
            </a:r>
          </a:p>
          <a:p>
            <a:r>
              <a:rPr lang="en-US" dirty="0" smtClean="0"/>
              <a:t>From the economic point of view, the critical question to ask is whether differential pricing allows the producer to sell to markets that otherwise would not be served.</a:t>
            </a:r>
          </a:p>
          <a:p>
            <a:r>
              <a:rPr lang="en-US" dirty="0" smtClean="0"/>
              <a:t>If film producers had to set one price for first-run movies in all countries, only the high-income countries could afford to go to the movies. When they can set high prices for high-income countries and low prices for low-income countries, they are able to serve groups of consumers who would otherwise not be able to purchase the product.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COMPETITION POLICY </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Most competition laws are pretty vague. The Sherman Act (1890) makes it illegal to "monopolize" a market. The Clayton Act (1914) prevents mergers likely to "substantially lessen competition." FCC regulations refer to the "public interest.”</a:t>
            </a:r>
          </a:p>
          <a:p>
            <a:r>
              <a:rPr lang="en-US" dirty="0" smtClean="0"/>
              <a:t>The underlying principle guiding antitrust law is the protection of competition as a process. </a:t>
            </a:r>
            <a:r>
              <a:rPr lang="en-US" b="1" dirty="0" smtClean="0"/>
              <a:t>If a single firm is victorious and gains a monopoly position based on offering low prices and superior product quality, the competitive process has worked just fine. </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481</TotalTime>
  <Words>3839</Words>
  <Application>Microsoft Office PowerPoint</Application>
  <PresentationFormat>On-screen Show (4:3)</PresentationFormat>
  <Paragraphs>128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Antitrust and Information Policy</vt:lpstr>
      <vt:lpstr>Antitrust and Information Policy</vt:lpstr>
      <vt:lpstr>POLICY OVERVIEW </vt:lpstr>
      <vt:lpstr>POLICY OVERVIEW </vt:lpstr>
      <vt:lpstr>POLICY OVERVIEW </vt:lpstr>
      <vt:lpstr>PRICE DIFFERENTIATION  </vt:lpstr>
      <vt:lpstr>PRICE DIFFERENTIATION </vt:lpstr>
      <vt:lpstr>PRICE DIFFERENTIATION </vt:lpstr>
      <vt:lpstr>COMPETITION POLICY  </vt:lpstr>
      <vt:lpstr>COMPETITION POLICY  </vt:lpstr>
      <vt:lpstr>COMPETITION POLICY  </vt:lpstr>
      <vt:lpstr>COMPETITION POLICY  </vt:lpstr>
      <vt:lpstr>Implications for Strategy  </vt:lpstr>
      <vt:lpstr>Implications for Strategy  </vt:lpstr>
      <vt:lpstr>PowerPoint Presentation</vt:lpstr>
      <vt:lpstr>Implications for Strategy  </vt:lpstr>
      <vt:lpstr>Implications for Strategy  </vt:lpstr>
      <vt:lpstr>Implications for Strategy  </vt:lpstr>
      <vt:lpstr>Implications for Strategy  </vt:lpstr>
      <vt:lpstr>Implications for Strategy  </vt:lpstr>
      <vt:lpstr>Implications for Strategy  </vt:lpstr>
      <vt:lpstr>Implications for Strategy  </vt:lpstr>
      <vt:lpstr>Implications for Strategy  </vt:lpstr>
      <vt:lpstr>Telecommunications Regulation and Policy in Nepal</vt:lpstr>
      <vt:lpstr>Telecommunication Policy</vt:lpstr>
      <vt:lpstr>Telecommunication Policy</vt:lpstr>
      <vt:lpstr>Telecommunication Policy</vt:lpstr>
      <vt:lpstr>Telecommunication Policy</vt:lpstr>
      <vt:lpstr>Telecommunication Policy</vt:lpstr>
      <vt:lpstr>Telecommunication Policy</vt:lpstr>
      <vt:lpstr>Telecommunication Policy</vt:lpstr>
      <vt:lpstr>Telecommunication Policy</vt:lpstr>
      <vt:lpstr>Telecommunication Policy</vt:lpstr>
      <vt:lpstr>Telecommunication Rules/ Regulations, 2054 (1997) </vt:lpstr>
      <vt:lpstr>Telecommunication Rules/ Regulations, 2054 (1997) </vt:lpstr>
      <vt:lpstr>Telecommunication Rules/ Regulations, 2054 (1997) </vt:lpstr>
      <vt:lpstr>Telecommunication Rules/ Regulations, 2054 (1997) </vt:lpstr>
      <vt:lpstr>Telecommunication Rules/ Regulations, 2054 (1997) </vt:lpstr>
      <vt:lpstr>Telecommunication Rules/ Regulations, 2054 (1997) </vt:lpstr>
    </vt:vector>
  </TitlesOfParts>
  <Company>Rajiv Sharma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Antitrust and Information Policy</dc:title>
  <dc:creator>Human Click</dc:creator>
  <cp:lastModifiedBy>DONGOL</cp:lastModifiedBy>
  <cp:revision>87</cp:revision>
  <dcterms:created xsi:type="dcterms:W3CDTF">2017-06-06T05:46:32Z</dcterms:created>
  <dcterms:modified xsi:type="dcterms:W3CDTF">2019-05-19T07:07:51Z</dcterms:modified>
</cp:coreProperties>
</file>