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4" r:id="rId23"/>
    <p:sldId id="285" r:id="rId24"/>
  </p:sldIdLst>
  <p:sldSz cx="9144000" cy="5715000" type="screen16x10"/>
  <p:notesSz cx="6858000" cy="9144000"/>
  <p:defaultTextStyle>
    <a:defPPr>
      <a:defRPr lang="en-US"/>
    </a:defPPr>
    <a:lvl1pPr marL="0" algn="l" defTabSz="8163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408152" algn="l" defTabSz="8163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816303" algn="l" defTabSz="8163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224455" algn="l" defTabSz="8163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632606" algn="l" defTabSz="8163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040758" algn="l" defTabSz="8163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448910" algn="l" defTabSz="8163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857062" algn="l" defTabSz="8163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265213" algn="l" defTabSz="81630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212" y="-1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816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79261"/>
            <a:ext cx="4040188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52" indent="0">
              <a:buNone/>
              <a:defRPr sz="1800" b="1"/>
            </a:lvl2pPr>
            <a:lvl3pPr marL="816303" indent="0">
              <a:buNone/>
              <a:defRPr sz="1500" b="1"/>
            </a:lvl3pPr>
            <a:lvl4pPr marL="1224455" indent="0">
              <a:buNone/>
              <a:defRPr sz="1400" b="1"/>
            </a:lvl4pPr>
            <a:lvl5pPr marL="1632606" indent="0">
              <a:buNone/>
              <a:defRPr sz="1400" b="1"/>
            </a:lvl5pPr>
            <a:lvl6pPr marL="2040758" indent="0">
              <a:buNone/>
              <a:defRPr sz="1400" b="1"/>
            </a:lvl6pPr>
            <a:lvl7pPr marL="2448910" indent="0">
              <a:buNone/>
              <a:defRPr sz="1400" b="1"/>
            </a:lvl7pPr>
            <a:lvl8pPr marL="2857062" indent="0">
              <a:buNone/>
              <a:defRPr sz="1400" b="1"/>
            </a:lvl8pPr>
            <a:lvl9pPr marL="326521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52" indent="0">
              <a:buNone/>
              <a:defRPr sz="1800" b="1"/>
            </a:lvl2pPr>
            <a:lvl3pPr marL="816303" indent="0">
              <a:buNone/>
              <a:defRPr sz="1500" b="1"/>
            </a:lvl3pPr>
            <a:lvl4pPr marL="1224455" indent="0">
              <a:buNone/>
              <a:defRPr sz="1400" b="1"/>
            </a:lvl4pPr>
            <a:lvl5pPr marL="1632606" indent="0">
              <a:buNone/>
              <a:defRPr sz="1400" b="1"/>
            </a:lvl5pPr>
            <a:lvl6pPr marL="2040758" indent="0">
              <a:buNone/>
              <a:defRPr sz="1400" b="1"/>
            </a:lvl6pPr>
            <a:lvl7pPr marL="2448910" indent="0">
              <a:buNone/>
              <a:defRPr sz="1400" b="1"/>
            </a:lvl7pPr>
            <a:lvl8pPr marL="2857062" indent="0">
              <a:buNone/>
              <a:defRPr sz="1400" b="1"/>
            </a:lvl8pPr>
            <a:lvl9pPr marL="326521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27545"/>
            <a:ext cx="5111751" cy="487759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9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08152" indent="0">
              <a:buNone/>
              <a:defRPr sz="1000"/>
            </a:lvl2pPr>
            <a:lvl3pPr marL="816303" indent="0">
              <a:buNone/>
              <a:defRPr sz="900"/>
            </a:lvl3pPr>
            <a:lvl4pPr marL="1224455" indent="0">
              <a:buNone/>
              <a:defRPr sz="900"/>
            </a:lvl4pPr>
            <a:lvl5pPr marL="1632606" indent="0">
              <a:buNone/>
              <a:defRPr sz="900"/>
            </a:lvl5pPr>
            <a:lvl6pPr marL="2040758" indent="0">
              <a:buNone/>
              <a:defRPr sz="900"/>
            </a:lvl6pPr>
            <a:lvl7pPr marL="2448910" indent="0">
              <a:buNone/>
              <a:defRPr sz="900"/>
            </a:lvl7pPr>
            <a:lvl8pPr marL="2857062" indent="0">
              <a:buNone/>
              <a:defRPr sz="900"/>
            </a:lvl8pPr>
            <a:lvl9pPr marL="32652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800"/>
            </a:lvl1pPr>
            <a:lvl2pPr marL="408152" indent="0">
              <a:buNone/>
              <a:defRPr sz="2500"/>
            </a:lvl2pPr>
            <a:lvl3pPr marL="816303" indent="0">
              <a:buNone/>
              <a:defRPr sz="2200"/>
            </a:lvl3pPr>
            <a:lvl4pPr marL="1224455" indent="0">
              <a:buNone/>
              <a:defRPr sz="1800"/>
            </a:lvl4pPr>
            <a:lvl5pPr marL="1632606" indent="0">
              <a:buNone/>
              <a:defRPr sz="1800"/>
            </a:lvl5pPr>
            <a:lvl6pPr marL="2040758" indent="0">
              <a:buNone/>
              <a:defRPr sz="1800"/>
            </a:lvl6pPr>
            <a:lvl7pPr marL="2448910" indent="0">
              <a:buNone/>
              <a:defRPr sz="1800"/>
            </a:lvl7pPr>
            <a:lvl8pPr marL="2857062" indent="0">
              <a:buNone/>
              <a:defRPr sz="1800"/>
            </a:lvl8pPr>
            <a:lvl9pPr marL="3265213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5"/>
            <a:ext cx="5486400" cy="670719"/>
          </a:xfrm>
        </p:spPr>
        <p:txBody>
          <a:bodyPr/>
          <a:lstStyle>
            <a:lvl1pPr marL="0" indent="0">
              <a:buNone/>
              <a:defRPr sz="1300"/>
            </a:lvl1pPr>
            <a:lvl2pPr marL="408152" indent="0">
              <a:buNone/>
              <a:defRPr sz="1000"/>
            </a:lvl2pPr>
            <a:lvl3pPr marL="816303" indent="0">
              <a:buNone/>
              <a:defRPr sz="900"/>
            </a:lvl3pPr>
            <a:lvl4pPr marL="1224455" indent="0">
              <a:buNone/>
              <a:defRPr sz="900"/>
            </a:lvl4pPr>
            <a:lvl5pPr marL="1632606" indent="0">
              <a:buNone/>
              <a:defRPr sz="900"/>
            </a:lvl5pPr>
            <a:lvl6pPr marL="2040758" indent="0">
              <a:buNone/>
              <a:defRPr sz="900"/>
            </a:lvl6pPr>
            <a:lvl7pPr marL="2448910" indent="0">
              <a:buNone/>
              <a:defRPr sz="900"/>
            </a:lvl7pPr>
            <a:lvl8pPr marL="2857062" indent="0">
              <a:buNone/>
              <a:defRPr sz="900"/>
            </a:lvl8pPr>
            <a:lvl9pPr marL="32652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81630" tIns="40815" rIns="81630" bIns="408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81630" tIns="40815" rIns="81630" bIns="408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30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15" indent="-306115" algn="l" defTabSz="81630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46" indent="-255094" algn="l" defTabSz="816303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79" indent="-204075" algn="l" defTabSz="81630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30" indent="-204075" algn="l" defTabSz="81630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83" indent="-204075" algn="l" defTabSz="81630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835" indent="-204075" algn="l" defTabSz="81630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86" indent="-204075" algn="l" defTabSz="81630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137" indent="-204075" algn="l" defTabSz="81630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289" indent="-204075" algn="l" defTabSz="81630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0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2" algn="l" defTabSz="81630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3" algn="l" defTabSz="81630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55" algn="l" defTabSz="81630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06" algn="l" defTabSz="81630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58" algn="l" defTabSz="81630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10" algn="l" defTabSz="81630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62" algn="l" defTabSz="81630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13" algn="l" defTabSz="81630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Business Plan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"/>
            <a:ext cx="8229600" cy="4838437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4. Describing the Venture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11" descr="Describing the Ven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76300"/>
            <a:ext cx="87915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45336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5. Operations/Production Plan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All businesses (manufacturing or nonmanufacturing) should include an operations plan as part of the business plan.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It goes beyond the manufacturing process.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Describes the flow of goods and services from production to the customer.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major distinction between services and manufactured goods is services involve intangible performances.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Issues for Operational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4" descr="prop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613" y="1104900"/>
            <a:ext cx="871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7700"/>
            <a:ext cx="8229600" cy="44574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6. Marketing Plan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It describes market conditions and strategy related to </a:t>
            </a:r>
            <a:r>
              <a:rPr lang="en-US" b="1" dirty="0" smtClean="0">
                <a:solidFill>
                  <a:srgbClr val="C00000"/>
                </a:solidFill>
              </a:rPr>
              <a:t>how the product/service will be distributed, priced, and promoted.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Marketing research evidence to support any of the marketing decision strategies as well as for forecasting sales should be described in this section.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Potential investors regard the marketing plan as critical to the success of the new venture.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45336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7. Organizational Plan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It describes the </a:t>
            </a:r>
            <a:r>
              <a:rPr lang="en-US" b="1" dirty="0" smtClean="0">
                <a:solidFill>
                  <a:srgbClr val="C00000"/>
                </a:solidFill>
              </a:rPr>
              <a:t>form of ownership and lines of authority and responsibility of members </a:t>
            </a:r>
            <a:r>
              <a:rPr lang="en-US" dirty="0" smtClean="0">
                <a:solidFill>
                  <a:srgbClr val="002060"/>
                </a:solidFill>
              </a:rPr>
              <a:t>of new venture.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In case of a partnership, the terms of the partnership should be included.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In case of a corporation, the following should be included: 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Shares of stock authorized and share options.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Names, addresses, and resumes of directors and officers. 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Organization chart.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"/>
            <a:ext cx="8229600" cy="460983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8. Assessment of Risk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Identifies potential hazards and alternative strategies to meet goals and objectives.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entrepreneur should indicate: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Potential risks to the new venture. 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Impact of the risks.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Strategy to prevent, minimize, or respond to the risk.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Major risks could result from: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Competitor’s reaction.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Weaknesses in marketing/ production/ management team.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New advances in technology.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4686037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9. Financial Plan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It contains </a:t>
            </a:r>
            <a:r>
              <a:rPr lang="en-US" b="1" dirty="0" smtClean="0">
                <a:solidFill>
                  <a:srgbClr val="C00000"/>
                </a:solidFill>
              </a:rPr>
              <a:t>projections of key financial data that determine economic feasibility and necessary financial investment commitment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It should contain: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Summarized forecasted sales and appropriate expenses for at least the first three years.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Cash flow figures for three years. 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Projected balance sheet.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"/>
            <a:ext cx="8229600" cy="4762237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10. Appendix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It contains any </a:t>
            </a:r>
            <a:r>
              <a:rPr lang="en-US" b="1" dirty="0" smtClean="0">
                <a:solidFill>
                  <a:srgbClr val="C00000"/>
                </a:solidFill>
              </a:rPr>
              <a:t>backup material </a:t>
            </a:r>
            <a:r>
              <a:rPr lang="en-US" dirty="0" smtClean="0">
                <a:solidFill>
                  <a:srgbClr val="002060"/>
                </a:solidFill>
              </a:rPr>
              <a:t>that is not necessary in the text of the document.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It may include: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Letters from customers, distributors, or subcontractors.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Secondary data or primary research data used to support plan decisions.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Leases, contracts, or other types of agreements. 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Price lists from suppliers and competitors.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The Marketing Plan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Purpose </a:t>
            </a:r>
            <a:r>
              <a:rPr lang="en-US" b="1" dirty="0" smtClean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Timing of the Marketing </a:t>
            </a:r>
            <a:r>
              <a:rPr lang="en-US" b="1" dirty="0" smtClean="0">
                <a:solidFill>
                  <a:srgbClr val="002060"/>
                </a:solidFill>
              </a:rPr>
              <a:t>Plan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The marketing plan establishes </a:t>
            </a:r>
            <a:r>
              <a:rPr lang="en-US" b="1" dirty="0" smtClean="0">
                <a:solidFill>
                  <a:srgbClr val="C00000"/>
                </a:solidFill>
              </a:rPr>
              <a:t>how the entrepreneur will effectively compete and operate in </a:t>
            </a:r>
            <a:r>
              <a:rPr lang="en-US" b="1" dirty="0" smtClean="0">
                <a:solidFill>
                  <a:srgbClr val="C00000"/>
                </a:solidFill>
              </a:rPr>
              <a:t>the marketplace</a:t>
            </a:r>
            <a:r>
              <a:rPr lang="en-US" b="1" dirty="0" smtClean="0">
                <a:solidFill>
                  <a:srgbClr val="C00000"/>
                </a:solidFill>
              </a:rPr>
              <a:t>. 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Marketing </a:t>
            </a:r>
            <a:r>
              <a:rPr lang="en-US" dirty="0" smtClean="0">
                <a:solidFill>
                  <a:srgbClr val="002060"/>
                </a:solidFill>
              </a:rPr>
              <a:t>planning should be 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annual activity focusing on decisions related to the marketing mix variables. 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Understanding the marketing plan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The marketing plan should answer three basic questions: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Where are we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</a:p>
          <a:p>
            <a:pPr lvl="1">
              <a:buNone/>
            </a:pP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rgbClr val="002060"/>
                </a:solidFill>
              </a:rPr>
              <a:t>The history of the marketplace, marketing strengths and weaknesses, and market opportunities.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Where do we want to go (short term)?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i="1" dirty="0" smtClean="0"/>
              <a:t>- </a:t>
            </a:r>
            <a:r>
              <a:rPr lang="en-US" b="1" dirty="0" smtClean="0">
                <a:solidFill>
                  <a:srgbClr val="002060"/>
                </a:solidFill>
              </a:rPr>
              <a:t>Marketing objectives and goals in the next twelve months.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How do we get there?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dirty="0" smtClean="0"/>
              <a:t>-</a:t>
            </a:r>
            <a:r>
              <a:rPr lang="en-US" b="1" dirty="0" smtClean="0">
                <a:solidFill>
                  <a:srgbClr val="002060"/>
                </a:solidFill>
              </a:rPr>
              <a:t>Specific marketing strategy that will be implemented. 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7"/>
            <a:ext cx="8229600" cy="59663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Business Plan- Introduction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4724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 business plan is crucial for intending to start a new business venture, or established businesses that want to expand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 business plan provides a complete description of a business, explaining its products or services, marketing and sales strategies, the management team, operations and predictions of financial forecasts.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The business plan, therefore, enables a business idea to be taken from the initial conception stage towards a fully reasoned and realistic plan of action.</a:t>
            </a:r>
            <a:endParaRPr lang="en-US" b="1" i="1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14094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MARKET </a:t>
            </a:r>
            <a:r>
              <a:rPr lang="en-US" b="1" dirty="0" smtClean="0">
                <a:solidFill>
                  <a:srgbClr val="C00000"/>
                </a:solidFill>
              </a:rPr>
              <a:t>RESEARCH FOR THE NEW VENTURE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909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Information </a:t>
            </a:r>
            <a:r>
              <a:rPr lang="en-US" dirty="0" smtClean="0">
                <a:solidFill>
                  <a:srgbClr val="002060"/>
                </a:solidFill>
              </a:rPr>
              <a:t>for developing the marketing plan may require some marketing research.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Marketing </a:t>
            </a:r>
            <a:r>
              <a:rPr lang="en-US" dirty="0" smtClean="0">
                <a:solidFill>
                  <a:srgbClr val="002060"/>
                </a:solidFill>
              </a:rPr>
              <a:t>research </a:t>
            </a:r>
            <a:r>
              <a:rPr lang="en-US" dirty="0" smtClean="0">
                <a:solidFill>
                  <a:srgbClr val="002060"/>
                </a:solidFill>
              </a:rPr>
              <a:t>involves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gathering </a:t>
            </a:r>
            <a:r>
              <a:rPr lang="en-US" b="1" dirty="0" smtClean="0">
                <a:solidFill>
                  <a:srgbClr val="C00000"/>
                </a:solidFill>
              </a:rPr>
              <a:t>of data in order to determine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who </a:t>
            </a:r>
            <a:r>
              <a:rPr lang="en-US" b="1" dirty="0" smtClean="0">
                <a:solidFill>
                  <a:srgbClr val="C00000"/>
                </a:solidFill>
              </a:rPr>
              <a:t>will buy the </a:t>
            </a:r>
            <a:r>
              <a:rPr lang="en-US" b="1" dirty="0" smtClean="0">
                <a:solidFill>
                  <a:srgbClr val="C00000"/>
                </a:solidFill>
              </a:rPr>
              <a:t>product,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what </a:t>
            </a:r>
            <a:r>
              <a:rPr lang="en-US" b="1" dirty="0" smtClean="0">
                <a:solidFill>
                  <a:srgbClr val="C00000"/>
                </a:solidFill>
              </a:rPr>
              <a:t>price should be charged, and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what </a:t>
            </a:r>
            <a:r>
              <a:rPr lang="en-US" b="1" dirty="0" smtClean="0">
                <a:solidFill>
                  <a:srgbClr val="C00000"/>
                </a:solidFill>
              </a:rPr>
              <a:t>is the most effective promotion strategy.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MARKET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4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3000" b="1" dirty="0" smtClean="0">
                <a:solidFill>
                  <a:srgbClr val="C00000"/>
                </a:solidFill>
              </a:rPr>
              <a:t>Defining </a:t>
            </a:r>
            <a:r>
              <a:rPr lang="en-US" sz="3000" b="1" dirty="0" smtClean="0">
                <a:solidFill>
                  <a:srgbClr val="C00000"/>
                </a:solidFill>
              </a:rPr>
              <a:t>the Purpose or </a:t>
            </a:r>
            <a:r>
              <a:rPr lang="en-US" sz="3000" b="1" dirty="0" smtClean="0">
                <a:solidFill>
                  <a:srgbClr val="C00000"/>
                </a:solidFill>
              </a:rPr>
              <a:t>Objectives</a:t>
            </a:r>
            <a:endParaRPr lang="en-US" sz="3000" b="1" dirty="0" smtClean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en-US" sz="3000" b="1" dirty="0" smtClean="0">
                <a:solidFill>
                  <a:srgbClr val="C00000"/>
                </a:solidFill>
              </a:rPr>
              <a:t>Gathering </a:t>
            </a:r>
            <a:r>
              <a:rPr lang="en-US" sz="3000" b="1" dirty="0" smtClean="0">
                <a:solidFill>
                  <a:srgbClr val="C00000"/>
                </a:solidFill>
              </a:rPr>
              <a:t>Data from Secondary </a:t>
            </a:r>
            <a:r>
              <a:rPr lang="en-US" sz="3000" b="1" dirty="0" smtClean="0">
                <a:solidFill>
                  <a:srgbClr val="C00000"/>
                </a:solidFill>
              </a:rPr>
              <a:t>Sources</a:t>
            </a:r>
          </a:p>
          <a:p>
            <a:pPr marL="514350" indent="282575">
              <a:buFont typeface="Wingdings" pitchFamily="2" charset="2"/>
              <a:buChar char="ü"/>
            </a:pPr>
            <a:r>
              <a:rPr lang="en-US" sz="3000" b="1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trade </a:t>
            </a:r>
            <a:r>
              <a:rPr lang="en-US" b="1" dirty="0" smtClean="0">
                <a:solidFill>
                  <a:srgbClr val="002060"/>
                </a:solidFill>
              </a:rPr>
              <a:t>magazines,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514350" indent="282575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	libraries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514350" indent="282575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	government </a:t>
            </a:r>
            <a:r>
              <a:rPr lang="en-US" b="1" dirty="0" smtClean="0">
                <a:solidFill>
                  <a:srgbClr val="002060"/>
                </a:solidFill>
              </a:rPr>
              <a:t>agencies, and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514350" indent="282575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	The </a:t>
            </a:r>
            <a:r>
              <a:rPr lang="en-US" b="1" dirty="0" smtClean="0">
                <a:solidFill>
                  <a:srgbClr val="002060"/>
                </a:solidFill>
              </a:rPr>
              <a:t>Internet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r>
              <a:rPr lang="en-US" sz="3000" b="1" dirty="0" smtClean="0">
                <a:solidFill>
                  <a:srgbClr val="C00000"/>
                </a:solidFill>
              </a:rPr>
              <a:t>3. Gathering </a:t>
            </a:r>
            <a:r>
              <a:rPr lang="en-US" sz="3000" b="1" dirty="0" smtClean="0">
                <a:solidFill>
                  <a:srgbClr val="C00000"/>
                </a:solidFill>
              </a:rPr>
              <a:t>Information from Primary </a:t>
            </a:r>
            <a:r>
              <a:rPr lang="en-US" sz="3000" b="1" dirty="0" smtClean="0">
                <a:solidFill>
                  <a:srgbClr val="C00000"/>
                </a:solidFill>
              </a:rPr>
              <a:t>Sources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002060"/>
                </a:solidFill>
              </a:rPr>
              <a:t>Observation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002060"/>
                </a:solidFill>
              </a:rPr>
              <a:t>Networking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002060"/>
                </a:solidFill>
              </a:rPr>
              <a:t>Interviewing or </a:t>
            </a:r>
            <a:r>
              <a:rPr lang="en-US" sz="2800" b="1" dirty="0" smtClean="0">
                <a:solidFill>
                  <a:srgbClr val="002060"/>
                </a:solidFill>
              </a:rPr>
              <a:t>surveying</a:t>
            </a:r>
          </a:p>
          <a:p>
            <a:pPr marL="514350" indent="-514350">
              <a:buNone/>
            </a:pPr>
            <a:r>
              <a:rPr lang="en-US" sz="3000" b="1" dirty="0" smtClean="0">
                <a:solidFill>
                  <a:srgbClr val="C00000"/>
                </a:solidFill>
              </a:rPr>
              <a:t>4. Analyzing </a:t>
            </a:r>
            <a:r>
              <a:rPr lang="en-US" sz="3000" b="1" dirty="0" smtClean="0">
                <a:solidFill>
                  <a:srgbClr val="C00000"/>
                </a:solidFill>
              </a:rPr>
              <a:t>and Interpreting the </a:t>
            </a:r>
            <a:r>
              <a:rPr lang="en-US" sz="3000" b="1" dirty="0" smtClean="0">
                <a:solidFill>
                  <a:srgbClr val="C00000"/>
                </a:solidFill>
              </a:rPr>
              <a:t>Results</a:t>
            </a:r>
            <a:endParaRPr lang="en-US" sz="3000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STEPS </a:t>
            </a:r>
            <a:r>
              <a:rPr lang="en-US" b="1" dirty="0" smtClean="0">
                <a:solidFill>
                  <a:srgbClr val="C00000"/>
                </a:solidFill>
              </a:rPr>
              <a:t>IN PREPARING THE MARKETING PLAN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909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1:</a:t>
            </a:r>
            <a:r>
              <a:rPr lang="en-US" b="1" dirty="0" smtClean="0">
                <a:solidFill>
                  <a:srgbClr val="002060"/>
                </a:solidFill>
              </a:rPr>
              <a:t> Defining the Business Situation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2:</a:t>
            </a:r>
            <a:r>
              <a:rPr lang="en-US" b="1" dirty="0" smtClean="0">
                <a:solidFill>
                  <a:srgbClr val="002060"/>
                </a:solidFill>
              </a:rPr>
              <a:t> Defining Target Market/Opportunities and Threats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3:</a:t>
            </a:r>
            <a:r>
              <a:rPr lang="en-US" b="1" dirty="0" smtClean="0">
                <a:solidFill>
                  <a:srgbClr val="002060"/>
                </a:solidFill>
              </a:rPr>
              <a:t> Considering Strengths and Weaknesses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4:</a:t>
            </a:r>
            <a:r>
              <a:rPr lang="en-US" b="1" dirty="0" smtClean="0">
                <a:solidFill>
                  <a:srgbClr val="002060"/>
                </a:solidFill>
              </a:rPr>
              <a:t> Establishing Goals and Objectives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5:</a:t>
            </a:r>
            <a:r>
              <a:rPr lang="en-US" b="1" dirty="0" smtClean="0">
                <a:solidFill>
                  <a:srgbClr val="002060"/>
                </a:solidFill>
              </a:rPr>
              <a:t> Defining Marketing Strategy and Action Programs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6:</a:t>
            </a:r>
            <a:r>
              <a:rPr lang="en-US" b="1" dirty="0" smtClean="0">
                <a:solidFill>
                  <a:srgbClr val="002060"/>
                </a:solidFill>
              </a:rPr>
              <a:t> Coordination of the Planning Process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7:</a:t>
            </a:r>
            <a:r>
              <a:rPr lang="en-US" b="1" dirty="0" smtClean="0">
                <a:solidFill>
                  <a:srgbClr val="002060"/>
                </a:solidFill>
              </a:rPr>
              <a:t> Designing Responsibility for Implementation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8:</a:t>
            </a:r>
            <a:r>
              <a:rPr lang="en-US" b="1" dirty="0" smtClean="0">
                <a:solidFill>
                  <a:srgbClr val="002060"/>
                </a:solidFill>
              </a:rPr>
              <a:t> Budgeting the Marketing Strategy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9:</a:t>
            </a:r>
            <a:r>
              <a:rPr lang="en-US" b="1" dirty="0" smtClean="0">
                <a:solidFill>
                  <a:srgbClr val="002060"/>
                </a:solidFill>
              </a:rPr>
              <a:t> Implementation of the Marketing Plan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10: </a:t>
            </a:r>
            <a:r>
              <a:rPr lang="en-US" b="1" dirty="0" smtClean="0">
                <a:solidFill>
                  <a:srgbClr val="002060"/>
                </a:solidFill>
              </a:rPr>
              <a:t>Monitoring Progress of Marketing Actions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499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</a:rPr>
              <a:t>Goals are </a:t>
            </a:r>
            <a:r>
              <a:rPr lang="en-US" sz="2600" b="1" dirty="0" smtClean="0">
                <a:solidFill>
                  <a:srgbClr val="C00000"/>
                </a:solidFill>
              </a:rPr>
              <a:t>unreasonable.</a:t>
            </a:r>
          </a:p>
          <a:p>
            <a:r>
              <a:rPr lang="en-US" sz="2600" dirty="0" smtClean="0">
                <a:solidFill>
                  <a:srgbClr val="002060"/>
                </a:solidFill>
              </a:rPr>
              <a:t>Objectives are </a:t>
            </a:r>
            <a:r>
              <a:rPr lang="en-US" sz="2600" b="1" dirty="0" smtClean="0">
                <a:solidFill>
                  <a:srgbClr val="C00000"/>
                </a:solidFill>
              </a:rPr>
              <a:t>not measurable.</a:t>
            </a:r>
          </a:p>
          <a:p>
            <a:r>
              <a:rPr lang="en-US" sz="2600" dirty="0" smtClean="0">
                <a:solidFill>
                  <a:srgbClr val="002060"/>
                </a:solidFill>
              </a:rPr>
              <a:t>Entrepreneur </a:t>
            </a:r>
            <a:r>
              <a:rPr lang="en-US" sz="2600" b="1" dirty="0" smtClean="0">
                <a:solidFill>
                  <a:srgbClr val="C00000"/>
                </a:solidFill>
              </a:rPr>
              <a:t>has not made a total commitment </a:t>
            </a:r>
            <a:r>
              <a:rPr lang="en-US" sz="2600" dirty="0" smtClean="0">
                <a:solidFill>
                  <a:srgbClr val="002060"/>
                </a:solidFill>
              </a:rPr>
              <a:t>to the business or to the family.</a:t>
            </a:r>
          </a:p>
          <a:p>
            <a:r>
              <a:rPr lang="en-US" sz="2600" b="1" dirty="0" smtClean="0">
                <a:solidFill>
                  <a:srgbClr val="C00000"/>
                </a:solidFill>
              </a:rPr>
              <a:t>Lack of experience </a:t>
            </a:r>
            <a:r>
              <a:rPr lang="en-US" sz="2600" dirty="0" smtClean="0">
                <a:solidFill>
                  <a:srgbClr val="002060"/>
                </a:solidFill>
              </a:rPr>
              <a:t>in the planned business.</a:t>
            </a:r>
          </a:p>
          <a:p>
            <a:r>
              <a:rPr lang="en-US" sz="2600" b="1" dirty="0" smtClean="0">
                <a:solidFill>
                  <a:srgbClr val="C00000"/>
                </a:solidFill>
              </a:rPr>
              <a:t>No sense of potential threats or weaknesses </a:t>
            </a:r>
            <a:r>
              <a:rPr lang="en-US" sz="2600" dirty="0" smtClean="0">
                <a:solidFill>
                  <a:srgbClr val="002060"/>
                </a:solidFill>
              </a:rPr>
              <a:t>to the business.</a:t>
            </a:r>
          </a:p>
          <a:p>
            <a:r>
              <a:rPr lang="en-US" sz="2600" b="1" dirty="0" smtClean="0">
                <a:solidFill>
                  <a:srgbClr val="C00000"/>
                </a:solidFill>
              </a:rPr>
              <a:t>No customer need was established </a:t>
            </a:r>
            <a:r>
              <a:rPr lang="en-US" sz="2600" dirty="0" smtClean="0">
                <a:solidFill>
                  <a:srgbClr val="002060"/>
                </a:solidFill>
              </a:rPr>
              <a:t>for the proposed product or service.</a:t>
            </a:r>
          </a:p>
          <a:p>
            <a:endParaRPr lang="en-US" sz="2600" dirty="0"/>
          </a:p>
        </p:txBody>
      </p:sp>
      <p:sp>
        <p:nvSpPr>
          <p:cNvPr id="4" name="Shape 31744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Why Some Business Plans Fail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Scope and Value of the Business Plan?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rgbClr val="002060"/>
                </a:solidFill>
              </a:rPr>
              <a:t>The business plan may be read by employees, investors,  bankers, suppliers, customers, advisors and consultants.  </a:t>
            </a:r>
          </a:p>
          <a:p>
            <a:r>
              <a:rPr lang="en-US" sz="3000" b="1" dirty="0" smtClean="0">
                <a:solidFill>
                  <a:srgbClr val="C00000"/>
                </a:solidFill>
              </a:rPr>
              <a:t>The business plan is valuable because it:</a:t>
            </a:r>
          </a:p>
          <a:p>
            <a:pPr lvl="1"/>
            <a:r>
              <a:rPr lang="en-US" i="1" dirty="0" smtClean="0">
                <a:solidFill>
                  <a:srgbClr val="002060"/>
                </a:solidFill>
              </a:rPr>
              <a:t>Helps determine the viability of the venture in a designated market.</a:t>
            </a:r>
          </a:p>
          <a:p>
            <a:pPr lvl="1"/>
            <a:r>
              <a:rPr lang="en-US" i="1" dirty="0" smtClean="0">
                <a:solidFill>
                  <a:srgbClr val="002060"/>
                </a:solidFill>
              </a:rPr>
              <a:t>Guides the entrepreneur in organizing planning activities.</a:t>
            </a:r>
          </a:p>
          <a:p>
            <a:pPr lvl="1"/>
            <a:r>
              <a:rPr lang="en-US" i="1" dirty="0" smtClean="0">
                <a:solidFill>
                  <a:srgbClr val="002060"/>
                </a:solidFill>
              </a:rPr>
              <a:t>Serves as an important tool in obtaining financing.</a:t>
            </a:r>
          </a:p>
          <a:p>
            <a:r>
              <a:rPr lang="en-US" sz="3000" dirty="0" smtClean="0">
                <a:solidFill>
                  <a:srgbClr val="002060"/>
                </a:solidFill>
              </a:rPr>
              <a:t>Essentially a guide to </a:t>
            </a:r>
            <a:r>
              <a:rPr lang="en-US" sz="3000" b="1" dirty="0" smtClean="0">
                <a:solidFill>
                  <a:srgbClr val="C00000"/>
                </a:solidFill>
              </a:rPr>
              <a:t>what your business will do, what you aim to achieve, how you will accomplish this </a:t>
            </a:r>
            <a:r>
              <a:rPr lang="en-US" sz="3000" dirty="0" smtClean="0">
                <a:solidFill>
                  <a:srgbClr val="002060"/>
                </a:solidFill>
              </a:rPr>
              <a:t>and </a:t>
            </a:r>
            <a:r>
              <a:rPr lang="en-US" sz="3000" b="1" dirty="0" smtClean="0">
                <a:solidFill>
                  <a:srgbClr val="C00000"/>
                </a:solidFill>
              </a:rPr>
              <a:t>whether you have the ability to do so.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"/>
            <a:ext cx="8229600" cy="4838437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A way to formalize, structure and therefore assess the viability of your ideas.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Businesses should use the plan to guide decision making and it should be </a:t>
            </a:r>
            <a:r>
              <a:rPr lang="en-US" b="1" dirty="0" smtClean="0">
                <a:solidFill>
                  <a:srgbClr val="C00000"/>
                </a:solidFill>
              </a:rPr>
              <a:t>reviewed, modified and developed as the business progresses and evolves.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Businesses that implement their business plan and keep it up-to-date are </a:t>
            </a:r>
            <a:r>
              <a:rPr lang="en-US" b="1" dirty="0" smtClean="0">
                <a:solidFill>
                  <a:srgbClr val="C00000"/>
                </a:solidFill>
              </a:rPr>
              <a:t>able to monitor their growth and are in a better position to seek out external funding to assist with future developments.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33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Structure of the Business Plan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7700"/>
            <a:ext cx="8229600" cy="5067299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A business plan encompasses various sections that allow the reader to follow a logical format and structure.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It should be comprehensive enough to give any potential investor </a:t>
            </a:r>
            <a:r>
              <a:rPr lang="en-US" b="1" dirty="0" smtClean="0">
                <a:solidFill>
                  <a:srgbClr val="C00000"/>
                </a:solidFill>
              </a:rPr>
              <a:t>a complete picture and understanding of the new venture </a:t>
            </a:r>
            <a:r>
              <a:rPr lang="en-US" dirty="0" smtClean="0">
                <a:solidFill>
                  <a:srgbClr val="002060"/>
                </a:solidFill>
              </a:rPr>
              <a:t>and will </a:t>
            </a:r>
            <a:r>
              <a:rPr lang="en-US" b="1" dirty="0" smtClean="0">
                <a:solidFill>
                  <a:srgbClr val="C00000"/>
                </a:solidFill>
              </a:rPr>
              <a:t>help the entrepreneur clarify his/her concept about the business.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The most commonly used sections are as follows:</a:t>
            </a:r>
          </a:p>
          <a:p>
            <a:pPr marL="966788" indent="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Introductory Page</a:t>
            </a:r>
          </a:p>
          <a:p>
            <a:pPr marL="966788" indent="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Executive Summary</a:t>
            </a:r>
          </a:p>
          <a:p>
            <a:pPr marL="966788" indent="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Industry/Environment Analysis</a:t>
            </a:r>
          </a:p>
          <a:p>
            <a:pPr marL="966788" indent="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Description of the Venture</a:t>
            </a:r>
          </a:p>
          <a:p>
            <a:pPr marL="966788" indent="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Operations/Production Plan</a:t>
            </a:r>
          </a:p>
          <a:p>
            <a:pPr marL="966788" indent="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Marketing Plan</a:t>
            </a:r>
          </a:p>
          <a:p>
            <a:pPr marL="966788" indent="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Organizational Plan (structure of ownership)</a:t>
            </a:r>
          </a:p>
          <a:p>
            <a:pPr marL="966788" indent="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Assessment of Risk</a:t>
            </a:r>
          </a:p>
          <a:p>
            <a:pPr marL="966788" indent="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Financial Plan</a:t>
            </a:r>
          </a:p>
          <a:p>
            <a:pPr marL="966788" indent="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Appendix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latin typeface="Verdana" pitchFamily="34" charset="0"/>
              </a:rPr>
              <a:t>Writing the Business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1.Introductory Page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Name and address of the company.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Name of the entrepreneur(s), telephone number, fax number, e-mail address, and Web site address.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Description of the company and nature of the business.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Statement of financing needed.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Statement of confidentiality of report.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0"/>
            <a:ext cx="8229600" cy="4724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2. Executive Summary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2060"/>
                </a:solidFill>
              </a:rPr>
              <a:t>About two to  three pages in length summarizing the complete business plan.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3. Environmental and Industry Analysis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2060"/>
                </a:solidFill>
              </a:rPr>
              <a:t>The environmental analysis assesses external uncontrollable variables that may impact the business plan.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2060"/>
                </a:solidFill>
              </a:rPr>
              <a:t>Examples: Economy, culture, technology, legal concerns, etc.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2060"/>
                </a:solidFill>
              </a:rPr>
              <a:t>The industry analysis involves reviewing industry trends and competitive strategies.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2060"/>
                </a:solidFill>
              </a:rPr>
              <a:t>Examples: Industry demand, competition, etc.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"/>
            <a:ext cx="8229600" cy="4838437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Critical Issues for Environmental and Industry Analysis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10" descr="Critical Issues for Environmental and Industry Analys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333500"/>
            <a:ext cx="8793163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1164</Words>
  <Application>Microsoft Office PowerPoint</Application>
  <PresentationFormat>On-screen Show (16:10)</PresentationFormat>
  <Paragraphs>138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Business Plan</vt:lpstr>
      <vt:lpstr>Business Plan- Introduction</vt:lpstr>
      <vt:lpstr>Scope and Value of the Business Plan?</vt:lpstr>
      <vt:lpstr>Slide 4</vt:lpstr>
      <vt:lpstr>Structure of the Business Plan</vt:lpstr>
      <vt:lpstr>Slide 6</vt:lpstr>
      <vt:lpstr>Writing the Business Plan</vt:lpstr>
      <vt:lpstr>Slide 8</vt:lpstr>
      <vt:lpstr>Slide 9</vt:lpstr>
      <vt:lpstr>Slide 10</vt:lpstr>
      <vt:lpstr>Slide 11</vt:lpstr>
      <vt:lpstr>Critical Issues for Operational Plan</vt:lpstr>
      <vt:lpstr>Slide 13</vt:lpstr>
      <vt:lpstr>Slide 14</vt:lpstr>
      <vt:lpstr>Slide 15</vt:lpstr>
      <vt:lpstr>Slide 16</vt:lpstr>
      <vt:lpstr>Slide 17</vt:lpstr>
      <vt:lpstr>The Marketing Plan</vt:lpstr>
      <vt:lpstr>Slide 19</vt:lpstr>
      <vt:lpstr> MARKET RESEARCH FOR THE NEW VENTURE </vt:lpstr>
      <vt:lpstr>MARKET RESEARCH</vt:lpstr>
      <vt:lpstr> STEPS IN PREPARING THE MARKETING PLAN </vt:lpstr>
      <vt:lpstr>Why Some Business Plans Fail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Roshan</dc:creator>
  <cp:lastModifiedBy>Dell</cp:lastModifiedBy>
  <cp:revision>21</cp:revision>
  <dcterms:created xsi:type="dcterms:W3CDTF">2006-08-16T00:00:00Z</dcterms:created>
  <dcterms:modified xsi:type="dcterms:W3CDTF">2017-05-04T06:57:48Z</dcterms:modified>
</cp:coreProperties>
</file>