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23" r:id="rId3"/>
    <p:sldId id="324" r:id="rId4"/>
    <p:sldId id="325" r:id="rId5"/>
    <p:sldId id="326" r:id="rId6"/>
    <p:sldId id="327" r:id="rId7"/>
    <p:sldId id="328" r:id="rId8"/>
    <p:sldId id="329" r:id="rId9"/>
    <p:sldId id="330" r:id="rId10"/>
    <p:sldId id="331" r:id="rId11"/>
    <p:sldId id="337" r:id="rId12"/>
    <p:sldId id="338" r:id="rId13"/>
    <p:sldId id="339" r:id="rId14"/>
    <p:sldId id="332" r:id="rId15"/>
    <p:sldId id="333" r:id="rId16"/>
    <p:sldId id="334" r:id="rId17"/>
    <p:sldId id="335" r:id="rId18"/>
    <p:sldId id="336" r:id="rId19"/>
    <p:sldId id="341" r:id="rId20"/>
    <p:sldId id="34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p:scale>
          <a:sx n="76" d="100"/>
          <a:sy n="76" d="100"/>
        </p:scale>
        <p:origin x="-1170"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5B6370E-1F49-C94E-8229-66E9CDBE9798}" type="datetimeFigureOut">
              <a:rPr lang="en-US" smtClean="0"/>
              <a:pPr/>
              <a:t>5/16/2019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268CC9C-B30D-A148-9C33-9E58BA14212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B6370E-1F49-C94E-8229-66E9CDBE979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8CC9C-B30D-A148-9C33-9E58BA1421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B6370E-1F49-C94E-8229-66E9CDBE979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8CC9C-B30D-A148-9C33-9E58BA1421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5B6370E-1F49-C94E-8229-66E9CDBE9798}" type="datetimeFigureOut">
              <a:rPr lang="en-US" smtClean="0"/>
              <a:pPr/>
              <a:t>5/16/2019</a:t>
            </a:fld>
            <a:endParaRPr lang="en-US"/>
          </a:p>
        </p:txBody>
      </p:sp>
      <p:sp>
        <p:nvSpPr>
          <p:cNvPr id="9" name="Slide Number Placeholder 8"/>
          <p:cNvSpPr>
            <a:spLocks noGrp="1"/>
          </p:cNvSpPr>
          <p:nvPr>
            <p:ph type="sldNum" sz="quarter" idx="15"/>
          </p:nvPr>
        </p:nvSpPr>
        <p:spPr/>
        <p:txBody>
          <a:bodyPr rtlCol="0"/>
          <a:lstStyle/>
          <a:p>
            <a:fld id="{1268CC9C-B30D-A148-9C33-9E58BA14212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5B6370E-1F49-C94E-8229-66E9CDBE9798}" type="datetimeFigureOut">
              <a:rPr lang="en-US" smtClean="0"/>
              <a:pPr/>
              <a:t>5/16/2019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268CC9C-B30D-A148-9C33-9E58BA14212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5B6370E-1F49-C94E-8229-66E9CDBE9798}" type="datetimeFigureOut">
              <a:rPr lang="en-US" smtClean="0"/>
              <a:pPr/>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8CC9C-B30D-A148-9C33-9E58BA14212A}"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5B6370E-1F49-C94E-8229-66E9CDBE9798}" type="datetimeFigureOut">
              <a:rPr lang="en-US" smtClean="0"/>
              <a:pPr/>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68CC9C-B30D-A148-9C33-9E58BA14212A}"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5B6370E-1F49-C94E-8229-66E9CDBE9798}" type="datetimeFigureOut">
              <a:rPr lang="en-US" smtClean="0"/>
              <a:pPr/>
              <a:t>5/16/2019</a:t>
            </a:fld>
            <a:endParaRPr lang="en-US"/>
          </a:p>
        </p:txBody>
      </p:sp>
      <p:sp>
        <p:nvSpPr>
          <p:cNvPr id="7" name="Slide Number Placeholder 6"/>
          <p:cNvSpPr>
            <a:spLocks noGrp="1"/>
          </p:cNvSpPr>
          <p:nvPr>
            <p:ph type="sldNum" sz="quarter" idx="11"/>
          </p:nvPr>
        </p:nvSpPr>
        <p:spPr/>
        <p:txBody>
          <a:bodyPr rtlCol="0"/>
          <a:lstStyle/>
          <a:p>
            <a:fld id="{1268CC9C-B30D-A148-9C33-9E58BA14212A}"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B6370E-1F49-C94E-8229-66E9CDBE9798}" type="datetimeFigureOut">
              <a:rPr lang="en-US" smtClean="0"/>
              <a:pPr/>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68CC9C-B30D-A148-9C33-9E58BA1421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5B6370E-1F49-C94E-8229-66E9CDBE9798}" type="datetimeFigureOut">
              <a:rPr lang="en-US" smtClean="0"/>
              <a:pPr/>
              <a:t>5/16/2019</a:t>
            </a:fld>
            <a:endParaRPr lang="en-US"/>
          </a:p>
        </p:txBody>
      </p:sp>
      <p:sp>
        <p:nvSpPr>
          <p:cNvPr id="22" name="Slide Number Placeholder 21"/>
          <p:cNvSpPr>
            <a:spLocks noGrp="1"/>
          </p:cNvSpPr>
          <p:nvPr>
            <p:ph type="sldNum" sz="quarter" idx="15"/>
          </p:nvPr>
        </p:nvSpPr>
        <p:spPr/>
        <p:txBody>
          <a:bodyPr rtlCol="0"/>
          <a:lstStyle/>
          <a:p>
            <a:fld id="{1268CC9C-B30D-A148-9C33-9E58BA14212A}"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5B6370E-1F49-C94E-8229-66E9CDBE9798}" type="datetimeFigureOut">
              <a:rPr lang="en-US" smtClean="0"/>
              <a:pPr/>
              <a:t>5/16/2019</a:t>
            </a:fld>
            <a:endParaRPr lang="en-US"/>
          </a:p>
        </p:txBody>
      </p:sp>
      <p:sp>
        <p:nvSpPr>
          <p:cNvPr id="18" name="Slide Number Placeholder 17"/>
          <p:cNvSpPr>
            <a:spLocks noGrp="1"/>
          </p:cNvSpPr>
          <p:nvPr>
            <p:ph type="sldNum" sz="quarter" idx="11"/>
          </p:nvPr>
        </p:nvSpPr>
        <p:spPr/>
        <p:txBody>
          <a:bodyPr rtlCol="0"/>
          <a:lstStyle/>
          <a:p>
            <a:fld id="{1268CC9C-B30D-A148-9C33-9E58BA14212A}"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B6370E-1F49-C94E-8229-66E9CDBE9798}" type="datetimeFigureOut">
              <a:rPr lang="en-US" smtClean="0"/>
              <a:pPr/>
              <a:t>5/16/2019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268CC9C-B30D-A148-9C33-9E58BA1421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Networks and Positive Feedback</a:t>
            </a:r>
            <a:endParaRPr lang="en-US" dirty="0"/>
          </a:p>
        </p:txBody>
      </p:sp>
      <p:sp>
        <p:nvSpPr>
          <p:cNvPr id="3" name="Subtitle 2"/>
          <p:cNvSpPr>
            <a:spLocks noGrp="1"/>
          </p:cNvSpPr>
          <p:nvPr>
            <p:ph type="subTitle" idx="1"/>
          </p:nvPr>
        </p:nvSpPr>
        <p:spPr/>
        <p:txBody>
          <a:bodyPr/>
          <a:lstStyle/>
          <a:p>
            <a:r>
              <a:rPr lang="en-US" dirty="0" smtClean="0"/>
              <a:t>Unit 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EXAMPLES</a:t>
            </a:r>
            <a:endParaRPr lang="en-US" dirty="0"/>
          </a:p>
        </p:txBody>
      </p:sp>
      <p:sp>
        <p:nvSpPr>
          <p:cNvPr id="3" name="Content Placeholder 2"/>
          <p:cNvSpPr>
            <a:spLocks noGrp="1"/>
          </p:cNvSpPr>
          <p:nvPr>
            <p:ph sz="quarter" idx="1"/>
          </p:nvPr>
        </p:nvSpPr>
        <p:spPr/>
        <p:txBody>
          <a:bodyPr/>
          <a:lstStyle/>
          <a:p>
            <a:r>
              <a:rPr lang="en-US" b="1" i="1" dirty="0" smtClean="0"/>
              <a:t>Telephone Networks and Interconnection </a:t>
            </a:r>
          </a:p>
          <a:p>
            <a:r>
              <a:rPr lang="en-US" dirty="0" smtClean="0"/>
              <a:t>The story of how "Hello!" triumphed over "Ahoy!" is amusing but not very important.</a:t>
            </a:r>
          </a:p>
          <a:p>
            <a:r>
              <a:rPr lang="en-US" b="1" dirty="0" smtClean="0"/>
              <a:t>The economic lesson is timeless: if you control a key interface or bottleneck, you should open it up, but on your own terms and conditions. The early Bell System story also illustrates how control of certain key customers (for example, New York and Chicago) can be parlayed into a dominant market position in the presence of network effects. </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EXAMPLES</a:t>
            </a:r>
            <a:endParaRPr lang="en-US" dirty="0"/>
          </a:p>
        </p:txBody>
      </p:sp>
      <p:sp>
        <p:nvSpPr>
          <p:cNvPr id="3" name="Content Placeholder 2"/>
          <p:cNvSpPr>
            <a:spLocks noGrp="1"/>
          </p:cNvSpPr>
          <p:nvPr>
            <p:ph sz="quarter" idx="1"/>
          </p:nvPr>
        </p:nvSpPr>
        <p:spPr/>
        <p:txBody>
          <a:bodyPr/>
          <a:lstStyle/>
          <a:p>
            <a:r>
              <a:rPr lang="en-US" dirty="0" smtClean="0"/>
              <a:t>But what forces and strategies led to the emergence of a dominant</a:t>
            </a:r>
            <a:r>
              <a:rPr lang="en-US" i="1" dirty="0" smtClean="0"/>
              <a:t> national telephone company, the Bell Sys- tem? </a:t>
            </a:r>
          </a:p>
          <a:p>
            <a:r>
              <a:rPr lang="en-US" dirty="0" smtClean="0"/>
              <a:t>In 1900, a mere 3 percent of all calls were long distance. Evidently, most people did not care much about long-distance service, and many telephone companies did not even offer long-distance service; they made their money on short-distance toll service. Furthermore, long-distance capability was a technical problem of some magnitude.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EXAMPLES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Bell System, with by far the most extensive long-distance net- work, thus faced a fundamental strategic issue: would it be better to restrict long-distance access to its affiliates or to open up its network to independents? </a:t>
            </a:r>
          </a:p>
          <a:p>
            <a:r>
              <a:rPr lang="en-US" dirty="0" smtClean="0"/>
              <a:t>At first, Bell allowed only its affiliates to have access to its long-distance network. </a:t>
            </a:r>
            <a:r>
              <a:rPr lang="en-US" b="1" dirty="0" smtClean="0"/>
              <a:t>After 1900, with the proliferation of independents, Bell hit upon the winning strategy: open up to</a:t>
            </a:r>
            <a:r>
              <a:rPr lang="en-US" b="1" i="1" dirty="0" smtClean="0"/>
              <a:t> nonaffiliated companies that met Bell's technical and operating standards and that were not direct local competitors.</a:t>
            </a:r>
            <a:r>
              <a:rPr lang="en-US" i="1" dirty="0" smtClean="0"/>
              <a:t> This strategy stimulated traffic throughout the Bell network, enhanced the value of Bell service by increasing the number of parties that could be reached, and made Bell stronger versus the independents where Bell faced local competition.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EXAMPLES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Soon, the Bell System's advantage based on its long-distance net- work reversed the tide of competition. </a:t>
            </a:r>
          </a:p>
          <a:p>
            <a:r>
              <a:rPr lang="en-US" dirty="0" smtClean="0"/>
              <a:t>The peak percentage of total telephones controlled by non connecting independent telephone companies, </a:t>
            </a:r>
            <a:r>
              <a:rPr lang="en-US" b="1" dirty="0" smtClean="0"/>
              <a:t>some 41 percent, was achieved in the year Bell implemented the loading coil in the system, which greatly enhanced its long-distance capabilities</a:t>
            </a:r>
            <a:r>
              <a:rPr lang="en-US" dirty="0" smtClean="0"/>
              <a:t>. Bell was able to charge more than rival independents for its local service but also remain attractive because of its ability to connect long-distance calls. </a:t>
            </a:r>
          </a:p>
          <a:p>
            <a:r>
              <a:rPr lang="en-US" b="1" dirty="0" smtClean="0"/>
              <a:t>The independents tried but failed to establish a national alternative to the Bell System, in part because Bell controlled key cities. Over time, these advantages allowed the Bell System to grow into the dominant local and long-distance carrier that it remained, under the corporate name of AT&amp;T, </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EXAMPLES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Back in the late 1980s and early 1990s, one ob- server after another proclaimed that American industrial strength would be in peril if we were to "lose" the HDTV battle against the Japanese and the Europeans. These pundits noted, accurately, that the United States imports the vast majority of its TV sets and that it has been the slowest of the three regions to put into place a set of standards for HDTV. In this context, calls for the federal government to take an active role in promoting HDTV grew sharper and more urgent. How, it was asked, could the "market" be relied on to coordinate the introduction of HDTV production equipment, HDTV programming, HDTV transmission sys- </a:t>
            </a:r>
            <a:r>
              <a:rPr lang="en-US" dirty="0" err="1" smtClean="0"/>
              <a:t>tems</a:t>
            </a:r>
            <a:r>
              <a:rPr lang="en-US" dirty="0" smtClean="0"/>
              <a:t>, and HDTV receivers? Stay tuned.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EXAMPLES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Back in the 1970s, the Japanese government coordinated and </a:t>
            </a:r>
            <a:r>
              <a:rPr lang="en-US" dirty="0" err="1" smtClean="0"/>
              <a:t>subsi</a:t>
            </a:r>
            <a:r>
              <a:rPr lang="en-US" dirty="0" smtClean="0"/>
              <a:t>- </a:t>
            </a:r>
            <a:r>
              <a:rPr lang="en-US" dirty="0" err="1" smtClean="0"/>
              <a:t>dized</a:t>
            </a:r>
            <a:r>
              <a:rPr lang="en-US" dirty="0" smtClean="0"/>
              <a:t> the development of the various technologies needed to make HDTV work. </a:t>
            </a:r>
          </a:p>
          <a:p>
            <a:r>
              <a:rPr lang="en-US" dirty="0" smtClean="0"/>
              <a:t>But sets remained extremely expensive, and the </a:t>
            </a:r>
            <a:r>
              <a:rPr lang="en-US" dirty="0" err="1" smtClean="0"/>
              <a:t>advan</a:t>
            </a:r>
            <a:r>
              <a:rPr lang="en-US" dirty="0" smtClean="0"/>
              <a:t>- </a:t>
            </a:r>
            <a:r>
              <a:rPr lang="en-US" dirty="0" err="1" smtClean="0"/>
              <a:t>tages</a:t>
            </a:r>
            <a:r>
              <a:rPr lang="en-US" dirty="0" smtClean="0"/>
              <a:t> of HDTV were evident only on the largest sets (36 inches and up). </a:t>
            </a:r>
          </a:p>
          <a:p>
            <a:r>
              <a:rPr lang="en-US" dirty="0" smtClean="0"/>
              <a:t>But, in a victory for the United States, the Japanese have adopted the same standard for producing and displaying digital video signals. Thus, the same cameras, monitors, and related equipment can be used in TV studios worldwide, and videotapes made in the United States will be able to play in VCRs around the world. The European, Japanese, and American digital television systems will all use the same MPEG-2 </a:t>
            </a:r>
            <a:r>
              <a:rPr lang="en-US" dirty="0" err="1" smtClean="0"/>
              <a:t>stan</a:t>
            </a:r>
            <a:r>
              <a:rPr lang="en-US" dirty="0" smtClean="0"/>
              <a:t>- </a:t>
            </a:r>
            <a:r>
              <a:rPr lang="en-US" dirty="0" err="1" smtClean="0"/>
              <a:t>dard</a:t>
            </a:r>
            <a:r>
              <a:rPr lang="en-US" dirty="0" smtClean="0"/>
              <a:t> to compress images for transmission.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EXAMPLES</a:t>
            </a:r>
            <a:endParaRPr lang="en-US" dirty="0"/>
          </a:p>
        </p:txBody>
      </p:sp>
      <p:sp>
        <p:nvSpPr>
          <p:cNvPr id="3" name="Content Placeholder 2"/>
          <p:cNvSpPr>
            <a:spLocks noGrp="1"/>
          </p:cNvSpPr>
          <p:nvPr>
            <p:ph sz="quarter" idx="1"/>
          </p:nvPr>
        </p:nvSpPr>
        <p:spPr/>
        <p:txBody>
          <a:bodyPr/>
          <a:lstStyle/>
          <a:p>
            <a:r>
              <a:rPr lang="en-US" dirty="0" smtClean="0"/>
              <a:t>The Europeans were second in the "race" and fared no better. They formed an HDTV joint venture called Eureka 95 in 1986. but due to various problems and low quality of image, By 1993, the Euro- </a:t>
            </a:r>
            <a:r>
              <a:rPr lang="en-US" dirty="0" err="1" smtClean="0"/>
              <a:t>peans</a:t>
            </a:r>
            <a:r>
              <a:rPr lang="en-US" dirty="0" smtClean="0"/>
              <a:t> had abandoned HD-MAC.</a:t>
            </a:r>
          </a:p>
          <a:p>
            <a:r>
              <a:rPr lang="en-US" dirty="0" smtClean="0"/>
              <a:t>Meanwhile in USA, a technical standard was nowhere in sight in 1989, when NHK began regular HDTV broadcasting.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EXAMPLES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i="1" dirty="0" smtClean="0"/>
              <a:t>Color Television </a:t>
            </a:r>
            <a:endParaRPr lang="en-US" dirty="0" smtClean="0"/>
          </a:p>
          <a:p>
            <a:r>
              <a:rPr lang="en-US" dirty="0" smtClean="0"/>
              <a:t>The United States chose a unique way to manage the transition from analog to digital television. Still burned by the debacle of the </a:t>
            </a:r>
            <a:r>
              <a:rPr lang="en-US" b="1" dirty="0" smtClean="0"/>
              <a:t>incompatible CBS color standard of 1950</a:t>
            </a:r>
            <a:r>
              <a:rPr lang="en-US" dirty="0" smtClean="0"/>
              <a:t>, and beholden as usual to broadcasting interests, the FCC decided to give away billions of dollars of valuable spectrum space to broadcasters to enable "</a:t>
            </a:r>
            <a:r>
              <a:rPr lang="en-US" dirty="0" err="1" smtClean="0"/>
              <a:t>simulcasting</a:t>
            </a:r>
            <a:r>
              <a:rPr lang="en-US" dirty="0" smtClean="0"/>
              <a:t>." Each broad- caster was allocated a second 6-MHz channel to simultaneously broad- cast HDTV and NTSC signals for roughly a decade. After that, the broadcasters are supposed to return the extra spectrum, and owners of analog sets will need to purchase converters to receive HDTV broad- casts. This arrangement arose out of a clever lobbying ploy by broadcast- </a:t>
            </a:r>
            <a:r>
              <a:rPr lang="en-US" dirty="0" err="1" smtClean="0"/>
              <a:t>ers</a:t>
            </a:r>
            <a:r>
              <a:rPr lang="en-US" dirty="0" smtClean="0"/>
              <a:t> back in the 1980s: by scaring Congress with the prospect of the Japanese beating out the United States in HDTV, broadcasters were able to preserve for themselves vacant channel space in the UHF </a:t>
            </a:r>
            <a:r>
              <a:rPr lang="en-US" dirty="0" err="1" smtClean="0"/>
              <a:t>por</a:t>
            </a:r>
            <a:r>
              <a:rPr lang="en-US" dirty="0" smtClean="0"/>
              <a:t>- </a:t>
            </a:r>
            <a:r>
              <a:rPr lang="en-US" dirty="0" err="1" smtClean="0"/>
              <a:t>tion</a:t>
            </a:r>
            <a:r>
              <a:rPr lang="en-US" dirty="0" smtClean="0"/>
              <a:t> of the spectrum that was in danger of being reassigned to uses other than television. Remember this key point as the HDTV story unfolds: the broadcasters have long lusted after more (free) spectrum space but have never had much appetite for HDTV itself.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HISTORICAL EXAMPLES</a:t>
            </a:r>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Ironically, the United States has now leaped into the lead precisely because it entered the fray belatedly. The U.S. system is all-digital, whereas the NHK and MAC systems were analog. This turn of events not only shows the perils of rushing ahead prematurely. It also illustrates the advantages of using competition, rather than central authority, to select technology. The reason the United States has an all-digital HDTV system is because, on the very last day for entries into the HDTV sweepstakes in May 1991, General Instrument (semi conductor and television equipment) entered an all-digital system. The other teams had previously questioned the feasibility of fitting an all-digital system into the 6-MHz bandwidth available. Stunned by General Instrument's example, all but NHK developed all- digital systems within a year.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i="1" smtClean="0"/>
              <a:t>High-Definition Television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EXAMPLES</a:t>
            </a:r>
            <a:endParaRPr lang="en-US" dirty="0"/>
          </a:p>
        </p:txBody>
      </p:sp>
      <p:sp>
        <p:nvSpPr>
          <p:cNvPr id="3" name="Content Placeholder 2"/>
          <p:cNvSpPr>
            <a:spLocks noGrp="1"/>
          </p:cNvSpPr>
          <p:nvPr>
            <p:ph sz="quarter" idx="1"/>
          </p:nvPr>
        </p:nvSpPr>
        <p:spPr/>
        <p:txBody>
          <a:bodyPr>
            <a:normAutofit lnSpcReduction="10000"/>
          </a:bodyPr>
          <a:lstStyle/>
          <a:p>
            <a:r>
              <a:rPr lang="en-US" b="1" i="1" dirty="0" smtClean="0"/>
              <a:t>Railroad Gauges </a:t>
            </a:r>
          </a:p>
          <a:p>
            <a:r>
              <a:rPr lang="en-US" dirty="0" smtClean="0"/>
              <a:t>A more instructive example of standards battles involves the history of railroad gauges in the United States during the nineteenth century. </a:t>
            </a:r>
          </a:p>
          <a:p>
            <a:r>
              <a:rPr lang="en-US" dirty="0" smtClean="0"/>
              <a:t>As railroads began to be built in the early nineteenth century, tracks of varying widths (gauges) were employed.</a:t>
            </a:r>
          </a:p>
          <a:p>
            <a:r>
              <a:rPr lang="en-US" dirty="0" smtClean="0"/>
              <a:t>One of the first railroads in the South, for example, the South Carolina, picked 5-foot gauge tracks. Over time, other railroads all over the South followed suit. In the North, by contrast, the "standard" gauge of 4'8W, popular in England for mining, was common.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4</a:t>
            </a:r>
            <a:endParaRPr lang="en-US" dirty="0"/>
          </a:p>
        </p:txBody>
      </p:sp>
      <p:sp>
        <p:nvSpPr>
          <p:cNvPr id="3" name="Content Placeholder 2"/>
          <p:cNvSpPr>
            <a:spLocks noGrp="1"/>
          </p:cNvSpPr>
          <p:nvPr>
            <p:ph sz="quarter" idx="1"/>
          </p:nvPr>
        </p:nvSpPr>
        <p:spPr/>
        <p:txBody>
          <a:bodyPr/>
          <a:lstStyle/>
          <a:p>
            <a:r>
              <a:rPr lang="en-US" dirty="0" smtClean="0"/>
              <a:t>To be submitted by Sunday</a:t>
            </a:r>
          </a:p>
          <a:p>
            <a:r>
              <a:rPr lang="en-US" dirty="0" smtClean="0"/>
              <a:t>How does positive feedback help you to become a market leader? Which strategy is better evolution or revolution? </a:t>
            </a:r>
            <a:r>
              <a:rPr lang="en-US" smtClean="0"/>
              <a:t>Explain </a:t>
            </a:r>
            <a:r>
              <a:rPr lang="en-US" dirty="0" smtClean="0"/>
              <a:t>in detail.</a:t>
            </a:r>
          </a:p>
          <a:p>
            <a:r>
              <a:rPr lang="en-US" dirty="0" smtClean="0"/>
              <a:t>Explain in detail generic network strategies along with examples in each</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EXAMPLES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By 1860, seven different gauges were in use in America. Just over half of the total mileage was of the 4'8Vz" standard. The next most popular was the 5-foot gauge concentrated in the South. As things turned out, having1 different gauges was advantageous to the South, since the North could not easily use railroads to move its troops to battle in southern territory during the Civil War.</a:t>
            </a:r>
          </a:p>
          <a:p>
            <a:r>
              <a:rPr lang="en-US" dirty="0" smtClean="0"/>
              <a:t>Despite these examples, standards are generally socially beneficial, since they allow for easy "interconnection" and thus larger networks.</a:t>
            </a:r>
          </a:p>
          <a:p>
            <a:r>
              <a:rPr lang="en-US" dirty="0" smtClean="0"/>
              <a:t>But private interests can diverge from social interests. Battles over which standard to set, or whether there should be a standard at all, are common. Such battles can be severe, if not bloody, when there are entrenched users on both sides with high switching costs, when it is difficult for the various users to coordinate, and when some industry participants have much to lose from standardization.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EXAMPLES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Railroad gauge standardization faced three major obstacles: (1) it was costly to change the width of existing tracks, (2) each group wanted the others to make the move, and (3) workers whose livelihoods depended on the </a:t>
            </a:r>
            <a:r>
              <a:rPr lang="en-US" dirty="0" err="1" smtClean="0"/>
              <a:t>incom</a:t>
            </a:r>
            <a:r>
              <a:rPr lang="en-US" dirty="0" smtClean="0"/>
              <a:t>- </a:t>
            </a:r>
            <a:r>
              <a:rPr lang="en-US" dirty="0" err="1" smtClean="0"/>
              <a:t>patibilities</a:t>
            </a:r>
            <a:r>
              <a:rPr lang="en-US" dirty="0" smtClean="0"/>
              <a:t> resisted the proposed changes. </a:t>
            </a:r>
          </a:p>
          <a:p>
            <a:r>
              <a:rPr lang="en-US" dirty="0" smtClean="0"/>
              <a:t>Nonetheless, standardization was gradually achieved between 1860 and 1890. How? The westward expansion provided part of the answer. The big eastern railroads wanted to move western grain to the East and pushed for new lines to the West to be at standard gauge. Since the majority of the eastbound traffic terminated on their lines, they got their way. The Civil War played a role, too. The Union had pressing needs for efficient east-west transportation, giving further impetus for new west- </a:t>
            </a:r>
            <a:r>
              <a:rPr lang="en-US" dirty="0" err="1" smtClean="0"/>
              <a:t>ern</a:t>
            </a:r>
            <a:r>
              <a:rPr lang="en-US" dirty="0" smtClean="0"/>
              <a:t> lines to be built at standard gauge.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EXAMPLES</a:t>
            </a:r>
            <a:endParaRPr lang="en-US" dirty="0"/>
          </a:p>
        </p:txBody>
      </p:sp>
      <p:sp>
        <p:nvSpPr>
          <p:cNvPr id="3" name="Content Placeholder 2"/>
          <p:cNvSpPr>
            <a:spLocks noGrp="1"/>
          </p:cNvSpPr>
          <p:nvPr>
            <p:ph sz="quarter" idx="1"/>
          </p:nvPr>
        </p:nvSpPr>
        <p:spPr/>
        <p:txBody>
          <a:bodyPr/>
          <a:lstStyle/>
          <a:p>
            <a:r>
              <a:rPr lang="en-US" dirty="0" smtClean="0"/>
              <a:t>Southern railroad interests finally met and adopted the standard gauge in 1886. On two days during the spring of 1886, the gauges were changed, converting the 5-foot gauge into the now-standard 4'8Va" gauge on more than 11,000 miles of track in the South to match the northern standard. A belated victory for the North! Many of the lessons from this experience remain relevant today.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EXAMPLES</a:t>
            </a:r>
            <a:endParaRPr lang="en-US" dirty="0"/>
          </a:p>
        </p:txBody>
      </p:sp>
      <p:sp>
        <p:nvSpPr>
          <p:cNvPr id="3" name="Content Placeholder 2"/>
          <p:cNvSpPr>
            <a:spLocks noGrp="1"/>
          </p:cNvSpPr>
          <p:nvPr>
            <p:ph sz="quarter" idx="1"/>
          </p:nvPr>
        </p:nvSpPr>
        <p:spPr/>
        <p:txBody>
          <a:bodyPr/>
          <a:lstStyle/>
          <a:p>
            <a:r>
              <a:rPr lang="en-US" dirty="0" smtClean="0"/>
              <a:t>• Incompatibilities can arise almost by accident, yet persist for many years.</a:t>
            </a:r>
          </a:p>
          <a:p>
            <a:r>
              <a:rPr lang="en-US" dirty="0" smtClean="0"/>
              <a:t> Network markets tend to tip toward the leading player, unless the other players coordinate to act quickly and decisively. </a:t>
            </a:r>
          </a:p>
          <a:p>
            <a:r>
              <a:rPr lang="en-US" dirty="0" smtClean="0"/>
              <a:t>• Seceding from the standard-setting process can leave you in a weak market position in the future. </a:t>
            </a:r>
          </a:p>
          <a:p>
            <a:r>
              <a:rPr lang="en-US" dirty="0" smtClean="0"/>
              <a:t>• Those left with the less popular technology will find a way to cut their losses, either by employing adapters or by writing off existing assets and joining the bandwagon/ current trend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EXAMPLES</a:t>
            </a:r>
            <a:endParaRPr lang="en-US" dirty="0"/>
          </a:p>
        </p:txBody>
      </p:sp>
      <p:sp>
        <p:nvSpPr>
          <p:cNvPr id="3" name="Content Placeholder 2"/>
          <p:cNvSpPr>
            <a:spLocks noGrp="1"/>
          </p:cNvSpPr>
          <p:nvPr>
            <p:ph sz="quarter" idx="1"/>
          </p:nvPr>
        </p:nvSpPr>
        <p:spPr/>
        <p:txBody>
          <a:bodyPr>
            <a:normAutofit fontScale="92500"/>
          </a:bodyPr>
          <a:lstStyle/>
          <a:p>
            <a:r>
              <a:rPr lang="en-US" b="1" i="1" dirty="0" smtClean="0"/>
              <a:t>Battle of the Systems: AC versus DC Power </a:t>
            </a:r>
            <a:endParaRPr lang="en-US" b="1" dirty="0" smtClean="0"/>
          </a:p>
          <a:p>
            <a:r>
              <a:rPr lang="en-US" dirty="0" smtClean="0"/>
              <a:t>Thomas Edison promoted a direct current (DC) system of electrical power generation and distribution. Edison was the pioneer in building power systems, beginning in New York City in 1882. Edison's direct current system was challenged by the alternating current (AC) technology developed and deployed in the United States by George Westinghouse. The key to the commercialization of AC was the development of the transformer, which permitted power to be transmit- ted efficiently at high voltages and then stepped down to lower voltages for local distribution and use. The AC technology permitted the </a:t>
            </a:r>
            <a:r>
              <a:rPr lang="en-US" dirty="0" err="1" smtClean="0"/>
              <a:t>distri</a:t>
            </a:r>
            <a:r>
              <a:rPr lang="en-US" dirty="0" smtClean="0"/>
              <a:t>- </a:t>
            </a:r>
            <a:r>
              <a:rPr lang="en-US" dirty="0" err="1" smtClean="0"/>
              <a:t>bution</a:t>
            </a:r>
            <a:r>
              <a:rPr lang="en-US" dirty="0" smtClean="0"/>
              <a:t> of electricity over far greater distances than did DC.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EXAMPLES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Edison group moved first with infringement actions against the Westinghouse forces, which forced Westinghouse to invent around Edison patents, including patents involving the Edison lamp. Edison also went to great lengths to convince the public that the AC system was unsafe, going so far as to patent the electric chair. </a:t>
            </a:r>
          </a:p>
          <a:p>
            <a:r>
              <a:rPr lang="en-US" dirty="0" smtClean="0"/>
              <a:t>Ultimately, three factors ended the Battle of the Systems. First and foremost, advances in </a:t>
            </a:r>
            <a:r>
              <a:rPr lang="en-US" dirty="0" err="1" smtClean="0"/>
              <a:t>polyphase</a:t>
            </a:r>
            <a:r>
              <a:rPr lang="en-US" dirty="0" smtClean="0"/>
              <a:t> AC made it increasingly clear that AC was the superior alternative. Second, the rotary converter introduced in 1892 allowed existing DC stations to be integrated into AC systems, facilitating a graceful retreat for DC. Third, by 1890 Edison had sold his interests, leading to the formation of the General Electric Company in 1892, which was no longer a DC-only manufacturing entity.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EXAMPLES</a:t>
            </a:r>
            <a:endParaRPr lang="en-US" dirty="0"/>
          </a:p>
        </p:txBody>
      </p:sp>
      <p:sp>
        <p:nvSpPr>
          <p:cNvPr id="3" name="Content Placeholder 2"/>
          <p:cNvSpPr>
            <a:spLocks noGrp="1"/>
          </p:cNvSpPr>
          <p:nvPr>
            <p:ph sz="quarter" idx="1"/>
          </p:nvPr>
        </p:nvSpPr>
        <p:spPr/>
        <p:txBody>
          <a:bodyPr/>
          <a:lstStyle/>
          <a:p>
            <a:r>
              <a:rPr lang="en-US" dirty="0" smtClean="0"/>
              <a:t>The battle between Edison and Westinghouse illustrates other </a:t>
            </a:r>
            <a:r>
              <a:rPr lang="en-US" dirty="0" err="1" smtClean="0"/>
              <a:t>im</a:t>
            </a:r>
            <a:r>
              <a:rPr lang="en-US" dirty="0" smtClean="0"/>
              <a:t>- </a:t>
            </a:r>
            <a:r>
              <a:rPr lang="en-US" dirty="0" err="1" smtClean="0"/>
              <a:t>portant</a:t>
            </a:r>
            <a:r>
              <a:rPr lang="en-US" dirty="0" smtClean="0"/>
              <a:t> points: • </a:t>
            </a:r>
          </a:p>
          <a:p>
            <a:r>
              <a:rPr lang="en-US" dirty="0" smtClean="0"/>
              <a:t>Ongoing innovation (here, </a:t>
            </a:r>
            <a:r>
              <a:rPr lang="en-US" dirty="0" err="1" smtClean="0"/>
              <a:t>polyphase</a:t>
            </a:r>
            <a:r>
              <a:rPr lang="en-US" dirty="0" smtClean="0"/>
              <a:t> AC) can lead to victory in a standards war.</a:t>
            </a:r>
          </a:p>
          <a:p>
            <a:r>
              <a:rPr lang="en-US" dirty="0" smtClean="0"/>
              <a:t> A first-mover advantage (of DC) can be overcome by a superior technology (of AC) if the performance advantage is sufficient and users are not overly entrenched.</a:t>
            </a:r>
          </a:p>
          <a:p>
            <a:r>
              <a:rPr lang="en-US" dirty="0" smtClean="0"/>
              <a:t> Adapters can be the salvation of the losing technology and can help to ultimately defuse a standards war.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2365</TotalTime>
  <Words>2151</Words>
  <Application>Microsoft Office PowerPoint</Application>
  <PresentationFormat>On-screen Show (4:3)</PresentationFormat>
  <Paragraphs>65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Networks and Positive Feedback</vt:lpstr>
      <vt:lpstr>HISTORICAL EXAMPLES</vt:lpstr>
      <vt:lpstr>HISTORICAL EXAMPLES</vt:lpstr>
      <vt:lpstr>HISTORICAL EXAMPLES</vt:lpstr>
      <vt:lpstr>HISTORICAL EXAMPLES</vt:lpstr>
      <vt:lpstr>HISTORICAL EXAMPLES</vt:lpstr>
      <vt:lpstr>HISTORICAL EXAMPLES</vt:lpstr>
      <vt:lpstr>HISTORICAL EXAMPLES</vt:lpstr>
      <vt:lpstr>HISTORICAL EXAMPLES</vt:lpstr>
      <vt:lpstr>HISTORICAL EXAMPLES</vt:lpstr>
      <vt:lpstr>HISTORICAL EXAMPLES</vt:lpstr>
      <vt:lpstr>HISTORICAL EXAMPLES</vt:lpstr>
      <vt:lpstr>HISTORICAL EXAMPLES</vt:lpstr>
      <vt:lpstr>HISTORICAL EXAMPLES</vt:lpstr>
      <vt:lpstr>HISTORICAL EXAMPLES</vt:lpstr>
      <vt:lpstr>HISTORICAL EXAMPLES</vt:lpstr>
      <vt:lpstr>HISTORICAL EXAMPLES</vt:lpstr>
      <vt:lpstr>HISTORICAL EXAMPLES</vt:lpstr>
      <vt:lpstr>PowerPoint Presentation</vt:lpstr>
      <vt:lpstr>Assignment 4</vt:lpstr>
    </vt:vector>
  </TitlesOfParts>
  <Company>Rajiv Sharma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Human Click</dc:creator>
  <cp:lastModifiedBy>Rolisha Sthapit</cp:lastModifiedBy>
  <cp:revision>237</cp:revision>
  <dcterms:created xsi:type="dcterms:W3CDTF">2017-05-23T05:31:14Z</dcterms:created>
  <dcterms:modified xsi:type="dcterms:W3CDTF">2019-05-16T02:29:10Z</dcterms:modified>
</cp:coreProperties>
</file>