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600" b="1" dirty="0" smtClean="0">
                <a:solidFill>
                  <a:srgbClr val="C00000"/>
                </a:solidFill>
              </a:rPr>
              <a:t>CHAPTER</a:t>
            </a:r>
            <a:r>
              <a:rPr lang="en-US" sz="6600" b="1" dirty="0" smtClean="0">
                <a:solidFill>
                  <a:srgbClr val="C00000"/>
                </a:solidFill>
                <a:latin typeface="Arial Narrow" pitchFamily="34" charset="0"/>
              </a:rPr>
              <a:t> 1</a:t>
            </a:r>
            <a:br>
              <a:rPr lang="en-US" sz="6600" b="1" dirty="0" smtClean="0">
                <a:solidFill>
                  <a:srgbClr val="C00000"/>
                </a:solidFill>
                <a:latin typeface="Arial Narrow" pitchFamily="34" charset="0"/>
              </a:rPr>
            </a:br>
            <a:endParaRPr lang="en-US" sz="6600" b="1" dirty="0">
              <a:solidFill>
                <a:srgbClr val="C00000"/>
              </a:solidFill>
              <a:latin typeface="Arial Narrow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0400"/>
            <a:ext cx="6400800" cy="1752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4800" b="1" dirty="0" smtClean="0">
                <a:solidFill>
                  <a:srgbClr val="7030A0"/>
                </a:solidFill>
                <a:latin typeface="+mj-lt"/>
              </a:rPr>
              <a:t>OVERVIEW OF ENTREPRENEURSHIP</a:t>
            </a:r>
            <a:endParaRPr lang="en-US" sz="4800" dirty="0">
              <a:solidFill>
                <a:srgbClr val="7030A0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Entrepreneurship </a:t>
            </a:r>
            <a:r>
              <a:rPr lang="en-US" b="1" dirty="0" err="1" smtClean="0">
                <a:solidFill>
                  <a:srgbClr val="C00000"/>
                </a:solidFill>
              </a:rPr>
              <a:t>vs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Intrapreneurship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4040188" cy="639762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rgbClr val="002060"/>
                </a:solidFill>
              </a:rPr>
              <a:t>Entrepreneurship</a:t>
            </a:r>
            <a:endParaRPr lang="en-US" sz="3200" dirty="0">
              <a:solidFill>
                <a:srgbClr val="002060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228600" y="1676400"/>
            <a:ext cx="4495800" cy="5029199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7030A0"/>
                </a:solidFill>
              </a:rPr>
              <a:t>Entrepreneurial activity by an Entrepreneur</a:t>
            </a:r>
          </a:p>
          <a:p>
            <a:r>
              <a:rPr lang="en-US" sz="2800" dirty="0" smtClean="0">
                <a:solidFill>
                  <a:srgbClr val="7030A0"/>
                </a:solidFill>
              </a:rPr>
              <a:t>Rewards go to an Entrepreneur</a:t>
            </a:r>
          </a:p>
          <a:p>
            <a:r>
              <a:rPr lang="en-US" sz="2800" dirty="0" smtClean="0">
                <a:solidFill>
                  <a:srgbClr val="7030A0"/>
                </a:solidFill>
              </a:rPr>
              <a:t>Risk taken by an Entrepreneur</a:t>
            </a:r>
          </a:p>
          <a:p>
            <a:r>
              <a:rPr lang="en-US" sz="2800" dirty="0" smtClean="0">
                <a:solidFill>
                  <a:srgbClr val="7030A0"/>
                </a:solidFill>
              </a:rPr>
              <a:t>Ownership of the business</a:t>
            </a:r>
          </a:p>
          <a:p>
            <a:r>
              <a:rPr lang="en-US" sz="2800" dirty="0" smtClean="0">
                <a:solidFill>
                  <a:srgbClr val="7030A0"/>
                </a:solidFill>
              </a:rPr>
              <a:t>Is entitled to returns/profits from the business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4645025" y="990600"/>
            <a:ext cx="4041775" cy="639762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 smtClean="0">
                <a:solidFill>
                  <a:srgbClr val="002060"/>
                </a:solidFill>
              </a:rPr>
              <a:t>Intrapreneurship</a:t>
            </a:r>
            <a:endParaRPr lang="en-US" sz="3200" dirty="0">
              <a:solidFill>
                <a:srgbClr val="002060"/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>
          <a:xfrm>
            <a:off x="4495800" y="1676400"/>
            <a:ext cx="4495799" cy="5029199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7030A0"/>
                </a:solidFill>
              </a:rPr>
              <a:t>Entrepreneurial activity by Employees and Managers</a:t>
            </a:r>
          </a:p>
          <a:p>
            <a:r>
              <a:rPr lang="en-US" sz="2800" dirty="0" smtClean="0">
                <a:solidFill>
                  <a:srgbClr val="7030A0"/>
                </a:solidFill>
              </a:rPr>
              <a:t>Rewards (most) go to company</a:t>
            </a:r>
          </a:p>
          <a:p>
            <a:r>
              <a:rPr lang="en-US" sz="2800" dirty="0" smtClean="0">
                <a:solidFill>
                  <a:srgbClr val="7030A0"/>
                </a:solidFill>
              </a:rPr>
              <a:t>Risk taken by the  company</a:t>
            </a:r>
          </a:p>
          <a:p>
            <a:r>
              <a:rPr lang="en-US" sz="2800" dirty="0" smtClean="0">
                <a:solidFill>
                  <a:srgbClr val="7030A0"/>
                </a:solidFill>
              </a:rPr>
              <a:t>Only manages the business- no ownership</a:t>
            </a:r>
          </a:p>
          <a:p>
            <a:r>
              <a:rPr lang="en-US" sz="2800" dirty="0" smtClean="0">
                <a:solidFill>
                  <a:srgbClr val="7030A0"/>
                </a:solidFill>
              </a:rPr>
              <a:t>Is entitled to fixed salary + bonus (if any)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Ethics and Social Responsibilities of Entrepreneurs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53340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7030A0"/>
                </a:solidFill>
              </a:rPr>
              <a:t>P</a:t>
            </a:r>
            <a:r>
              <a:rPr lang="en-US" sz="2800" dirty="0" smtClean="0">
                <a:solidFill>
                  <a:srgbClr val="7030A0"/>
                </a:solidFill>
              </a:rPr>
              <a:t>rofit </a:t>
            </a:r>
            <a:r>
              <a:rPr lang="en-US" sz="2800" dirty="0" smtClean="0">
                <a:solidFill>
                  <a:srgbClr val="7030A0"/>
                </a:solidFill>
              </a:rPr>
              <a:t>cannot be the sole objective of the entrepreneur. </a:t>
            </a:r>
            <a:endParaRPr lang="en-US" sz="2800" dirty="0" smtClean="0">
              <a:solidFill>
                <a:srgbClr val="7030A0"/>
              </a:solidFill>
            </a:endParaRPr>
          </a:p>
          <a:p>
            <a:r>
              <a:rPr lang="en-US" sz="2800" dirty="0" smtClean="0">
                <a:solidFill>
                  <a:srgbClr val="7030A0"/>
                </a:solidFill>
              </a:rPr>
              <a:t>It </a:t>
            </a:r>
            <a:r>
              <a:rPr lang="en-US" sz="2800" dirty="0" smtClean="0">
                <a:solidFill>
                  <a:srgbClr val="7030A0"/>
                </a:solidFill>
              </a:rPr>
              <a:t>is a means and not an end. </a:t>
            </a:r>
            <a:endParaRPr lang="en-US" sz="2800" dirty="0" smtClean="0">
              <a:solidFill>
                <a:srgbClr val="7030A0"/>
              </a:solidFill>
            </a:endParaRPr>
          </a:p>
          <a:p>
            <a:r>
              <a:rPr lang="en-US" sz="2800" b="1" i="1" dirty="0" smtClean="0">
                <a:solidFill>
                  <a:srgbClr val="C00000"/>
                </a:solidFill>
              </a:rPr>
              <a:t>No </a:t>
            </a:r>
            <a:r>
              <a:rPr lang="en-US" sz="2800" b="1" i="1" dirty="0" smtClean="0">
                <a:solidFill>
                  <a:srgbClr val="C00000"/>
                </a:solidFill>
              </a:rPr>
              <a:t>enterprise can last long unless along with earning profits, it continues to fulfill its obligations to the society. </a:t>
            </a:r>
            <a:endParaRPr lang="en-US" sz="2800" b="1" i="1" dirty="0" smtClean="0">
              <a:solidFill>
                <a:srgbClr val="C00000"/>
              </a:solidFill>
            </a:endParaRPr>
          </a:p>
          <a:p>
            <a:r>
              <a:rPr lang="en-US" sz="2800" dirty="0" smtClean="0">
                <a:solidFill>
                  <a:srgbClr val="7030A0"/>
                </a:solidFill>
              </a:rPr>
              <a:t>Venture </a:t>
            </a:r>
            <a:r>
              <a:rPr lang="en-US" sz="2800" dirty="0" smtClean="0">
                <a:solidFill>
                  <a:srgbClr val="7030A0"/>
                </a:solidFill>
              </a:rPr>
              <a:t>owes its existence to society, it has to function under the overall control </a:t>
            </a:r>
            <a:r>
              <a:rPr lang="en-US" sz="2800" dirty="0" smtClean="0">
                <a:solidFill>
                  <a:srgbClr val="7030A0"/>
                </a:solidFill>
              </a:rPr>
              <a:t>&amp; discipline </a:t>
            </a:r>
            <a:r>
              <a:rPr lang="en-US" sz="2800" dirty="0" smtClean="0">
                <a:solidFill>
                  <a:srgbClr val="7030A0"/>
                </a:solidFill>
              </a:rPr>
              <a:t>of the society. </a:t>
            </a:r>
            <a:endParaRPr lang="en-US" sz="2800" dirty="0" smtClean="0">
              <a:solidFill>
                <a:srgbClr val="7030A0"/>
              </a:solidFill>
            </a:endParaRPr>
          </a:p>
          <a:p>
            <a:r>
              <a:rPr lang="en-US" sz="2800" dirty="0" smtClean="0">
                <a:solidFill>
                  <a:srgbClr val="7030A0"/>
                </a:solidFill>
              </a:rPr>
              <a:t>Business </a:t>
            </a:r>
            <a:r>
              <a:rPr lang="en-US" sz="2800" dirty="0" smtClean="0">
                <a:solidFill>
                  <a:srgbClr val="7030A0"/>
                </a:solidFill>
              </a:rPr>
              <a:t>which is injurious to any segment of the society, can neither be tolerated nor allowed to </a:t>
            </a:r>
            <a:r>
              <a:rPr lang="en-US" sz="2800" dirty="0" smtClean="0">
                <a:solidFill>
                  <a:srgbClr val="7030A0"/>
                </a:solidFill>
              </a:rPr>
              <a:t>continue.</a:t>
            </a:r>
          </a:p>
          <a:p>
            <a:r>
              <a:rPr lang="en-US" sz="2800" dirty="0" smtClean="0">
                <a:solidFill>
                  <a:srgbClr val="7030A0"/>
                </a:solidFill>
              </a:rPr>
              <a:t>Perform </a:t>
            </a:r>
            <a:r>
              <a:rPr lang="en-US" sz="2800" dirty="0" smtClean="0">
                <a:solidFill>
                  <a:srgbClr val="7030A0"/>
                </a:solidFill>
              </a:rPr>
              <a:t>and satisfy certain obligations which it owes to the society and the performance of which is essential for its own survival and the well-being of the society.</a:t>
            </a:r>
            <a:endParaRPr lang="en-US" sz="28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/>
          </a:bodyPr>
          <a:lstStyle/>
          <a:p>
            <a:endParaRPr lang="en-US" sz="2800" dirty="0" smtClean="0">
              <a:solidFill>
                <a:srgbClr val="7030A0"/>
              </a:solidFill>
            </a:endParaRPr>
          </a:p>
          <a:p>
            <a:r>
              <a:rPr lang="en-US" sz="2800" dirty="0" smtClean="0">
                <a:solidFill>
                  <a:srgbClr val="7030A0"/>
                </a:solidFill>
              </a:rPr>
              <a:t>Social </a:t>
            </a:r>
            <a:r>
              <a:rPr lang="en-US" sz="2800" dirty="0" smtClean="0">
                <a:solidFill>
                  <a:srgbClr val="7030A0"/>
                </a:solidFill>
              </a:rPr>
              <a:t>responsibility is the obligation of organizational decision makers to act in ways that recognize the interrelatedness of business and society. </a:t>
            </a:r>
            <a:endParaRPr lang="en-US" sz="2800" dirty="0" smtClean="0">
              <a:solidFill>
                <a:srgbClr val="7030A0"/>
              </a:solidFill>
            </a:endParaRPr>
          </a:p>
          <a:p>
            <a:endParaRPr lang="en-US" sz="2800" dirty="0" smtClean="0">
              <a:solidFill>
                <a:srgbClr val="7030A0"/>
              </a:solidFill>
            </a:endParaRPr>
          </a:p>
          <a:p>
            <a:r>
              <a:rPr lang="en-US" sz="2800" i="1" dirty="0" smtClean="0">
                <a:solidFill>
                  <a:srgbClr val="C00000"/>
                </a:solidFill>
              </a:rPr>
              <a:t>It is </a:t>
            </a:r>
            <a:r>
              <a:rPr lang="en-US" sz="2800" i="1" dirty="0" smtClean="0">
                <a:solidFill>
                  <a:srgbClr val="C00000"/>
                </a:solidFill>
              </a:rPr>
              <a:t>the duty of a manager </a:t>
            </a:r>
            <a:r>
              <a:rPr lang="en-US" sz="2800" i="1" dirty="0" smtClean="0">
                <a:solidFill>
                  <a:srgbClr val="C00000"/>
                </a:solidFill>
              </a:rPr>
              <a:t>to divide the returns from the business equitably by providing a ‘fair’ return to the </a:t>
            </a:r>
            <a:r>
              <a:rPr lang="en-US" sz="2800" b="1" i="1" dirty="0" smtClean="0">
                <a:solidFill>
                  <a:srgbClr val="002060"/>
                </a:solidFill>
              </a:rPr>
              <a:t>shareholders</a:t>
            </a:r>
            <a:r>
              <a:rPr lang="en-US" sz="2800" i="1" dirty="0" smtClean="0">
                <a:solidFill>
                  <a:srgbClr val="C00000"/>
                </a:solidFill>
              </a:rPr>
              <a:t>, ‘fair’ working conditions and pay for the </a:t>
            </a:r>
            <a:r>
              <a:rPr lang="en-US" sz="2800" b="1" i="1" dirty="0" smtClean="0">
                <a:solidFill>
                  <a:srgbClr val="002060"/>
                </a:solidFill>
              </a:rPr>
              <a:t>employees</a:t>
            </a:r>
            <a:r>
              <a:rPr lang="en-US" sz="2800" i="1" dirty="0" smtClean="0">
                <a:solidFill>
                  <a:srgbClr val="C00000"/>
                </a:solidFill>
              </a:rPr>
              <a:t>, ‘fair</a:t>
            </a:r>
            <a:r>
              <a:rPr lang="en-US" sz="2800" i="1" dirty="0" smtClean="0">
                <a:solidFill>
                  <a:srgbClr val="C00000"/>
                </a:solidFill>
              </a:rPr>
              <a:t>’ prices to the </a:t>
            </a:r>
            <a:r>
              <a:rPr lang="en-US" sz="2800" b="1" i="1" dirty="0" smtClean="0">
                <a:solidFill>
                  <a:srgbClr val="002060"/>
                </a:solidFill>
              </a:rPr>
              <a:t>suppliers and customers</a:t>
            </a:r>
            <a:r>
              <a:rPr lang="en-US" sz="2800" i="1" dirty="0" smtClean="0">
                <a:solidFill>
                  <a:srgbClr val="C00000"/>
                </a:solidFill>
              </a:rPr>
              <a:t> and to make the business, in general, an asset to the </a:t>
            </a:r>
            <a:r>
              <a:rPr lang="en-US" sz="2800" b="1" i="1" dirty="0" smtClean="0">
                <a:solidFill>
                  <a:srgbClr val="002060"/>
                </a:solidFill>
              </a:rPr>
              <a:t>local community </a:t>
            </a:r>
            <a:r>
              <a:rPr lang="en-US" sz="2800" i="1" dirty="0" smtClean="0">
                <a:solidFill>
                  <a:srgbClr val="C00000"/>
                </a:solidFill>
              </a:rPr>
              <a:t>and the </a:t>
            </a:r>
            <a:r>
              <a:rPr lang="en-US" sz="2800" b="1" i="1" dirty="0" smtClean="0">
                <a:solidFill>
                  <a:srgbClr val="002060"/>
                </a:solidFill>
              </a:rPr>
              <a:t>nation (government).</a:t>
            </a:r>
            <a:endParaRPr lang="en-US" sz="2800" i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ENREPRENEURSHIP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00" dirty="0" smtClean="0">
                <a:solidFill>
                  <a:srgbClr val="7030A0"/>
                </a:solidFill>
              </a:rPr>
              <a:t>Entrepreneurship is the process of :</a:t>
            </a:r>
          </a:p>
          <a:p>
            <a:r>
              <a:rPr lang="en-US" sz="2800" dirty="0" smtClean="0">
                <a:solidFill>
                  <a:srgbClr val="7030A0"/>
                </a:solidFill>
              </a:rPr>
              <a:t>creating something new with he value by devoting the necessary time and effort,</a:t>
            </a:r>
          </a:p>
          <a:p>
            <a:r>
              <a:rPr lang="en-US" sz="2800" dirty="0" smtClean="0">
                <a:solidFill>
                  <a:srgbClr val="7030A0"/>
                </a:solidFill>
              </a:rPr>
              <a:t>assuming the risks and </a:t>
            </a:r>
          </a:p>
          <a:p>
            <a:r>
              <a:rPr lang="en-US" sz="2800" dirty="0" smtClean="0">
                <a:solidFill>
                  <a:srgbClr val="7030A0"/>
                </a:solidFill>
              </a:rPr>
              <a:t>receiving the resulting rewards of monetary and personal satisfaction and independence.</a:t>
            </a:r>
          </a:p>
          <a:p>
            <a:pPr lvl="0"/>
            <a:r>
              <a:rPr lang="en-US" sz="2800" dirty="0" smtClean="0"/>
              <a:t>“Entrepreneurship is the propensity of mind to take calculated risks with confidence to achieve a predetermined business or industrial objective. </a:t>
            </a:r>
          </a:p>
          <a:p>
            <a:pPr lvl="0"/>
            <a:r>
              <a:rPr lang="en-US" sz="2800" dirty="0" smtClean="0"/>
              <a:t>In substance, it is the risk-taking ability of the individual, broadly coupled with correct decision-making.”</a:t>
            </a:r>
          </a:p>
          <a:p>
            <a:endParaRPr lang="en-US" sz="2800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800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324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The definition stresses four basic aspects of being an entrepreneur:</a:t>
            </a:r>
          </a:p>
          <a:p>
            <a:pPr marL="571500" indent="-571500">
              <a:buAutoNum type="romanLcParenR"/>
            </a:pPr>
            <a:r>
              <a:rPr lang="en-US" sz="2800" dirty="0" smtClean="0">
                <a:solidFill>
                  <a:srgbClr val="C00000"/>
                </a:solidFill>
              </a:rPr>
              <a:t>Creating something new of value</a:t>
            </a:r>
          </a:p>
          <a:p>
            <a:pPr marL="571500" indent="-571500">
              <a:buAutoNum type="romanLcParenR"/>
            </a:pPr>
            <a:r>
              <a:rPr lang="en-US" sz="2800" dirty="0" smtClean="0">
                <a:solidFill>
                  <a:srgbClr val="C00000"/>
                </a:solidFill>
              </a:rPr>
              <a:t>Requires devotion of the necessary time and effort</a:t>
            </a:r>
          </a:p>
          <a:p>
            <a:pPr marL="571500" indent="-571500">
              <a:buAutoNum type="romanLcParenR"/>
            </a:pPr>
            <a:r>
              <a:rPr lang="en-US" sz="2800" dirty="0" smtClean="0">
                <a:solidFill>
                  <a:srgbClr val="C00000"/>
                </a:solidFill>
              </a:rPr>
              <a:t>Assuming the necessary risks</a:t>
            </a:r>
          </a:p>
          <a:p>
            <a:pPr marL="571500" indent="-571500">
              <a:buAutoNum type="romanLcParenR"/>
            </a:pPr>
            <a:r>
              <a:rPr lang="en-US" sz="2800" dirty="0" smtClean="0">
                <a:solidFill>
                  <a:srgbClr val="C00000"/>
                </a:solidFill>
              </a:rPr>
              <a:t>Rewards of being an entrepreneur</a:t>
            </a:r>
          </a:p>
          <a:p>
            <a:pPr marL="571500" indent="-571500"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ENTREPRENEUR</a:t>
            </a:r>
          </a:p>
          <a:p>
            <a:pPr>
              <a:buNone/>
            </a:pPr>
            <a:r>
              <a:rPr lang="en-US" sz="2800" dirty="0" smtClean="0">
                <a:solidFill>
                  <a:srgbClr val="7030A0"/>
                </a:solidFill>
              </a:rPr>
              <a:t>An entrepreneur is one who </a:t>
            </a:r>
          </a:p>
          <a:p>
            <a:r>
              <a:rPr lang="en-US" sz="2800" dirty="0" smtClean="0">
                <a:solidFill>
                  <a:srgbClr val="7030A0"/>
                </a:solidFill>
              </a:rPr>
              <a:t>brings resources, labor, materials and other assets into combinations </a:t>
            </a:r>
          </a:p>
          <a:p>
            <a:r>
              <a:rPr lang="en-US" sz="2800" dirty="0" smtClean="0">
                <a:solidFill>
                  <a:srgbClr val="7030A0"/>
                </a:solidFill>
              </a:rPr>
              <a:t>that make their value greater than before </a:t>
            </a:r>
          </a:p>
          <a:p>
            <a:r>
              <a:rPr lang="en-US" sz="2800" dirty="0" smtClean="0">
                <a:solidFill>
                  <a:srgbClr val="7030A0"/>
                </a:solidFill>
              </a:rPr>
              <a:t>by introducing changes and innovations</a:t>
            </a:r>
          </a:p>
          <a:p>
            <a:r>
              <a:rPr lang="en-US" sz="2800" dirty="0" smtClean="0">
                <a:solidFill>
                  <a:srgbClr val="7030A0"/>
                </a:solidFill>
              </a:rPr>
              <a:t>assuming risks and rewards.</a:t>
            </a:r>
          </a:p>
          <a:p>
            <a:pPr marL="571500" indent="-571500">
              <a:buAutoNum type="romanLcParenR"/>
            </a:pPr>
            <a:endParaRPr lang="en-US" sz="2800" dirty="0" smtClean="0"/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7796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CHARACTERISTICS OF ENTREPRENEURSHIP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Economic Activity </a:t>
            </a:r>
            <a:r>
              <a:rPr lang="en-US" sz="2800" b="1" dirty="0" smtClean="0">
                <a:solidFill>
                  <a:srgbClr val="7030A0"/>
                </a:solidFill>
              </a:rPr>
              <a:t>(</a:t>
            </a:r>
            <a:r>
              <a:rPr lang="en-US" sz="2800" dirty="0" smtClean="0">
                <a:solidFill>
                  <a:srgbClr val="7030A0"/>
                </a:solidFill>
              </a:rPr>
              <a:t>production and distribution of goods and services) </a:t>
            </a:r>
            <a:r>
              <a:rPr lang="en-US" sz="2800" b="1" dirty="0" smtClean="0">
                <a:solidFill>
                  <a:srgbClr val="7030A0"/>
                </a:solidFill>
              </a:rPr>
              <a:t> </a:t>
            </a:r>
          </a:p>
          <a:p>
            <a:r>
              <a:rPr lang="en-US" sz="2800" b="1" dirty="0" smtClean="0"/>
              <a:t>Entrepreneurship Involves Innovation </a:t>
            </a:r>
            <a:r>
              <a:rPr lang="en-US" sz="2800" b="1" dirty="0" smtClean="0">
                <a:solidFill>
                  <a:srgbClr val="7030A0"/>
                </a:solidFill>
              </a:rPr>
              <a:t>(</a:t>
            </a:r>
            <a:r>
              <a:rPr lang="en-US" sz="2800" dirty="0" smtClean="0">
                <a:solidFill>
                  <a:srgbClr val="7030A0"/>
                </a:solidFill>
              </a:rPr>
              <a:t>doing things in a new and better way)</a:t>
            </a:r>
          </a:p>
          <a:p>
            <a:r>
              <a:rPr lang="en-US" sz="2800" b="1" dirty="0" smtClean="0"/>
              <a:t>Goal-oriented Activity </a:t>
            </a:r>
            <a:r>
              <a:rPr lang="en-US" sz="2800" b="1" dirty="0" smtClean="0">
                <a:solidFill>
                  <a:srgbClr val="7030A0"/>
                </a:solidFill>
              </a:rPr>
              <a:t>(</a:t>
            </a:r>
            <a:r>
              <a:rPr lang="en-US" sz="2800" dirty="0" smtClean="0">
                <a:solidFill>
                  <a:srgbClr val="7030A0"/>
                </a:solidFill>
              </a:rPr>
              <a:t>emphasizes results, achievements and targets)</a:t>
            </a:r>
          </a:p>
          <a:p>
            <a:r>
              <a:rPr lang="en-US" sz="2800" b="1" dirty="0" smtClean="0"/>
              <a:t>Value Creation </a:t>
            </a:r>
            <a:r>
              <a:rPr lang="en-US" sz="2800" b="1" dirty="0" smtClean="0">
                <a:solidFill>
                  <a:srgbClr val="7030A0"/>
                </a:solidFill>
              </a:rPr>
              <a:t>(</a:t>
            </a:r>
            <a:r>
              <a:rPr lang="en-US" sz="2800" dirty="0" smtClean="0">
                <a:solidFill>
                  <a:srgbClr val="7030A0"/>
                </a:solidFill>
              </a:rPr>
              <a:t>resources are transformed into outputs such as products or services)</a:t>
            </a:r>
          </a:p>
          <a:p>
            <a:r>
              <a:rPr lang="en-US" sz="2800" b="1" dirty="0" smtClean="0"/>
              <a:t>Enterprise Creation </a:t>
            </a:r>
            <a:r>
              <a:rPr lang="en-US" sz="2800" b="1" dirty="0" smtClean="0">
                <a:solidFill>
                  <a:srgbClr val="7030A0"/>
                </a:solidFill>
              </a:rPr>
              <a:t>(</a:t>
            </a:r>
            <a:r>
              <a:rPr lang="en-US" sz="2800" dirty="0" smtClean="0">
                <a:solidFill>
                  <a:srgbClr val="7030A0"/>
                </a:solidFill>
              </a:rPr>
              <a:t>get the entrepreneurial venture up and running)</a:t>
            </a:r>
            <a:endParaRPr lang="en-US" sz="2800" b="1" dirty="0" smtClean="0">
              <a:solidFill>
                <a:srgbClr val="7030A0"/>
              </a:solidFill>
            </a:endParaRPr>
          </a:p>
          <a:p>
            <a:endParaRPr lang="en-US" sz="2800" dirty="0" smtClean="0"/>
          </a:p>
          <a:p>
            <a:endParaRPr lang="en-US" sz="2800" b="1" dirty="0" smtClean="0"/>
          </a:p>
          <a:p>
            <a:endParaRPr lang="en-US" sz="2800" b="1" dirty="0" smtClean="0"/>
          </a:p>
          <a:p>
            <a:endParaRPr lang="en-US" sz="2600" dirty="0" smtClean="0">
              <a:solidFill>
                <a:srgbClr val="7030A0"/>
              </a:solidFill>
            </a:endParaRPr>
          </a:p>
          <a:p>
            <a:endParaRPr lang="en-US" sz="26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A Function of Risk Bearing </a:t>
            </a:r>
            <a:r>
              <a:rPr lang="en-US" sz="2800" b="1" dirty="0" smtClean="0">
                <a:solidFill>
                  <a:srgbClr val="7030A0"/>
                </a:solidFill>
              </a:rPr>
              <a:t>(</a:t>
            </a:r>
            <a:r>
              <a:rPr lang="en-US" sz="2800" dirty="0" smtClean="0">
                <a:solidFill>
                  <a:srgbClr val="7030A0"/>
                </a:solidFill>
              </a:rPr>
              <a:t>assumes the uncertainty of future)</a:t>
            </a:r>
          </a:p>
          <a:p>
            <a:r>
              <a:rPr lang="en-US" sz="2800" b="1" dirty="0" smtClean="0"/>
              <a:t>Entrepreneurship Implies Growth </a:t>
            </a:r>
            <a:r>
              <a:rPr lang="en-US" sz="2800" b="1" dirty="0" smtClean="0">
                <a:solidFill>
                  <a:srgbClr val="7030A0"/>
                </a:solidFill>
              </a:rPr>
              <a:t>(</a:t>
            </a:r>
            <a:r>
              <a:rPr lang="en-US" sz="2800" dirty="0" smtClean="0">
                <a:solidFill>
                  <a:srgbClr val="7030A0"/>
                </a:solidFill>
              </a:rPr>
              <a:t>growing a business and pursuing opportunities as they arise)</a:t>
            </a:r>
          </a:p>
          <a:p>
            <a:r>
              <a:rPr lang="en-US" sz="2800" b="1" dirty="0" smtClean="0"/>
              <a:t>Managerial Skill and Leadership Function</a:t>
            </a:r>
          </a:p>
          <a:p>
            <a:r>
              <a:rPr lang="en-US" sz="2800" b="1" dirty="0" smtClean="0"/>
              <a:t>Essential in Every Activity </a:t>
            </a:r>
            <a:r>
              <a:rPr lang="en-US" sz="2800" b="1" dirty="0" smtClean="0">
                <a:solidFill>
                  <a:srgbClr val="7030A0"/>
                </a:solidFill>
              </a:rPr>
              <a:t>(</a:t>
            </a:r>
            <a:r>
              <a:rPr lang="en-US" sz="2800" dirty="0" smtClean="0">
                <a:solidFill>
                  <a:srgbClr val="7030A0"/>
                </a:solidFill>
              </a:rPr>
              <a:t>small or big, trading or manufacturing or service industry)</a:t>
            </a:r>
          </a:p>
          <a:p>
            <a:r>
              <a:rPr lang="en-US" sz="2800" b="1" dirty="0" smtClean="0"/>
              <a:t>It is a process </a:t>
            </a:r>
            <a:r>
              <a:rPr lang="en-US" sz="2800" b="1" dirty="0" smtClean="0">
                <a:solidFill>
                  <a:srgbClr val="7030A0"/>
                </a:solidFill>
              </a:rPr>
              <a:t>(</a:t>
            </a:r>
            <a:r>
              <a:rPr lang="en-US" sz="2800" dirty="0" smtClean="0">
                <a:solidFill>
                  <a:srgbClr val="7030A0"/>
                </a:solidFill>
              </a:rPr>
              <a:t>series of decisions and actions from initial start-up to managing the entrepreneurial venture)</a:t>
            </a:r>
            <a:endParaRPr lang="en-US" sz="2800" b="1" dirty="0" smtClean="0">
              <a:solidFill>
                <a:srgbClr val="7030A0"/>
              </a:solidFill>
            </a:endParaRP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/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>Role of Entrepreneurship in Economic Development</a:t>
            </a:r>
            <a:r>
              <a:rPr lang="en-US" dirty="0" smtClean="0">
                <a:solidFill>
                  <a:srgbClr val="C00000"/>
                </a:solidFill>
              </a:rPr>
              <a:t/>
            </a:r>
            <a:br>
              <a:rPr lang="en-US" dirty="0" smtClean="0">
                <a:solidFill>
                  <a:srgbClr val="C00000"/>
                </a:solidFill>
              </a:rPr>
            </a:b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Promotes Capital Formation </a:t>
            </a:r>
            <a:r>
              <a:rPr lang="en-US" sz="2800" b="1" dirty="0" smtClean="0">
                <a:solidFill>
                  <a:srgbClr val="7030A0"/>
                </a:solidFill>
              </a:rPr>
              <a:t>(</a:t>
            </a:r>
            <a:r>
              <a:rPr lang="en-US" sz="2800" dirty="0" smtClean="0">
                <a:solidFill>
                  <a:srgbClr val="7030A0"/>
                </a:solidFill>
              </a:rPr>
              <a:t>mobilizing the idle savings of public)</a:t>
            </a:r>
          </a:p>
          <a:p>
            <a:r>
              <a:rPr lang="en-US" sz="2800" b="1" dirty="0" smtClean="0"/>
              <a:t>Creates Large-Scale Employment Opportunities</a:t>
            </a:r>
          </a:p>
          <a:p>
            <a:r>
              <a:rPr lang="en-US" sz="2800" b="1" dirty="0" smtClean="0"/>
              <a:t>Promotes Balanced Regional Development</a:t>
            </a:r>
          </a:p>
          <a:p>
            <a:r>
              <a:rPr lang="en-US" sz="2800" b="1" dirty="0" smtClean="0"/>
              <a:t>Reduces Concentration of Economic Power</a:t>
            </a:r>
          </a:p>
          <a:p>
            <a:r>
              <a:rPr lang="en-US" sz="2800" b="1" dirty="0" smtClean="0"/>
              <a:t>Increasing Gross National Product and Per Capita Income</a:t>
            </a:r>
          </a:p>
          <a:p>
            <a:r>
              <a:rPr lang="en-US" sz="2800" b="1" dirty="0" smtClean="0"/>
              <a:t>Improvement in the Standard of Living</a:t>
            </a:r>
          </a:p>
          <a:p>
            <a:r>
              <a:rPr lang="en-US" sz="2800" b="1" dirty="0" smtClean="0"/>
              <a:t>Promotes Country's Export Trade</a:t>
            </a:r>
          </a:p>
          <a:p>
            <a:r>
              <a:rPr lang="en-US" sz="2800" b="1" dirty="0" smtClean="0"/>
              <a:t>Facilitates Overall Development</a:t>
            </a:r>
            <a:endParaRPr 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The entrepreneurial decision process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143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Deciding to become an entrepreneur by leaving present activity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 descr="entrepreneurial decision processको लागि तस्बिर परिणाम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362200"/>
            <a:ext cx="8763000" cy="4267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lnSpcReduction="10000"/>
          </a:bodyPr>
          <a:lstStyle/>
          <a:p>
            <a:endParaRPr lang="en-US" sz="2800" dirty="0" smtClean="0">
              <a:solidFill>
                <a:srgbClr val="C00000"/>
              </a:solidFill>
            </a:endParaRPr>
          </a:p>
          <a:p>
            <a:r>
              <a:rPr lang="en-US" sz="2800" dirty="0" smtClean="0">
                <a:solidFill>
                  <a:srgbClr val="C00000"/>
                </a:solidFill>
              </a:rPr>
              <a:t>Reasons for changing the present status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Disruption (retirement, relocation, fired, completion of educational degree etc)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Work environment ( R&amp;D, Marketing)</a:t>
            </a:r>
          </a:p>
          <a:p>
            <a:pPr lvl="1"/>
            <a:endParaRPr lang="en-US" dirty="0" smtClean="0">
              <a:solidFill>
                <a:srgbClr val="7030A0"/>
              </a:solidFill>
            </a:endParaRPr>
          </a:p>
          <a:p>
            <a:r>
              <a:rPr lang="en-US" sz="2800" dirty="0" smtClean="0">
                <a:solidFill>
                  <a:srgbClr val="C00000"/>
                </a:solidFill>
              </a:rPr>
              <a:t>Desirability of New Venture Formation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Culture, Subculture, Family, Teachers, Peers</a:t>
            </a:r>
          </a:p>
          <a:p>
            <a:pPr lvl="1">
              <a:buNone/>
            </a:pPr>
            <a:endParaRPr lang="en-US" dirty="0" smtClean="0">
              <a:solidFill>
                <a:srgbClr val="7030A0"/>
              </a:solidFill>
            </a:endParaRPr>
          </a:p>
          <a:p>
            <a:r>
              <a:rPr lang="en-US" sz="2800" dirty="0" smtClean="0">
                <a:solidFill>
                  <a:srgbClr val="C00000"/>
                </a:solidFill>
              </a:rPr>
              <a:t>Possibility of a New Venture Formation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Government, Background, Role Models, Financing, Marketing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Intrapreneurship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6172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An </a:t>
            </a:r>
            <a:r>
              <a:rPr lang="en-US" sz="2800" dirty="0" err="1" smtClean="0">
                <a:solidFill>
                  <a:srgbClr val="C00000"/>
                </a:solidFill>
              </a:rPr>
              <a:t>Intrapreneur</a:t>
            </a:r>
            <a:r>
              <a:rPr lang="en-US" sz="2800" dirty="0" smtClean="0">
                <a:solidFill>
                  <a:srgbClr val="C00000"/>
                </a:solidFill>
              </a:rPr>
              <a:t> is an</a:t>
            </a:r>
            <a:r>
              <a:rPr lang="en-US" sz="2800" dirty="0" smtClean="0"/>
              <a:t> </a:t>
            </a:r>
          </a:p>
          <a:p>
            <a:r>
              <a:rPr lang="en-US" sz="2800" dirty="0" smtClean="0">
                <a:solidFill>
                  <a:srgbClr val="7030A0"/>
                </a:solidFill>
              </a:rPr>
              <a:t>inside entrepreneur, or an entrepreneur within a large firm, </a:t>
            </a:r>
          </a:p>
          <a:p>
            <a:r>
              <a:rPr lang="en-US" sz="2800" dirty="0" smtClean="0">
                <a:solidFill>
                  <a:srgbClr val="7030A0"/>
                </a:solidFill>
              </a:rPr>
              <a:t>who uses entrepreneurial skills without incurring the risks associated with those activities.</a:t>
            </a:r>
          </a:p>
          <a:p>
            <a:pPr>
              <a:buNone/>
            </a:pPr>
            <a:r>
              <a:rPr lang="en-US" sz="2800" dirty="0" err="1" smtClean="0">
                <a:solidFill>
                  <a:srgbClr val="C00000"/>
                </a:solidFill>
              </a:rPr>
              <a:t>Intraprenuers</a:t>
            </a:r>
            <a:r>
              <a:rPr lang="en-US" sz="2800" dirty="0" smtClean="0">
                <a:solidFill>
                  <a:srgbClr val="C00000"/>
                </a:solidFill>
              </a:rPr>
              <a:t> are usually </a:t>
            </a:r>
          </a:p>
          <a:p>
            <a:r>
              <a:rPr lang="en-US" sz="2800" dirty="0" smtClean="0">
                <a:solidFill>
                  <a:srgbClr val="7030A0"/>
                </a:solidFill>
              </a:rPr>
              <a:t>highly self-motivated, proactive and action-oriented people </a:t>
            </a:r>
          </a:p>
          <a:p>
            <a:r>
              <a:rPr lang="en-US" sz="2800" dirty="0" smtClean="0">
                <a:solidFill>
                  <a:srgbClr val="7030A0"/>
                </a:solidFill>
              </a:rPr>
              <a:t>who are comfortable with taking the initiative, even within the boundaries of an organization, </a:t>
            </a:r>
          </a:p>
          <a:p>
            <a:r>
              <a:rPr lang="en-US" sz="2800" dirty="0" smtClean="0">
                <a:solidFill>
                  <a:srgbClr val="7030A0"/>
                </a:solidFill>
              </a:rPr>
              <a:t>in pursuit of an innovative product or service</a:t>
            </a:r>
          </a:p>
          <a:p>
            <a:r>
              <a:rPr lang="en-US" sz="2800" dirty="0" smtClean="0">
                <a:solidFill>
                  <a:srgbClr val="7030A0"/>
                </a:solidFill>
              </a:rPr>
              <a:t>with the comfort of knowing that failure does not have a personal cost as it does for an entrepreneur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745</Words>
  <Application>Microsoft Office PowerPoint</Application>
  <PresentationFormat>On-screen Show (4:3)</PresentationFormat>
  <Paragraphs>89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CHAPTER 1 </vt:lpstr>
      <vt:lpstr>ENREPRENEURSHIP</vt:lpstr>
      <vt:lpstr>Slide 3</vt:lpstr>
      <vt:lpstr>CHARACTERISTICS OF ENTREPRENEURSHIP</vt:lpstr>
      <vt:lpstr>Slide 5</vt:lpstr>
      <vt:lpstr> Role of Entrepreneurship in Economic Development </vt:lpstr>
      <vt:lpstr>The entrepreneurial decision process</vt:lpstr>
      <vt:lpstr>Slide 8</vt:lpstr>
      <vt:lpstr>Intrapreneurship</vt:lpstr>
      <vt:lpstr>Entrepreneurship vs Intrapreneurship</vt:lpstr>
      <vt:lpstr>Ethics and Social Responsibilities of Entrepreneurs</vt:lpstr>
      <vt:lpstr>Slide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</dc:title>
  <dc:creator>Roshan</dc:creator>
  <cp:lastModifiedBy>Dell</cp:lastModifiedBy>
  <cp:revision>17</cp:revision>
  <dcterms:created xsi:type="dcterms:W3CDTF">2006-08-16T00:00:00Z</dcterms:created>
  <dcterms:modified xsi:type="dcterms:W3CDTF">2017-04-27T07:40:49Z</dcterms:modified>
</cp:coreProperties>
</file>