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60" r:id="rId5"/>
    <p:sldId id="261" r:id="rId6"/>
    <p:sldId id="283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 smtClean="0"/>
              <a:t>Software Project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Mastering Software Project Management Murali K, Chemuturi, Thomas M. CagelyJr, J. Ross</a:t>
            </a:r>
          </a:p>
          <a:p>
            <a:r>
              <a:rPr lang="en-US" sz="2200" dirty="0" smtClean="0"/>
              <a:t>Prepared by: Sushish Baral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Baral\Desktop\homepage-banner-imag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81000"/>
            <a:ext cx="5410200" cy="2209800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ALIGNMENT OF SOFTWARE ENGINEERING METHODOLOGY WITH PROJECT MANAGEMENT METHODOLOGY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While in large organizations, Project management methodology is </a:t>
            </a:r>
            <a:r>
              <a:rPr lang="en-US" i="1" dirty="0" smtClean="0"/>
              <a:t>decoupled</a:t>
            </a:r>
            <a:r>
              <a:rPr lang="en-US" dirty="0" smtClean="0"/>
              <a:t> from the software engineering methodology of the project</a:t>
            </a:r>
          </a:p>
          <a:p>
            <a:r>
              <a:rPr lang="en-US" dirty="0" smtClean="0"/>
              <a:t>Because the methodology of software engineering used on a project has an impact on project management, each project will need to have the management methodology tailored to some extent to align with the software engineering methodology.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Ad-Hoc Method-Based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 hoc methods are not documented and are dependent on the involved parties. </a:t>
            </a:r>
          </a:p>
          <a:p>
            <a:r>
              <a:rPr lang="en-US" dirty="0" smtClean="0"/>
              <a:t>Typically dictates policy and then modifies the policy as necessary or when convenient. </a:t>
            </a:r>
          </a:p>
          <a:p>
            <a:r>
              <a:rPr lang="en-US" dirty="0" smtClean="0"/>
              <a:t>Management style also reflects the personality of the leader.</a:t>
            </a:r>
          </a:p>
          <a:p>
            <a:r>
              <a:rPr lang="en-US" dirty="0" smtClean="0"/>
              <a:t>“hero-driven” management.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Ad-Hoc Method-Based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 of the ad hoc methods approach are,</a:t>
            </a:r>
          </a:p>
          <a:p>
            <a:pPr lvl="1"/>
            <a:r>
              <a:rPr lang="en-US" dirty="0" smtClean="0"/>
              <a:t>Fits a dynamic environment.</a:t>
            </a:r>
          </a:p>
          <a:p>
            <a:pPr lvl="1"/>
            <a:r>
              <a:rPr lang="en-US" dirty="0" smtClean="0"/>
              <a:t>Allows the leader to have absolute control.</a:t>
            </a:r>
          </a:p>
          <a:p>
            <a:pPr lvl="1"/>
            <a:r>
              <a:rPr lang="en-US" dirty="0" smtClean="0"/>
              <a:t>Very fast response to environmental changes</a:t>
            </a:r>
          </a:p>
          <a:p>
            <a:pPr lvl="1"/>
            <a:r>
              <a:rPr lang="en-US" dirty="0" smtClean="0"/>
              <a:t>least costly and the most profitable methodology (with a well-seasoned SPM </a:t>
            </a:r>
            <a:r>
              <a:rPr lang="en-US" i="1" dirty="0" smtClean="0"/>
              <a:t>and</a:t>
            </a:r>
            <a:r>
              <a:rPr lang="en-US" dirty="0" smtClean="0"/>
              <a:t> if nothing surprising happens).</a:t>
            </a:r>
          </a:p>
          <a:p>
            <a:pPr lvl="1"/>
            <a:r>
              <a:rPr lang="en-US" dirty="0" smtClean="0"/>
              <a:t>Is perfect for pinning the blame for failure on one person.</a:t>
            </a:r>
          </a:p>
          <a:p>
            <a:pPr lvl="1"/>
            <a:r>
              <a:rPr lang="en-US" dirty="0" smtClean="0"/>
              <a:t>No process overhead (e.g., process definition, maintenance groups, measurement, and analysis).</a:t>
            </a:r>
          </a:p>
          <a:p>
            <a:pPr lvl="1"/>
            <a:r>
              <a:rPr lang="en-US" dirty="0" smtClean="0"/>
              <a:t>Leads to a sense of “heroism” in management styles.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Ad-Hoc Method-Based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Disadvantages of the ad hoc methods approach are that it:</a:t>
            </a:r>
          </a:p>
          <a:p>
            <a:pPr lvl="1"/>
            <a:r>
              <a:rPr lang="en-US" dirty="0" smtClean="0"/>
              <a:t>Creates uncertainty in the workplace.</a:t>
            </a:r>
          </a:p>
          <a:p>
            <a:pPr lvl="1"/>
            <a:r>
              <a:rPr lang="en-US" dirty="0" smtClean="0"/>
              <a:t>A leader-centric environment.</a:t>
            </a:r>
          </a:p>
          <a:p>
            <a:pPr lvl="1"/>
            <a:r>
              <a:rPr lang="en-US" dirty="0" smtClean="0"/>
              <a:t>Centralizes authority: lose the leader, lose the project.</a:t>
            </a:r>
          </a:p>
          <a:p>
            <a:pPr lvl="1"/>
            <a:r>
              <a:rPr lang="en-US" dirty="0" smtClean="0"/>
              <a:t>Results in outcomes being unpredictable (because they are person-driven).</a:t>
            </a:r>
          </a:p>
          <a:p>
            <a:pPr lvl="1"/>
            <a:r>
              <a:rPr lang="en-US" dirty="0" smtClean="0"/>
              <a:t>Focuses on people monitoring rather than on overall project monitoring.</a:t>
            </a:r>
          </a:p>
          <a:p>
            <a:pPr lvl="1"/>
            <a:r>
              <a:rPr lang="en-US" dirty="0" smtClean="0"/>
              <a:t>Leader dependent bandwidth.</a:t>
            </a:r>
          </a:p>
          <a:p>
            <a:pPr lvl="1"/>
            <a:r>
              <a:rPr lang="en-US" dirty="0" smtClean="0"/>
              <a:t>Ego-driven environment (e.g., encourages an increase of self-serving sycophants).</a:t>
            </a:r>
          </a:p>
          <a:p>
            <a:pPr lvl="1"/>
            <a:r>
              <a:rPr lang="en-US" dirty="0" smtClean="0"/>
              <a:t>Hinders the development of leaders.</a:t>
            </a:r>
          </a:p>
          <a:p>
            <a:pPr lvl="1"/>
            <a:r>
              <a:rPr lang="en-US" dirty="0" smtClean="0"/>
              <a:t>Inevitability of failure of human.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Process-Driven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Well-documented processes for all activities.</a:t>
            </a:r>
          </a:p>
          <a:p>
            <a:r>
              <a:rPr lang="en-US" sz="2400" dirty="0" smtClean="0"/>
              <a:t>Knowledgeable individuals.</a:t>
            </a:r>
          </a:p>
          <a:p>
            <a:r>
              <a:rPr lang="en-US" sz="2400" dirty="0" smtClean="0"/>
              <a:t>The organization facilitates,</a:t>
            </a:r>
          </a:p>
          <a:p>
            <a:pPr lvl="1"/>
            <a:r>
              <a:rPr lang="en-US" sz="2000" dirty="0" smtClean="0"/>
              <a:t> the processes, </a:t>
            </a:r>
          </a:p>
          <a:p>
            <a:pPr lvl="1"/>
            <a:r>
              <a:rPr lang="en-US" sz="2000" dirty="0" smtClean="0"/>
              <a:t>the tools, </a:t>
            </a:r>
          </a:p>
          <a:p>
            <a:pPr lvl="1"/>
            <a:r>
              <a:rPr lang="en-US" sz="2000" dirty="0" smtClean="0"/>
              <a:t>a knowledge repository, </a:t>
            </a:r>
          </a:p>
          <a:p>
            <a:pPr lvl="1"/>
            <a:r>
              <a:rPr lang="en-US" sz="2000" dirty="0" smtClean="0"/>
              <a:t>the training, and </a:t>
            </a:r>
          </a:p>
          <a:p>
            <a:pPr lvl="1"/>
            <a:r>
              <a:rPr lang="en-US" sz="2000" dirty="0" smtClean="0"/>
              <a:t>expert assistance as needed to help the SPM(s).</a:t>
            </a:r>
          </a:p>
          <a:p>
            <a:r>
              <a:rPr lang="en-US" sz="2400" dirty="0" smtClean="0"/>
              <a:t>In addition to facilitation, </a:t>
            </a:r>
          </a:p>
          <a:p>
            <a:pPr lvl="1"/>
            <a:r>
              <a:rPr lang="en-US" sz="2000" dirty="0" smtClean="0"/>
              <a:t>project oversight,</a:t>
            </a:r>
          </a:p>
          <a:p>
            <a:pPr lvl="1"/>
            <a:r>
              <a:rPr lang="en-US" sz="2000" dirty="0" smtClean="0"/>
              <a:t> monitoring, </a:t>
            </a:r>
          </a:p>
          <a:p>
            <a:pPr lvl="1"/>
            <a:r>
              <a:rPr lang="en-US" sz="2000" dirty="0" smtClean="0"/>
              <a:t>measurement, </a:t>
            </a:r>
          </a:p>
          <a:p>
            <a:pPr lvl="1"/>
            <a:r>
              <a:rPr lang="en-US" sz="2000" dirty="0" smtClean="0"/>
              <a:t>Benchmarking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Process-Driven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 of a process-driven approach to software project management include:</a:t>
            </a:r>
          </a:p>
          <a:p>
            <a:pPr lvl="1"/>
            <a:r>
              <a:rPr lang="en-US" dirty="0" smtClean="0"/>
              <a:t>Minimizes the person-dependency of project management</a:t>
            </a:r>
          </a:p>
          <a:p>
            <a:pPr lvl="1"/>
            <a:r>
              <a:rPr lang="en-US" dirty="0" smtClean="0"/>
              <a:t>Enables a beginner to perform like an expert and an expert to excel</a:t>
            </a:r>
          </a:p>
          <a:p>
            <a:pPr lvl="1"/>
            <a:r>
              <a:rPr lang="en-US" dirty="0" smtClean="0"/>
              <a:t>“plowing back”</a:t>
            </a:r>
          </a:p>
          <a:p>
            <a:pPr lvl="1"/>
            <a:r>
              <a:rPr lang="en-US" dirty="0" smtClean="0"/>
              <a:t>Equips everyone with the best practices.</a:t>
            </a:r>
          </a:p>
          <a:p>
            <a:pPr lvl="1"/>
            <a:r>
              <a:rPr lang="en-US" dirty="0" smtClean="0"/>
              <a:t>Monitors projects rather than people.</a:t>
            </a:r>
          </a:p>
          <a:p>
            <a:pPr lvl="1"/>
            <a:r>
              <a:rPr lang="en-US" dirty="0" smtClean="0"/>
              <a:t>Experienced influences.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Process-Driven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Uniformity of project execution.</a:t>
            </a:r>
          </a:p>
          <a:p>
            <a:pPr lvl="1"/>
            <a:r>
              <a:rPr lang="en-US" dirty="0" smtClean="0"/>
              <a:t>Facilitates measurement, resulting in fair performance appraisals, which makes possible real morale improvement in an organization.</a:t>
            </a:r>
          </a:p>
          <a:p>
            <a:pPr lvl="1"/>
            <a:r>
              <a:rPr lang="en-US" dirty="0" smtClean="0"/>
              <a:t>Builds the basis for predictability in project execution.</a:t>
            </a:r>
          </a:p>
          <a:p>
            <a:pPr lvl="1"/>
            <a:r>
              <a:rPr lang="en-US" dirty="0" smtClean="0"/>
              <a:t>Enables all-round participation.</a:t>
            </a:r>
          </a:p>
          <a:p>
            <a:pPr lvl="1"/>
            <a:r>
              <a:rPr lang="en-US" dirty="0" smtClean="0"/>
              <a:t>Promotes the recruitment.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SO, WHAT</a:t>
            </a:r>
            <a:r>
              <a:rPr lang="en-US" dirty="0" smtClean="0"/>
              <a:t> </a:t>
            </a:r>
            <a:r>
              <a:rPr lang="en-US" b="1" i="1" dirty="0" smtClean="0"/>
              <a:t>IS</a:t>
            </a:r>
            <a:r>
              <a:rPr lang="en-US" dirty="0" smtClean="0"/>
              <a:t> </a:t>
            </a:r>
            <a:r>
              <a:rPr lang="en-US" b="1" dirty="0" smtClean="0"/>
              <a:t>THE RIGHT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field of software development is characterized more by diversity than by homogeneity. </a:t>
            </a:r>
          </a:p>
          <a:p>
            <a:r>
              <a:rPr lang="en-US" dirty="0" smtClean="0"/>
              <a:t>Therefore, attempting to prescribe one “right” approach is neither feasible nor appropriate.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Project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 </a:t>
            </a:r>
            <a:r>
              <a:rPr lang="en-US" i="1" dirty="0" smtClean="0"/>
              <a:t>collaborative</a:t>
            </a:r>
            <a:r>
              <a:rPr lang="en-US" dirty="0" smtClean="0"/>
              <a:t> activity between the business acquisition team, technical team, finance team, and senior management. </a:t>
            </a:r>
          </a:p>
          <a:p>
            <a:r>
              <a:rPr lang="en-US" dirty="0" smtClean="0"/>
              <a:t>The focus of senior management is from a strategic perspective.</a:t>
            </a:r>
          </a:p>
          <a:p>
            <a:r>
              <a:rPr lang="en-US" dirty="0" smtClean="0"/>
              <a:t>Two typical project acquisition scenarios are, </a:t>
            </a:r>
          </a:p>
          <a:p>
            <a:pPr lvl="1"/>
            <a:r>
              <a:rPr lang="en-US" dirty="0" smtClean="0"/>
              <a:t>An </a:t>
            </a:r>
            <a:r>
              <a:rPr lang="en-US" i="1" dirty="0" smtClean="0"/>
              <a:t>external client</a:t>
            </a:r>
            <a:r>
              <a:rPr lang="en-US" dirty="0" smtClean="0"/>
              <a:t> </a:t>
            </a:r>
          </a:p>
          <a:p>
            <a:pPr lvl="1"/>
            <a:r>
              <a:rPr lang="en-US" i="1" dirty="0" smtClean="0"/>
              <a:t>An internal source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Project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an external client</a:t>
            </a:r>
          </a:p>
          <a:p>
            <a:pPr lvl="1"/>
            <a:r>
              <a:rPr lang="en-US" dirty="0" smtClean="0"/>
              <a:t>The project will result in revenue for the acquiring organization from the external client.</a:t>
            </a:r>
          </a:p>
          <a:p>
            <a:pPr lvl="1"/>
            <a:r>
              <a:rPr lang="en-US" dirty="0" smtClean="0"/>
              <a:t>The software product resulting from execution of the project will be used or resold by the external organization.</a:t>
            </a:r>
          </a:p>
          <a:p>
            <a:pPr lvl="1"/>
            <a:r>
              <a:rPr lang="en-US" dirty="0" smtClean="0"/>
              <a:t>The external organization will impose stipulations on quality, schedule, and cost.</a:t>
            </a:r>
          </a:p>
          <a:p>
            <a:pPr lvl="1"/>
            <a:r>
              <a:rPr lang="en-US" dirty="0" smtClean="0"/>
              <a:t>End users will typically </a:t>
            </a:r>
            <a:r>
              <a:rPr lang="en-US" i="1" dirty="0" smtClean="0"/>
              <a:t>not</a:t>
            </a:r>
            <a:r>
              <a:rPr lang="en-US" dirty="0" smtClean="0"/>
              <a:t> be directly accessible to the software development team. (Interacts via a proxy)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Approaches to Software Project Management</a:t>
            </a:r>
          </a:p>
          <a:p>
            <a:r>
              <a:rPr lang="en-US" sz="2200" dirty="0" smtClean="0"/>
              <a:t>Alignment of Software Engineering Methodology with Project Management Methodology</a:t>
            </a:r>
          </a:p>
          <a:p>
            <a:r>
              <a:rPr lang="en-US" sz="2200" dirty="0" smtClean="0"/>
              <a:t>The Ad-Hoc Method-based Approach</a:t>
            </a:r>
          </a:p>
          <a:p>
            <a:r>
              <a:rPr lang="en-US" sz="2200" dirty="0" smtClean="0"/>
              <a:t>The Process-driven based Approach</a:t>
            </a:r>
          </a:p>
          <a:p>
            <a:r>
              <a:rPr lang="en-US" sz="2200" dirty="0" smtClean="0"/>
              <a:t>Comparison Between Ad-Hoc Approach with the Process-driven Approach</a:t>
            </a:r>
          </a:p>
          <a:p>
            <a:r>
              <a:rPr lang="en-US" sz="2200" dirty="0" smtClean="0"/>
              <a:t>Software Project Acquisition</a:t>
            </a:r>
          </a:p>
          <a:p>
            <a:r>
              <a:rPr lang="en-US" sz="2200" dirty="0" smtClean="0"/>
              <a:t>Writing Proposal, Negotiating, Contract Acceptance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Project acquisition from a prospective client follows several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request for proposal</a:t>
            </a:r>
          </a:p>
          <a:p>
            <a:r>
              <a:rPr lang="en-US" dirty="0" smtClean="0"/>
              <a:t>The proposal</a:t>
            </a:r>
          </a:p>
          <a:p>
            <a:pPr lvl="1"/>
            <a:r>
              <a:rPr lang="en-US" dirty="0" smtClean="0"/>
              <a:t>Software estimation</a:t>
            </a:r>
          </a:p>
          <a:p>
            <a:pPr lvl="1"/>
            <a:r>
              <a:rPr lang="en-US" dirty="0" smtClean="0"/>
              <a:t>Delivery commitments</a:t>
            </a:r>
          </a:p>
          <a:p>
            <a:pPr lvl="1"/>
            <a:r>
              <a:rPr lang="en-US" dirty="0" smtClean="0"/>
              <a:t>Pricing the proposal</a:t>
            </a:r>
          </a:p>
          <a:p>
            <a:pPr lvl="1"/>
            <a:r>
              <a:rPr lang="en-US" dirty="0" smtClean="0"/>
              <a:t>Preparing the proposal</a:t>
            </a:r>
          </a:p>
          <a:p>
            <a:r>
              <a:rPr lang="en-US" dirty="0" smtClean="0"/>
              <a:t>Negotiation</a:t>
            </a:r>
          </a:p>
          <a:p>
            <a:r>
              <a:rPr lang="en-US" dirty="0" smtClean="0"/>
              <a:t>Contract acceptance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Request For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Usually, project acquisition begins with an RFP (request for proposal), or alternately with an RFI (request for information), from a prospective client. The document contains,</a:t>
            </a:r>
          </a:p>
          <a:p>
            <a:pPr lvl="1"/>
            <a:r>
              <a:rPr lang="en-US" dirty="0" smtClean="0"/>
              <a:t>Name of the prospective client and other details about the client</a:t>
            </a:r>
          </a:p>
          <a:p>
            <a:pPr lvl="1"/>
            <a:r>
              <a:rPr lang="en-US" dirty="0" smtClean="0"/>
              <a:t>Name of the project and other details about the project</a:t>
            </a:r>
          </a:p>
          <a:p>
            <a:pPr lvl="1"/>
            <a:r>
              <a:rPr lang="en-US" dirty="0" smtClean="0"/>
              <a:t>Contact details for the project coordinator of the prospective client</a:t>
            </a:r>
          </a:p>
          <a:p>
            <a:pPr lvl="1"/>
            <a:r>
              <a:rPr lang="en-US" dirty="0" smtClean="0"/>
              <a:t>Scope of the work and terms of 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Request For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Bidding details, including the format of the bid document (either a single-bid system, technical bid and financial bid in </a:t>
            </a:r>
            <a:r>
              <a:rPr lang="en-US" i="1" dirty="0" smtClean="0"/>
              <a:t>one</a:t>
            </a:r>
            <a:r>
              <a:rPr lang="en-US" dirty="0" smtClean="0"/>
              <a:t> document; or a two-bid system, technical bid and financial bid in </a:t>
            </a:r>
            <a:r>
              <a:rPr lang="en-US" i="1" dirty="0" smtClean="0"/>
              <a:t>two</a:t>
            </a:r>
            <a:r>
              <a:rPr lang="en-US" dirty="0" smtClean="0"/>
              <a:t> different documents and submitted separately); any requirements for a bank guarantee/ earnest money deposit toward project execution warranty; etc.</a:t>
            </a:r>
          </a:p>
          <a:p>
            <a:pPr lvl="1"/>
            <a:r>
              <a:rPr lang="en-US" dirty="0" smtClean="0"/>
              <a:t>Procedure for evaluating bids that are received by the prospective client</a:t>
            </a:r>
          </a:p>
          <a:p>
            <a:pPr lvl="1"/>
            <a:r>
              <a:rPr lang="en-US" dirty="0" smtClean="0"/>
              <a:t>Important dates, including the date for requesting clarifications; the date for submission of bid; the date for awarding of the project;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ig0008" descr="https://learning.oreilly.com/library/view/mastering-software-project/9781604276909/images/9781604270341_fig0008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"/>
            <a:ext cx="65532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Software estimation</a:t>
            </a:r>
            <a:r>
              <a:rPr lang="en-US" dirty="0" smtClean="0"/>
              <a:t> </a:t>
            </a:r>
          </a:p>
          <a:p>
            <a:r>
              <a:rPr lang="en-US" i="1" dirty="0" smtClean="0"/>
              <a:t>Delivery commitments</a:t>
            </a:r>
            <a:r>
              <a:rPr lang="en-US" dirty="0" smtClean="0"/>
              <a:t> </a:t>
            </a:r>
          </a:p>
          <a:p>
            <a:r>
              <a:rPr lang="en-US" i="1" dirty="0" smtClean="0"/>
              <a:t>Pricing the proposal</a:t>
            </a:r>
            <a:endParaRPr lang="en-US" dirty="0" smtClean="0"/>
          </a:p>
          <a:p>
            <a:r>
              <a:rPr lang="en-US" i="1" dirty="0" smtClean="0"/>
              <a:t>Preparing the proposal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Size</a:t>
            </a:r>
            <a:r>
              <a:rPr lang="en-US" dirty="0" smtClean="0"/>
              <a:t> of the software product to be produced.</a:t>
            </a:r>
          </a:p>
          <a:p>
            <a:r>
              <a:rPr lang="en-US" i="1" u="sng" dirty="0" smtClean="0"/>
              <a:t>Effort</a:t>
            </a:r>
            <a:r>
              <a:rPr lang="en-US" dirty="0" smtClean="0"/>
              <a:t> in person hours or person days.</a:t>
            </a:r>
          </a:p>
          <a:p>
            <a:r>
              <a:rPr lang="en-US" i="1" u="sng" dirty="0" smtClean="0"/>
              <a:t>Cost</a:t>
            </a:r>
            <a:r>
              <a:rPr lang="en-US" dirty="0" smtClean="0"/>
              <a:t> that will need to be expended.</a:t>
            </a:r>
          </a:p>
          <a:p>
            <a:r>
              <a:rPr lang="en-US" i="1" u="sng" dirty="0" smtClean="0"/>
              <a:t>Duration</a:t>
            </a:r>
            <a:r>
              <a:rPr lang="en-US" dirty="0" smtClean="0"/>
              <a:t> (schedule) in calendar days or months.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Delivery Commitments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prospective client’s requirements/urgency</a:t>
            </a:r>
          </a:p>
          <a:p>
            <a:r>
              <a:rPr lang="en-US" dirty="0" smtClean="0"/>
              <a:t>The competition (which might offer shorter delivery commitments)</a:t>
            </a:r>
          </a:p>
          <a:p>
            <a:r>
              <a:rPr lang="en-US" dirty="0" smtClean="0"/>
              <a:t>The possibility of a future project that will require the release of resources from this project</a:t>
            </a:r>
          </a:p>
          <a:p>
            <a:r>
              <a:rPr lang="en-US" dirty="0" smtClean="0"/>
              <a:t>Any other specific reason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Pricing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Commercial considerations.</a:t>
            </a:r>
          </a:p>
          <a:p>
            <a:r>
              <a:rPr lang="en-US" dirty="0" smtClean="0"/>
              <a:t>The perceived necessity/desirability of acquiring the project.</a:t>
            </a:r>
          </a:p>
          <a:p>
            <a:r>
              <a:rPr lang="en-US" dirty="0" smtClean="0"/>
              <a:t>The opportunity at hand.</a:t>
            </a:r>
          </a:p>
          <a:p>
            <a:r>
              <a:rPr lang="en-US" dirty="0" smtClean="0"/>
              <a:t>Pricing models.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Pricing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Order book position</a:t>
            </a:r>
          </a:p>
          <a:p>
            <a:r>
              <a:rPr lang="en-US" i="1" dirty="0" smtClean="0"/>
              <a:t>Necessity to obtain an order</a:t>
            </a:r>
          </a:p>
          <a:p>
            <a:r>
              <a:rPr lang="en-US" i="1" dirty="0" smtClean="0"/>
              <a:t>Desirability of winning the order</a:t>
            </a:r>
          </a:p>
          <a:p>
            <a:r>
              <a:rPr lang="en-US" i="1" dirty="0" smtClean="0"/>
              <a:t>Stiff competition in the field</a:t>
            </a:r>
          </a:p>
          <a:p>
            <a:r>
              <a:rPr lang="en-US" i="1" dirty="0" smtClean="0"/>
              <a:t>Monopolistic</a:t>
            </a:r>
          </a:p>
          <a:p>
            <a:r>
              <a:rPr lang="en-US" i="1" dirty="0" smtClean="0"/>
              <a:t>Oligopolistic</a:t>
            </a:r>
          </a:p>
          <a:p>
            <a:r>
              <a:rPr lang="en-US" i="1" dirty="0" smtClean="0"/>
              <a:t>Repeat orders</a:t>
            </a:r>
          </a:p>
          <a:p>
            <a:r>
              <a:rPr lang="en-US" i="1" dirty="0" smtClean="0"/>
              <a:t>New market opportunity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project pricing typically follows a stepwise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/>
              <a:t>The </a:t>
            </a:r>
            <a:r>
              <a:rPr lang="en-US" i="1" u="sng" dirty="0" smtClean="0"/>
              <a:t>technical team</a:t>
            </a:r>
            <a:r>
              <a:rPr lang="en-US" dirty="0" smtClean="0"/>
              <a:t> prepares the software estimates (software size, software development effort, and software development schedule) and presents them to the business acquisition team.</a:t>
            </a:r>
          </a:p>
          <a:p>
            <a:r>
              <a:rPr lang="en-US" u="sng" dirty="0" smtClean="0"/>
              <a:t>The </a:t>
            </a:r>
            <a:r>
              <a:rPr lang="en-US" i="1" u="sng" dirty="0" smtClean="0"/>
              <a:t>business acquisition team</a:t>
            </a:r>
            <a:r>
              <a:rPr lang="en-US" dirty="0" smtClean="0"/>
              <a:t> prepares the cost estimation and presents it to the finance team.</a:t>
            </a:r>
          </a:p>
          <a:p>
            <a:r>
              <a:rPr lang="en-US" u="sng" dirty="0" smtClean="0"/>
              <a:t>The </a:t>
            </a:r>
            <a:r>
              <a:rPr lang="en-US" i="1" u="sng" dirty="0" smtClean="0"/>
              <a:t>finance team</a:t>
            </a:r>
            <a:r>
              <a:rPr lang="en-US" dirty="0" smtClean="0"/>
              <a:t> suggests a floor price to the marketing team, below which the project will not be attractive financially.</a:t>
            </a:r>
          </a:p>
          <a:p>
            <a:r>
              <a:rPr lang="en-US" dirty="0" smtClean="0"/>
              <a:t>The </a:t>
            </a:r>
            <a:r>
              <a:rPr lang="en-US" i="1" dirty="0" smtClean="0"/>
              <a:t>business acquisition team</a:t>
            </a:r>
            <a:r>
              <a:rPr lang="en-US" dirty="0" smtClean="0"/>
              <a:t> coordinates pricing with </a:t>
            </a:r>
            <a:r>
              <a:rPr lang="en-US" i="1" u="sng" dirty="0" smtClean="0"/>
              <a:t>senior management</a:t>
            </a:r>
            <a:r>
              <a:rPr lang="en-US" dirty="0" smtClean="0"/>
              <a:t> (in some cases there might be a pricing committee) and determines:</a:t>
            </a:r>
          </a:p>
          <a:p>
            <a:pPr lvl="1"/>
            <a:r>
              <a:rPr lang="en-US" dirty="0" smtClean="0"/>
              <a:t>The price to be offered to the potential client</a:t>
            </a:r>
          </a:p>
          <a:p>
            <a:pPr lvl="1"/>
            <a:r>
              <a:rPr lang="en-US" dirty="0" smtClean="0"/>
              <a:t>The negotiation margin (if negotiations are foreseen)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APPROACHES TO SOFTWARE PROJECT MANAGEMENT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Software </a:t>
            </a:r>
            <a:r>
              <a:rPr lang="en-US" i="1" dirty="0" smtClean="0"/>
              <a:t>project execution</a:t>
            </a:r>
            <a:r>
              <a:rPr lang="en-US" dirty="0" smtClean="0"/>
              <a:t> has two components, namely, software engineering and management. </a:t>
            </a:r>
          </a:p>
          <a:p>
            <a:r>
              <a:rPr lang="en-US" i="1" dirty="0" smtClean="0"/>
              <a:t>Software engineering</a:t>
            </a:r>
            <a:r>
              <a:rPr lang="en-US" dirty="0" smtClean="0"/>
              <a:t> consists of all of the technical activities that are performed to build the project deliverable (the “just build it” activities).</a:t>
            </a:r>
          </a:p>
          <a:p>
            <a:r>
              <a:rPr lang="en-US" i="1" dirty="0" smtClean="0"/>
              <a:t>Management</a:t>
            </a:r>
            <a:r>
              <a:rPr lang="en-US" dirty="0" smtClean="0"/>
              <a:t> facilitates software engineering so that the project deliverable is completed on time, efficiently and effectively, and without defects.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Preparing 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proposal is usually a multipage document that has two separate parts </a:t>
            </a:r>
          </a:p>
          <a:p>
            <a:pPr lvl="1"/>
            <a:r>
              <a:rPr lang="en-US" dirty="0" smtClean="0"/>
              <a:t>the technical proposal </a:t>
            </a:r>
          </a:p>
          <a:p>
            <a:pPr lvl="1"/>
            <a:r>
              <a:rPr lang="en-US" dirty="0" smtClean="0"/>
              <a:t> the financial proposal.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Title page(</a:t>
            </a:r>
            <a:r>
              <a:rPr lang="en-US" dirty="0" smtClean="0"/>
              <a:t>containing the name of the project)</a:t>
            </a:r>
            <a:endParaRPr lang="en-US" i="1" dirty="0" smtClean="0"/>
          </a:p>
          <a:p>
            <a:r>
              <a:rPr lang="en-US" i="1" dirty="0" smtClean="0"/>
              <a:t>Contents (</a:t>
            </a:r>
            <a:r>
              <a:rPr lang="en-US" dirty="0" smtClean="0"/>
              <a:t>List the contents )</a:t>
            </a:r>
            <a:endParaRPr lang="en-US" i="1" dirty="0" smtClean="0"/>
          </a:p>
          <a:p>
            <a:r>
              <a:rPr lang="en-US" i="1" dirty="0" smtClean="0"/>
              <a:t>Introduction</a:t>
            </a:r>
          </a:p>
          <a:p>
            <a:r>
              <a:rPr lang="en-US" i="1" dirty="0" smtClean="0"/>
              <a:t>Scope of work </a:t>
            </a:r>
          </a:p>
          <a:p>
            <a:r>
              <a:rPr lang="en-US" i="1" dirty="0" smtClean="0"/>
              <a:t>Approach and methodology</a:t>
            </a:r>
          </a:p>
          <a:p>
            <a:r>
              <a:rPr lang="en-US" i="1" dirty="0" smtClean="0"/>
              <a:t>Deliverables</a:t>
            </a:r>
          </a:p>
          <a:p>
            <a:r>
              <a:rPr lang="en-US" i="1" dirty="0" smtClean="0"/>
              <a:t>Approvals required from the client</a:t>
            </a:r>
          </a:p>
          <a:p>
            <a:r>
              <a:rPr lang="en-US" i="1" dirty="0" smtClean="0"/>
              <a:t>Schedule for project execution</a:t>
            </a:r>
          </a:p>
          <a:p>
            <a:r>
              <a:rPr lang="en-US" i="1" dirty="0" smtClean="0"/>
              <a:t>Software estimation</a:t>
            </a:r>
          </a:p>
          <a:p>
            <a:r>
              <a:rPr lang="en-US" i="1" dirty="0" smtClean="0"/>
              <a:t>Inclusions ( SE activities done)</a:t>
            </a:r>
          </a:p>
          <a:p>
            <a:r>
              <a:rPr lang="en-US" i="1" dirty="0" smtClean="0"/>
              <a:t>Exclusions (SE activities not to be done)</a:t>
            </a:r>
          </a:p>
          <a:p>
            <a:r>
              <a:rPr lang="en-US" i="1" dirty="0" smtClean="0"/>
              <a:t>Responsibilities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Financial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Fee (</a:t>
            </a:r>
            <a:r>
              <a:rPr lang="en-US" dirty="0" smtClean="0"/>
              <a:t>State the fee for the project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Fee exclusions (Travels, Pilot run)</a:t>
            </a:r>
          </a:p>
          <a:p>
            <a:r>
              <a:rPr lang="en-US" i="1" dirty="0" smtClean="0"/>
              <a:t>Validity period</a:t>
            </a:r>
          </a:p>
          <a:p>
            <a:r>
              <a:rPr lang="en-US" i="1" dirty="0" smtClean="0"/>
              <a:t>Payment terms</a:t>
            </a:r>
          </a:p>
          <a:p>
            <a:r>
              <a:rPr lang="en-US" i="1" dirty="0" smtClean="0"/>
              <a:t>Intellectual property rights (IPR)</a:t>
            </a:r>
          </a:p>
          <a:p>
            <a:r>
              <a:rPr lang="en-US" i="1" dirty="0" smtClean="0"/>
              <a:t>Force majeure clause </a:t>
            </a:r>
            <a:r>
              <a:rPr lang="en-US" dirty="0" smtClean="0"/>
              <a:t>(war, floods, earthquakes, etc.)</a:t>
            </a:r>
            <a:endParaRPr lang="en-US" i="1" dirty="0" smtClean="0"/>
          </a:p>
          <a:p>
            <a:r>
              <a:rPr lang="en-US" i="1" dirty="0" smtClean="0"/>
              <a:t>Software tools or components to be supplied by the client</a:t>
            </a:r>
          </a:p>
          <a:p>
            <a:r>
              <a:rPr lang="en-US" i="1" dirty="0" smtClean="0"/>
              <a:t>Facilities</a:t>
            </a:r>
          </a:p>
          <a:p>
            <a:r>
              <a:rPr lang="en-US" i="1" dirty="0" smtClean="0"/>
              <a:t>Price escalation clause(</a:t>
            </a:r>
            <a:r>
              <a:rPr lang="en-US" dirty="0" smtClean="0"/>
              <a:t> Costs may increase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Arbitration and jurisdiction (</a:t>
            </a:r>
            <a:r>
              <a:rPr lang="en-US" dirty="0" smtClean="0"/>
              <a:t>dispute resolution mechanisms </a:t>
            </a:r>
            <a:r>
              <a:rPr lang="en-US" i="1" dirty="0" smtClean="0"/>
              <a:t>)</a:t>
            </a:r>
          </a:p>
          <a:p>
            <a:r>
              <a:rPr lang="en-US" i="1" dirty="0" smtClean="0"/>
              <a:t>Consequential liability (special damages)</a:t>
            </a:r>
          </a:p>
          <a:p>
            <a:r>
              <a:rPr lang="en-US" i="1" dirty="0" smtClean="0"/>
              <a:t>Other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Public bidding:</a:t>
            </a:r>
            <a:r>
              <a:rPr lang="en-US" dirty="0" smtClean="0"/>
              <a:t> a prospective client posts an RFP on the Internet or in the press and invites bids from all organizations that meet the criteria contained in the RFP.</a:t>
            </a:r>
          </a:p>
          <a:p>
            <a:r>
              <a:rPr lang="en-US" i="1" dirty="0" smtClean="0"/>
              <a:t>Private biding</a:t>
            </a:r>
            <a:r>
              <a:rPr lang="en-US" dirty="0" smtClean="0"/>
              <a:t>: In a private bidding scenario, two options are possible:</a:t>
            </a:r>
          </a:p>
          <a:p>
            <a:pPr lvl="1"/>
            <a:r>
              <a:rPr lang="en-US" dirty="0" smtClean="0"/>
              <a:t>An RFP is raised on multiple prequalified vendors.</a:t>
            </a:r>
          </a:p>
          <a:p>
            <a:pPr lvl="1"/>
            <a:r>
              <a:rPr lang="en-US" dirty="0" smtClean="0"/>
              <a:t>An RFP is raised on only one prequalified vendor. (This scenario occurs when an established relationship exists between a client and a vendor.)</a:t>
            </a:r>
          </a:p>
          <a:p>
            <a:r>
              <a:rPr lang="en-US" i="1" dirty="0" smtClean="0"/>
              <a:t>Synthesis biding</a:t>
            </a:r>
            <a:r>
              <a:rPr lang="en-US" dirty="0" smtClean="0"/>
              <a:t>: The scenario is ad hoc in nature. Synthesis bidding is similar to a private bidding, but to obtain the best technical solution at the lowest possible price, new vendors are brought in to put pressure on existing vendors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Contract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Price, delivery date, and payment terms are in agreement with those specified in the order.</a:t>
            </a:r>
          </a:p>
          <a:p>
            <a:pPr lvl="0"/>
            <a:r>
              <a:rPr lang="en-US" dirty="0" smtClean="0"/>
              <a:t>All terms and conditions agreed upon and those specified in the order are in agreement.</a:t>
            </a:r>
          </a:p>
          <a:p>
            <a:pPr lvl="0"/>
            <a:r>
              <a:rPr lang="en-US" dirty="0" smtClean="0"/>
              <a:t>Any new conditions are inserted in the order.</a:t>
            </a:r>
          </a:p>
          <a:p>
            <a:pPr lvl="0"/>
            <a:r>
              <a:rPr lang="en-US" dirty="0" smtClean="0"/>
              <a:t>The scope of work is as agreed.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methodologies include:</a:t>
            </a:r>
          </a:p>
          <a:p>
            <a:pPr lvl="1"/>
            <a:r>
              <a:rPr lang="en-US" dirty="0" smtClean="0"/>
              <a:t>waterfall,</a:t>
            </a:r>
          </a:p>
          <a:p>
            <a:pPr lvl="1"/>
            <a:r>
              <a:rPr lang="en-US" dirty="0" smtClean="0"/>
              <a:t>incremental,</a:t>
            </a:r>
          </a:p>
          <a:p>
            <a:pPr lvl="1"/>
            <a:r>
              <a:rPr lang="en-US" dirty="0" smtClean="0"/>
              <a:t>spiral,</a:t>
            </a:r>
          </a:p>
          <a:p>
            <a:pPr lvl="1"/>
            <a:r>
              <a:rPr lang="en-US" dirty="0" smtClean="0"/>
              <a:t>object-oriented,</a:t>
            </a:r>
          </a:p>
          <a:p>
            <a:pPr lvl="1"/>
            <a:r>
              <a:rPr lang="en-US" dirty="0" smtClean="0"/>
              <a:t>use case-based (unified modeling language) and </a:t>
            </a:r>
          </a:p>
          <a:p>
            <a:pPr lvl="1"/>
            <a:r>
              <a:rPr lang="en-US" dirty="0" smtClean="0"/>
              <a:t>agile methods of various types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Software Engineering(Agile Method)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extreme programming (XP),</a:t>
            </a:r>
          </a:p>
          <a:p>
            <a:r>
              <a:rPr lang="en-US" dirty="0" smtClean="0"/>
              <a:t> scrum,</a:t>
            </a:r>
          </a:p>
          <a:p>
            <a:r>
              <a:rPr lang="en-US" dirty="0" smtClean="0"/>
              <a:t> clear case,</a:t>
            </a:r>
          </a:p>
          <a:p>
            <a:r>
              <a:rPr lang="en-US" dirty="0" smtClean="0"/>
              <a:t> feature-driven development,</a:t>
            </a:r>
          </a:p>
          <a:p>
            <a:r>
              <a:rPr lang="en-US" dirty="0" smtClean="0"/>
              <a:t> test-driven development,</a:t>
            </a:r>
          </a:p>
          <a:p>
            <a:r>
              <a:rPr lang="en-US" dirty="0" smtClean="0"/>
              <a:t> dynamic systems development,</a:t>
            </a:r>
          </a:p>
          <a:p>
            <a:r>
              <a:rPr lang="en-US" dirty="0" smtClean="0"/>
              <a:t> rational unified process (RUP, the agile version),</a:t>
            </a:r>
          </a:p>
          <a:p>
            <a:r>
              <a:rPr lang="en-US" dirty="0" smtClean="0"/>
              <a:t> adaptive software development,</a:t>
            </a:r>
          </a:p>
          <a:p>
            <a:r>
              <a:rPr lang="en-US" dirty="0" smtClean="0"/>
              <a:t> pragmatic programming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 acquisition</a:t>
            </a:r>
          </a:p>
          <a:p>
            <a:r>
              <a:rPr lang="en-US" dirty="0" smtClean="0"/>
              <a:t>Project initiation </a:t>
            </a:r>
          </a:p>
          <a:p>
            <a:r>
              <a:rPr lang="en-US" dirty="0" smtClean="0"/>
              <a:t>Project execution</a:t>
            </a:r>
          </a:p>
          <a:p>
            <a:r>
              <a:rPr lang="en-US" dirty="0" smtClean="0"/>
              <a:t>Project closure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ALIGNMENT OF SOFTWARE ENGINEERING METHODOLOGY WITH PROJECT MANAGEMENT METHODOLOGY(Interdependency)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Tightly coupled. 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Project management needs to be </a:t>
            </a:r>
            <a:r>
              <a:rPr lang="en-US" i="1" dirty="0" smtClean="0"/>
              <a:t>tightly interlaced</a:t>
            </a:r>
            <a:r>
              <a:rPr lang="en-US" dirty="0" smtClean="0"/>
              <a:t> with software engineering.</a:t>
            </a:r>
          </a:p>
          <a:p>
            <a:pPr lvl="1"/>
            <a:r>
              <a:rPr lang="en-US" dirty="0" smtClean="0"/>
              <a:t>Dependency is strong.</a:t>
            </a:r>
          </a:p>
          <a:p>
            <a:pPr lvl="1"/>
            <a:r>
              <a:rPr lang="en-US" dirty="0" smtClean="0"/>
              <a:t>Centralized </a:t>
            </a:r>
          </a:p>
          <a:p>
            <a:pPr lvl="1"/>
            <a:r>
              <a:rPr lang="en-US" dirty="0" smtClean="0"/>
              <a:t>In Agile, SPM acts as a leader.</a:t>
            </a:r>
          </a:p>
          <a:p>
            <a:pPr lvl="1"/>
            <a:r>
              <a:rPr lang="en-US" dirty="0" smtClean="0"/>
              <a:t>Influence Immediate, constant and significant.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ALIGNMENT OF SOFTWARE ENGINEERING METHODOLOGY WITH PROJECT MANAGEMENT METHODOLOGY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Loosely coupled.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Dependency is weak.</a:t>
            </a:r>
          </a:p>
          <a:p>
            <a:pPr lvl="1"/>
            <a:r>
              <a:rPr lang="en-US" dirty="0" smtClean="0"/>
              <a:t>Work is flexible.</a:t>
            </a:r>
          </a:p>
          <a:p>
            <a:pPr lvl="1"/>
            <a:r>
              <a:rPr lang="en-US" dirty="0" smtClean="0"/>
              <a:t>Decentralization</a:t>
            </a:r>
          </a:p>
          <a:p>
            <a:pPr lvl="1"/>
            <a:r>
              <a:rPr lang="en-US" dirty="0" smtClean="0"/>
              <a:t>SPM acts as a manager.</a:t>
            </a:r>
          </a:p>
          <a:p>
            <a:pPr lvl="1"/>
            <a:r>
              <a:rPr lang="en-US" dirty="0" smtClean="0"/>
              <a:t>Some amount of tailoring between SE and PM.</a:t>
            </a:r>
          </a:p>
          <a:p>
            <a:pPr lvl="1"/>
            <a:r>
              <a:rPr lang="en-US" dirty="0" smtClean="0"/>
              <a:t>Influence negligible, occasional, indirect.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ALIGNMENT OF SOFTWARE ENGINEERING METHODOLOGY WITH PROJECT MANAGEMENT METHODOLOGY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alignment methodology is driven by a number of factors:</a:t>
            </a:r>
          </a:p>
          <a:p>
            <a:pPr lvl="1"/>
            <a:r>
              <a:rPr lang="en-US" dirty="0" smtClean="0"/>
              <a:t>organizational size.</a:t>
            </a:r>
          </a:p>
          <a:p>
            <a:pPr lvl="1"/>
            <a:r>
              <a:rPr lang="en-US" dirty="0" smtClean="0"/>
              <a:t>the form of software engineering used on a particular project.</a:t>
            </a:r>
          </a:p>
          <a:p>
            <a:r>
              <a:rPr lang="en-US" dirty="0" smtClean="0"/>
              <a:t>For example, in a small organization in which the owner is a technical person who is actively involved in project activities, the management methodology can </a:t>
            </a:r>
            <a:r>
              <a:rPr lang="en-US" i="1" dirty="0" smtClean="0"/>
              <a:t>completely align</a:t>
            </a:r>
            <a:r>
              <a:rPr lang="en-US" dirty="0" smtClean="0"/>
              <a:t> with the software engineering methodology.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1219</Words>
  <Application>Microsoft Office PowerPoint</Application>
  <PresentationFormat>On-screen Show (4:3)</PresentationFormat>
  <Paragraphs>226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Software Project Basics</vt:lpstr>
      <vt:lpstr>Contents</vt:lpstr>
      <vt:lpstr> APPROACHES TO SOFTWARE PROJECT MANAGEMENT </vt:lpstr>
      <vt:lpstr>Software engineering</vt:lpstr>
      <vt:lpstr>Software Engineering(Agile Method)</vt:lpstr>
      <vt:lpstr>Software Management</vt:lpstr>
      <vt:lpstr> ALIGNMENT OF SOFTWARE ENGINEERING METHODOLOGY WITH PROJECT MANAGEMENT METHODOLOGY(Interdependency) </vt:lpstr>
      <vt:lpstr> ALIGNMENT OF SOFTWARE ENGINEERING METHODOLOGY WITH PROJECT MANAGEMENT METHODOLOGY </vt:lpstr>
      <vt:lpstr> ALIGNMENT OF SOFTWARE ENGINEERING METHODOLOGY WITH PROJECT MANAGEMENT METHODOLOGY </vt:lpstr>
      <vt:lpstr> ALIGNMENT OF SOFTWARE ENGINEERING METHODOLOGY WITH PROJECT MANAGEMENT METHODOLOGY </vt:lpstr>
      <vt:lpstr>Ad-Hoc Method-Based Approach</vt:lpstr>
      <vt:lpstr>Ad-Hoc Method-Based Approach</vt:lpstr>
      <vt:lpstr>Ad-Hoc Method-Based Approach</vt:lpstr>
      <vt:lpstr>Process-Driven Approach</vt:lpstr>
      <vt:lpstr>Process-Driven Approach</vt:lpstr>
      <vt:lpstr>Process-Driven Approach</vt:lpstr>
      <vt:lpstr>SO, WHAT IS THE RIGHT APPROACH?</vt:lpstr>
      <vt:lpstr>Software Project Acquisition</vt:lpstr>
      <vt:lpstr>Software Project Acquisition</vt:lpstr>
      <vt:lpstr>Project acquisition from a prospective client follows several steps</vt:lpstr>
      <vt:lpstr>The Request For Proposal</vt:lpstr>
      <vt:lpstr>The Request For Proposal</vt:lpstr>
      <vt:lpstr>Slide 23</vt:lpstr>
      <vt:lpstr>The Proposal</vt:lpstr>
      <vt:lpstr>Software Estimation</vt:lpstr>
      <vt:lpstr>Delivery Commitments</vt:lpstr>
      <vt:lpstr>Pricing Proposal</vt:lpstr>
      <vt:lpstr>Pricing strategy</vt:lpstr>
      <vt:lpstr>project pricing typically follows a stepwise process</vt:lpstr>
      <vt:lpstr>Preparing the proposal</vt:lpstr>
      <vt:lpstr>Technical Proposal</vt:lpstr>
      <vt:lpstr>Financial Proposal</vt:lpstr>
      <vt:lpstr>Negotiation</vt:lpstr>
      <vt:lpstr>Contract Acceptance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Basics</dc:title>
  <dc:creator>Baral Susish</dc:creator>
  <cp:lastModifiedBy>Baral Susish</cp:lastModifiedBy>
  <cp:revision>73</cp:revision>
  <dcterms:created xsi:type="dcterms:W3CDTF">2006-08-16T00:00:00Z</dcterms:created>
  <dcterms:modified xsi:type="dcterms:W3CDTF">2019-05-11T16:32:01Z</dcterms:modified>
</cp:coreProperties>
</file>