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8" r:id="rId4"/>
    <p:sldId id="263" r:id="rId5"/>
    <p:sldId id="264" r:id="rId6"/>
    <p:sldId id="260" r:id="rId7"/>
    <p:sldId id="257" r:id="rId8"/>
    <p:sldId id="261" r:id="rId9"/>
    <p:sldId id="259" r:id="rId10"/>
    <p:sldId id="262" r:id="rId11"/>
    <p:sldId id="265" r:id="rId12"/>
    <p:sldId id="266" r:id="rId13"/>
    <p:sldId id="267" r:id="rId14"/>
    <p:sldId id="268" r:id="rId15"/>
    <p:sldId id="269" r:id="rId16"/>
    <p:sldId id="270"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68575"/>
            <a:ext cx="7772400" cy="1470025"/>
          </a:xfrm>
        </p:spPr>
        <p:txBody>
          <a:bodyPr/>
          <a:lstStyle/>
          <a:p>
            <a:r>
              <a:rPr lang="en-US" dirty="0" smtClean="0"/>
              <a:t>Tools and Techniques</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Mastering Software Project Management Murali K, Chemuturi, Thomas M. CagelyJr, J. </a:t>
            </a:r>
            <a:r>
              <a:rPr lang="en-US" dirty="0" smtClean="0"/>
              <a:t>Ross</a:t>
            </a:r>
          </a:p>
          <a:p>
            <a:r>
              <a:rPr lang="en-US" sz="2200" dirty="0" smtClean="0"/>
              <a:t>Prepared by: Sushish Baral</a:t>
            </a:r>
            <a:endParaRPr lang="en-US" sz="2200" dirty="0" smtClean="0"/>
          </a:p>
          <a:p>
            <a:endParaRPr lang="en-US" dirty="0"/>
          </a:p>
        </p:txBody>
      </p:sp>
      <p:pic>
        <p:nvPicPr>
          <p:cNvPr id="4" name="Picture 2" descr="C:\Users\Baral\Desktop\homepage-banner-image.jpeg"/>
          <p:cNvPicPr>
            <a:picLocks noChangeAspect="1" noChangeArrowheads="1"/>
          </p:cNvPicPr>
          <p:nvPr/>
        </p:nvPicPr>
        <p:blipFill>
          <a:blip r:embed="rId2" cstate="print"/>
          <a:srcRect/>
          <a:stretch>
            <a:fillRect/>
          </a:stretch>
        </p:blipFill>
        <p:spPr bwMode="auto">
          <a:xfrm>
            <a:off x="1828800" y="381000"/>
            <a:ext cx="5410200" cy="2209800"/>
          </a:xfrm>
          <a:prstGeom prst="rect">
            <a:avLst/>
          </a:prstGeom>
          <a:noFill/>
          <a:ln>
            <a:noFill/>
          </a:ln>
          <a:effectLst>
            <a:outerShdw blurRad="127000" dist="38100" dir="2700000" algn="ctr">
              <a:srgbClr val="000000">
                <a:alpha val="45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Needs of project</a:t>
            </a:r>
            <a:endParaRPr lang="en-US" dirty="0"/>
          </a:p>
        </p:txBody>
      </p:sp>
      <p:sp>
        <p:nvSpPr>
          <p:cNvPr id="3" name="Content Placeholder 2"/>
          <p:cNvSpPr>
            <a:spLocks noGrp="1"/>
          </p:cNvSpPr>
          <p:nvPr>
            <p:ph idx="1"/>
          </p:nvPr>
        </p:nvSpPr>
        <p:spPr/>
        <p:txBody>
          <a:bodyPr/>
          <a:lstStyle/>
          <a:p>
            <a:r>
              <a:rPr lang="en-US" dirty="0" smtClean="0"/>
              <a:t>Review the vision and scope document</a:t>
            </a:r>
          </a:p>
          <a:p>
            <a:pPr lvl="1"/>
            <a:r>
              <a:rPr lang="en-US" dirty="0" smtClean="0"/>
              <a:t>Every stakeholder</a:t>
            </a:r>
          </a:p>
          <a:p>
            <a:pPr lvl="1"/>
            <a:r>
              <a:rPr lang="en-US" dirty="0" smtClean="0"/>
              <a:t>The members of the </a:t>
            </a:r>
            <a:r>
              <a:rPr lang="en-US" smtClean="0"/>
              <a:t>project team</a:t>
            </a:r>
          </a:p>
          <a:p>
            <a:pPr lvl="1"/>
            <a:r>
              <a:rPr lang="en-US" smtClean="0"/>
              <a:t>At </a:t>
            </a:r>
            <a:r>
              <a:rPr lang="en-US" dirty="0" smtClean="0"/>
              <a:t>least a few people who will actually be using the software (if they are available).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143000"/>
          </a:xfrm>
        </p:spPr>
        <p:txBody>
          <a:bodyPr/>
          <a:lstStyle/>
          <a:p>
            <a:pPr algn="l"/>
            <a:r>
              <a:rPr lang="en-US" dirty="0" smtClean="0"/>
              <a:t>Project Management Plan (PMP)</a:t>
            </a:r>
            <a:endParaRPr lang="en-US" dirty="0"/>
          </a:p>
        </p:txBody>
      </p:sp>
      <p:pic>
        <p:nvPicPr>
          <p:cNvPr id="4" name="Picture 3"/>
          <p:cNvPicPr>
            <a:picLocks noChangeAspect="1"/>
          </p:cNvPicPr>
          <p:nvPr/>
        </p:nvPicPr>
        <p:blipFill>
          <a:blip r:embed="rId2"/>
          <a:srcRect/>
          <a:stretch>
            <a:fillRect/>
          </a:stretch>
        </p:blipFill>
        <p:spPr bwMode="auto">
          <a:xfrm>
            <a:off x="228600" y="914400"/>
            <a:ext cx="7772400" cy="59436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Project Management Plan (PMP)</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PMP is the </a:t>
            </a:r>
            <a:r>
              <a:rPr lang="en-US" i="1" dirty="0" smtClean="0"/>
              <a:t>top-level plan </a:t>
            </a:r>
            <a:r>
              <a:rPr lang="en-US" dirty="0" smtClean="0"/>
              <a:t>that consolidates all of the relevant information about a project, from the purchase order to the initial estimates and requirements, into the plan.</a:t>
            </a:r>
          </a:p>
          <a:p>
            <a:r>
              <a:rPr lang="en-US" dirty="0" smtClean="0"/>
              <a:t>The PMP also incorporates </a:t>
            </a:r>
          </a:p>
          <a:p>
            <a:pPr lvl="1"/>
            <a:r>
              <a:rPr lang="en-US" dirty="0" smtClean="0"/>
              <a:t>Methods that will be used for managing the project, </a:t>
            </a:r>
          </a:p>
          <a:p>
            <a:pPr lvl="1"/>
            <a:r>
              <a:rPr lang="en-US" dirty="0" smtClean="0"/>
              <a:t>Project management tools to be used, </a:t>
            </a:r>
          </a:p>
          <a:p>
            <a:pPr lvl="1"/>
            <a:r>
              <a:rPr lang="en-US" dirty="0" smtClean="0"/>
              <a:t>Project milestones, </a:t>
            </a:r>
          </a:p>
          <a:p>
            <a:pPr lvl="1"/>
            <a:r>
              <a:rPr lang="en-US" dirty="0" smtClean="0"/>
              <a:t>Communication protocols, </a:t>
            </a:r>
          </a:p>
          <a:p>
            <a:pPr lvl="1"/>
            <a:r>
              <a:rPr lang="en-US" dirty="0" smtClean="0"/>
              <a:t>Mechanisms for escalation and issue resolution.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Project Management Plan (PMP)</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engineering projects, </a:t>
            </a:r>
          </a:p>
          <a:p>
            <a:r>
              <a:rPr lang="en-US" dirty="0" smtClean="0"/>
              <a:t>how a project will be managed is covered in the standard operating procedures/policies (or SOPs) of an organization’s production environment or production facility.</a:t>
            </a:r>
          </a:p>
          <a:p>
            <a:r>
              <a:rPr lang="en-US" dirty="0" smtClean="0"/>
              <a:t>In engineering projects, because all projects are managed similarly. Therefore, a completely new management plan for every project may be unnecessary. </a:t>
            </a:r>
          </a:p>
          <a:p>
            <a:r>
              <a:rPr lang="en-US" dirty="0" smtClean="0"/>
              <a:t>In software projects, the developmental environment is completely different for almost every project, which necessitates the need to plan and document how each project will be managed.</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Project Management Plan (PMP)</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pPr marL="0" indent="0">
              <a:defRPr/>
            </a:pPr>
            <a:r>
              <a:rPr lang="en-US" dirty="0" smtClean="0"/>
              <a:t>Information contained in a PMP includes:</a:t>
            </a:r>
          </a:p>
          <a:p>
            <a:pPr marL="400050" lvl="1" indent="0">
              <a:defRPr/>
            </a:pPr>
            <a:r>
              <a:rPr lang="en-US" dirty="0" smtClean="0"/>
              <a:t>Project demographic information</a:t>
            </a:r>
          </a:p>
          <a:p>
            <a:pPr marL="400050" lvl="1" indent="0">
              <a:defRPr/>
            </a:pPr>
            <a:r>
              <a:rPr lang="en-US" dirty="0" smtClean="0"/>
              <a:t>A software estimate (software size, effort, cost, and schedule)</a:t>
            </a:r>
          </a:p>
          <a:p>
            <a:pPr marL="400050" lvl="1" indent="0">
              <a:defRPr/>
            </a:pPr>
            <a:r>
              <a:rPr lang="en-US" dirty="0" smtClean="0"/>
              <a:t>Milestones and delivery schedules</a:t>
            </a:r>
          </a:p>
          <a:p>
            <a:pPr marL="400050" lvl="1" indent="0">
              <a:defRPr/>
            </a:pPr>
            <a:r>
              <a:rPr lang="en-US" dirty="0" smtClean="0"/>
              <a:t>Delivery acceptance criteria</a:t>
            </a:r>
          </a:p>
          <a:p>
            <a:pPr marL="400050" lvl="1" indent="0">
              <a:defRPr/>
            </a:pPr>
            <a:r>
              <a:rPr lang="en-US" dirty="0" smtClean="0"/>
              <a:t>Human resources requirements and a projected timeframe for when they will be required</a:t>
            </a:r>
          </a:p>
          <a:p>
            <a:pPr marL="400050" lvl="1" indent="0">
              <a:defRPr/>
            </a:pPr>
            <a:r>
              <a:rPr lang="en-US" dirty="0" smtClean="0"/>
              <a:t>Management methods (including but not limited to work allocation and management, information and source code management, quality control, communication management, etc.)</a:t>
            </a:r>
          </a:p>
          <a:p>
            <a:pPr marL="400050" lvl="1" indent="0">
              <a:defRPr/>
            </a:pPr>
            <a:r>
              <a:rPr lang="en-US" dirty="0" smtClean="0"/>
              <a:t>Tools to be used for the project (development tools, testing configuration tools, and project management tools, etc.)</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(PMP) Resources</a:t>
            </a:r>
            <a:endParaRPr lang="en-US" dirty="0"/>
          </a:p>
        </p:txBody>
      </p:sp>
      <p:sp>
        <p:nvSpPr>
          <p:cNvPr id="3" name="Content Placeholder 2"/>
          <p:cNvSpPr>
            <a:spLocks noGrp="1"/>
          </p:cNvSpPr>
          <p:nvPr>
            <p:ph idx="1"/>
          </p:nvPr>
        </p:nvSpPr>
        <p:spPr/>
        <p:txBody>
          <a:bodyPr>
            <a:normAutofit fontScale="85000" lnSpcReduction="20000"/>
          </a:bodyPr>
          <a:lstStyle/>
          <a:p>
            <a:pPr marL="0" indent="0">
              <a:buFont typeface="Wingdings" pitchFamily="2" charset="2"/>
              <a:buNone/>
              <a:defRPr/>
            </a:pPr>
            <a:r>
              <a:rPr lang="en-US" dirty="0" smtClean="0"/>
              <a:t>A resource plan is typically a subsection of a PMP. Once a project has been estimated, a work schedule for execution of the project can be developed. The work schedule provides details of the resources required and the dates when the resources will be needed. Attributes that influence the human resources aspects of estimation include:</a:t>
            </a:r>
          </a:p>
          <a:p>
            <a:pPr>
              <a:defRPr/>
            </a:pPr>
            <a:r>
              <a:rPr lang="en-US" sz="2800" i="1" dirty="0" smtClean="0"/>
              <a:t>Skill sets required for the project</a:t>
            </a:r>
          </a:p>
          <a:p>
            <a:pPr>
              <a:defRPr/>
            </a:pPr>
            <a:r>
              <a:rPr lang="en-US" sz="2800" i="1" dirty="0" smtClean="0"/>
              <a:t>Size of software to be developed</a:t>
            </a:r>
            <a:endParaRPr lang="en-US" sz="2800" dirty="0" smtClean="0"/>
          </a:p>
          <a:p>
            <a:pPr>
              <a:defRPr/>
            </a:pPr>
            <a:r>
              <a:rPr lang="en-US" sz="2800" i="1" dirty="0" smtClean="0"/>
              <a:t>Amount of effort required to deliver the project</a:t>
            </a:r>
          </a:p>
          <a:p>
            <a:pPr>
              <a:defRPr/>
            </a:pPr>
            <a:r>
              <a:rPr lang="en-US" sz="2800" i="1" dirty="0" smtClean="0"/>
              <a:t>Duration that resources will be required on the project</a:t>
            </a:r>
          </a:p>
          <a:p>
            <a:pPr>
              <a:defRPr/>
            </a:pPr>
            <a:r>
              <a:rPr lang="en-US" sz="2800" i="1" dirty="0" smtClean="0"/>
              <a:t>Likely dates for resources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(PMP) Skill Sets</a:t>
            </a:r>
            <a:endParaRPr lang="en-US" dirty="0"/>
          </a:p>
        </p:txBody>
      </p:sp>
      <p:sp>
        <p:nvSpPr>
          <p:cNvPr id="3" name="Content Placeholder 2"/>
          <p:cNvSpPr>
            <a:spLocks noGrp="1"/>
          </p:cNvSpPr>
          <p:nvPr>
            <p:ph idx="1"/>
          </p:nvPr>
        </p:nvSpPr>
        <p:spPr/>
        <p:txBody>
          <a:bodyPr>
            <a:normAutofit fontScale="62500" lnSpcReduction="20000"/>
          </a:bodyPr>
          <a:lstStyle/>
          <a:p>
            <a:pPr marL="0" indent="0">
              <a:buFont typeface="Wingdings" pitchFamily="2" charset="2"/>
              <a:buNone/>
              <a:defRPr/>
            </a:pPr>
            <a:r>
              <a:rPr lang="en-US" dirty="0" smtClean="0"/>
              <a:t>Capers Jones, a leading authority in software estimating, has said that IT has more specialties than any other profession. In a large project, therefore, a wide range of different skill sets may be needed. In addition to a project leader/SPM, several roles are typical:</a:t>
            </a:r>
          </a:p>
          <a:p>
            <a:pPr>
              <a:defRPr/>
            </a:pPr>
            <a:r>
              <a:rPr lang="en-US" i="1" dirty="0" smtClean="0"/>
              <a:t>Programmers</a:t>
            </a:r>
          </a:p>
          <a:p>
            <a:pPr>
              <a:defRPr/>
            </a:pPr>
            <a:r>
              <a:rPr lang="en-US" i="1" dirty="0" smtClean="0"/>
              <a:t>Database administrator/database specialists</a:t>
            </a:r>
          </a:p>
          <a:p>
            <a:pPr>
              <a:defRPr/>
            </a:pPr>
            <a:r>
              <a:rPr lang="en-US" i="1" dirty="0" smtClean="0"/>
              <a:t>Team Leaders</a:t>
            </a:r>
          </a:p>
          <a:p>
            <a:pPr>
              <a:defRPr/>
            </a:pPr>
            <a:r>
              <a:rPr lang="en-US" i="1" dirty="0" smtClean="0"/>
              <a:t>Software testers/testing specialists</a:t>
            </a:r>
          </a:p>
          <a:p>
            <a:pPr>
              <a:defRPr/>
            </a:pPr>
            <a:r>
              <a:rPr lang="en-US" i="1" dirty="0" smtClean="0"/>
              <a:t>Language smiths</a:t>
            </a:r>
            <a:endParaRPr lang="en-US" dirty="0" smtClean="0"/>
          </a:p>
          <a:p>
            <a:pPr>
              <a:defRPr/>
            </a:pPr>
            <a:r>
              <a:rPr lang="en-US" i="1" dirty="0" smtClean="0"/>
              <a:t>Software (solution) architects</a:t>
            </a:r>
            <a:endParaRPr lang="en-US" dirty="0" smtClean="0"/>
          </a:p>
          <a:p>
            <a:pPr>
              <a:defRPr/>
            </a:pPr>
            <a:r>
              <a:rPr lang="en-US" i="1" dirty="0" smtClean="0"/>
              <a:t>Business (systems) analysts</a:t>
            </a:r>
            <a:endParaRPr lang="en-US" dirty="0" smtClean="0"/>
          </a:p>
          <a:p>
            <a:pPr>
              <a:defRPr/>
            </a:pPr>
            <a:r>
              <a:rPr lang="en-US" i="1" dirty="0" smtClean="0"/>
              <a:t>Configuration controller</a:t>
            </a:r>
            <a:r>
              <a:rPr lang="en-US" dirty="0" smtClean="0"/>
              <a:t>:</a:t>
            </a:r>
          </a:p>
          <a:p>
            <a:pPr>
              <a:defRPr/>
            </a:pPr>
            <a:r>
              <a:rPr lang="en-US" dirty="0" smtClean="0"/>
              <a:t>Process Coordinator</a:t>
            </a:r>
          </a:p>
          <a:p>
            <a:pPr>
              <a:defRPr/>
            </a:pPr>
            <a:r>
              <a:rPr lang="en-US" dirty="0" smtClean="0"/>
              <a:t>Other: process and product quality assurance analysts (PPQA),</a:t>
            </a:r>
          </a:p>
          <a:p>
            <a:pPr>
              <a:defRPr/>
            </a:pPr>
            <a:r>
              <a:rPr lang="fr-FR" dirty="0" smtClean="0"/>
              <a:t>user interface designers (UI), </a:t>
            </a:r>
            <a:r>
              <a:rPr lang="fr-FR" dirty="0" err="1" smtClean="0"/>
              <a:t>usability</a:t>
            </a:r>
            <a:r>
              <a:rPr lang="fr-FR" dirty="0" smtClean="0"/>
              <a:t> </a:t>
            </a:r>
            <a:r>
              <a:rPr lang="fr-FR" dirty="0" err="1" smtClean="0"/>
              <a:t>testers</a:t>
            </a:r>
            <a:r>
              <a:rPr lang="fr-FR" dirty="0" smtClean="0"/>
              <a:t>, etc.</a:t>
            </a:r>
            <a:endParaRPr lang="en-US"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(PMP) Computer Systems</a:t>
            </a:r>
            <a:endParaRPr lang="en-US" dirty="0"/>
          </a:p>
        </p:txBody>
      </p:sp>
      <p:sp>
        <p:nvSpPr>
          <p:cNvPr id="3" name="Content Placeholder 2"/>
          <p:cNvSpPr>
            <a:spLocks noGrp="1"/>
          </p:cNvSpPr>
          <p:nvPr>
            <p:ph idx="1"/>
          </p:nvPr>
        </p:nvSpPr>
        <p:spPr/>
        <p:txBody>
          <a:bodyPr>
            <a:normAutofit fontScale="62500" lnSpcReduction="20000"/>
          </a:bodyPr>
          <a:lstStyle/>
          <a:p>
            <a:pPr marL="0" indent="0">
              <a:buFont typeface="Wingdings" pitchFamily="2" charset="2"/>
              <a:buNone/>
              <a:defRPr/>
            </a:pPr>
            <a:r>
              <a:rPr lang="en-US" dirty="0" smtClean="0"/>
              <a:t>Depending on the nature of the project, a project team needs various hardware items for execution of a project execution. Typical hardware and system software requirements for a project include:</a:t>
            </a:r>
          </a:p>
          <a:p>
            <a:pPr>
              <a:defRPr/>
            </a:pPr>
            <a:r>
              <a:rPr lang="en-US" dirty="0" smtClean="0"/>
              <a:t>Special computers (based on project needs)</a:t>
            </a:r>
          </a:p>
          <a:p>
            <a:pPr>
              <a:defRPr/>
            </a:pPr>
            <a:r>
              <a:rPr lang="en-US" dirty="0" smtClean="0"/>
              <a:t>Personal computers (with appropriate terminal emulation software, if necessary, to connect to the development machine/server or appropriate system software, a development tool kit, and any other necessary tools)</a:t>
            </a:r>
          </a:p>
          <a:p>
            <a:pPr>
              <a:defRPr/>
            </a:pPr>
            <a:r>
              <a:rPr lang="en-US" dirty="0" smtClean="0"/>
              <a:t>Networking hardware and software</a:t>
            </a:r>
          </a:p>
          <a:p>
            <a:pPr>
              <a:defRPr/>
            </a:pPr>
            <a:r>
              <a:rPr lang="en-US" dirty="0" smtClean="0"/>
              <a:t>Connectivity to customer machines (if the project is to be executed from a remote location)</a:t>
            </a:r>
          </a:p>
          <a:p>
            <a:pPr>
              <a:defRPr/>
            </a:pPr>
            <a:r>
              <a:rPr lang="en-US" dirty="0" smtClean="0"/>
              <a:t>Bandwidth (if communication with a remote customer or testing of a Web application is involved)</a:t>
            </a:r>
          </a:p>
          <a:p>
            <a:pPr>
              <a:defRPr/>
            </a:pPr>
            <a:r>
              <a:rPr lang="en-US" dirty="0" smtClean="0"/>
              <a:t>Special software (databases, programming languages, testing tools, configuration management tools, documentation tools, team collaboration tools, etc.)</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Contents</a:t>
            </a:r>
            <a:endParaRPr lang="en-US" dirty="0"/>
          </a:p>
        </p:txBody>
      </p:sp>
      <p:sp>
        <p:nvSpPr>
          <p:cNvPr id="3" name="Content Placeholder 2"/>
          <p:cNvSpPr>
            <a:spLocks noGrp="1"/>
          </p:cNvSpPr>
          <p:nvPr>
            <p:ph idx="1"/>
          </p:nvPr>
        </p:nvSpPr>
        <p:spPr/>
        <p:txBody>
          <a:bodyPr>
            <a:normAutofit/>
          </a:bodyPr>
          <a:lstStyle/>
          <a:p>
            <a:r>
              <a:rPr lang="en-US" sz="2200" dirty="0" smtClean="0"/>
              <a:t>Software project planning </a:t>
            </a:r>
            <a:endParaRPr lang="en-US" sz="2200" dirty="0" smtClean="0"/>
          </a:p>
          <a:p>
            <a:r>
              <a:rPr lang="en-US" sz="2200" dirty="0" smtClean="0"/>
              <a:t>Understanding </a:t>
            </a:r>
            <a:r>
              <a:rPr lang="en-US" sz="2200" dirty="0" smtClean="0"/>
              <a:t>the why is project needed and needs of project </a:t>
            </a:r>
            <a:endParaRPr lang="en-US" sz="2200" dirty="0" smtClean="0"/>
          </a:p>
          <a:p>
            <a:r>
              <a:rPr lang="en-US" sz="2200" dirty="0" smtClean="0"/>
              <a:t>Project </a:t>
            </a:r>
            <a:r>
              <a:rPr lang="en-US" sz="2200" dirty="0" smtClean="0"/>
              <a:t>management plan: resources, skill sets, computer systems</a:t>
            </a:r>
            <a:endParaRPr lang="en-US"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fig0009" descr="https://learning.oreilly.com/library/view/mastering-software-project/9781604276909/images/9781604270341_fig0009.jpg"/>
          <p:cNvPicPr/>
          <p:nvPr/>
        </p:nvPicPr>
        <p:blipFill>
          <a:blip r:embed="rId2"/>
          <a:srcRect/>
          <a:stretch>
            <a:fillRect/>
          </a:stretch>
        </p:blipFill>
        <p:spPr bwMode="auto">
          <a:xfrm>
            <a:off x="609600" y="990600"/>
            <a:ext cx="7924800" cy="3414713"/>
          </a:xfrm>
          <a:prstGeom prst="rect">
            <a:avLst/>
          </a:prstGeom>
          <a:noFill/>
          <a:ln w="9525">
            <a:noFill/>
            <a:miter lim="800000"/>
            <a:headEnd/>
            <a:tailEnd/>
          </a:ln>
        </p:spPr>
      </p:pic>
      <p:sp>
        <p:nvSpPr>
          <p:cNvPr id="1025" name="Rectangle 1"/>
          <p:cNvSpPr>
            <a:spLocks noChangeArrowheads="1"/>
          </p:cNvSpPr>
          <p:nvPr/>
        </p:nvSpPr>
        <p:spPr bwMode="auto">
          <a:xfrm>
            <a:off x="2514600" y="4724400"/>
            <a:ext cx="43434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333333"/>
                </a:solidFill>
                <a:effectLst/>
                <a:latin typeface="Georgia" pitchFamily="18" charset="0"/>
                <a:ea typeface="Times New Roman" pitchFamily="18" charset="0"/>
                <a:cs typeface="Times New Roman" pitchFamily="18" charset="0"/>
              </a:rPr>
              <a:t>Figure 5.1.</a:t>
            </a:r>
            <a:r>
              <a:rPr kumimoji="0" lang="en-US" sz="2000" b="0" i="0" u="none" strike="noStrike" cap="none" normalizeH="0" baseline="0" dirty="0" smtClean="0">
                <a:ln>
                  <a:noFill/>
                </a:ln>
                <a:solidFill>
                  <a:srgbClr val="333333"/>
                </a:solidFill>
                <a:effectLst/>
                <a:latin typeface="Calibri"/>
                <a:ea typeface="Times New Roman" pitchFamily="18" charset="0"/>
                <a:cs typeface="Times New Roman" pitchFamily="18" charset="0"/>
              </a:rPr>
              <a:t> </a:t>
            </a:r>
            <a:r>
              <a:rPr kumimoji="0" lang="en-US" sz="2000" b="0" i="0" u="none" strike="noStrike" cap="none" normalizeH="0" baseline="0" dirty="0" smtClean="0">
                <a:ln>
                  <a:noFill/>
                </a:ln>
                <a:solidFill>
                  <a:srgbClr val="333333"/>
                </a:solidFill>
                <a:effectLst/>
                <a:latin typeface="Georgia" pitchFamily="18" charset="0"/>
                <a:ea typeface="Times New Roman" pitchFamily="18" charset="0"/>
                <a:cs typeface="Times New Roman" pitchFamily="18" charset="0"/>
              </a:rPr>
              <a:t>The planning dilemma.</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6" name="Rectangle 2"/>
          <p:cNvSpPr>
            <a:spLocks noChangeArrowheads="1"/>
          </p:cNvSpPr>
          <p:nvPr/>
        </p:nvSpPr>
        <p:spPr bwMode="auto">
          <a:xfrm>
            <a:off x="3352800" y="5562600"/>
            <a:ext cx="2712602" cy="101566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smtClean="0">
                <a:ln>
                  <a:noFill/>
                </a:ln>
                <a:solidFill>
                  <a:srgbClr val="333333"/>
                </a:solidFill>
                <a:effectLst/>
                <a:latin typeface="Georgia" pitchFamily="18" charset="0"/>
                <a:ea typeface="Times New Roman" pitchFamily="18" charset="0"/>
                <a:cs typeface="Times New Roman" pitchFamily="18" charset="0"/>
              </a:rPr>
              <a:t>Nobody plans to fail </a:t>
            </a:r>
            <a:r>
              <a:rPr kumimoji="0" lang="en-US" sz="2000" b="0" i="1" u="none" strike="noStrike" cap="none" normalizeH="0" baseline="0" dirty="0" smtClean="0">
                <a:ln>
                  <a:noFill/>
                </a:ln>
                <a:solidFill>
                  <a:srgbClr val="333333"/>
                </a:solidFill>
                <a:effectLst/>
                <a:latin typeface="Calibri"/>
                <a:ea typeface="Times New Roman" pitchFamily="18" charset="0"/>
                <a:cs typeface="Times New Roman" pitchFamily="18" charset="0"/>
              </a:rPr>
              <a:t>–</a:t>
            </a:r>
            <a:r>
              <a:rPr kumimoji="0" lang="en-US" sz="2000" b="0" i="1" u="none" strike="noStrike" cap="none" normalizeH="0" baseline="0" dirty="0" smtClean="0">
                <a:ln>
                  <a:noFill/>
                </a:ln>
                <a:solidFill>
                  <a:srgbClr val="333333"/>
                </a:solidFill>
                <a:effectLst/>
                <a:latin typeface="Georgia" pitchFamily="18" charset="0"/>
                <a:ea typeface="Times New Roman" pitchFamily="18" charset="0"/>
                <a:cs typeface="Times New Roman" pitchFamily="18" charset="0"/>
              </a:rPr>
              <a:t/>
            </a:r>
            <a:br>
              <a:rPr kumimoji="0" lang="en-US" sz="2000" b="0" i="1" u="none" strike="noStrike" cap="none" normalizeH="0" baseline="0" dirty="0" smtClean="0">
                <a:ln>
                  <a:noFill/>
                </a:ln>
                <a:solidFill>
                  <a:srgbClr val="333333"/>
                </a:solidFill>
                <a:effectLst/>
                <a:latin typeface="Georgia" pitchFamily="18" charset="0"/>
                <a:ea typeface="Times New Roman" pitchFamily="18" charset="0"/>
                <a:cs typeface="Times New Roman" pitchFamily="18" charset="0"/>
              </a:rPr>
            </a:br>
            <a:r>
              <a:rPr kumimoji="0" lang="en-US" sz="2000" b="0" i="1" u="none" strike="noStrike" cap="none" normalizeH="0" baseline="0" dirty="0" smtClean="0">
                <a:ln>
                  <a:noFill/>
                </a:ln>
                <a:solidFill>
                  <a:srgbClr val="333333"/>
                </a:solidFill>
                <a:effectLst/>
                <a:latin typeface="Georgia" pitchFamily="18" charset="0"/>
                <a:ea typeface="Times New Roman" pitchFamily="18" charset="0"/>
                <a:cs typeface="Times New Roman" pitchFamily="18" charset="0"/>
              </a:rPr>
              <a:t>they just fail to plan.</a:t>
            </a:r>
            <a:r>
              <a:rPr kumimoji="0" lang="en-US" sz="2000" b="0" i="0" u="none" strike="noStrike" cap="none" normalizeH="0" baseline="0" dirty="0" smtClean="0">
                <a:ln>
                  <a:noFill/>
                </a:ln>
                <a:solidFill>
                  <a:srgbClr val="333333"/>
                </a:solidFill>
                <a:effectLst/>
                <a:latin typeface="Georgia" pitchFamily="18" charset="0"/>
                <a:ea typeface="Times New Roman" pitchFamily="18" charset="0"/>
                <a:cs typeface="Times New Roman" pitchFamily="18" charset="0"/>
              </a:rPr>
              <a:t/>
            </a:r>
            <a:br>
              <a:rPr kumimoji="0" lang="en-US" sz="2000" b="0" i="0" u="none" strike="noStrike" cap="none" normalizeH="0" baseline="0" dirty="0" smtClean="0">
                <a:ln>
                  <a:noFill/>
                </a:ln>
                <a:solidFill>
                  <a:srgbClr val="333333"/>
                </a:solidFill>
                <a:effectLst/>
                <a:latin typeface="Georgia" pitchFamily="18" charset="0"/>
                <a:ea typeface="Times New Roman" pitchFamily="18" charset="0"/>
                <a:cs typeface="Times New Roman" pitchFamily="18" charset="0"/>
              </a:rPr>
            </a:br>
            <a:r>
              <a:rPr kumimoji="0" lang="en-US" sz="2000" b="0" i="0" u="none" strike="noStrike" cap="none" normalizeH="0" baseline="0" dirty="0" smtClean="0">
                <a:ln>
                  <a:noFill/>
                </a:ln>
                <a:solidFill>
                  <a:srgbClr val="333333"/>
                </a:solidFill>
                <a:effectLst/>
                <a:latin typeface="Calibri"/>
                <a:ea typeface="Times New Roman" pitchFamily="18" charset="0"/>
                <a:cs typeface="Times New Roman" pitchFamily="18" charset="0"/>
              </a:rPr>
              <a:t>– </a:t>
            </a:r>
            <a:r>
              <a:rPr kumimoji="0" lang="en-US" sz="2000" b="1" i="0" u="none" strike="noStrike" cap="none" normalizeH="0" baseline="0" dirty="0" smtClean="0">
                <a:ln>
                  <a:noFill/>
                </a:ln>
                <a:solidFill>
                  <a:srgbClr val="333333"/>
                </a:solidFill>
                <a:effectLst/>
                <a:latin typeface="Georgia" pitchFamily="18" charset="0"/>
                <a:ea typeface="Times New Roman" pitchFamily="18" charset="0"/>
                <a:cs typeface="Times New Roman" pitchFamily="18" charset="0"/>
              </a:rPr>
              <a:t>Anonymous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Software Project planning</a:t>
            </a:r>
            <a:endParaRPr lang="en-US" dirty="0"/>
          </a:p>
        </p:txBody>
      </p:sp>
      <p:sp>
        <p:nvSpPr>
          <p:cNvPr id="3" name="Content Placeholder 2"/>
          <p:cNvSpPr>
            <a:spLocks noGrp="1"/>
          </p:cNvSpPr>
          <p:nvPr>
            <p:ph idx="1"/>
          </p:nvPr>
        </p:nvSpPr>
        <p:spPr/>
        <p:txBody>
          <a:bodyPr/>
          <a:lstStyle/>
          <a:p>
            <a:r>
              <a:rPr lang="en-US" dirty="0" smtClean="0"/>
              <a:t>Establish reasonable plans for performing the software engineering and for managing the software project.</a:t>
            </a:r>
          </a:p>
          <a:p>
            <a:r>
              <a:rPr lang="en-US" dirty="0" smtClean="0"/>
              <a:t>Software Project Planning involves </a:t>
            </a:r>
          </a:p>
          <a:p>
            <a:pPr lvl="1"/>
            <a:r>
              <a:rPr lang="en-US" dirty="0" smtClean="0"/>
              <a:t>developing estimates</a:t>
            </a:r>
          </a:p>
          <a:p>
            <a:pPr lvl="1"/>
            <a:r>
              <a:rPr lang="en-US" dirty="0" smtClean="0"/>
              <a:t>establishing the necessary commitments, </a:t>
            </a:r>
          </a:p>
          <a:p>
            <a:pPr lvl="1"/>
            <a:r>
              <a:rPr lang="en-US" dirty="0" smtClean="0"/>
              <a:t>defining the plan to perform the work.</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Software Project Planning </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software planning begins with a statement of the work to be performed and other constraints and goals that define and bound the software project.</a:t>
            </a:r>
          </a:p>
          <a:p>
            <a:r>
              <a:rPr lang="en-US" dirty="0" smtClean="0"/>
              <a:t>The software planning process includes steps to </a:t>
            </a:r>
          </a:p>
          <a:p>
            <a:pPr lvl="1"/>
            <a:r>
              <a:rPr lang="en-US" dirty="0" smtClean="0"/>
              <a:t>Estimate the size of the software work products and the resources needed, </a:t>
            </a:r>
          </a:p>
          <a:p>
            <a:pPr lvl="1"/>
            <a:r>
              <a:rPr lang="en-US" dirty="0" smtClean="0"/>
              <a:t>Produce a schedule, </a:t>
            </a:r>
          </a:p>
          <a:p>
            <a:pPr lvl="1"/>
            <a:r>
              <a:rPr lang="en-US" dirty="0" smtClean="0"/>
              <a:t>Identify and assess software risks,</a:t>
            </a:r>
          </a:p>
          <a:p>
            <a:pPr lvl="1"/>
            <a:r>
              <a:rPr lang="en-US" dirty="0" smtClean="0"/>
              <a:t>Negotiate commitments. </a:t>
            </a:r>
          </a:p>
          <a:p>
            <a:r>
              <a:rPr lang="en-US" dirty="0" smtClean="0"/>
              <a:t>Iterating through these steps may be necessary to establish the plan for the software project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Understanding the why is project needed and needs of project</a:t>
            </a:r>
            <a:endParaRPr lang="en-US" dirty="0"/>
          </a:p>
        </p:txBody>
      </p:sp>
      <p:sp>
        <p:nvSpPr>
          <p:cNvPr id="3" name="Content Placeholder 2"/>
          <p:cNvSpPr>
            <a:spLocks noGrp="1"/>
          </p:cNvSpPr>
          <p:nvPr>
            <p:ph idx="1"/>
          </p:nvPr>
        </p:nvSpPr>
        <p:spPr/>
        <p:txBody>
          <a:bodyPr/>
          <a:lstStyle/>
          <a:p>
            <a:r>
              <a:rPr lang="en-US" dirty="0" smtClean="0"/>
              <a:t>Proof of concept prototyping</a:t>
            </a:r>
          </a:p>
          <a:p>
            <a:r>
              <a:rPr lang="en-US" dirty="0" smtClean="0"/>
              <a:t>Communication failure</a:t>
            </a:r>
          </a:p>
          <a:p>
            <a:r>
              <a:rPr lang="en-US" dirty="0" smtClean="0"/>
              <a:t>Boring presentation</a:t>
            </a:r>
          </a:p>
          <a:p>
            <a:r>
              <a:rPr lang="en-US" dirty="0" smtClean="0"/>
              <a:t>Unsatisfied clients</a:t>
            </a:r>
          </a:p>
          <a:p>
            <a:r>
              <a:rPr lang="en-US" dirty="0" smtClean="0"/>
              <a:t>Uneven work</a:t>
            </a:r>
          </a:p>
          <a:p>
            <a:r>
              <a:rPr lang="en-US" dirty="0" smtClean="0"/>
              <a:t>Need of repairing or rewriting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Why is </a:t>
            </a:r>
            <a:r>
              <a:rPr lang="en-US" smtClean="0"/>
              <a:t>project needed?</a:t>
            </a:r>
            <a:endParaRPr lang="en-US" dirty="0"/>
          </a:p>
        </p:txBody>
      </p:sp>
      <p:sp>
        <p:nvSpPr>
          <p:cNvPr id="3" name="Content Placeholder 2"/>
          <p:cNvSpPr>
            <a:spLocks noGrp="1"/>
          </p:cNvSpPr>
          <p:nvPr>
            <p:ph idx="1"/>
          </p:nvPr>
        </p:nvSpPr>
        <p:spPr/>
        <p:txBody>
          <a:bodyPr>
            <a:normAutofit/>
          </a:bodyPr>
          <a:lstStyle/>
          <a:p>
            <a:r>
              <a:rPr lang="en-US" dirty="0" smtClean="0"/>
              <a:t>Except for very small projects, written documentation of a plan is a good idea.</a:t>
            </a:r>
          </a:p>
          <a:p>
            <a:r>
              <a:rPr lang="en-US" dirty="0" smtClean="0"/>
              <a:t>Planning on paper has advantages:</a:t>
            </a:r>
          </a:p>
          <a:p>
            <a:pPr lvl="1"/>
            <a:r>
              <a:rPr lang="en-US" dirty="0" smtClean="0"/>
              <a:t>Be </a:t>
            </a:r>
            <a:r>
              <a:rPr lang="en-US" i="1" dirty="0" smtClean="0"/>
              <a:t>reviewed</a:t>
            </a:r>
            <a:endParaRPr lang="en-US" dirty="0" smtClean="0"/>
          </a:p>
          <a:p>
            <a:pPr lvl="1"/>
            <a:r>
              <a:rPr lang="en-US" dirty="0" smtClean="0"/>
              <a:t>Act as a </a:t>
            </a:r>
            <a:r>
              <a:rPr lang="en-US" i="1" dirty="0" smtClean="0"/>
              <a:t>point of reference</a:t>
            </a:r>
            <a:r>
              <a:rPr lang="en-US" dirty="0" smtClean="0"/>
              <a:t> for stakeholders</a:t>
            </a:r>
          </a:p>
          <a:p>
            <a:pPr lvl="1"/>
            <a:r>
              <a:rPr lang="en-US" dirty="0" smtClean="0"/>
              <a:t>Facilitate </a:t>
            </a:r>
            <a:r>
              <a:rPr lang="en-US" i="1" dirty="0" smtClean="0"/>
              <a:t>control and performance evaluation</a:t>
            </a:r>
            <a:r>
              <a:rPr lang="en-US" dirty="0" smtClean="0"/>
              <a:t> during execution</a:t>
            </a:r>
          </a:p>
          <a:p>
            <a:pPr lvl="1"/>
            <a:r>
              <a:rPr lang="en-US" dirty="0" smtClean="0"/>
              <a:t>Facilitate </a:t>
            </a:r>
            <a:r>
              <a:rPr lang="en-US" i="1" dirty="0" smtClean="0"/>
              <a:t>validation of the planning parameters</a:t>
            </a:r>
            <a:endParaRPr lang="en-US" dirty="0" smtClean="0"/>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Needs of project</a:t>
            </a:r>
            <a:endParaRPr lang="en-US" dirty="0"/>
          </a:p>
        </p:txBody>
      </p:sp>
      <p:sp>
        <p:nvSpPr>
          <p:cNvPr id="3" name="Content Placeholder 2"/>
          <p:cNvSpPr>
            <a:spLocks noGrp="1"/>
          </p:cNvSpPr>
          <p:nvPr>
            <p:ph idx="1"/>
          </p:nvPr>
        </p:nvSpPr>
        <p:spPr/>
        <p:txBody>
          <a:bodyPr/>
          <a:lstStyle/>
          <a:p>
            <a:r>
              <a:rPr lang="en-US" dirty="0" smtClean="0"/>
              <a:t>Drive the scope of the project</a:t>
            </a:r>
          </a:p>
          <a:p>
            <a:pPr lvl="1"/>
            <a:r>
              <a:rPr lang="en-US" dirty="0" smtClean="0"/>
              <a:t>The </a:t>
            </a:r>
            <a:r>
              <a:rPr lang="en-US" i="1" dirty="0" smtClean="0"/>
              <a:t>scope</a:t>
            </a:r>
            <a:r>
              <a:rPr lang="en-US" dirty="0" smtClean="0"/>
              <a:t> of a project usually refers to the features that will be developed and the work that will be done to implement those features. It often also includes an understanding of the features that will be excluded from the project.</a:t>
            </a:r>
          </a:p>
          <a:p>
            <a:r>
              <a:rPr lang="en-US" dirty="0" smtClean="0"/>
              <a:t>Talk to main stakeholders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Needs of Project</a:t>
            </a:r>
            <a:endParaRPr lang="en-US" dirty="0"/>
          </a:p>
        </p:txBody>
      </p:sp>
      <p:sp>
        <p:nvSpPr>
          <p:cNvPr id="3" name="Content Placeholder 2"/>
          <p:cNvSpPr>
            <a:spLocks noGrp="1"/>
          </p:cNvSpPr>
          <p:nvPr>
            <p:ph idx="1"/>
          </p:nvPr>
        </p:nvSpPr>
        <p:spPr>
          <a:xfrm>
            <a:off x="381000" y="1219200"/>
            <a:ext cx="8229600" cy="4525963"/>
          </a:xfrm>
        </p:spPr>
        <p:txBody>
          <a:bodyPr>
            <a:normAutofit/>
          </a:bodyPr>
          <a:lstStyle/>
          <a:p>
            <a:r>
              <a:rPr lang="en-US" dirty="0" smtClean="0"/>
              <a:t>Write the vision and scope document</a:t>
            </a:r>
          </a:p>
          <a:p>
            <a:pPr lvl="1"/>
            <a:r>
              <a:rPr lang="en-US" dirty="0" smtClean="0"/>
              <a:t>The "vision" part refers to a description of the goal of the software</a:t>
            </a:r>
          </a:p>
          <a:p>
            <a:pPr lvl="1"/>
            <a:r>
              <a:rPr lang="en-US" dirty="0" smtClean="0"/>
              <a:t>catching misunderstandings early on in the project</a:t>
            </a:r>
          </a:p>
          <a:p>
            <a:pPr lvl="1"/>
            <a:endParaRPr lang="en-US" dirty="0" smtClean="0"/>
          </a:p>
          <a:p>
            <a:endParaRPr lang="en-US" dirty="0"/>
          </a:p>
        </p:txBody>
      </p:sp>
      <p:pic>
        <p:nvPicPr>
          <p:cNvPr id="1026" name="Picture 2"/>
          <p:cNvPicPr>
            <a:picLocks noChangeAspect="1" noChangeArrowheads="1"/>
          </p:cNvPicPr>
          <p:nvPr/>
        </p:nvPicPr>
        <p:blipFill>
          <a:blip r:embed="rId2"/>
          <a:srcRect/>
          <a:stretch>
            <a:fillRect/>
          </a:stretch>
        </p:blipFill>
        <p:spPr bwMode="auto">
          <a:xfrm>
            <a:off x="914400" y="3276600"/>
            <a:ext cx="5334000" cy="3429000"/>
          </a:xfrm>
          <a:prstGeom prst="rect">
            <a:avLst/>
          </a:prstGeom>
          <a:noFill/>
          <a:ln w="9525">
            <a:noFill/>
            <a:miter lim="800000"/>
            <a:headEnd/>
            <a:tailEnd/>
          </a:ln>
          <a:effectLst/>
        </p:spPr>
      </p:pic>
      <p:sp>
        <p:nvSpPr>
          <p:cNvPr id="1027" name="Rectangle 3"/>
          <p:cNvSpPr>
            <a:spLocks noChangeArrowheads="1"/>
          </p:cNvSpPr>
          <p:nvPr/>
        </p:nvSpPr>
        <p:spPr bwMode="auto">
          <a:xfrm>
            <a:off x="6172200" y="5638800"/>
            <a:ext cx="2286000"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1" u="none" strike="noStrike" cap="none" normalizeH="0" baseline="0" dirty="0" smtClean="0">
                <a:ln>
                  <a:noFill/>
                </a:ln>
                <a:solidFill>
                  <a:srgbClr val="333333"/>
                </a:solidFill>
                <a:effectLst/>
                <a:latin typeface="Calibri" pitchFamily="34" charset="0"/>
                <a:ea typeface="Times New Roman" pitchFamily="18" charset="0"/>
                <a:cs typeface="Times New Roman" pitchFamily="18" charset="0"/>
              </a:rPr>
              <a:t>Table</a:t>
            </a:r>
            <a:r>
              <a:rPr lang="en-US" i="1" dirty="0" smtClean="0">
                <a:solidFill>
                  <a:srgbClr val="333333"/>
                </a:solidFill>
                <a:latin typeface="Calibri" pitchFamily="34" charset="0"/>
                <a:ea typeface="Times New Roman" pitchFamily="18" charset="0"/>
                <a:cs typeface="Times New Roman" pitchFamily="18" charset="0"/>
              </a:rPr>
              <a:t>: </a:t>
            </a:r>
            <a:r>
              <a:rPr kumimoji="0" lang="en-US" b="0" i="1" u="none" strike="noStrike" cap="none" normalizeH="0" baseline="0" dirty="0" smtClean="0">
                <a:ln>
                  <a:noFill/>
                </a:ln>
                <a:solidFill>
                  <a:srgbClr val="333333"/>
                </a:solidFill>
                <a:effectLst/>
                <a:latin typeface="Calibri" pitchFamily="34" charset="0"/>
                <a:ea typeface="Times New Roman" pitchFamily="18" charset="0"/>
                <a:cs typeface="Times New Roman" pitchFamily="18" charset="0"/>
              </a:rPr>
              <a:t>Vision and scope document outline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922</Words>
  <Application>Microsoft Office PowerPoint</Application>
  <PresentationFormat>On-screen Show (4:3)</PresentationFormat>
  <Paragraphs>102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Tools and Techniques</vt:lpstr>
      <vt:lpstr>Contents</vt:lpstr>
      <vt:lpstr>Slide 3</vt:lpstr>
      <vt:lpstr>Software Project planning</vt:lpstr>
      <vt:lpstr>Software Project Planning </vt:lpstr>
      <vt:lpstr>Understanding the why is project needed and needs of project</vt:lpstr>
      <vt:lpstr>Why is project needed?</vt:lpstr>
      <vt:lpstr>Needs of project</vt:lpstr>
      <vt:lpstr>Needs of Project</vt:lpstr>
      <vt:lpstr>Needs of project</vt:lpstr>
      <vt:lpstr>Project Management Plan (PMP)</vt:lpstr>
      <vt:lpstr>Project Management Plan (PMP)</vt:lpstr>
      <vt:lpstr>Project Management Plan (PMP)</vt:lpstr>
      <vt:lpstr>Project Management Plan (PMP)</vt:lpstr>
      <vt:lpstr>(PMP) Resources</vt:lpstr>
      <vt:lpstr>(PMP) Skill Sets</vt:lpstr>
      <vt:lpstr>(PMP) Computer Systems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Tools and Techniques</dc:title>
  <dc:creator>Baral Susish</dc:creator>
  <cp:lastModifiedBy>Baral Susish</cp:lastModifiedBy>
  <cp:revision>25</cp:revision>
  <dcterms:created xsi:type="dcterms:W3CDTF">2006-08-16T00:00:00Z</dcterms:created>
  <dcterms:modified xsi:type="dcterms:W3CDTF">2019-05-11T16:32:16Z</dcterms:modified>
</cp:coreProperties>
</file>