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lstStyle/>
          <a:p>
            <a:r>
              <a:rPr lang="en-US" dirty="0" smtClean="0"/>
              <a:t>Tools and Techniques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Mastering Software Project Management Murali K, Chemuturi, Thomas M. CagelyJr, J. Ross</a:t>
            </a:r>
          </a:p>
          <a:p>
            <a:r>
              <a:rPr lang="en-US" sz="2200" dirty="0" smtClean="0"/>
              <a:t>Prepared by: Sushish Baral</a:t>
            </a:r>
          </a:p>
          <a:p>
            <a:endParaRPr lang="en-US" dirty="0"/>
          </a:p>
        </p:txBody>
      </p:sp>
      <p:pic>
        <p:nvPicPr>
          <p:cNvPr id="4" name="Picture 2" descr="C:\Users\Baral\Desktop\homepage-banner-image.jpeg"/>
          <p:cNvPicPr>
            <a:picLocks noChangeAspect="1" noChangeArrowheads="1"/>
          </p:cNvPicPr>
          <p:nvPr/>
        </p:nvPicPr>
        <p:blipFill>
          <a:blip r:embed="rId2" cstate="print"/>
          <a:srcRect/>
          <a:stretch>
            <a:fillRect/>
          </a:stretch>
        </p:blipFill>
        <p:spPr bwMode="auto">
          <a:xfrm>
            <a:off x="1828800" y="381000"/>
            <a:ext cx="5410200" cy="2209800"/>
          </a:xfrm>
          <a:prstGeom prst="rect">
            <a:avLst/>
          </a:prstGeom>
          <a:noFill/>
          <a:ln>
            <a:noFill/>
          </a:ln>
          <a:effectLst>
            <a:outerShdw blurRad="127000" dist="38100" dir="2700000" algn="ctr">
              <a:srgbClr val="000000">
                <a:alpha val="4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Identification</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2400" dirty="0" smtClean="0"/>
              <a:t>Risk identification is a systematic attempt to </a:t>
            </a:r>
            <a:r>
              <a:rPr lang="en-US" sz="2400" u="sng" dirty="0" smtClean="0"/>
              <a:t>specify threats</a:t>
            </a:r>
            <a:r>
              <a:rPr lang="en-US" sz="2400" dirty="0" smtClean="0"/>
              <a:t> to the project plan</a:t>
            </a:r>
          </a:p>
          <a:p>
            <a:pPr>
              <a:lnSpc>
                <a:spcPct val="90000"/>
              </a:lnSpc>
            </a:pPr>
            <a:r>
              <a:rPr lang="en-US" sz="2400" dirty="0" smtClean="0"/>
              <a:t>By identifying known and predictable risks, the project manager takes a first step toward </a:t>
            </a:r>
            <a:r>
              <a:rPr lang="en-US" sz="2400" u="sng" dirty="0" smtClean="0"/>
              <a:t>avoiding</a:t>
            </a:r>
            <a:r>
              <a:rPr lang="en-US" sz="2400" dirty="0" smtClean="0"/>
              <a:t> them when possible and </a:t>
            </a:r>
            <a:r>
              <a:rPr lang="en-US" sz="2400" u="sng" dirty="0" smtClean="0"/>
              <a:t>controlling</a:t>
            </a:r>
            <a:r>
              <a:rPr lang="en-US" sz="2400" dirty="0" smtClean="0"/>
              <a:t> them when necessary</a:t>
            </a:r>
          </a:p>
          <a:p>
            <a:pPr>
              <a:lnSpc>
                <a:spcPct val="90000"/>
              </a:lnSpc>
            </a:pPr>
            <a:r>
              <a:rPr lang="en-US" sz="2400" u="sng" dirty="0" smtClean="0"/>
              <a:t>Generic</a:t>
            </a:r>
            <a:r>
              <a:rPr lang="en-US" sz="2400" dirty="0" smtClean="0"/>
              <a:t> risks </a:t>
            </a:r>
          </a:p>
          <a:p>
            <a:pPr lvl="1">
              <a:lnSpc>
                <a:spcPct val="90000"/>
              </a:lnSpc>
            </a:pPr>
            <a:r>
              <a:rPr lang="en-US" sz="2400" dirty="0" smtClean="0"/>
              <a:t>Risks that are a potential threat to every software project</a:t>
            </a:r>
          </a:p>
          <a:p>
            <a:pPr>
              <a:lnSpc>
                <a:spcPct val="90000"/>
              </a:lnSpc>
            </a:pPr>
            <a:r>
              <a:rPr lang="en-US" sz="2400" u="sng" dirty="0" smtClean="0"/>
              <a:t>Product-specific</a:t>
            </a:r>
            <a:r>
              <a:rPr lang="en-US" sz="2400" dirty="0" smtClean="0"/>
              <a:t> risks </a:t>
            </a:r>
          </a:p>
          <a:p>
            <a:pPr lvl="1">
              <a:lnSpc>
                <a:spcPct val="90000"/>
              </a:lnSpc>
            </a:pPr>
            <a:r>
              <a:rPr lang="en-US" sz="2400" dirty="0" smtClean="0"/>
              <a:t>Risks that can be identified only by those a with a </a:t>
            </a:r>
            <a:r>
              <a:rPr lang="en-US" sz="2400" u="sng" dirty="0" smtClean="0"/>
              <a:t>clear understanding</a:t>
            </a:r>
            <a:r>
              <a:rPr lang="en-US" sz="2400" dirty="0" smtClean="0"/>
              <a:t> of the </a:t>
            </a:r>
            <a:r>
              <a:rPr lang="en-US" sz="2400" u="sng" dirty="0" smtClean="0"/>
              <a:t>technology</a:t>
            </a:r>
            <a:r>
              <a:rPr lang="en-US" sz="2400" dirty="0" smtClean="0"/>
              <a:t>, the </a:t>
            </a:r>
            <a:r>
              <a:rPr lang="en-US" sz="2400" u="sng" dirty="0" smtClean="0"/>
              <a:t>people</a:t>
            </a:r>
            <a:r>
              <a:rPr lang="en-US" sz="2400" dirty="0" smtClean="0"/>
              <a:t>, and the </a:t>
            </a:r>
            <a:r>
              <a:rPr lang="en-US" sz="2400" u="sng" dirty="0" smtClean="0"/>
              <a:t>environment</a:t>
            </a:r>
            <a:r>
              <a:rPr lang="en-US" sz="2400" dirty="0" smtClean="0"/>
              <a:t> that is specific to the software that is to be built</a:t>
            </a:r>
          </a:p>
          <a:p>
            <a:pPr lvl="1">
              <a:lnSpc>
                <a:spcPct val="90000"/>
              </a:lnSpc>
            </a:pPr>
            <a:r>
              <a:rPr lang="en-US" sz="2400" dirty="0" smtClean="0"/>
              <a:t>This requires examination of the </a:t>
            </a:r>
            <a:r>
              <a:rPr lang="en-US" sz="2400" u="sng" dirty="0" smtClean="0"/>
              <a:t>project plan</a:t>
            </a:r>
            <a:r>
              <a:rPr lang="en-US" sz="2400" dirty="0" smtClean="0"/>
              <a:t> and the </a:t>
            </a:r>
            <a:r>
              <a:rPr lang="en-US" sz="2400" u="sng" dirty="0" smtClean="0"/>
              <a:t>statement of scope</a:t>
            </a:r>
          </a:p>
          <a:p>
            <a:pPr lvl="1">
              <a:lnSpc>
                <a:spcPct val="90000"/>
              </a:lnSpc>
            </a:pPr>
            <a:r>
              <a:rPr lang="en-US" sz="2400" dirty="0" smtClean="0"/>
              <a:t>"What special characteristics of this product may threaten our project plan?"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Item Checklist</a:t>
            </a:r>
            <a:endParaRPr lang="en-US" dirty="0"/>
          </a:p>
        </p:txBody>
      </p:sp>
      <p:sp>
        <p:nvSpPr>
          <p:cNvPr id="3" name="Content Placeholder 2"/>
          <p:cNvSpPr>
            <a:spLocks noGrp="1"/>
          </p:cNvSpPr>
          <p:nvPr>
            <p:ph idx="1"/>
          </p:nvPr>
        </p:nvSpPr>
        <p:spPr/>
        <p:txBody>
          <a:bodyPr/>
          <a:lstStyle/>
          <a:p>
            <a:r>
              <a:rPr lang="en-US" sz="2400" dirty="0" smtClean="0"/>
              <a:t>Used as one way to identify risks</a:t>
            </a:r>
          </a:p>
          <a:p>
            <a:r>
              <a:rPr lang="en-US" sz="2400" dirty="0" smtClean="0"/>
              <a:t>Focuses on known and predictable risks in specific subcategories (see next slide)</a:t>
            </a:r>
          </a:p>
          <a:p>
            <a:r>
              <a:rPr lang="en-US" sz="2400" dirty="0" smtClean="0"/>
              <a:t>Can be organized in several ways</a:t>
            </a:r>
          </a:p>
          <a:p>
            <a:pPr lvl="1"/>
            <a:r>
              <a:rPr lang="en-US" sz="2400" dirty="0" smtClean="0"/>
              <a:t>A </a:t>
            </a:r>
            <a:r>
              <a:rPr lang="en-US" sz="2400" u="sng" dirty="0" smtClean="0"/>
              <a:t>list</a:t>
            </a:r>
            <a:r>
              <a:rPr lang="en-US" sz="2400" dirty="0" smtClean="0"/>
              <a:t> of characteristics relevant to each risk subcategory </a:t>
            </a:r>
          </a:p>
          <a:p>
            <a:pPr lvl="1"/>
            <a:r>
              <a:rPr lang="en-US" sz="2400" u="sng" dirty="0" smtClean="0"/>
              <a:t>Questionnaire</a:t>
            </a:r>
            <a:r>
              <a:rPr lang="en-US" sz="2400" dirty="0" smtClean="0"/>
              <a:t> that leads to an estimate on the impact of each risk</a:t>
            </a:r>
          </a:p>
          <a:p>
            <a:pPr lvl="1"/>
            <a:r>
              <a:rPr lang="en-US" sz="2400" dirty="0" smtClean="0"/>
              <a:t>A </a:t>
            </a:r>
            <a:r>
              <a:rPr lang="en-US" sz="2400" u="sng" dirty="0" smtClean="0"/>
              <a:t>list</a:t>
            </a:r>
            <a:r>
              <a:rPr lang="en-US" sz="2400" dirty="0" smtClean="0"/>
              <a:t> containing a set of risk component and drivers and their probability of occurrence </a:t>
            </a:r>
          </a:p>
          <a:p>
            <a:pPr lvl="1"/>
            <a:endParaRPr lang="en-US" sz="18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Known and Predictable Risk Categories</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b="1" dirty="0" smtClean="0"/>
              <a:t>Product size</a:t>
            </a:r>
            <a:r>
              <a:rPr lang="en-US" dirty="0" smtClean="0"/>
              <a:t> – risks associated with overall size of the software to be built</a:t>
            </a:r>
          </a:p>
          <a:p>
            <a:pPr>
              <a:lnSpc>
                <a:spcPct val="90000"/>
              </a:lnSpc>
            </a:pPr>
            <a:r>
              <a:rPr lang="en-US" b="1" dirty="0" smtClean="0"/>
              <a:t>Business impact</a:t>
            </a:r>
            <a:r>
              <a:rPr lang="en-US" dirty="0" smtClean="0"/>
              <a:t> – risks associated with constraints imposed by management or the marketplace</a:t>
            </a:r>
          </a:p>
          <a:p>
            <a:pPr>
              <a:lnSpc>
                <a:spcPct val="90000"/>
              </a:lnSpc>
            </a:pPr>
            <a:r>
              <a:rPr lang="en-US" b="1" dirty="0" smtClean="0"/>
              <a:t>Customer characteristics</a:t>
            </a:r>
            <a:r>
              <a:rPr lang="en-US" dirty="0" smtClean="0"/>
              <a:t> – risks associated with sophistication of the customer and the developer's ability to communicate with the customer in a timely manner</a:t>
            </a:r>
          </a:p>
          <a:p>
            <a:pPr>
              <a:lnSpc>
                <a:spcPct val="90000"/>
              </a:lnSpc>
            </a:pPr>
            <a:r>
              <a:rPr lang="en-US" b="1" dirty="0" smtClean="0"/>
              <a:t>Process definition</a:t>
            </a:r>
            <a:r>
              <a:rPr lang="en-US" dirty="0" smtClean="0"/>
              <a:t> – risks associated with the degree to which the software process has been defined and is followed</a:t>
            </a:r>
          </a:p>
          <a:p>
            <a:pPr>
              <a:lnSpc>
                <a:spcPct val="90000"/>
              </a:lnSpc>
            </a:pPr>
            <a:r>
              <a:rPr lang="en-US" b="1" dirty="0" smtClean="0"/>
              <a:t>Development environment</a:t>
            </a:r>
            <a:r>
              <a:rPr lang="en-US" dirty="0" smtClean="0"/>
              <a:t> – risks associated with availability and quality of the tools to be used to build the project</a:t>
            </a:r>
          </a:p>
          <a:p>
            <a:pPr>
              <a:lnSpc>
                <a:spcPct val="90000"/>
              </a:lnSpc>
            </a:pPr>
            <a:r>
              <a:rPr lang="en-US" b="1" dirty="0" smtClean="0"/>
              <a:t>Technology to be built</a:t>
            </a:r>
            <a:r>
              <a:rPr lang="en-US" dirty="0" smtClean="0"/>
              <a:t> – risks associated with complexity of the system to be built and the "newness" of the technology in the system</a:t>
            </a:r>
          </a:p>
          <a:p>
            <a:pPr>
              <a:lnSpc>
                <a:spcPct val="90000"/>
              </a:lnSpc>
            </a:pPr>
            <a:r>
              <a:rPr lang="en-US" b="1" dirty="0" smtClean="0"/>
              <a:t>Staff size and experience</a:t>
            </a:r>
            <a:r>
              <a:rPr lang="en-US" dirty="0" smtClean="0"/>
              <a:t> – risks associated with overall technical and project experience of the software engineers who will do the work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Questionnaire on Project Risk</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buFontTx/>
              <a:buAutoNum type="arabicParenR"/>
            </a:pPr>
            <a:r>
              <a:rPr lang="en-US" dirty="0" smtClean="0"/>
              <a:t>Have top software and customer managers formally committed to support the project?</a:t>
            </a:r>
          </a:p>
          <a:p>
            <a:pPr marL="609600" indent="-609600">
              <a:buFontTx/>
              <a:buAutoNum type="arabicParenR"/>
            </a:pPr>
            <a:r>
              <a:rPr lang="en-US" dirty="0" smtClean="0"/>
              <a:t>Are end-users enthusiastically committed to the project and the system/product to be built?</a:t>
            </a:r>
          </a:p>
          <a:p>
            <a:pPr marL="609600" indent="-609600">
              <a:buFontTx/>
              <a:buAutoNum type="arabicParenR"/>
            </a:pPr>
            <a:r>
              <a:rPr lang="en-US" dirty="0" smtClean="0"/>
              <a:t>Are requirements fully understood by the software engineering team and its customers?</a:t>
            </a:r>
          </a:p>
          <a:p>
            <a:pPr marL="609600" indent="-609600">
              <a:buFontTx/>
              <a:buAutoNum type="arabicParenR"/>
            </a:pPr>
            <a:r>
              <a:rPr lang="en-US" dirty="0" smtClean="0"/>
              <a:t>Have customers been involved fully in the definition of requirements?</a:t>
            </a:r>
          </a:p>
          <a:p>
            <a:pPr marL="609600" indent="-609600">
              <a:buFontTx/>
              <a:buAutoNum type="arabicParenR"/>
            </a:pPr>
            <a:r>
              <a:rPr lang="en-US" dirty="0" smtClean="0"/>
              <a:t>Do end-users have realistic expectations?</a:t>
            </a:r>
          </a:p>
          <a:p>
            <a:pPr marL="609600" indent="-609600">
              <a:buFontTx/>
              <a:buAutoNum type="arabicParenR"/>
            </a:pPr>
            <a:r>
              <a:rPr lang="en-US" dirty="0" smtClean="0"/>
              <a:t>Is the project scope stable?</a:t>
            </a:r>
          </a:p>
          <a:p>
            <a:pPr marL="609600" indent="-609600">
              <a:buFontTx/>
              <a:buAutoNum type="arabicParenR"/>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Questionnaire on Project Risk (contd.)</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buFontTx/>
              <a:buAutoNum type="arabicParenR" startAt="7"/>
            </a:pPr>
            <a:r>
              <a:rPr lang="en-US" dirty="0" smtClean="0"/>
              <a:t>Does the software engineering team have the right mix of skills?</a:t>
            </a:r>
          </a:p>
          <a:p>
            <a:pPr marL="609600" indent="-609600">
              <a:buFontTx/>
              <a:buAutoNum type="arabicParenR" startAt="7"/>
            </a:pPr>
            <a:r>
              <a:rPr lang="en-US" dirty="0" smtClean="0"/>
              <a:t>Are project requirements stable?</a:t>
            </a:r>
          </a:p>
          <a:p>
            <a:pPr marL="609600" indent="-609600">
              <a:buFontTx/>
              <a:buAutoNum type="arabicParenR" startAt="7"/>
            </a:pPr>
            <a:r>
              <a:rPr lang="en-US" dirty="0" smtClean="0"/>
              <a:t>Does the project team have experience with the technology to be implemented?</a:t>
            </a:r>
          </a:p>
          <a:p>
            <a:pPr marL="609600" indent="-609600">
              <a:buFontTx/>
              <a:buAutoNum type="arabicParenR" startAt="7"/>
            </a:pPr>
            <a:r>
              <a:rPr lang="en-US" dirty="0" smtClean="0"/>
              <a:t>Is the number of people on the project team adequate to do the job?</a:t>
            </a:r>
          </a:p>
          <a:p>
            <a:pPr marL="609600" indent="-609600">
              <a:buFontTx/>
              <a:buAutoNum type="arabicParenR" startAt="7"/>
            </a:pPr>
            <a:r>
              <a:rPr lang="en-US" dirty="0" smtClean="0"/>
              <a:t>Do all customer/user constituencies agree on the importance of the project and on the requirements for the system/product to be built?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Components and Drivers</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2400" dirty="0" smtClean="0"/>
              <a:t>The project manager identifies the </a:t>
            </a:r>
            <a:r>
              <a:rPr lang="en-US" sz="2400" u="sng" dirty="0" smtClean="0"/>
              <a:t>risk drivers</a:t>
            </a:r>
            <a:r>
              <a:rPr lang="en-US" sz="2400" dirty="0" smtClean="0"/>
              <a:t> that affect the following risk components</a:t>
            </a:r>
          </a:p>
          <a:p>
            <a:pPr lvl="1">
              <a:lnSpc>
                <a:spcPct val="90000"/>
              </a:lnSpc>
            </a:pPr>
            <a:r>
              <a:rPr lang="en-US" sz="2400" b="1" dirty="0" smtClean="0"/>
              <a:t>Performance risk</a:t>
            </a:r>
            <a:r>
              <a:rPr lang="en-US" sz="2400" dirty="0" smtClean="0"/>
              <a:t> - the degree of uncertainty that the product will meet its requirements and be fit for its intended use</a:t>
            </a:r>
          </a:p>
          <a:p>
            <a:pPr lvl="1">
              <a:lnSpc>
                <a:spcPct val="90000"/>
              </a:lnSpc>
            </a:pPr>
            <a:r>
              <a:rPr lang="en-US" sz="2400" b="1" dirty="0" smtClean="0"/>
              <a:t>Cost risk</a:t>
            </a:r>
            <a:r>
              <a:rPr lang="en-US" sz="2400" dirty="0" smtClean="0"/>
              <a:t> - the degree of uncertainty that the project budget will be maintained</a:t>
            </a:r>
          </a:p>
          <a:p>
            <a:pPr lvl="1">
              <a:lnSpc>
                <a:spcPct val="90000"/>
              </a:lnSpc>
            </a:pPr>
            <a:r>
              <a:rPr lang="en-US" sz="2400" b="1" dirty="0" smtClean="0"/>
              <a:t>Support risk</a:t>
            </a:r>
            <a:r>
              <a:rPr lang="en-US" sz="2400" dirty="0" smtClean="0"/>
              <a:t> - the degree of uncertainty that the resultant software will be easy to correct, adapt, and enhance</a:t>
            </a:r>
          </a:p>
          <a:p>
            <a:pPr lvl="1">
              <a:lnSpc>
                <a:spcPct val="90000"/>
              </a:lnSpc>
            </a:pPr>
            <a:r>
              <a:rPr lang="en-US" sz="2400" b="1" dirty="0" smtClean="0"/>
              <a:t>Schedule risk</a:t>
            </a:r>
            <a:r>
              <a:rPr lang="en-US" sz="2400" dirty="0" smtClean="0"/>
              <a:t> - the degree of uncertainty that the project schedule will be maintained and that the product will be delivered on time</a:t>
            </a:r>
          </a:p>
          <a:p>
            <a:pPr>
              <a:lnSpc>
                <a:spcPct val="90000"/>
              </a:lnSpc>
            </a:pPr>
            <a:r>
              <a:rPr lang="en-US" sz="2400" dirty="0" smtClean="0"/>
              <a:t>The impact of each risk driver on the risk component is divided into one of </a:t>
            </a:r>
            <a:r>
              <a:rPr lang="en-US" sz="2400" u="sng" dirty="0" smtClean="0"/>
              <a:t>four impact levels</a:t>
            </a:r>
          </a:p>
          <a:p>
            <a:pPr lvl="1">
              <a:lnSpc>
                <a:spcPct val="90000"/>
              </a:lnSpc>
            </a:pPr>
            <a:r>
              <a:rPr lang="en-US" sz="2400" dirty="0" smtClean="0"/>
              <a:t>Negligible, marginal, critical, and catastrophic</a:t>
            </a:r>
          </a:p>
          <a:p>
            <a:pPr>
              <a:lnSpc>
                <a:spcPct val="90000"/>
              </a:lnSpc>
            </a:pPr>
            <a:r>
              <a:rPr lang="en-US" sz="2400" dirty="0" smtClean="0"/>
              <a:t>Risk drivers can be assessed as impossible, improbable, probable, and frequent</a:t>
            </a:r>
          </a:p>
          <a:p>
            <a:pPr>
              <a:lnSpc>
                <a:spcPct val="90000"/>
              </a:lnSpc>
            </a:pPr>
            <a:endParaRPr lang="en-US" sz="20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Projection (Estimation)</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Risk projection (or estimation) attempts to </a:t>
            </a:r>
            <a:r>
              <a:rPr lang="en-US" sz="2400" u="sng" dirty="0" smtClean="0"/>
              <a:t>rate</a:t>
            </a:r>
            <a:r>
              <a:rPr lang="en-US" sz="2400" dirty="0" smtClean="0"/>
              <a:t> each risk in two ways</a:t>
            </a:r>
          </a:p>
          <a:p>
            <a:pPr lvl="1">
              <a:lnSpc>
                <a:spcPct val="90000"/>
              </a:lnSpc>
            </a:pPr>
            <a:r>
              <a:rPr lang="en-US" sz="2400" dirty="0" smtClean="0"/>
              <a:t>The </a:t>
            </a:r>
            <a:r>
              <a:rPr lang="en-US" sz="2400" u="sng" dirty="0" smtClean="0"/>
              <a:t>probability</a:t>
            </a:r>
            <a:r>
              <a:rPr lang="en-US" sz="2400" dirty="0" smtClean="0"/>
              <a:t> that the risk is real</a:t>
            </a:r>
          </a:p>
          <a:p>
            <a:pPr lvl="1">
              <a:lnSpc>
                <a:spcPct val="90000"/>
              </a:lnSpc>
            </a:pPr>
            <a:r>
              <a:rPr lang="en-US" sz="2400" dirty="0" smtClean="0"/>
              <a:t>The </a:t>
            </a:r>
            <a:r>
              <a:rPr lang="en-US" sz="2400" u="sng" dirty="0" smtClean="0"/>
              <a:t>consequence</a:t>
            </a:r>
            <a:r>
              <a:rPr lang="en-US" sz="2400" dirty="0" smtClean="0"/>
              <a:t> of the problems associated with the risk, should it occur</a:t>
            </a:r>
          </a:p>
          <a:p>
            <a:pPr>
              <a:lnSpc>
                <a:spcPct val="90000"/>
              </a:lnSpc>
            </a:pPr>
            <a:r>
              <a:rPr lang="en-US" sz="2400" dirty="0" smtClean="0"/>
              <a:t>The project planner, managers, and technical staff perform four risk projection steps (see next slide)</a:t>
            </a:r>
          </a:p>
          <a:p>
            <a:pPr>
              <a:lnSpc>
                <a:spcPct val="90000"/>
              </a:lnSpc>
            </a:pPr>
            <a:r>
              <a:rPr lang="en-US" sz="2400" dirty="0" smtClean="0"/>
              <a:t>The intent of these steps is to consider risks in a manner that leads to prioritization</a:t>
            </a:r>
          </a:p>
          <a:p>
            <a:pPr>
              <a:lnSpc>
                <a:spcPct val="90000"/>
              </a:lnSpc>
            </a:pPr>
            <a:r>
              <a:rPr lang="en-US" sz="2400" dirty="0" smtClean="0"/>
              <a:t>Be prioritizing risks, the software team can allocate limited resources where they will have the most impact</a:t>
            </a:r>
          </a:p>
          <a:p>
            <a:pPr>
              <a:lnSpc>
                <a:spcPct val="90000"/>
              </a:lnSpc>
            </a:pPr>
            <a:endParaRPr lang="en-US" sz="20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Seven Principles of Risk Management</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1800" b="1" dirty="0" smtClean="0"/>
              <a:t>Maintain a global perspective</a:t>
            </a:r>
          </a:p>
          <a:p>
            <a:pPr lvl="1">
              <a:lnSpc>
                <a:spcPct val="90000"/>
              </a:lnSpc>
            </a:pPr>
            <a:r>
              <a:rPr lang="en-US" sz="1600" dirty="0" smtClean="0"/>
              <a:t>View software risks within the context of a system and the business problem that </a:t>
            </a:r>
            <a:r>
              <a:rPr lang="en-US" sz="1600" smtClean="0"/>
              <a:t>is </a:t>
            </a:r>
            <a:r>
              <a:rPr lang="en-US" sz="1600" smtClean="0"/>
              <a:t> </a:t>
            </a:r>
            <a:r>
              <a:rPr lang="en-US" sz="1600" dirty="0" smtClean="0"/>
              <a:t>intended to solve</a:t>
            </a:r>
          </a:p>
          <a:p>
            <a:pPr>
              <a:lnSpc>
                <a:spcPct val="90000"/>
              </a:lnSpc>
            </a:pPr>
            <a:r>
              <a:rPr lang="en-US" sz="1800" b="1" dirty="0" smtClean="0"/>
              <a:t>Take a forward-looking view</a:t>
            </a:r>
          </a:p>
          <a:p>
            <a:pPr lvl="1">
              <a:lnSpc>
                <a:spcPct val="90000"/>
              </a:lnSpc>
            </a:pPr>
            <a:r>
              <a:rPr lang="en-US" sz="1600" dirty="0" smtClean="0"/>
              <a:t>Think about risks that may arise in the future; establish contingency plans</a:t>
            </a:r>
          </a:p>
          <a:p>
            <a:pPr>
              <a:lnSpc>
                <a:spcPct val="90000"/>
              </a:lnSpc>
            </a:pPr>
            <a:r>
              <a:rPr lang="en-US" sz="1800" b="1" dirty="0" smtClean="0"/>
              <a:t>Encourage open communication</a:t>
            </a:r>
          </a:p>
          <a:p>
            <a:pPr lvl="1">
              <a:lnSpc>
                <a:spcPct val="90000"/>
              </a:lnSpc>
            </a:pPr>
            <a:r>
              <a:rPr lang="en-US" sz="1600" dirty="0" smtClean="0"/>
              <a:t>Encourage all stakeholders and users to point out risks at any time</a:t>
            </a:r>
          </a:p>
          <a:p>
            <a:pPr>
              <a:lnSpc>
                <a:spcPct val="90000"/>
              </a:lnSpc>
            </a:pPr>
            <a:r>
              <a:rPr lang="en-US" sz="1800" b="1" dirty="0" smtClean="0"/>
              <a:t>Integrate risk management</a:t>
            </a:r>
          </a:p>
          <a:p>
            <a:pPr lvl="1">
              <a:lnSpc>
                <a:spcPct val="90000"/>
              </a:lnSpc>
            </a:pPr>
            <a:r>
              <a:rPr lang="en-US" sz="1600" dirty="0" smtClean="0"/>
              <a:t>Integrate the consideration of risk into the software process</a:t>
            </a:r>
          </a:p>
          <a:p>
            <a:pPr>
              <a:lnSpc>
                <a:spcPct val="90000"/>
              </a:lnSpc>
            </a:pPr>
            <a:r>
              <a:rPr lang="en-US" sz="1800" b="1" dirty="0" smtClean="0"/>
              <a:t>Emphasize a continuous process of risk management</a:t>
            </a:r>
          </a:p>
          <a:p>
            <a:pPr lvl="1">
              <a:lnSpc>
                <a:spcPct val="90000"/>
              </a:lnSpc>
            </a:pPr>
            <a:r>
              <a:rPr lang="en-US" sz="1600" dirty="0" smtClean="0"/>
              <a:t>Modify identified risks as more becomes known and add new risks as better insight is achieved</a:t>
            </a:r>
          </a:p>
          <a:p>
            <a:pPr>
              <a:lnSpc>
                <a:spcPct val="90000"/>
              </a:lnSpc>
            </a:pPr>
            <a:r>
              <a:rPr lang="en-US" sz="1800" b="1" dirty="0" smtClean="0"/>
              <a:t>Develop a shared product vision</a:t>
            </a:r>
          </a:p>
          <a:p>
            <a:pPr lvl="1">
              <a:lnSpc>
                <a:spcPct val="90000"/>
              </a:lnSpc>
            </a:pPr>
            <a:r>
              <a:rPr lang="en-US" sz="1600" dirty="0" smtClean="0"/>
              <a:t>A shared vision by all stakeholders facilitates better risk identification and assessment</a:t>
            </a:r>
          </a:p>
          <a:p>
            <a:pPr>
              <a:lnSpc>
                <a:spcPct val="90000"/>
              </a:lnSpc>
            </a:pPr>
            <a:r>
              <a:rPr lang="en-US" sz="1800" b="1" dirty="0" smtClean="0"/>
              <a:t>Encourage teamwork when managing risk</a:t>
            </a:r>
          </a:p>
          <a:p>
            <a:pPr lvl="1">
              <a:lnSpc>
                <a:spcPct val="90000"/>
              </a:lnSpc>
            </a:pPr>
            <a:r>
              <a:rPr lang="en-US" sz="1600" dirty="0" smtClean="0"/>
              <a:t>Pool the skills and experience of all stakeholders when conducting risk management activities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lstStyle/>
          <a:p>
            <a:r>
              <a:rPr lang="en-US" dirty="0" smtClean="0"/>
              <a:t>Risk assessment and management plan </a:t>
            </a:r>
          </a:p>
          <a:p>
            <a:r>
              <a:rPr lang="en-US" dirty="0" smtClean="0"/>
              <a:t>Create the project 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Management</a:t>
            </a:r>
            <a:endParaRPr lang="en-US" dirty="0"/>
          </a:p>
        </p:txBody>
      </p:sp>
      <p:sp>
        <p:nvSpPr>
          <p:cNvPr id="3" name="Content Placeholder 2"/>
          <p:cNvSpPr>
            <a:spLocks noGrp="1"/>
          </p:cNvSpPr>
          <p:nvPr>
            <p:ph idx="1"/>
          </p:nvPr>
        </p:nvSpPr>
        <p:spPr/>
        <p:txBody>
          <a:bodyPr/>
          <a:lstStyle/>
          <a:p>
            <a:pPr>
              <a:buFontTx/>
              <a:buChar char="-"/>
            </a:pPr>
            <a:r>
              <a:rPr lang="en-US" dirty="0" smtClean="0"/>
              <a:t>Introduction </a:t>
            </a:r>
          </a:p>
          <a:p>
            <a:pPr>
              <a:buFontTx/>
              <a:buChar char="-"/>
            </a:pPr>
            <a:r>
              <a:rPr lang="en-US" dirty="0" smtClean="0"/>
              <a:t> Risk identification</a:t>
            </a:r>
          </a:p>
          <a:p>
            <a:pPr>
              <a:buFontTx/>
              <a:buChar char="-"/>
            </a:pPr>
            <a:r>
              <a:rPr lang="en-US" dirty="0" smtClean="0"/>
              <a:t> Risk projection (estimation)</a:t>
            </a:r>
          </a:p>
          <a:p>
            <a:pPr>
              <a:buFontTx/>
              <a:buChar char="-"/>
            </a:pPr>
            <a:r>
              <a:rPr lang="en-US" dirty="0" smtClean="0"/>
              <a:t> Risk mitigation, monitoring, and</a:t>
            </a:r>
            <a:br>
              <a:rPr lang="en-US" dirty="0" smtClean="0"/>
            </a:br>
            <a:r>
              <a:rPr lang="en-US" dirty="0" smtClean="0"/>
              <a:t>   management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Definition of Risk</a:t>
            </a:r>
            <a:endParaRPr lang="en-US" dirty="0"/>
          </a:p>
        </p:txBody>
      </p:sp>
      <p:sp>
        <p:nvSpPr>
          <p:cNvPr id="3" name="Content Placeholder 2"/>
          <p:cNvSpPr>
            <a:spLocks noGrp="1"/>
          </p:cNvSpPr>
          <p:nvPr>
            <p:ph idx="1"/>
          </p:nvPr>
        </p:nvSpPr>
        <p:spPr/>
        <p:txBody>
          <a:bodyPr>
            <a:normAutofit lnSpcReduction="10000"/>
          </a:bodyPr>
          <a:lstStyle/>
          <a:p>
            <a:pPr>
              <a:lnSpc>
                <a:spcPct val="90000"/>
              </a:lnSpc>
              <a:defRPr/>
            </a:pPr>
            <a:r>
              <a:rPr lang="en-US" sz="2400" dirty="0" smtClean="0"/>
              <a:t>A risk is a potential problem – it might happen and it might not</a:t>
            </a:r>
          </a:p>
          <a:p>
            <a:pPr>
              <a:lnSpc>
                <a:spcPct val="90000"/>
              </a:lnSpc>
              <a:defRPr/>
            </a:pPr>
            <a:r>
              <a:rPr lang="en-US" sz="2400" dirty="0" smtClean="0"/>
              <a:t>Conceptual definition of risk</a:t>
            </a:r>
          </a:p>
          <a:p>
            <a:pPr lvl="1">
              <a:lnSpc>
                <a:spcPct val="90000"/>
              </a:lnSpc>
              <a:defRPr/>
            </a:pPr>
            <a:r>
              <a:rPr lang="en-US" sz="2400" dirty="0" smtClean="0"/>
              <a:t>Risk concerns future happenings</a:t>
            </a:r>
          </a:p>
          <a:p>
            <a:pPr lvl="1">
              <a:lnSpc>
                <a:spcPct val="90000"/>
              </a:lnSpc>
              <a:defRPr/>
            </a:pPr>
            <a:r>
              <a:rPr lang="en-US" sz="2400" dirty="0" smtClean="0"/>
              <a:t>Risk involves change in mind, opinion, actions, places, etc.</a:t>
            </a:r>
          </a:p>
          <a:p>
            <a:pPr lvl="1">
              <a:lnSpc>
                <a:spcPct val="90000"/>
              </a:lnSpc>
              <a:defRPr/>
            </a:pPr>
            <a:r>
              <a:rPr lang="en-US" sz="2400" dirty="0" smtClean="0"/>
              <a:t>Risk involves choice and the uncertainty that choice entails</a:t>
            </a:r>
          </a:p>
          <a:p>
            <a:pPr>
              <a:lnSpc>
                <a:spcPct val="90000"/>
              </a:lnSpc>
              <a:defRPr/>
            </a:pPr>
            <a:r>
              <a:rPr lang="en-US" sz="2400" dirty="0" smtClean="0"/>
              <a:t>Two characteristics of risk</a:t>
            </a:r>
          </a:p>
          <a:p>
            <a:pPr lvl="1">
              <a:lnSpc>
                <a:spcPct val="90000"/>
              </a:lnSpc>
              <a:defRPr/>
            </a:pPr>
            <a:r>
              <a:rPr lang="en-US" sz="2400" dirty="0" smtClean="0"/>
              <a:t>Uncertainty – the risk may or  may not happen, that is, there are no 100% risks (those, instead, are called constraints)</a:t>
            </a:r>
          </a:p>
          <a:p>
            <a:pPr lvl="1">
              <a:lnSpc>
                <a:spcPct val="90000"/>
              </a:lnSpc>
              <a:defRPr/>
            </a:pPr>
            <a:r>
              <a:rPr lang="en-US" sz="2400" dirty="0" smtClean="0"/>
              <a:t>Loss – the risk becomes a reality and unwanted consequences or losses occur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Categorization – Approach #1 </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Project risks </a:t>
            </a:r>
          </a:p>
          <a:p>
            <a:pPr lvl="1">
              <a:lnSpc>
                <a:spcPct val="90000"/>
              </a:lnSpc>
            </a:pPr>
            <a:r>
              <a:rPr lang="en-US" sz="2400" dirty="0" smtClean="0"/>
              <a:t>They threaten the project plan</a:t>
            </a:r>
          </a:p>
          <a:p>
            <a:pPr lvl="1">
              <a:lnSpc>
                <a:spcPct val="90000"/>
              </a:lnSpc>
            </a:pPr>
            <a:r>
              <a:rPr lang="en-US" sz="2400" dirty="0" smtClean="0"/>
              <a:t>Project schedule will slip and that costs will increase</a:t>
            </a:r>
          </a:p>
          <a:p>
            <a:pPr>
              <a:lnSpc>
                <a:spcPct val="90000"/>
              </a:lnSpc>
            </a:pPr>
            <a:r>
              <a:rPr lang="en-US" sz="2400" dirty="0" smtClean="0"/>
              <a:t>Technical risks </a:t>
            </a:r>
          </a:p>
          <a:p>
            <a:pPr lvl="1">
              <a:lnSpc>
                <a:spcPct val="90000"/>
              </a:lnSpc>
            </a:pPr>
            <a:r>
              <a:rPr lang="en-US" sz="2400" dirty="0" smtClean="0"/>
              <a:t>Threaten the quality and timeliness of the software to be produced</a:t>
            </a:r>
          </a:p>
          <a:p>
            <a:pPr lvl="1">
              <a:lnSpc>
                <a:spcPct val="90000"/>
              </a:lnSpc>
            </a:pPr>
            <a:r>
              <a:rPr lang="en-US" sz="2400" dirty="0" smtClean="0"/>
              <a:t>Implementation may become difficult or impossible</a:t>
            </a:r>
          </a:p>
          <a:p>
            <a:pPr>
              <a:lnSpc>
                <a:spcPct val="90000"/>
              </a:lnSpc>
            </a:pPr>
            <a:r>
              <a:rPr lang="en-US" sz="2400" dirty="0" smtClean="0"/>
              <a:t>Business risks </a:t>
            </a:r>
          </a:p>
          <a:p>
            <a:pPr lvl="1">
              <a:lnSpc>
                <a:spcPct val="90000"/>
              </a:lnSpc>
            </a:pPr>
            <a:r>
              <a:rPr lang="en-US" sz="2400" dirty="0" smtClean="0"/>
              <a:t>They threaten the viability of the software to be built</a:t>
            </a:r>
          </a:p>
          <a:p>
            <a:pPr lvl="1">
              <a:lnSpc>
                <a:spcPct val="90000"/>
              </a:lnSpc>
            </a:pPr>
            <a:r>
              <a:rPr lang="en-US" sz="2400" dirty="0" smtClean="0"/>
              <a:t>If they become real, they jeopardize the project or the product </a:t>
            </a:r>
          </a:p>
          <a:p>
            <a:pPr lvl="1">
              <a:lnSpc>
                <a:spcPct val="90000"/>
              </a:lnSpc>
              <a:buNone/>
            </a:pPr>
            <a:endParaRPr lang="en-US" sz="1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Categorization – Approach #1 </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Sub-categories of Business risks </a:t>
            </a:r>
          </a:p>
          <a:p>
            <a:pPr lvl="1">
              <a:lnSpc>
                <a:spcPct val="90000"/>
              </a:lnSpc>
            </a:pPr>
            <a:r>
              <a:rPr lang="en-US" sz="2400" b="1" dirty="0" smtClean="0"/>
              <a:t>Market risk</a:t>
            </a:r>
            <a:r>
              <a:rPr lang="en-US" sz="2400" dirty="0" smtClean="0"/>
              <a:t> – building an excellent product or system that no one really wants</a:t>
            </a:r>
          </a:p>
          <a:p>
            <a:pPr lvl="1">
              <a:lnSpc>
                <a:spcPct val="90000"/>
              </a:lnSpc>
            </a:pPr>
            <a:r>
              <a:rPr lang="en-US" sz="2400" b="1" dirty="0" smtClean="0"/>
              <a:t>Strategic risk</a:t>
            </a:r>
            <a:r>
              <a:rPr lang="en-US" sz="2400" dirty="0" smtClean="0"/>
              <a:t> – building a product that no longer fits into the overall business strategy for the company</a:t>
            </a:r>
          </a:p>
          <a:p>
            <a:pPr lvl="1">
              <a:lnSpc>
                <a:spcPct val="90000"/>
              </a:lnSpc>
            </a:pPr>
            <a:r>
              <a:rPr lang="en-US" sz="2400" b="1" dirty="0" smtClean="0"/>
              <a:t>Sales risk</a:t>
            </a:r>
            <a:r>
              <a:rPr lang="en-US" sz="2400" dirty="0" smtClean="0"/>
              <a:t> – building a product that the sales force doesn't understand how to sell</a:t>
            </a:r>
          </a:p>
          <a:p>
            <a:pPr lvl="1">
              <a:lnSpc>
                <a:spcPct val="90000"/>
              </a:lnSpc>
            </a:pPr>
            <a:r>
              <a:rPr lang="en-US" sz="2400" b="1" dirty="0" smtClean="0"/>
              <a:t>Management risk</a:t>
            </a:r>
            <a:r>
              <a:rPr lang="en-US" sz="2400" dirty="0" smtClean="0"/>
              <a:t> – losing the support of senior management due to a change in focus or a change in people</a:t>
            </a:r>
          </a:p>
          <a:p>
            <a:pPr lvl="1">
              <a:lnSpc>
                <a:spcPct val="90000"/>
              </a:lnSpc>
            </a:pPr>
            <a:r>
              <a:rPr lang="en-US" sz="2400" b="1" dirty="0" smtClean="0"/>
              <a:t>Budget risk</a:t>
            </a:r>
            <a:r>
              <a:rPr lang="en-US" sz="2400" dirty="0" smtClean="0"/>
              <a:t> – losing budgetary or personnel commitment</a:t>
            </a:r>
          </a:p>
          <a:p>
            <a:pPr lvl="1">
              <a:lnSpc>
                <a:spcPct val="90000"/>
              </a:lnSpc>
              <a:buNone/>
            </a:pPr>
            <a:endParaRPr lang="en-US" sz="18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Categorization – Approach #2</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Known risks</a:t>
            </a:r>
          </a:p>
          <a:p>
            <a:pPr lvl="1"/>
            <a:r>
              <a:rPr lang="en-US" sz="2400" dirty="0" smtClean="0"/>
              <a:t>Those risks that can be uncovered after careful evaluation of the project plan, the business and technical environment in which the project is being developed, and other reliable information sources (e.g., unrealistic delivery date)</a:t>
            </a:r>
          </a:p>
          <a:p>
            <a:r>
              <a:rPr lang="en-US" sz="2400" dirty="0" smtClean="0"/>
              <a:t>Predictable risks</a:t>
            </a:r>
          </a:p>
          <a:p>
            <a:pPr lvl="1"/>
            <a:r>
              <a:rPr lang="en-US" sz="2400" dirty="0" smtClean="0"/>
              <a:t>Those risks that are extrapolated from past project experience (e.g., past turnover)</a:t>
            </a:r>
          </a:p>
          <a:p>
            <a:r>
              <a:rPr lang="en-US" sz="2400" dirty="0" smtClean="0"/>
              <a:t>Unpredictable risks</a:t>
            </a:r>
          </a:p>
          <a:p>
            <a:pPr lvl="1"/>
            <a:r>
              <a:rPr lang="en-US" sz="2400" dirty="0" smtClean="0"/>
              <a:t>Those risks that can and do occur, but are extremely difficult to identify in advance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Reactive vs. Proactive Risk Strategies</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u="sng" dirty="0" smtClean="0"/>
              <a:t>Reactive</a:t>
            </a:r>
            <a:r>
              <a:rPr lang="en-US" sz="2400" dirty="0" smtClean="0"/>
              <a:t> risk strategies</a:t>
            </a:r>
          </a:p>
          <a:p>
            <a:pPr lvl="1">
              <a:lnSpc>
                <a:spcPct val="90000"/>
              </a:lnSpc>
            </a:pPr>
            <a:r>
              <a:rPr lang="en-US" sz="2400" dirty="0" smtClean="0"/>
              <a:t>"Don't worry, I'll think of something"</a:t>
            </a:r>
          </a:p>
          <a:p>
            <a:pPr lvl="1">
              <a:lnSpc>
                <a:spcPct val="90000"/>
              </a:lnSpc>
            </a:pPr>
            <a:r>
              <a:rPr lang="en-US" sz="2400" dirty="0" smtClean="0"/>
              <a:t>The majority of software teams and managers rely on this approach</a:t>
            </a:r>
          </a:p>
          <a:p>
            <a:pPr lvl="1">
              <a:lnSpc>
                <a:spcPct val="90000"/>
              </a:lnSpc>
            </a:pPr>
            <a:r>
              <a:rPr lang="en-US" sz="2400" dirty="0" smtClean="0"/>
              <a:t>Nothing is done about risks until something goes wrong</a:t>
            </a:r>
          </a:p>
          <a:p>
            <a:pPr lvl="2">
              <a:lnSpc>
                <a:spcPct val="90000"/>
              </a:lnSpc>
            </a:pPr>
            <a:r>
              <a:rPr lang="en-US" dirty="0" smtClean="0"/>
              <a:t>The team then flies into action in an attempt to correct the problem rapidly (fire fighting)</a:t>
            </a:r>
          </a:p>
          <a:p>
            <a:pPr lvl="1">
              <a:lnSpc>
                <a:spcPct val="90000"/>
              </a:lnSpc>
            </a:pPr>
            <a:r>
              <a:rPr lang="en-US" sz="2400" dirty="0" smtClean="0"/>
              <a:t>Crisis management is the choice of management techniques</a:t>
            </a:r>
          </a:p>
          <a:p>
            <a:pPr>
              <a:lnSpc>
                <a:spcPct val="90000"/>
              </a:lnSpc>
            </a:pPr>
            <a:r>
              <a:rPr lang="en-US" sz="2400" u="sng" dirty="0" smtClean="0"/>
              <a:t>Proactive</a:t>
            </a:r>
            <a:r>
              <a:rPr lang="en-US" sz="2400" dirty="0" smtClean="0"/>
              <a:t> risk strategies</a:t>
            </a:r>
          </a:p>
          <a:p>
            <a:pPr lvl="1">
              <a:lnSpc>
                <a:spcPct val="90000"/>
              </a:lnSpc>
            </a:pPr>
            <a:r>
              <a:rPr lang="en-US" sz="2400" dirty="0" smtClean="0"/>
              <a:t>Steps for risk management are followed (see next slide)</a:t>
            </a:r>
          </a:p>
          <a:p>
            <a:pPr lvl="1">
              <a:lnSpc>
                <a:spcPct val="90000"/>
              </a:lnSpc>
            </a:pPr>
            <a:r>
              <a:rPr lang="en-US" sz="2400" dirty="0" smtClean="0"/>
              <a:t>Primary objective is to </a:t>
            </a:r>
            <a:r>
              <a:rPr lang="en-US" sz="2400" u="sng" dirty="0" smtClean="0"/>
              <a:t>avoid risk</a:t>
            </a:r>
            <a:r>
              <a:rPr lang="en-US" sz="2400" dirty="0" smtClean="0"/>
              <a:t> and to have a </a:t>
            </a:r>
            <a:r>
              <a:rPr lang="en-US" sz="2400" u="sng" dirty="0" smtClean="0"/>
              <a:t>contingency plan</a:t>
            </a:r>
            <a:r>
              <a:rPr lang="en-US" sz="2400" dirty="0" smtClean="0"/>
              <a:t> in place to handle unavoidable risks in a controlled and effective manner</a:t>
            </a:r>
          </a:p>
          <a:p>
            <a:pPr>
              <a:lnSpc>
                <a:spcPct val="90000"/>
              </a:lnSpc>
            </a:pPr>
            <a:endParaRPr lang="en-US" sz="20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Risk Management</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buFontTx/>
              <a:buAutoNum type="arabicParenR"/>
            </a:pPr>
            <a:r>
              <a:rPr lang="en-US" u="sng" dirty="0" smtClean="0"/>
              <a:t>Identify</a:t>
            </a:r>
            <a:r>
              <a:rPr lang="en-US" dirty="0" smtClean="0"/>
              <a:t> possible risks; recognize what can go wrong</a:t>
            </a:r>
          </a:p>
          <a:p>
            <a:pPr marL="609600" indent="-609600">
              <a:buFontTx/>
              <a:buAutoNum type="arabicParenR"/>
            </a:pPr>
            <a:r>
              <a:rPr lang="en-US" u="sng" dirty="0" smtClean="0"/>
              <a:t>Analyze</a:t>
            </a:r>
            <a:r>
              <a:rPr lang="en-US" dirty="0" smtClean="0"/>
              <a:t> each risk to estimate the </a:t>
            </a:r>
            <a:r>
              <a:rPr lang="en-US" u="sng" dirty="0" smtClean="0"/>
              <a:t>probability</a:t>
            </a:r>
            <a:r>
              <a:rPr lang="en-US" dirty="0" smtClean="0"/>
              <a:t> that it will occur and the </a:t>
            </a:r>
            <a:r>
              <a:rPr lang="en-US" u="sng" dirty="0" smtClean="0"/>
              <a:t>impact</a:t>
            </a:r>
            <a:r>
              <a:rPr lang="en-US" dirty="0" smtClean="0"/>
              <a:t> (i.e., damage) that it will do if it does occur</a:t>
            </a:r>
          </a:p>
          <a:p>
            <a:pPr marL="609600" indent="-609600">
              <a:buFontTx/>
              <a:buAutoNum type="arabicParenR"/>
            </a:pPr>
            <a:r>
              <a:rPr lang="en-US" u="sng" dirty="0" smtClean="0"/>
              <a:t>Rank</a:t>
            </a:r>
            <a:r>
              <a:rPr lang="en-US" dirty="0" smtClean="0"/>
              <a:t> the risks by probability and impact</a:t>
            </a:r>
            <a:br>
              <a:rPr lang="en-US" dirty="0" smtClean="0"/>
            </a:br>
            <a:r>
              <a:rPr lang="en-US" dirty="0" smtClean="0"/>
              <a:t> - </a:t>
            </a:r>
            <a:r>
              <a:rPr lang="en-US" sz="2800" dirty="0" smtClean="0"/>
              <a:t>Impact may be negligible, marginal, critical, and catastrophic</a:t>
            </a:r>
          </a:p>
          <a:p>
            <a:pPr marL="609600" indent="-609600">
              <a:buFontTx/>
              <a:buAutoNum type="arabicParenR"/>
            </a:pPr>
            <a:r>
              <a:rPr lang="en-US" u="sng" dirty="0" smtClean="0"/>
              <a:t>Develop</a:t>
            </a:r>
            <a:r>
              <a:rPr lang="en-US" dirty="0" smtClean="0"/>
              <a:t> a contingency plan to manage those risks having </a:t>
            </a:r>
            <a:r>
              <a:rPr lang="en-US" u="sng" dirty="0" smtClean="0"/>
              <a:t>high probability</a:t>
            </a:r>
            <a:r>
              <a:rPr lang="en-US" dirty="0" smtClean="0"/>
              <a:t> and </a:t>
            </a:r>
            <a:r>
              <a:rPr lang="en-US" u="sng" dirty="0" smtClean="0"/>
              <a:t>high impact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1343</Words>
  <Application>Microsoft Office PowerPoint</Application>
  <PresentationFormat>On-screen Show (4:3)</PresentationFormat>
  <Paragraphs>127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Tools and Techniques</vt:lpstr>
      <vt:lpstr>Contents</vt:lpstr>
      <vt:lpstr>Risk Management</vt:lpstr>
      <vt:lpstr>Definition of Risk</vt:lpstr>
      <vt:lpstr>Risk Categorization – Approach #1 </vt:lpstr>
      <vt:lpstr>Risk Categorization – Approach #1 </vt:lpstr>
      <vt:lpstr>Risk Categorization – Approach #2</vt:lpstr>
      <vt:lpstr>Reactive vs. Proactive Risk Strategies</vt:lpstr>
      <vt:lpstr>Risk Management</vt:lpstr>
      <vt:lpstr>Risk Identification</vt:lpstr>
      <vt:lpstr>Risk Item Checklist</vt:lpstr>
      <vt:lpstr>Known and Predictable Risk Categories</vt:lpstr>
      <vt:lpstr>Questionnaire on Project Risk</vt:lpstr>
      <vt:lpstr>Questionnaire on Project Risk (contd.)</vt:lpstr>
      <vt:lpstr>Risk Components and Drivers</vt:lpstr>
      <vt:lpstr>Risk Projection (Estimation)</vt:lpstr>
      <vt:lpstr>Seven Principles of Risk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Techniques</dc:title>
  <dc:creator>Baral Susish</dc:creator>
  <cp:lastModifiedBy>Baral Susish</cp:lastModifiedBy>
  <cp:revision>7</cp:revision>
  <dcterms:created xsi:type="dcterms:W3CDTF">2006-08-16T00:00:00Z</dcterms:created>
  <dcterms:modified xsi:type="dcterms:W3CDTF">2019-05-14T17:04:00Z</dcterms:modified>
</cp:coreProperties>
</file>