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ell Mt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ell Mt" pitchFamily="18" charset="0"/>
              </a:defRPr>
            </a:lvl1pPr>
          </a:lstStyle>
          <a:p>
            <a:fld id="{48042767-21E3-4BB4-8782-7A3EAAC25CAC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ell Mt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ell Mt" pitchFamily="18" charset="0"/>
              </a:defRPr>
            </a:lvl1pPr>
          </a:lstStyle>
          <a:p>
            <a:fld id="{6B085C7B-B0D2-45DA-90DF-DFC8A91B61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ell Mt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ell Mt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ell Mt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ell Mt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Preferred shareholders receive their dividends before any dividends are distributed to the</a:t>
            </a:r>
            <a:r>
              <a:rPr lang="en-US" sz="1200" kern="1200" baseline="0" dirty="0" smtClean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common stockholders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In case of Bankruptcy, the firm’s creditors (bondholders) get paid first, followed by the preferred stockholders, and anything left</a:t>
            </a:r>
            <a:r>
              <a:rPr lang="en-US" sz="1200" kern="1200" baseline="0" dirty="0" smtClean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goes to the common stockholders.</a:t>
            </a:r>
          </a:p>
          <a:p>
            <a:endParaRPr lang="en-US" sz="120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85C7B-B0D2-45DA-90DF-DFC8A91B617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C29-52B4-41C0-8ED6-27A8D30A06BB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84-4057-47D6-B3D2-D7DB83224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C29-52B4-41C0-8ED6-27A8D30A06BB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84-4057-47D6-B3D2-D7DB83224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C29-52B4-41C0-8ED6-27A8D30A06BB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84-4057-47D6-B3D2-D7DB83224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C29-52B4-41C0-8ED6-27A8D30A06BB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84-4057-47D6-B3D2-D7DB83224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C29-52B4-41C0-8ED6-27A8D30A06BB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84-4057-47D6-B3D2-D7DB83224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C29-52B4-41C0-8ED6-27A8D30A06BB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84-4057-47D6-B3D2-D7DB83224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C29-52B4-41C0-8ED6-27A8D30A06BB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84-4057-47D6-B3D2-D7DB83224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C29-52B4-41C0-8ED6-27A8D30A06BB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84-4057-47D6-B3D2-D7DB83224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C29-52B4-41C0-8ED6-27A8D30A06BB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84-4057-47D6-B3D2-D7DB83224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C29-52B4-41C0-8ED6-27A8D30A06BB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84-4057-47D6-B3D2-D7DB83224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C29-52B4-41C0-8ED6-27A8D30A06BB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84-4057-47D6-B3D2-D7DB83224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ell Mt" pitchFamily="18" charset="0"/>
              </a:defRPr>
            </a:lvl1pPr>
          </a:lstStyle>
          <a:p>
            <a:fld id="{A2318C29-52B4-41C0-8ED6-27A8D30A06BB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ell Mt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ell Mt" pitchFamily="18" charset="0"/>
              </a:defRPr>
            </a:lvl1pPr>
          </a:lstStyle>
          <a:p>
            <a:fld id="{89050484-4057-47D6-B3D2-D7DB83224F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ll Mt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ell Mt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ell Mt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ell Mt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ell Mt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ell Mt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6106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Financial Market and the firm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15000"/>
            <a:ext cx="4953000" cy="609600"/>
          </a:xfrm>
        </p:spPr>
        <p:txBody>
          <a:bodyPr>
            <a:noAutofit/>
          </a:bodyPr>
          <a:lstStyle/>
          <a:p>
            <a:r>
              <a:rPr lang="en-US" b="1" dirty="0" smtClean="0"/>
              <a:t>Debindra Bhandari</a:t>
            </a:r>
            <a:endParaRPr lang="en-US" b="1" dirty="0"/>
          </a:p>
        </p:txBody>
      </p:sp>
      <p:pic>
        <p:nvPicPr>
          <p:cNvPr id="19458" name="Picture 2" descr="Image result for money nepal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590800"/>
            <a:ext cx="3886200" cy="213741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94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ambria" pitchFamily="18" charset="0"/>
              </a:rPr>
              <a:t>Basic Structure</a:t>
            </a:r>
            <a:r>
              <a:rPr lang="en-US" sz="3600" dirty="0" smtClean="0">
                <a:latin typeface="Cambria" pitchFamily="18" charset="0"/>
              </a:rPr>
              <a:t>: 3 Principle sets of Players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dirty="0" smtClean="0"/>
              <a:t> Borrowers</a:t>
            </a:r>
          </a:p>
          <a:p>
            <a:pPr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dirty="0" smtClean="0"/>
              <a:t> Savers (</a:t>
            </a:r>
            <a:r>
              <a:rPr lang="en-US" dirty="0" smtClean="0">
                <a:solidFill>
                  <a:schemeClr val="accent3"/>
                </a:solidFill>
              </a:rPr>
              <a:t>Investors</a:t>
            </a:r>
            <a:r>
              <a:rPr lang="en-US" dirty="0" smtClean="0"/>
              <a:t>)</a:t>
            </a:r>
          </a:p>
          <a:p>
            <a:pPr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dirty="0" smtClean="0"/>
              <a:t> Financial Institutions (</a:t>
            </a:r>
            <a:r>
              <a:rPr lang="en-US" dirty="0" smtClean="0">
                <a:solidFill>
                  <a:schemeClr val="accent3"/>
                </a:solidFill>
              </a:rPr>
              <a:t>Intermediaries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410" name="AutoShape 2" descr="Image result for borrower and sa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6" name="Picture 8" descr="Image result for borrower and sa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4100" y="1828800"/>
            <a:ext cx="2247900" cy="1459675"/>
          </a:xfrm>
          <a:prstGeom prst="rect">
            <a:avLst/>
          </a:prstGeom>
          <a:noFill/>
        </p:spPr>
      </p:pic>
      <p:pic>
        <p:nvPicPr>
          <p:cNvPr id="17418" name="Picture 10" descr="Image result for financial instituti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181600"/>
            <a:ext cx="1524000" cy="1586346"/>
          </a:xfrm>
          <a:prstGeom prst="rect">
            <a:avLst/>
          </a:prstGeom>
          <a:noFill/>
        </p:spPr>
      </p:pic>
      <p:pic>
        <p:nvPicPr>
          <p:cNvPr id="17420" name="Picture 12" descr="Image result for financial institutio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5276849"/>
            <a:ext cx="1762246" cy="1200151"/>
          </a:xfrm>
          <a:prstGeom prst="rect">
            <a:avLst/>
          </a:prstGeom>
          <a:noFill/>
        </p:spPr>
      </p:pic>
      <p:pic>
        <p:nvPicPr>
          <p:cNvPr id="17422" name="Picture 14" descr="Image result for financial instituti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5199784"/>
            <a:ext cx="1905000" cy="1267692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68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Financial Market, Institution and Circle of Money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1"/>
            <a:ext cx="830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AutoShape 4" descr="Image result for money depos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105400"/>
            <a:ext cx="3505200" cy="1143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Accepts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Deposits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Grants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Loans</a:t>
            </a:r>
          </a:p>
          <a:p>
            <a:endParaRPr lang="en-US" dirty="0"/>
          </a:p>
        </p:txBody>
      </p:sp>
      <p:sp>
        <p:nvSpPr>
          <p:cNvPr id="16386" name="AutoShape 2" descr="data:image/jpeg;base64,/9j/4AAQSkZJRgABAQAAAQABAAD/2wCEAAkGBxISEhUSEhIVFRUVFxcVFhYVFxgVFxUXFhMXFxgYFhgYHSggGBolGxUVITEhJTUrLi4uGCA2RDMvNygtLisBCgoKDg0OFxAQFy0dHR8tLS0tLS0tKy0tLS0tLS0tLS0tLS0tLSstKystLS0tLSstLy0tLS0tKy0tLS0rLS0tLv/AABEIALQBFwMBIgACEQEDEQH/xAAbAAACAwEBAQAAAAAAAAAAAAABBAACBQMGB//EAE8QAAIBAgQDBAQGDQoFBQEAAAECAwARBBIhMQUTQQYiUWEUMnGRI0JSgZLSBxUzNFRVcnOCk6Gz0VNiZXSisbLBw9MWJENjtIOEo+HxRf/EABkBAQEBAQEBAAAAAAAAAAAAAAABAwIEBf/EACoRAQEAAgEDAgUEAwEAAAAAAAABAhESAyExIkEEFDJCURNhgZFS0fAF/9oADAMBAAIRAxEAPwD6fhYdq0VjsKrh47CurVi6TLQIq9A71AMtALV6qNzVEy+ZoAVegtBUrRAomoKgqVo5fbRNGqKWo5anWrUFAKOWiKlQVC1CKstRtqABaBWrCoRQDL50MtXodaAZaAFXtQA3oBloBavQUaVRUijlottRqChFHLUajQVtrRy1OtWqigFHLUHWjQVUVKK0agAPlQY+VWFBqDC7bo5wM5SR4mRDIGQkN8H3ytwQRe1vnr5ngcBxHEYbnwYrEO2YqU5zKQNe8CX12GnnX07tziFTAYksbZomQaE3ZxlUaeJIFeD+xdwuN5BOkrCaL1k+LlfMBbu63APWup4WKYabFfbXlekzeuJMpd8nfUSZMma2UZ7fNtWfwntHPgscRJiJZY45HhkEjswKK5UtZibEZQ3vHWtV8fGePM4bu51jvY+usaRkbfKVhfbSsIYRMY+PMRzPzJMTDobyRiRy4Fx1V1IG9wKD1HYIYgY+aM4qWZYSY/hHZg4LHv2ZiAe5/aOteQPGsVFIJlxM7RrMwW8jkMI2VrFS1rFSNPbT3Yriww8eMmLd7lBU3N5GWQINPO2tZMmGIwiNz1KGQhYspvnULm71uiup8NfKqPoX2UMTKMNh8RFNJHdshEbsgfmRl7kqRty7fpGvK4ztFPNw9G9JlWXDPy2yuymVJFujOwNyV5ZXW+9678d43HNwrCx5ryJMAwsdo4mBN7W/6ie/yNYXanh4hcNGbw4iMTRkXAIbdbfzWvp4EeNSD0XHuKYuSSDh0c79xUDuGIaRigbM7A3NlsbX1JPlVYBxBZMVDNiMQpSAkPme3wWR1yG4F2VLEjXVr31qnGmOD4lFiXUmOQJILdVCCNwPMEXt5jxr0mJ7cYbEpjF5bKiQMI5WW5ZnBTKQL5Lsy28sxNrUHH7G2ImeDESSzyMpVgS7M5jyoe8pY+ZPTYV47gvHcXFNh5XnmZGfZ5XZWGbI2YMbG160OBcZjh4Xio83wknwSix15osdbWHcDn5qwuI4cjDwMZg6sGKIFIKXNpNba2cW19o0poe6+ypNNG+HkinljEismVHZB3Spzd1hckSW+ave8JziGMOczBQC3VrDQnzIr5R2043HicPgCGuyhy4sdNUU9NdUb3V67sz2wOIxZwyBGgEalHCsrlgqZs2Y7XLDYbCojL+yq80ckEkeIljEgaMojsgBRgc3dYXJ5lv0RWF2wxWLw08VsXNdoYnFnYLdboLrmsb8vMb7ljvWz9l/FJnwsd+8ueRhY6KxUA323RtPKs/tRiMPPj8Kpf4M4dI2Nj3TKshTcb/Cxnyv5GrFXxnFJcTjMJLFiZUXEBWaNXYJG8XdZMoaxBMZP6XWs0cSxOJx7l8YYJFdhHmYrGrI9hHa4UDTW+/neluz+EeHiMcEnrRyMpHT1G1HkRY+wijxfiOGxZmlmTkz3OXkqTHMR/KBicrXtdh4+O9D8cfEmVI3fFITOc7ZpLorLGLkhvUvew23rOwkmOlWUx4nFO0TKMqySsSCWu2jaAZR769h9i7ixXDTc9vgYbuGILZFVQXAtclRvYUj9irFJ6VOt9ZAWUEHVQxv/iGh8agSWbFniEsS4mdiBJIq53sS8eYIEzWFuYAPyRpWY7Y1HgjfFYlGmNmDSSAxnmFNQW1016Vu4XHRnjzsrd1n5YNiO8qIhG2neRhfbSp9kjiEX2wgs33DJzdD3SWEnh3u6wOl6DH4pPjocODJPiUZZ3SzPIrMrRqQ1y17dw2/KNafaYYlGwKjFzDnRiLuu6+o6rnazd5jzNb693evQfZWwxkwMcqC4SRGYj5LRsoP0mUfPXlcbxhcbNgEjVgYR37jrmV2trqAI9/OgW47NjouZLJPiY7zuqoXkUZSGcMve9WwsANLU1MmOjixGbE4nKqxSpIzSDONQQhLaC762v6ore+zBiEEEEN/hc4ktY+oI3S99vWIFqd4/wAQhPBcwYHmKsaGxuW5l7baaI2/hRHk5O0eKh4eiieRnxDu2dmLOiJZWVWJJFzl16Xb21IsVi+FzwO0zvHKAzqzEqy5srixJ1G4bQ7eYrN4hBn4fhpU1EUksUm/dZyrrfyIG/mBTnajiqcQkwkUIN1jyNcWs7sCw8woUG/torpxHjuIwfEXIxEsiJLmyM7FSkgDlMhJGgew8LA1o4LiMicRlk9LleCNWxNizMhjkjD5cmYjuiXTzUbVmS4VMXjcTErDO6/A3BF5YowSuo09R1vS/YqZElnadC8a4eTOh3ZQACmu3h5VR9i4JxiLFxCaG5ViRZtGUg2IYeNP38q8z9j18O2FzYdWRSxBRjmKkE/G+Nfe9enrlFVPlRqLtRoIKDVAooFRUHLG4SOZDHKiuh3VgGGmoNj1B1pLhvAcPh3zwxqhIscoAv7bDzNaeUVLVRkzdmcI0hl5KBycxZVUHNuWvbcnW9HB9nMLFJzYoURhsUVV+bQbaDStXKKAAvUGQOy2D7wGHjAfdQi5etja24ubeF6ovZTBZcnIS17gFV0PUjTS9hf2CtvKKgAqjD/4RwWXLyEtuO6uh0uRppew9wrvL2cwrxLE8KMiaoGVTkuACFuNBoNPKtUioBUCOO4RBNEIZUV0XYNYkHxB6Gl8N2bwqIYxEhRt1ZVK732ta9wNfKtYiplFBhjslgrZeQljrbKtrjY7b7i/mas3ZTBFQpgjIG11Xu33A00BJvatq2tHKKDCPZHBEWMCWG3dXTc2Gmgub134f2cwsDiSKJUYaXUAaeBsNq1QKOUUGbxLgeGxBDTRI7AWDFVLWuTa5G1yTbzpaTsrgzYmFMygWbKubT1dbdLADwsK2VWiVFUZs3AcO8iymNeYoAD2GfQWF2tfbT2UvP2VwbAqYI7M2awVQA3iABodK2soqEVAjg+DwRRmJY1yMCrKQCpU7qVtaxudKWwfZrCwyCSOJUYbFQo67aDatfKKlqoyX7M4Qyc3koHJzZlVQcx3NwNzrr51OIdm8JO5kkhRmNrsVW7WAAuSNdAB81a+UUAKg4x4VBHyrApYrlOoIO4I6jWs3h/ZjCQtnjiVSfADx9l7eVbGUVFFBn8W4Lh8RYzRI5XQEqpIHhcjbyqo4BhuTyDEhjvmClVIU+Ki1gdT7zWkwqWoM3CcCw0SNGkS5JNHSwyt7Ra3/wCVwwHZXCQtnjiCnyt7r2vbyrZIo5aDJ/4cwol5ywor3zZlVVOY7m4G51v43NdE4BhhK0oiQO+bPZVAfN62YW1vfW+9aNtamUUCnDOHRQKUiUKt9hoB5AeGppyqgUcooItSooqUBFBqgvQN6C1A71NaGtUWoDc1NaT4nxKLDoZJpFQbC+7HwVRqx8hUQ7QWs7g/GYsSDy2sy+vG4ySJ+Uh1Ht2rQF6osagqpvRF6io1Gqm9GxoId6NV1o6+IoIOtGl8BilmUPGbqSQCQRfKxW9j0uDSkWOmcBljQKwBBZzexFxdVW37a6xxuXiOMs8cfNaa1G2rE9IxbdFX5lQ7+JaT+6qHCTsO/Mfe/wDpmMfsrWdDJnfiMI3ibC50HidBVQwIBBBB2INwfYawfQlZ8vKQ9A5KmQkb6m7DUNWpw0EJbweQW8PhXI/YRXOfT4zy66fU53wcodamtDWs2q1Ada5zzrGM0joi9WchQPnJtWB2b7TNipZI+WqhQWDB8+YAqB8UW0cHrRLZOz0lBaAPmKWwGMEufKLBHKXPxrKpzDy72nja/WgabajVWvR1qKho1U3pbHY0RcvMNHcR3HxbqxDHyutvK9+lVDXWjQsb1ny8ahBIDl7aHlxySgEbgtGpAPlvQaC9aNK4LGxygmNw1jZhsym2zKdVPkaZ1oIu1Gqi9SoqwoNUDUC1Bagd6Q4vxqHDKDIxzNokajNJIfBEGp9u1eRxWKxXECVtkh1BjVjl9k0q6yH/ALcdh0LA11MbXNyka3GO1yrdMKFlcHKZDfko3ybrrK/8xLmsrD8JdmOJxcrAgXLuQrhfBbHLhk8k73iw1FMwpFhzkjXnTgWsLKI1PQ2GWBPIanezHWjg8G00rviGEgjIVY7WiV8ocsFPrEB1ALa3zbaAbSSMrlaVl4THKFnwkl8vqFHsyW6RSbr+be69O7e9O8K7WNH8HjBYLYGYLlykmw58e8ZPyxdD0NDi+ACWngPKcMiuUAyujMF+EXZrFgb72BsRehLKkhVMSvLk2SVTZST0Rz6pPWNt9u8KWSpLY9grhlzKQVIuCDcEHqCNxVhXz8Q4nAEtCwMW7IQeSbnUso1w7fzluniFGleo4J2ihxHc1jlAuYn9a3ykI0kTwZdKyyx01mUrXajVWNHNXDtOtI8TbORAPji8nlEDYj2ue77M56U1NOqAuxsqgknwAFzSuBjaxkcWeQ5iPkj4ifojfzLHrXeE3XGV1HOPCypcJMApZmAMYNs7liL5h1Y1k+lSIBHm1AcKETMTyzyyWXoM1iNa9HXm8ZdJbrGxYc4m65AwaRGuJDo1g3za1vLxlsZ44fqZY43w4TcRk0v6RcH4kYQEa66hzexHh+ymVxrEall0OpE+byOkYHt3qs84NhJCTY+AcDx/ZaqRRQm94Atj1i3sSAQQvhXPzGX4eq/+f0/bK/8AfwZXGRIBeUL4lIshvqSTmBOpJPjrTvBuIRNdBKpYv3RmGZvg0JNtzrmv7DWdykB+DGRm0zZDYddfLSmMPEwkhZmDfCMpIJ3EMp9XYe0Vzn1LnPCfKY9K28u70FVdwLkmwAJJ8ANTRzCuGNi5kboN3R1HtZSP86ycPmeNxb4mTnSbn1FO0anZVHQ2tc9T81cXivcK1iRlYA+svdLKw6gjLv5V3wYuBpY9QdwRoQfMG4+aqS4MoGKoHOmXWzIQYr2JGt1R1P5XWvFLbl3uq+Xyty73VdOAYW2JjEaqjNnUsoClVMT5iLdbXt52r3sUUsZYRCLISCA2YZbRolhbS3cry/ZXASPIk94silwQrsXByMtmUoMp1BsdbEaV7Wvf0cLMNZPV0t4zuVMuJ8If7dHnYnwh/t0zUrThGnKlTLifCH+3XOaGSUqJRFkBYkLmObNG6WN+lnPup6s/jeMeKLNGLuWVR3WcDqSVXW2UH5yKvGHKl5MUx+BcMwjIR7GzYgnWNL9AVIZ9h+jenRwkt3pJGBsBkiskaACwC6XNhYXO9thtWHDirZJucob4R3vEzLdu7mIDXTKqlRc7XrUfHy5SROhb5Po0v164svs0n7sfjHDJ8PKk0LlznVAxAzAuwASUKAHjYkC9hbTrZq9pWJwzHTPKFZlKZWZrQvHYiwUAsx1JN/0TWzmFcXfu6iLRqqtRrkFa8nxvtUxZoMIt2DFGlZSQGU2ZYo95WB3Jsg6m1esXavH8Qb0TFTuMPK6ThJM8MeezAFZAxG3qq36RrvGTfdznbrsTw/BlTNPi5CS2jZ2zO99ldxuOgiSy9O/vXfE4iV+WqA4eFnVL2AlykG2UbQgkBR8bvDRa4YjieFnyu+Hd7C6ljFoDrcDm6H9tcmkwR0OEYjwJiP8Aq1qxaPDMOIuZEuqo9geveRXIYj1mBY6nXa+td8HKEldG05pDoTsxCKjIP5wyBrdQx8DWOr4IbYRh7DEP9Wg7YIixwhI8zEf9Wqrb4tKDlhGrOylh8mNXDMzeANso828jXHiv3J7gWIscwDKASAWYHQgAk2PhWUrYIXthCL72MWvt+F1omXB/gjfSi/3aiHYhLh5DFETNGiIxR2vItyw7jnQ6LfK3vAsK4YnhMOIBaA5WU3KHNGY3OtxbvwP1uuh3KtXBWwQ2wZHsMX+7XbDYvCxtnTDMrbZgYr28Puuo8qo7YHtPNhzy8YGdF15lhzUUfGkRdJE/7iX8wDpXtla4uNjqK8M+KGPMMS4ebltKjtJJFaMJGSzZX1F2yhdPlGvdVjnJvs2wtrhjIBIpQki40I3Uggqw8wQD81cMFOXXvCzqSrgdHG9vI6EeIINOHekMYOXIJfivaOTyN7Rv7zkP5S9Fq4XV0ZzsarA4/iY84WRlQKGGaWTlIzHlNlDC50BB1Fq0m4pHci0psSpKwTMLqSCAyoQbEEaeFK+nG7sllUsLmZJIyCUVQQrAEjumufiOpcMNybOj9W2C+Jw1zZcGx2uJE2tp8S9q0IosMfVMe2wa2hsSBbQ9NvCnPSnfblt8YZI3kut9iSAL2PTw+aqwcPvqyI9xs0CJb6V9a8d+L7d5r+b/AKe2dW/jf9OAaxyqjkbKQ979LAF/ZTGFwzCWFijr3z67Fv8AoTbd4jrVX4DAblsNHt1Eagb/ACF09bfXp4Cu/DuGRRzArDEjZGtyxa1ioPQa2eu+n8ThnZJO7nPq5WXbbpTimK5MUkoGblxu+W9r5Re17G21N1m9pfvTEfmZP8Br0PNfDweMxbTTCRY4oS7ASXkZkJYhcxGQZDci7DTckdaiYwN3TowvcbjQKTY9R3x4UlzgOhPkBfSxJNvAAEnyBrpGVA7oAHS1rWsALW6WA91eHK8puzu+XneXezu1ez+JKYpLbSXjceICsyn2gj3Ma91XgezmBkml5ke0N2v8VpLWEV/ME3PxdPEV6/CZp87rMyKGAUBE2MSNrmUnNdiCOlq93w9s6fd6ejjeMP1KXOAk/CX+hF9Sp9r5Pwl/oRfUrbnGvCmKz+OYaSSLJFluWW+ZmTug3IBUE6kAey9MegSfhL/Qi+pS+LzwZGaZ3UswZSidInYZcqglrqAB1vSZynGx57A4YlzhzFGXBYHNIyr3bNlBCEtdWzC4Gxrdh4a49bDQH/3Ev+1SXEuFOhXEXOckNMU1MZv3XTxCCykW1VRcWvfUw/FmsM0TMejwlGRx0K5mBF97agX3O9c2/hpItwXBGEOXyqWYABXZwFAsNWA7xLHp4Vp1gcTMsjwoy5QZI5BECGe0cqMXlynKqgA2AJBIGt7LXoK4rqKrtRoLtRrlQC+ZoPt1qwoNRHzPg0kXLLDCNld3eP4OM2jdiyC9+gIHzU9zYfwRv1Uf8aPaTs7DBNEYYIVWcNBqAeXJZpBIqsCGORWFvEDoaSk4Apliw4SNxM6nOyRo8YiPMkA5aLmDILe/x09Es1thZd6Oc2H8Eb9VH9apzYfwRv1Uf1qHHuzsUOIRYYYljnTKCVDGJoiWdlVwwJZGA16j3rxcAVsRFhzHG6s3OZ2REcJFlzx2jRQQxZfefAU3NbNd9GebD+CN+qj/AI1ObD+CN+qj+tVOMdno4sVy4ooljnQMrZVZouSQJAqurA5s66+Z8BXPCdn0kxMcDRxOi3nZyqI5QLk5ZEaKD32Bv4ezVua2au9O/Nh/BG/VR/WpbiQR4ZEjwrB2RlU8uMWYqQDe+lX4j2ejjxTwJFEsciiZXCq7oqhUaNVkVhq+t/An5jwvs9HLilhkiiaOJTKzZVVpFkDIiMsaqNGBNx0UU3NbNXentOBSxvhoWiUojIpVdBlFttNKfy+ZrnDAsaqiKFVQFVRsANABXWsG6tqrLArKVYXVgVIOxBFiKud6tRSfDcIYkyFy5BYliLE5nZtbde98/lSPFFtLcEqcqFW5Dz2IMoawTY6pWsJVue8PeKPNX5Q94rnLGZTVTwwo5sRfQSsNdBGqbkbc3KRbXqd6b5mJINolHhnZVsPPIZL1orKvyh7xRzg7EfMRWfy/T/xn9Rd38sWPhMpN25WupDlpgT4kZUvT2FwTIwZmj0BUCOLlAZipJPea57op4UGrSYyeETLVJYVYFWAZWBBDC4IOhBB3FdKHWqpLDcFw0bB0w8SMuzLGisLixsQLjQkfPXm+DdjSsztiRFJGb5FVnNiStrqVA2U+O9eyoDrVc3GVSGBUUKgCqNAqgKAPIDQVzwuEVM5W4zuXbwzEAEjwvlv7SaZtSE/GMPGcrzxK3yc65j7FBuaKdK+ZqZfM1xwuLSVM6G41GoKm4NiCGAIrvUFSvma5YjCI5Qtry2zr+UFZQT42zE+23hXY0aCtvM0lJwaEksFZCTc8t3izE7lhGwufM091o1RwwuDSMEIoW5uSN2Nt2J1Y+Zrtl8zUHWrVBRRUortRooA+VBj5VYUGoPO9rT3sJ+fb/wAaalIfvzC+2f8AcNTva71sJ+fb/wAaak4fvzC+2f8AcNWs+llfqNdqD8PhPbP+7WlsD9/Q/mcR/ihpntT93wntn/drS2B+/oPzOI/xQ0n0l+p17Rn/AJvDfmsR/igqvCfv4f1Z/wB9HV+0n33hvzWI/wAUFU4R9/D+rSfvoqfafcPG/v1P6s/79KnAj/zsv9Xj/fS0eOffsf8AVn/fpU4D9+y/1eP99JT7T7npSfKjfyqN/nVqyaqX8qjk2OnQ0TvUfY+w1UeXxJ5SYfKkVnlijcul7IyksRYix7u5uKypO0ZDSMIsOYyMUIbJds2GC5S5BsyuWFgLbjWvRTYKOWONZUR1ADAODoQtrixHQn31VuB4Ukk4eG7AAnKdQtrdf5q+4Vs5u3mMZ2odIY5OTAcyYgSWjJCSRSZEI718jM0e+ver1kcChojlUNcXKqBqUa9vAVzn4Fh7MVghzPcMWvZs+rXOupyg+6uuIkZeWcudgfUSw6Ed0uVHXrapfCT92uD5UCfKkBxGT8En+lh/96lcMWSVpmRo1mkVWVipKnIiRucjMBdgUNj1Ta1Z8a65RtX8qF9dqvVetR0l/KsrFBnmkDTyRRxxRyERhAWzNKGLMUZtBGPVtvWtWZi8SsUxdgSpgfMALkiOSMWt1+7Grj5c3wysPBDPmMWGfFIrZc+IxDEFsqsbJKTYd4dBWjB6XHYQ4HDRrpcCbLp5BIrCqcLHpCYnIXgDTi1u6yhcPB0G17ftqx4B442f6f8A91s4SFMcpkPo8FpHzi+Ibu3RFI0h11Un56f4fiTJGHK5TdlYA5gGR2RrGwuLqdbClcDwlIpFf0qRyL91pAQbgjUdd6TwePmiQkwZ4+fKiski5yWxTqLo4UDvH5R01rjLH8LK3SfKjc+FZ54jJ+CTfSw/+9S/C80Td9SizyStlYqSkjSOy3KkjvJbY2BQdWrjjXXKNe/lRv5UetSuXSoPlRufCoOtGqKqfKjUWjUABqMagFBlqjzvbGQBsICRfnk2uL2GHlBPsuVHzjxpOGVfTML3hvN1G5hIA9utKdqcUkuMCBEdYEZW5kcjJzJCjEDKjC4UL9I1mTMEMciQQAxyxueVDLnKhxmA+CXoSd+layeljb6nqe1ciifCAsL3m0uL25W9vClcBKvp8HeXWHEAajU5oTYeJsCfmNZfF+IJicTzBEpjSIIvpEMurM5ZiBkbYBR09aluasckMqwwjlyqzcmGXOUIKN/0lvYMTvuBST0lvqek7SyL6XhhmF+VPcXFwC0Nj89j7jVODyr6cBmFzhmsLi5+FQ6eOgJrE4ljUxGJkl5KFAkcaDEQy3OXMzEDltbVyOmwrnBiEhngmWGIBHYOIIZcxV42Um3LW9r016dG/Vt6Djsq+nIMwv6M9xcXF5ktfwvr7qPZ+VfTZRmFzh47C4ubSyXsPK494rAxmJWfETTGGMoeWqCeGXNZE1IHLa12Zh09UUcBikgxUEvLiRO/E5iilWwkAys141Fg6qOvrGmvSb9T6M1G9Blo5R4Vk2A70HOh9h/uo21oOosfYf7qIT4agyLv6o6nyp3li/X3n+NZuGxaRomdkW66ZnVb7bX9orv9t4f5WL9an8a2Rz4zArJlOx3uGcaEdAwP7arK+YxEXsW0J/JPz13xkImVQQCp1vdWB6gi4IO1LTS3kRNbqwuSrAHunZioVvmvRL4PVSaJXUqwurAgjxBFiKvUrpk48NmJBjc3kjIVid3HxH/SG/8AODDpTfWkAM2IGX4iESHxDkFE8zoW8h+XT2WsMpqtsbuLXrOxxYSxFLZyJo1vtmaLOL26XirQyikOJxi8ROwmUfrI3i/1KY+VvhiyrGBL6cSzekbxXtc4WD2dLUsDwz+TmPv+tT3BGYJN6CquvPH3W+3o0NzuPjU/n4l8jDj52/jWzJkQNw/MuXDz3uLHW176fHp/DABEUEnPjsQTc3tkkxL2HgPgwfnppPtlcX9HAvr623Ws/hiJzBlBDelY13J6lXdAR5ZZgPfQb1csVAJFKG4v1G6kG4YeYIBHmBXWpVcufD8SXXvWDqSkgGwYW1HkQQw8mFNXrPwwzTuy7KgR/BnuGUe1VY3PXmAfFrQyisMpqtse8AHejeqgUcoqKi1KCijUBXavJ9oeOGUSYaGHEm0ixyTRoSihXUyhWU5swF123r08zMFYqAzBSVXa5A0F/M6V5Dg2KxUEKRnh87MLl2zRd53Ys7et1Ymu8JPdznb7K4fDwRghF4ioJLGwxGpO5Omp0Gtdrx/0l7sR/CmftvifxdiPpxfWqfbfE/i7EfTi+tWu4y1St4/6S92I/hRvH/SXuxH8KZ+2+J/F2I+nF9ap9t8T+LsR9OL61OUNUteP+kvdiP4VLx/0l7sR/CmftvifxdiPpxfWqfbfE/i7EfTi+tTcNUreP+kvdiP4VSeKF1KOOIsraFSuIII8xanftvifxdiPpxfWqfbfE/i7EfTi+tTcNUhwzjHofMV4cY0GdXSR0c8pSqh85kIIUMCeu5r21eUxPEJ5EaN+GzlXUowzRahgQR63ga2ezgmGFhE4KyKgVg1ie73QWsbXIAJ9tZ5yeY0wt92id6j7H2H+6gQb0HBsfYf7qzdsOM4jTJnC5Vtl5VvVHynvV5ZsQouzyKNrsYFF/C5kpvh8ncXQ+qPDw9tNyqGFjmA37rFD70YH5q3clsCshXM7Fr2I9S4FjrdCQQbjrVZwc6aH1upv8U+dPbAAX001JJ+cnU+01n4yNXKqwDKW1B2NgT/eKB61ccXOI1LEE2tZRuzE2VR5kkAe2uX2lg/kU91L4Lh5WV+5kijfNGOjM0SgsB0C94eZZvAGpzjng0MBhjGlmILsSzkbFzvbyFgo8lFd+tTWhrWW2i1I8Y+5k/Jkhf5knjY/sBp3WuOJgEiOjbMCptobEW0PQ0hWFOFJn9KkMH/MDLyidR6PGFvYH4ovSpTAdcXOfnb6lPLhpYpWijhTECQc4HETuWBRUjIOZH8QRra19ra1mxOMT/8AmQ/oyhv2CK9bTuypFV4bcfDzHUfK8fyK0uHAmYfzWx39vGra/wBBqR/4jmX7pg44vNuZb92KY4Xg1ldmkCSXjWQWBygz4jEOQubXYLv4Vbddzz2b9qXxs5Re6AXYhUU9XO1/IasfAKT0qh4Lh/5FPdXHhGCZWYsuVUaVYl37rSs2ffS6lFA3AB+VXP6kXg0MHhxGoQEmwNyd2Ym7MbdSSSfbXahrU1rJog60aqL0dagibVKC3qUVYUGqBqBagtQPSpmoFqC1AbmpmoBqC9AUMwoBqCxqCqlhRzVRG/zo1UtRzVBDvRIquajmFBm4fh8qgLzU0AH3NvD87TAgl/lE/Vt/uUyGo5hXXKpoqYZT/wBSP9U3+5XMYN8ys0ikKb2EZBPdI3Lm2/hToaozU5UWFBqgYUC1cqtQ61MwoZtaotQHWpmFANvUC+N4dFNYyLcrcKwZkYXtezIQRsPdSw4SVHweJxMf/qCUf/Or1pZhQVqu7E0R5eMX1cRE48JISCf0o3A/s104fFKGkeURhmygCMsyhUWw9YCxuW0potRzVblTQmpQLVMwrlR61Krmo5hQRetWqgNHMKCJtRqqmjQEVGqVKA1U70alBKA3NGpQSotSpQQ1BUqUEb/MVKlSgHWjUqVQB1q1CpQRajbVKlQSg1GpQSh1o1KolAdaNSoJQWjUoI21SpUqgN0o1KlAOtGpUoAOtGpUoAtGpUq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" name="AutoShape 4" descr="Image result for financial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0" name="Picture 6" descr="Image result for commercial ban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543800" cy="3743325"/>
          </a:xfrm>
          <a:prstGeom prst="rect">
            <a:avLst/>
          </a:prstGeom>
          <a:noFill/>
        </p:spPr>
      </p:pic>
      <p:sp>
        <p:nvSpPr>
          <p:cNvPr id="16392" name="AutoShape 8" descr="Image result for money depos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AutoShape 10" descr="Image result for money depos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5" name="Picture 11" descr="C:\Users\Margachitra\Desktop\deposi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1" y="4798563"/>
            <a:ext cx="2362199" cy="1621287"/>
          </a:xfrm>
          <a:prstGeom prst="rect">
            <a:avLst/>
          </a:prstGeom>
          <a:noFill/>
        </p:spPr>
      </p:pic>
      <p:sp>
        <p:nvSpPr>
          <p:cNvPr id="16397" name="AutoShape 13" descr="Image result for money withdraw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9" name="AutoShape 15" descr="Image result for money withdraw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Security Markets: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 link between Corporations and Investors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19250"/>
            <a:ext cx="91440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securit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57200"/>
            <a:ext cx="8077200" cy="317182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55837"/>
            <a:ext cx="6096000" cy="27733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Debt Securities</a:t>
            </a:r>
          </a:p>
          <a:p>
            <a:pPr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Equity Securities</a:t>
            </a:r>
          </a:p>
          <a:p>
            <a:pPr lvl="4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Common Stock</a:t>
            </a:r>
          </a:p>
          <a:p>
            <a:pPr lvl="4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Preferred Stock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Stock Market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 public market in which the stock of companies is traded.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74" name="AutoShape 2" descr="Image result for stock mark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C:\Users\Margachitra\Desktop\stoc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3276600"/>
            <a:ext cx="3276600" cy="2395537"/>
          </a:xfrm>
          <a:prstGeom prst="rect">
            <a:avLst/>
          </a:prstGeom>
          <a:noFill/>
        </p:spPr>
      </p:pic>
      <p:sp>
        <p:nvSpPr>
          <p:cNvPr id="3080" name="AutoShape 8" descr="Image result for 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1" name="Picture 9" descr="C:\Users\Margachitra\Desktop\inde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276600"/>
            <a:ext cx="3429000" cy="2369628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11500" dirty="0" smtClean="0">
                <a:latin typeface="Algerian" pitchFamily="82" charset="0"/>
              </a:rPr>
              <a:t>THANK YOU</a:t>
            </a:r>
            <a:endParaRPr lang="en-US" sz="115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110</Words>
  <Application>Microsoft Office PowerPoint</Application>
  <PresentationFormat>On-screen Show (4:3)</PresentationFormat>
  <Paragraphs>20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Financial Market and the firm</vt:lpstr>
      <vt:lpstr>Basic Structure: 3 Principle sets of Players</vt:lpstr>
      <vt:lpstr>Financial Market, Institution and Circle of Money</vt:lpstr>
      <vt:lpstr>Slide 4</vt:lpstr>
      <vt:lpstr>Security Markets: A link between Corporations and Investors</vt:lpstr>
      <vt:lpstr>Slide 6</vt:lpstr>
      <vt:lpstr>Stock Market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Margachitra</dc:creator>
  <cp:lastModifiedBy>Margachitra</cp:lastModifiedBy>
  <cp:revision>11</cp:revision>
  <dcterms:created xsi:type="dcterms:W3CDTF">2017-06-10T08:24:17Z</dcterms:created>
  <dcterms:modified xsi:type="dcterms:W3CDTF">2017-06-11T14:18:50Z</dcterms:modified>
</cp:coreProperties>
</file>