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72" r:id="rId5"/>
    <p:sldId id="261" r:id="rId6"/>
    <p:sldId id="262" r:id="rId7"/>
    <p:sldId id="263" r:id="rId8"/>
    <p:sldId id="270" r:id="rId9"/>
    <p:sldId id="265" r:id="rId10"/>
    <p:sldId id="267" r:id="rId11"/>
    <p:sldId id="268" r:id="rId12"/>
    <p:sldId id="269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F4D31AD-AD7D-4377-AA06-50AE57004DF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A48CDD3-28DA-438F-AD8D-E48A3580F9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rmpractice.com/types-of-employee-benefits-2/" TargetMode="External"/><Relationship Id="rId2" Type="http://schemas.openxmlformats.org/officeDocument/2006/relationships/hyperlink" Target="https://www.ukessays.com/essays/management/the-concept-and-definition-of-reward-management-essay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countlearning.blogspot.com/2013/03/qualities-of-effective-reward-system.html" TargetMode="External"/><Relationship Id="rId4" Type="http://schemas.openxmlformats.org/officeDocument/2006/relationships/hyperlink" Target="https://www.mbaskool.com/business-concepts/human-resources-hr-terms/16854-reward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514600"/>
            <a:ext cx="3313355" cy="170216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Reward </a:t>
            </a:r>
            <a:r>
              <a:rPr lang="en-US" b="1" dirty="0" smtClean="0"/>
              <a:t>Management</a:t>
            </a:r>
            <a:br>
              <a:rPr lang="en-US" b="1" dirty="0" smtClean="0"/>
            </a:br>
            <a:r>
              <a:rPr lang="en-US" sz="1400" b="1" dirty="0" smtClean="0">
                <a:solidFill>
                  <a:schemeClr val="tx1"/>
                </a:solidFill>
              </a:rPr>
              <a:t>(C</a:t>
            </a:r>
            <a:r>
              <a:rPr lang="en-US" sz="1400" b="1" dirty="0" smtClean="0">
                <a:solidFill>
                  <a:schemeClr val="tx1"/>
                </a:solidFill>
              </a:rPr>
              <a:t>hapter 8)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181600"/>
            <a:ext cx="2200835" cy="836720"/>
          </a:xfrm>
        </p:spPr>
        <p:txBody>
          <a:bodyPr/>
          <a:lstStyle/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dirty="0" smtClean="0"/>
          </a:p>
          <a:p>
            <a:r>
              <a:rPr lang="en-US" dirty="0" smtClean="0"/>
              <a:t>015BIM061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7778" l="0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3048000"/>
            <a:ext cx="3581400" cy="3581400"/>
          </a:xfrm>
          <a:prstGeom prst="rect">
            <a:avLst/>
          </a:prstGeom>
        </p:spPr>
      </p:pic>
      <p:pic>
        <p:nvPicPr>
          <p:cNvPr id="1026" name="Picture 2" descr="Image result for reward manag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1908"/>
            <a:ext cx="3657600" cy="26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875264"/>
          </a:xfrm>
        </p:spPr>
        <p:txBody>
          <a:bodyPr>
            <a:noAutofit/>
          </a:bodyPr>
          <a:lstStyle/>
          <a:p>
            <a:r>
              <a:rPr lang="en-US" sz="3200" b="1" dirty="0"/>
              <a:t>Types of employee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010400" cy="4267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Insurance </a:t>
            </a:r>
            <a:r>
              <a:rPr lang="en-US" sz="1600" dirty="0">
                <a:solidFill>
                  <a:schemeClr val="tx1"/>
                </a:solidFill>
              </a:rPr>
              <a:t>Benefits </a:t>
            </a:r>
            <a:r>
              <a:rPr lang="en-US" sz="1600" dirty="0" smtClean="0">
                <a:solidFill>
                  <a:schemeClr val="tx1"/>
                </a:solidFill>
              </a:rPr>
              <a:t>for  Employees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Life insurance, short-term/long term disability insurance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Retirement Benefits for </a:t>
            </a:r>
            <a:r>
              <a:rPr lang="en-US" sz="1600" dirty="0" smtClean="0">
                <a:solidFill>
                  <a:schemeClr val="tx1"/>
                </a:solidFill>
              </a:rPr>
              <a:t>Employees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Defined benefit pension, profit sharing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2"/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Children and Family </a:t>
            </a:r>
            <a:r>
              <a:rPr lang="en-US" sz="1600" dirty="0">
                <a:solidFill>
                  <a:schemeClr val="tx1"/>
                </a:solidFill>
              </a:rPr>
              <a:t>for  Employee </a:t>
            </a:r>
            <a:r>
              <a:rPr lang="en-US" sz="1600" dirty="0" smtClean="0">
                <a:solidFill>
                  <a:schemeClr val="tx1"/>
                </a:solidFill>
              </a:rPr>
              <a:t>Benefits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Free child care, free elder care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875264"/>
          </a:xfrm>
        </p:spPr>
        <p:txBody>
          <a:bodyPr>
            <a:noAutofit/>
          </a:bodyPr>
          <a:lstStyle/>
          <a:p>
            <a:r>
              <a:rPr lang="en-US" sz="3200" b="1" dirty="0"/>
              <a:t>Types of employee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010400" cy="4267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Employee Benefits Related </a:t>
            </a:r>
            <a:r>
              <a:rPr lang="en-US" sz="1600" dirty="0">
                <a:solidFill>
                  <a:schemeClr val="tx1"/>
                </a:solidFill>
              </a:rPr>
              <a:t>to </a:t>
            </a:r>
            <a:r>
              <a:rPr lang="en-US" sz="1600" dirty="0" smtClean="0">
                <a:solidFill>
                  <a:schemeClr val="tx1"/>
                </a:solidFill>
              </a:rPr>
              <a:t>Pets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Dog and cat grooming, pet insurance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Education and Development </a:t>
            </a:r>
            <a:r>
              <a:rPr lang="en-US" sz="1600" dirty="0">
                <a:solidFill>
                  <a:schemeClr val="tx1"/>
                </a:solidFill>
              </a:rPr>
              <a:t>for  Employee </a:t>
            </a:r>
            <a:r>
              <a:rPr lang="en-US" sz="1600" dirty="0" smtClean="0">
                <a:solidFill>
                  <a:schemeClr val="tx1"/>
                </a:solidFill>
              </a:rPr>
              <a:t>Benefits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Career planning and development, loan for children education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2"/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Food </a:t>
            </a:r>
            <a:r>
              <a:rPr lang="en-US" sz="1600" dirty="0" smtClean="0">
                <a:solidFill>
                  <a:schemeClr val="tx1"/>
                </a:solidFill>
              </a:rPr>
              <a:t>as </a:t>
            </a:r>
            <a:r>
              <a:rPr lang="en-US" sz="1600" dirty="0">
                <a:solidFill>
                  <a:schemeClr val="tx1"/>
                </a:solidFill>
              </a:rPr>
              <a:t>Employee </a:t>
            </a:r>
            <a:r>
              <a:rPr lang="en-US" sz="1600" dirty="0" smtClean="0">
                <a:solidFill>
                  <a:schemeClr val="tx1"/>
                </a:solidFill>
              </a:rPr>
              <a:t>Benefits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Free lunch, free drinks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875264"/>
          </a:xfrm>
        </p:spPr>
        <p:txBody>
          <a:bodyPr>
            <a:noAutofit/>
          </a:bodyPr>
          <a:lstStyle/>
          <a:p>
            <a:r>
              <a:rPr lang="en-US" sz="3200" b="1" dirty="0"/>
              <a:t>Types of employee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010400" cy="4267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Other benefits,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Clothes as Employee </a:t>
            </a:r>
            <a:r>
              <a:rPr lang="en-US" sz="1400" dirty="0" smtClean="0">
                <a:solidFill>
                  <a:schemeClr val="tx1"/>
                </a:solidFill>
              </a:rPr>
              <a:t>Benefits,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Personal Care Employee </a:t>
            </a:r>
            <a:r>
              <a:rPr lang="en-US" sz="1400" dirty="0" smtClean="0">
                <a:solidFill>
                  <a:schemeClr val="tx1"/>
                </a:solidFill>
              </a:rPr>
              <a:t>Benefits,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Discounts for Employees as </a:t>
            </a:r>
            <a:r>
              <a:rPr lang="en-US" sz="1400" dirty="0" smtClean="0">
                <a:solidFill>
                  <a:schemeClr val="tx1"/>
                </a:solidFill>
              </a:rPr>
              <a:t>Benefits,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Transit Employee </a:t>
            </a:r>
            <a:r>
              <a:rPr lang="en-US" sz="1400" dirty="0" smtClean="0">
                <a:solidFill>
                  <a:schemeClr val="tx1"/>
                </a:solidFill>
              </a:rPr>
              <a:t>Benefits </a:t>
            </a:r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87526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References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162800" cy="3657600"/>
          </a:xfrm>
        </p:spPr>
        <p:txBody>
          <a:bodyPr>
            <a:normAutofit/>
          </a:bodyPr>
          <a:lstStyle/>
          <a:p>
            <a:r>
              <a:rPr lang="en-US" sz="1600" dirty="0"/>
              <a:t>The Concept And Definition Of Reward Management </a:t>
            </a:r>
            <a:r>
              <a:rPr lang="en-US" sz="1600" dirty="0" smtClean="0"/>
              <a:t>Essay,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www.ukessays.com/essays/management/the-concept-and-definition-of-reward-management-essay.php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600" dirty="0"/>
              <a:t>Employee </a:t>
            </a:r>
            <a:r>
              <a:rPr lang="en-US" sz="1600" dirty="0" smtClean="0"/>
              <a:t>benefits</a:t>
            </a:r>
            <a:r>
              <a:rPr lang="en-US" sz="1400" b="1" dirty="0" smtClean="0"/>
              <a:t>,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://hrmpractice.com/types-of-employee-benefits-2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600" dirty="0" smtClean="0"/>
              <a:t>Reward</a:t>
            </a:r>
            <a:r>
              <a:rPr lang="en-US" sz="1400" b="1" dirty="0" smtClean="0"/>
              <a:t>,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www.mbaskool.com/business-concepts/human-resources-hr-terms/16854-reward.html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600" dirty="0"/>
              <a:t>Qualities Of An Effective Reward </a:t>
            </a:r>
            <a:r>
              <a:rPr lang="en-US" sz="1600" dirty="0" smtClean="0"/>
              <a:t>System</a:t>
            </a:r>
            <a:r>
              <a:rPr lang="en-US" sz="1600" b="1" dirty="0" smtClean="0"/>
              <a:t>, </a:t>
            </a:r>
            <a:r>
              <a:rPr lang="en-US" sz="1400" dirty="0" smtClean="0">
                <a:hlinkClick r:id="rId5"/>
              </a:rPr>
              <a:t>https</a:t>
            </a:r>
            <a:r>
              <a:rPr lang="en-US" sz="1400" dirty="0">
                <a:hlinkClick r:id="rId5"/>
              </a:rPr>
              <a:t>://</a:t>
            </a:r>
            <a:r>
              <a:rPr lang="en-US" sz="1400" dirty="0" smtClean="0">
                <a:hlinkClick r:id="rId5"/>
              </a:rPr>
              <a:t>accountlearning.blogspot.com/2013/03/qualities-of-effective-reward-system.html</a:t>
            </a:r>
            <a:endParaRPr lang="en-US" sz="1400" dirty="0" smtClean="0"/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71600"/>
            <a:ext cx="7024744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Thank you…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90800"/>
            <a:ext cx="6777317" cy="3508977"/>
          </a:xfrm>
        </p:spPr>
        <p:txBody>
          <a:bodyPr/>
          <a:lstStyle/>
          <a:p>
            <a:pPr marL="68580" indent="0" algn="r">
              <a:buNone/>
            </a:pPr>
            <a:endParaRPr lang="en-US" sz="2800" b="1" dirty="0" smtClean="0"/>
          </a:p>
          <a:p>
            <a:pPr marL="68580" indent="0" algn="r">
              <a:buNone/>
            </a:pPr>
            <a:endParaRPr lang="en-US" sz="2800" b="1" dirty="0"/>
          </a:p>
          <a:p>
            <a:pPr marL="68580" indent="0" algn="r">
              <a:buNone/>
            </a:pPr>
            <a:endParaRPr lang="en-US" sz="2800" b="1" dirty="0" smtClean="0"/>
          </a:p>
          <a:p>
            <a:pPr marL="68580" indent="0" algn="r">
              <a:buNone/>
            </a:pPr>
            <a:r>
              <a:rPr lang="en-US" sz="2800" b="1" dirty="0" smtClean="0"/>
              <a:t>Reward Management</a:t>
            </a:r>
          </a:p>
          <a:p>
            <a:pPr marL="68580" indent="0" algn="r">
              <a:buNone/>
            </a:pPr>
            <a:r>
              <a:rPr lang="en-US" b="1" dirty="0" smtClean="0"/>
              <a:t>Chapter 8</a:t>
            </a:r>
          </a:p>
          <a:p>
            <a:pPr marL="68580" indent="0" algn="r">
              <a:buNone/>
            </a:pPr>
            <a:r>
              <a:rPr lang="en-US" sz="2000" dirty="0" err="1" smtClean="0"/>
              <a:t>Suraj</a:t>
            </a:r>
            <a:r>
              <a:rPr lang="en-US" sz="2000" dirty="0" smtClean="0"/>
              <a:t> </a:t>
            </a:r>
            <a:r>
              <a:rPr lang="en-US" sz="2000" dirty="0" err="1" smtClean="0"/>
              <a:t>Bhattarai</a:t>
            </a:r>
            <a:endParaRPr lang="en-US" sz="2000" dirty="0" smtClean="0"/>
          </a:p>
          <a:p>
            <a:pPr marL="68580" indent="0" algn="r">
              <a:buNone/>
            </a:pPr>
            <a:r>
              <a:rPr lang="en-US" sz="1800" dirty="0" smtClean="0"/>
              <a:t>(015BIM061)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27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914400"/>
            <a:ext cx="4800600" cy="87526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Reward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6830209" cy="39276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total return given by an employer to an employee for rendering his/her services towards the organizational </a:t>
            </a:r>
            <a:r>
              <a:rPr lang="en-US" sz="1800" dirty="0" smtClean="0"/>
              <a:t>objectives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primary </a:t>
            </a:r>
            <a:r>
              <a:rPr lang="en-US" sz="1800" dirty="0"/>
              <a:t>objective of organizations in giving rewards is </a:t>
            </a:r>
            <a:r>
              <a:rPr lang="en-US" sz="1800" dirty="0" smtClean="0"/>
              <a:t>to</a:t>
            </a:r>
          </a:p>
          <a:p>
            <a:pPr lvl="2"/>
            <a:r>
              <a:rPr lang="en-US" sz="1600" dirty="0" smtClean="0"/>
              <a:t>attract</a:t>
            </a:r>
          </a:p>
          <a:p>
            <a:pPr lvl="2"/>
            <a:r>
              <a:rPr lang="en-US" sz="1600" dirty="0" smtClean="0"/>
              <a:t>maintain </a:t>
            </a:r>
            <a:r>
              <a:rPr lang="en-US" sz="1600" dirty="0"/>
              <a:t>and retain </a:t>
            </a:r>
            <a:r>
              <a:rPr lang="en-US" sz="1600" dirty="0" smtClean="0"/>
              <a:t>efficient</a:t>
            </a:r>
          </a:p>
          <a:p>
            <a:pPr lvl="2"/>
            <a:r>
              <a:rPr lang="en-US" sz="1600" dirty="0" smtClean="0"/>
              <a:t>high performing</a:t>
            </a:r>
          </a:p>
          <a:p>
            <a:pPr lvl="2"/>
            <a:r>
              <a:rPr lang="en-US" sz="1600" dirty="0" smtClean="0"/>
              <a:t>motivated </a:t>
            </a:r>
            <a:r>
              <a:rPr lang="en-US" sz="1600" dirty="0"/>
              <a:t>employees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1219200"/>
            <a:ext cx="164162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Types</a:t>
            </a:r>
            <a:endParaRPr lang="en-US" sz="32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00800" y="2470228"/>
            <a:ext cx="1" cy="101542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62200" y="2424537"/>
            <a:ext cx="1" cy="101542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62200" y="2424537"/>
            <a:ext cx="4038601" cy="456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95798" y="1803975"/>
            <a:ext cx="2" cy="62056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800" y="3555015"/>
            <a:ext cx="10278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Intrinsic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05864" y="3589739"/>
            <a:ext cx="10759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Extrinsic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89252" y="4603927"/>
            <a:ext cx="7127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Note: </a:t>
            </a:r>
            <a:r>
              <a:rPr lang="en-US" sz="1600" dirty="0" smtClean="0"/>
              <a:t>Another </a:t>
            </a:r>
            <a:r>
              <a:rPr lang="en-US" sz="1600" dirty="0"/>
              <a:t>word to extrinsic and intrinsic is Financial and Non-financial some texts also refer to them as monetary and non-monetary.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70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856" y="261015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Types</a:t>
            </a:r>
            <a:endParaRPr lang="en-US" sz="3200" b="1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5" b="13954"/>
          <a:stretch/>
        </p:blipFill>
        <p:spPr bwMode="auto">
          <a:xfrm>
            <a:off x="1487424" y="1920239"/>
            <a:ext cx="6284976" cy="365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1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096000" cy="87526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1. </a:t>
            </a:r>
            <a:r>
              <a:rPr lang="en-US" sz="2400" b="1" dirty="0" smtClean="0"/>
              <a:t>Intrinsic Rewards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881308" cy="4114800"/>
          </a:xfrm>
        </p:spPr>
        <p:txBody>
          <a:bodyPr>
            <a:normAutofit/>
          </a:bodyPr>
          <a:lstStyle/>
          <a:p>
            <a:r>
              <a:rPr lang="en-US" sz="1800" dirty="0"/>
              <a:t>intrinsic rewards are intangible rewards </a:t>
            </a:r>
            <a:r>
              <a:rPr lang="en-US" sz="1800" dirty="0" smtClean="0"/>
              <a:t>internalized </a:t>
            </a:r>
            <a:r>
              <a:rPr lang="en-US" sz="1800" dirty="0"/>
              <a:t>by individual employees as a result of their participation in specified </a:t>
            </a:r>
            <a:r>
              <a:rPr lang="en-US" sz="1800" dirty="0" smtClean="0"/>
              <a:t>activities</a:t>
            </a:r>
          </a:p>
          <a:p>
            <a:endParaRPr lang="en-US" sz="1800" dirty="0" smtClean="0"/>
          </a:p>
          <a:p>
            <a:r>
              <a:rPr lang="en-US" sz="1800" dirty="0" smtClean="0"/>
              <a:t>It includes,</a:t>
            </a:r>
          </a:p>
          <a:p>
            <a:pPr lvl="2"/>
            <a:r>
              <a:rPr lang="en-US" sz="1600" dirty="0"/>
              <a:t>Achievement, </a:t>
            </a:r>
            <a:endParaRPr lang="en-US" sz="1600" dirty="0" smtClean="0"/>
          </a:p>
          <a:p>
            <a:pPr lvl="2"/>
            <a:r>
              <a:rPr lang="en-US" sz="1600" dirty="0" smtClean="0"/>
              <a:t>feeling </a:t>
            </a:r>
            <a:r>
              <a:rPr lang="en-US" sz="1600" dirty="0"/>
              <a:t>of accomplishment, </a:t>
            </a:r>
            <a:endParaRPr lang="en-US" sz="1600" dirty="0" smtClean="0"/>
          </a:p>
          <a:p>
            <a:pPr lvl="2"/>
            <a:r>
              <a:rPr lang="en-US" sz="1600" dirty="0" smtClean="0"/>
              <a:t>recognition</a:t>
            </a:r>
            <a:r>
              <a:rPr lang="en-US" sz="1600" dirty="0"/>
              <a:t>, job satisfaction, </a:t>
            </a:r>
            <a:endParaRPr lang="en-US" sz="1600" dirty="0" smtClean="0"/>
          </a:p>
          <a:p>
            <a:pPr lvl="2"/>
            <a:r>
              <a:rPr lang="en-US" sz="1600" dirty="0" smtClean="0"/>
              <a:t>personal </a:t>
            </a:r>
            <a:r>
              <a:rPr lang="en-US" sz="1600" dirty="0"/>
              <a:t>growth and status, </a:t>
            </a:r>
            <a:endParaRPr lang="en-US" sz="1600" dirty="0" smtClean="0"/>
          </a:p>
          <a:p>
            <a:pPr lvl="2"/>
            <a:r>
              <a:rPr lang="en-US" sz="1600" dirty="0" smtClean="0"/>
              <a:t>job </a:t>
            </a:r>
            <a:r>
              <a:rPr lang="en-US" sz="1600" dirty="0"/>
              <a:t>enlargement, </a:t>
            </a:r>
            <a:endParaRPr lang="en-US" sz="1600" dirty="0" smtClean="0"/>
          </a:p>
          <a:p>
            <a:pPr lvl="2"/>
            <a:r>
              <a:rPr lang="en-US" sz="1600" dirty="0" smtClean="0"/>
              <a:t>job </a:t>
            </a:r>
            <a:r>
              <a:rPr lang="en-US" sz="1600" dirty="0"/>
              <a:t>enrichment, </a:t>
            </a:r>
            <a:endParaRPr lang="en-US" sz="1600" dirty="0" smtClean="0"/>
          </a:p>
          <a:p>
            <a:pPr lvl="2"/>
            <a:r>
              <a:rPr lang="en-US" sz="1600" dirty="0" smtClean="0"/>
              <a:t>team </a:t>
            </a:r>
            <a:r>
              <a:rPr lang="en-US" sz="1600" dirty="0"/>
              <a:t>working, </a:t>
            </a:r>
            <a:endParaRPr lang="en-US" sz="1600" dirty="0" smtClean="0"/>
          </a:p>
          <a:p>
            <a:pPr lvl="2"/>
            <a:r>
              <a:rPr lang="en-US" sz="1600" dirty="0" smtClean="0"/>
              <a:t>Empowerment </a:t>
            </a:r>
            <a:r>
              <a:rPr lang="en-US" sz="1600" dirty="0" err="1" smtClean="0"/>
              <a:t>etc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70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400800" cy="87526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/>
              <a:t>Extrinsic Reward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086600" cy="4191000"/>
          </a:xfrm>
        </p:spPr>
        <p:txBody>
          <a:bodyPr>
            <a:normAutofit/>
          </a:bodyPr>
          <a:lstStyle/>
          <a:p>
            <a:r>
              <a:rPr lang="en-US" sz="1800" dirty="0"/>
              <a:t>Extrinsic rewards are the tangible rewards in form of pay and benefits 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It includes,</a:t>
            </a:r>
          </a:p>
          <a:p>
            <a:pPr lvl="2"/>
            <a:r>
              <a:rPr lang="en-US" sz="1400" dirty="0"/>
              <a:t>base wage or salary, </a:t>
            </a:r>
            <a:endParaRPr lang="en-US" sz="1400" dirty="0" smtClean="0"/>
          </a:p>
          <a:p>
            <a:pPr lvl="2"/>
            <a:r>
              <a:rPr lang="en-US" sz="1400" dirty="0" smtClean="0"/>
              <a:t>incentive </a:t>
            </a:r>
            <a:r>
              <a:rPr lang="en-US" sz="1400" dirty="0"/>
              <a:t>payments, </a:t>
            </a:r>
            <a:endParaRPr lang="en-US" sz="1400" dirty="0" smtClean="0"/>
          </a:p>
          <a:p>
            <a:pPr lvl="2"/>
            <a:r>
              <a:rPr lang="en-US" sz="1400" dirty="0" smtClean="0"/>
              <a:t>fringe </a:t>
            </a:r>
            <a:r>
              <a:rPr lang="en-US" sz="1400" dirty="0"/>
              <a:t>benefits, </a:t>
            </a:r>
            <a:endParaRPr lang="en-US" sz="1400" dirty="0" smtClean="0"/>
          </a:p>
          <a:p>
            <a:pPr lvl="2"/>
            <a:r>
              <a:rPr lang="en-US" sz="1400" dirty="0" smtClean="0"/>
              <a:t>promotion</a:t>
            </a:r>
            <a:r>
              <a:rPr lang="en-US" sz="1400" dirty="0"/>
              <a:t>, </a:t>
            </a:r>
            <a:endParaRPr lang="en-US" sz="1400" dirty="0" smtClean="0"/>
          </a:p>
          <a:p>
            <a:pPr lvl="2"/>
            <a:r>
              <a:rPr lang="en-US" sz="1400" dirty="0" smtClean="0"/>
              <a:t>social </a:t>
            </a:r>
            <a:r>
              <a:rPr lang="en-US" sz="1400" dirty="0"/>
              <a:t>relationship and work </a:t>
            </a:r>
            <a:r>
              <a:rPr lang="en-US" sz="1400" dirty="0" smtClean="0"/>
              <a:t>environment</a:t>
            </a:r>
            <a:r>
              <a:rPr lang="en-US" sz="1400" dirty="0"/>
              <a:t> </a:t>
            </a:r>
            <a:r>
              <a:rPr lang="en-US" sz="1400" dirty="0" err="1" smtClean="0"/>
              <a:t>etc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096000" cy="875264"/>
          </a:xfrm>
        </p:spPr>
        <p:txBody>
          <a:bodyPr>
            <a:noAutofit/>
          </a:bodyPr>
          <a:lstStyle/>
          <a:p>
            <a:r>
              <a:rPr lang="en-US" sz="3200" b="1" dirty="0"/>
              <a:t>Qualities of effective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6777317" cy="3508977"/>
          </a:xfrm>
        </p:spPr>
        <p:txBody>
          <a:bodyPr>
            <a:normAutofit/>
          </a:bodyPr>
          <a:lstStyle/>
          <a:p>
            <a:r>
              <a:rPr lang="en-US" sz="1600" dirty="0"/>
              <a:t>An effective reward management system is essential for high </a:t>
            </a:r>
            <a:r>
              <a:rPr lang="en-US" sz="1600" dirty="0" smtClean="0"/>
              <a:t>satisfaction </a:t>
            </a:r>
            <a:r>
              <a:rPr lang="en-US" sz="1600" dirty="0"/>
              <a:t>and </a:t>
            </a:r>
            <a:r>
              <a:rPr lang="en-US" sz="1600" dirty="0" smtClean="0"/>
              <a:t>motivation</a:t>
            </a:r>
            <a:r>
              <a:rPr lang="en-US" sz="1600" dirty="0"/>
              <a:t> of employees at </a:t>
            </a:r>
            <a:r>
              <a:rPr lang="en-US" sz="1600" dirty="0" smtClean="0"/>
              <a:t>work</a:t>
            </a:r>
          </a:p>
          <a:p>
            <a:endParaRPr lang="en-US" sz="1600" dirty="0" smtClean="0"/>
          </a:p>
          <a:p>
            <a:r>
              <a:rPr lang="en-US" sz="1600" dirty="0"/>
              <a:t>effective reward system should possess the following </a:t>
            </a:r>
            <a:r>
              <a:rPr lang="en-US" sz="1600" dirty="0" smtClean="0"/>
              <a:t>qualities,</a:t>
            </a:r>
          </a:p>
          <a:p>
            <a:pPr lvl="1"/>
            <a:r>
              <a:rPr lang="en-US" sz="1400" b="1" dirty="0" smtClean="0"/>
              <a:t>Importance</a:t>
            </a:r>
          </a:p>
          <a:p>
            <a:pPr lvl="1"/>
            <a:r>
              <a:rPr lang="en-US" sz="1400" b="1" dirty="0" smtClean="0"/>
              <a:t>Equitable</a:t>
            </a:r>
          </a:p>
          <a:p>
            <a:pPr lvl="1"/>
            <a:r>
              <a:rPr lang="en-US" sz="1400" b="1" dirty="0" smtClean="0"/>
              <a:t>Visibility</a:t>
            </a:r>
          </a:p>
          <a:p>
            <a:pPr lvl="1"/>
            <a:r>
              <a:rPr lang="en-US" sz="1400" b="1" dirty="0" smtClean="0"/>
              <a:t>Flexibility</a:t>
            </a:r>
          </a:p>
          <a:p>
            <a:pPr lvl="1"/>
            <a:r>
              <a:rPr lang="en-US" sz="1400" b="1" dirty="0"/>
              <a:t>Low </a:t>
            </a:r>
            <a:r>
              <a:rPr lang="en-US" sz="1400" b="1" dirty="0" smtClean="0"/>
              <a:t>Cost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Employee Benefits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6906409" cy="385142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/>
              <a:t>Employee benefits and benefits in </a:t>
            </a:r>
            <a:r>
              <a:rPr lang="en-US" sz="1800" dirty="0" smtClean="0"/>
              <a:t>kind include </a:t>
            </a:r>
            <a:r>
              <a:rPr lang="en-US" sz="1800" dirty="0"/>
              <a:t>various types of non-wage compensation provided to employees in addition to their normal wages or salaries.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120444"/>
            <a:ext cx="3886200" cy="29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875264"/>
          </a:xfrm>
        </p:spPr>
        <p:txBody>
          <a:bodyPr>
            <a:noAutofit/>
          </a:bodyPr>
          <a:lstStyle/>
          <a:p>
            <a:r>
              <a:rPr lang="en-US" sz="3200" b="1" dirty="0"/>
              <a:t>Types of employee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010400" cy="4267200"/>
          </a:xfrm>
        </p:spPr>
        <p:txBody>
          <a:bodyPr>
            <a:normAutofit/>
          </a:bodyPr>
          <a:lstStyle/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Bonus </a:t>
            </a:r>
            <a:r>
              <a:rPr lang="en-US" sz="1600" dirty="0">
                <a:solidFill>
                  <a:schemeClr val="tx1"/>
                </a:solidFill>
              </a:rPr>
              <a:t>Options for </a:t>
            </a:r>
            <a:r>
              <a:rPr lang="en-US" sz="1600" dirty="0" smtClean="0">
                <a:solidFill>
                  <a:schemeClr val="tx1"/>
                </a:solidFill>
              </a:rPr>
              <a:t> Employee Benefits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Performance bonus, attendance bonus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Medical </a:t>
            </a:r>
            <a:r>
              <a:rPr lang="en-US" sz="1600" dirty="0">
                <a:solidFill>
                  <a:schemeClr val="tx1"/>
                </a:solidFill>
              </a:rPr>
              <a:t>and Health </a:t>
            </a:r>
            <a:r>
              <a:rPr lang="en-US" sz="1600" dirty="0">
                <a:solidFill>
                  <a:schemeClr val="tx1"/>
                </a:solidFill>
              </a:rPr>
              <a:t>for  Employee </a:t>
            </a:r>
            <a:r>
              <a:rPr lang="en-US" sz="1600" dirty="0" smtClean="0">
                <a:solidFill>
                  <a:schemeClr val="tx1"/>
                </a:solidFill>
              </a:rPr>
              <a:t>Benefits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Medical care programs, fitness facility memberships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Paid Time Off  for  Employee Benefits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Sick leave, vacation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76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Reward Management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233</TotalTime>
  <Words>333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Reward Management (Chapter 8)</vt:lpstr>
      <vt:lpstr>Reward </vt:lpstr>
      <vt:lpstr>PowerPoint Presentation</vt:lpstr>
      <vt:lpstr>Types</vt:lpstr>
      <vt:lpstr>1. Intrinsic Rewards</vt:lpstr>
      <vt:lpstr>2. Extrinsic Reward</vt:lpstr>
      <vt:lpstr>Qualities of effective rewards</vt:lpstr>
      <vt:lpstr>Employee Benefits</vt:lpstr>
      <vt:lpstr>Types of employee benefits</vt:lpstr>
      <vt:lpstr>Types of employee benefits</vt:lpstr>
      <vt:lpstr>Types of employee benefits</vt:lpstr>
      <vt:lpstr>Types of employee benefits</vt:lpstr>
      <vt:lpstr>References</vt:lpstr>
      <vt:lpstr>Thank you…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 Management</dc:title>
  <dc:creator>suraj</dc:creator>
  <cp:lastModifiedBy>suraj</cp:lastModifiedBy>
  <cp:revision>22</cp:revision>
  <dcterms:created xsi:type="dcterms:W3CDTF">2018-07-05T11:06:40Z</dcterms:created>
  <dcterms:modified xsi:type="dcterms:W3CDTF">2018-07-05T16:04:55Z</dcterms:modified>
</cp:coreProperties>
</file>